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768" r:id="rId3"/>
    <p:sldId id="713" r:id="rId4"/>
    <p:sldId id="730" r:id="rId5"/>
    <p:sldId id="765" r:id="rId6"/>
    <p:sldId id="766" r:id="rId7"/>
    <p:sldId id="751" r:id="rId8"/>
    <p:sldId id="756" r:id="rId9"/>
    <p:sldId id="757" r:id="rId10"/>
    <p:sldId id="758" r:id="rId11"/>
    <p:sldId id="754" r:id="rId12"/>
    <p:sldId id="745" r:id="rId13"/>
    <p:sldId id="753" r:id="rId14"/>
    <p:sldId id="738" r:id="rId15"/>
    <p:sldId id="746" r:id="rId16"/>
    <p:sldId id="749" r:id="rId17"/>
    <p:sldId id="764" r:id="rId18"/>
    <p:sldId id="767" r:id="rId19"/>
    <p:sldId id="761" r:id="rId20"/>
    <p:sldId id="762" r:id="rId21"/>
    <p:sldId id="76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66CC"/>
    <a:srgbClr val="B3F1FF"/>
    <a:srgbClr val="000000"/>
    <a:srgbClr val="33CCCC"/>
    <a:srgbClr val="0000FF"/>
    <a:srgbClr val="F8F64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3303" autoAdjust="0"/>
  </p:normalViewPr>
  <p:slideViewPr>
    <p:cSldViewPr>
      <p:cViewPr varScale="1">
        <p:scale>
          <a:sx n="98" d="100"/>
          <a:sy n="98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20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ED024457-7CD9-4579-BF3C-BFE40B96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67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A413539A-91C7-4ACD-BD86-8A7106D53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9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2416DD03-E4EB-416E-A452-9E183A033BE1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7D4E177C-6855-45FD-9407-60688FEE8FA8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4D1E10C1-5EC6-4230-B381-2ECB03C021B1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47AB9D24-5C8C-4999-B294-400E6655FA89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AA10EF0A-44E1-4A5D-A0A5-2CBA7A982055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6C53AD46-FDDD-4D38-8A89-A5D78EC54165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D5B913D-343E-4194-B6D6-D515F5E87D37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9E73668C-59E6-4F25-AA38-D2473DCD4506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3FD56E9A-229B-425D-8332-2F469A84FCE9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fld id="{1CA494F8-0C3D-465A-8D26-22E2992E60F0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F3085CDF-517F-4033-A82B-C8C0D077A0E0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algn="r" eaLnBrk="1" hangingPunct="1"/>
            <a:fld id="{C9075990-5517-459F-9229-F76E3889068A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323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744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97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132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43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5841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73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81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54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2490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1027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349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39012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8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33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68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224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037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698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2226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9568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8917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  <a:cs typeface="Arial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  <a:cs typeface="Arial" pitchFamily="34" charset="0"/>
              </a:rPr>
              <a:t>The Cold War Begins</a:t>
            </a:r>
          </a:p>
        </p:txBody>
      </p:sp>
      <p:pic>
        <p:nvPicPr>
          <p:cNvPr id="1032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  <a:cs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  <a:cs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  <a:cs typeface="Arial" charset="0"/>
              </a:rPr>
              <a:t>Roosevelt’s Square Deal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1622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Chapter 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25 </a:t>
            </a:r>
            <a:r>
              <a:rPr lang="en-US" sz="1000" b="1">
                <a:solidFill>
                  <a:srgbClr val="003CB4"/>
                </a:solidFill>
                <a:latin typeface="Verdana" pitchFamily="34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Verdana" pitchFamily="34" charset="0"/>
              </a:rPr>
              <a:t> 1</a:t>
            </a:r>
          </a:p>
        </p:txBody>
      </p:sp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solidFill>
                  <a:srgbClr val="B3F1FF"/>
                </a:solidFill>
                <a:latin typeface="Verdana" pitchFamily="34" charset="0"/>
              </a:rPr>
              <a:t>The Cold War Begins</a:t>
            </a:r>
          </a:p>
        </p:txBody>
      </p:sp>
      <p:pic>
        <p:nvPicPr>
          <p:cNvPr id="3080" name="Picture 9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PE_PP_background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0" descr="USH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025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228600" y="409575"/>
            <a:ext cx="811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>
                <a:solidFill>
                  <a:srgbClr val="003CB4"/>
                </a:solidFill>
                <a:latin typeface="Arial" charset="0"/>
              </a:rPr>
              <a:t>Section</a:t>
            </a:r>
            <a:r>
              <a:rPr lang="en-US" sz="1600" b="1">
                <a:solidFill>
                  <a:srgbClr val="003CB4"/>
                </a:solidFill>
                <a:latin typeface="Arial" charset="0"/>
              </a:rPr>
              <a:t> 4</a:t>
            </a:r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rgbClr val="B3F1FF"/>
                </a:solidFill>
                <a:latin typeface="Arial" charset="0"/>
              </a:rPr>
              <a:t>Roosevelt’s Square Deal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685925" y="45942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17"/>
          <p:cNvSpPr>
            <a:spLocks noChangeArrowheads="1"/>
          </p:cNvSpPr>
          <p:nvPr/>
        </p:nvSpPr>
        <p:spPr bwMode="auto">
          <a:xfrm>
            <a:off x="1143000" y="13716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Chapter Introduction</a:t>
            </a:r>
          </a:p>
        </p:txBody>
      </p:sp>
      <p:sp>
        <p:nvSpPr>
          <p:cNvPr id="4100" name="Rectangle 11"/>
          <p:cNvSpPr>
            <a:spLocks noChangeArrowheads="1"/>
          </p:cNvSpPr>
          <p:nvPr/>
        </p:nvSpPr>
        <p:spPr bwMode="auto">
          <a:xfrm>
            <a:off x="1143000" y="1905000"/>
            <a:ext cx="7239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000"/>
              <a:t>This chapter will focus on how reformers sought to solve the problems caused by industrialization, urbanization and immigration in the early 1900s.</a:t>
            </a:r>
            <a:r>
              <a:rPr lang="en-US" altLang="en-US"/>
              <a:t> </a:t>
            </a: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1149350" y="3413125"/>
            <a:ext cx="71278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1:</a:t>
            </a:r>
            <a:r>
              <a:rPr lang="en-US" altLang="en-US"/>
              <a:t> The Drive for Reform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2:</a:t>
            </a:r>
            <a:r>
              <a:rPr lang="en-US" altLang="en-US"/>
              <a:t> Women Make Progress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3:</a:t>
            </a:r>
            <a:r>
              <a:rPr lang="en-US" altLang="en-US"/>
              <a:t> The Struggle Against Discrimination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4:</a:t>
            </a:r>
            <a:r>
              <a:rPr lang="en-US" altLang="en-US"/>
              <a:t> Roosevelt’s Square Deal</a:t>
            </a:r>
          </a:p>
          <a:p>
            <a:pPr eaLnBrk="1" hangingPunct="1">
              <a:lnSpc>
                <a:spcPct val="110000"/>
              </a:lnSpc>
              <a:spcAft>
                <a:spcPct val="50000"/>
              </a:spcAft>
              <a:buFontTx/>
              <a:buChar char="•"/>
            </a:pPr>
            <a:r>
              <a:rPr lang="en-US" altLang="en-US" b="1"/>
              <a:t>Section 5:</a:t>
            </a:r>
            <a:r>
              <a:rPr lang="en-US" altLang="en-US"/>
              <a:t> Wilson’s New Freedom</a:t>
            </a:r>
          </a:p>
        </p:txBody>
      </p:sp>
    </p:spTree>
    <p:extLst>
      <p:ext uri="{BB962C8B-B14F-4D97-AF65-F5344CB8AC3E}">
        <p14:creationId xmlns:p14="http://schemas.microsoft.com/office/powerpoint/2010/main" val="2030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 rot="10800000" flipH="1">
            <a:off x="839788" y="1500188"/>
            <a:ext cx="7391400" cy="2157412"/>
          </a:xfrm>
          <a:prstGeom prst="upArrowCallout">
            <a:avLst>
              <a:gd name="adj1" fmla="val 45745"/>
              <a:gd name="adj2" fmla="val 42369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93788" y="1558925"/>
            <a:ext cx="6934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Roosevelt greatly expanded the power of the presidency and the role of government beyond that of helping big business.</a:t>
            </a:r>
            <a:endParaRPr lang="en-US" altLang="en-US"/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4724400" y="3778250"/>
            <a:ext cx="3200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buFont typeface="Verdana" pitchFamily="1" charset="0"/>
              <a:buChar char="•"/>
            </a:pPr>
            <a:r>
              <a:rPr lang="en-US" altLang="en-US"/>
              <a:t>He used the power of the </a:t>
            </a:r>
            <a:r>
              <a:rPr lang="en-US" altLang="en-US">
                <a:solidFill>
                  <a:srgbClr val="0033CC"/>
                </a:solidFill>
              </a:rPr>
              <a:t>federal government on behalf of workers and the people.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371600" y="3778250"/>
            <a:ext cx="3124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buFont typeface="Verdana" pitchFamily="1" charset="0"/>
              <a:buChar char="•"/>
            </a:pPr>
            <a:r>
              <a:rPr lang="en-US" altLang="en-US"/>
              <a:t>His</a:t>
            </a:r>
            <a:r>
              <a:rPr lang="en-US" altLang="en-US" b="1">
                <a:solidFill>
                  <a:srgbClr val="FF0000"/>
                </a:solidFill>
              </a:rPr>
              <a:t> Square Deal</a:t>
            </a:r>
            <a:r>
              <a:rPr lang="en-US" altLang="en-US"/>
              <a:t> program promised fairness and honesty from government.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219200" y="1447800"/>
            <a:ext cx="685800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604963" y="1530350"/>
            <a:ext cx="59118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dirty="0"/>
              <a:t>In 1902, Roosevelt threatened a federal </a:t>
            </a:r>
            <a:br>
              <a:rPr lang="en-US" altLang="en-US" dirty="0"/>
            </a:br>
            <a:r>
              <a:rPr lang="en-US" altLang="en-US" dirty="0"/>
              <a:t>take-over of coal mines when owners</a:t>
            </a:r>
            <a:br>
              <a:rPr lang="en-US" altLang="en-US" dirty="0"/>
            </a:br>
            <a:r>
              <a:rPr lang="en-US" altLang="en-US" dirty="0"/>
              <a:t>refused to compromise on hours.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886200" y="2979738"/>
            <a:ext cx="41148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</a:pPr>
            <a:r>
              <a:rPr lang="en-US" altLang="en-US" sz="2000"/>
              <a:t>This was the </a:t>
            </a:r>
            <a:r>
              <a:rPr lang="en-US" altLang="en-US" sz="2000">
                <a:solidFill>
                  <a:srgbClr val="0033CC"/>
                </a:solidFill>
              </a:rPr>
              <a:t>first time the federal government had stepped into a labor dispute on the side of workers.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000"/>
              <a:t>The Department of Commerce and Labor was established to </a:t>
            </a:r>
            <a:r>
              <a:rPr lang="en-US" altLang="en-US" sz="2000">
                <a:solidFill>
                  <a:srgbClr val="0033CC"/>
                </a:solidFill>
              </a:rPr>
              <a:t>prevent capitalists from abusing their power.</a:t>
            </a:r>
          </a:p>
        </p:txBody>
      </p:sp>
      <p:pic>
        <p:nvPicPr>
          <p:cNvPr id="13321" name="Picture 9" descr="C:\Documents and Settings\Darrell\Local Settings\Temporary Internet Files\Content.IE5\5A8V7H9Z\MCj033104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124200"/>
            <a:ext cx="24384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7858" dir="2700000" algn="tl" rotWithShape="0">
              <a:srgbClr val="808080">
                <a:alpha val="64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Train steam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7663"/>
            <a:ext cx="40513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3886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 dirty="0"/>
              <a:t>Roosevelt also took on the railroads after the courts stripped the Interstate Commerce Commission’s authority to oversee rail rates.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876800" y="1447800"/>
            <a:ext cx="358140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900"/>
              </a:spcAft>
            </a:pPr>
            <a:r>
              <a:rPr lang="en-US" altLang="en-US" sz="2000" dirty="0">
                <a:solidFill>
                  <a:srgbClr val="0033CC"/>
                </a:solidFill>
              </a:rPr>
              <a:t>Elkins Act</a:t>
            </a:r>
            <a:r>
              <a:rPr lang="en-US" altLang="en-US" sz="1600" dirty="0">
                <a:solidFill>
                  <a:srgbClr val="0033CC"/>
                </a:solidFill>
              </a:rPr>
              <a:t> </a:t>
            </a:r>
            <a:r>
              <a:rPr lang="en-US" altLang="en-US" sz="1600" dirty="0"/>
              <a:t>(1903)</a:t>
            </a:r>
            <a:endParaRPr lang="en-US" altLang="en-US" sz="1600" dirty="0">
              <a:solidFill>
                <a:srgbClr val="0033CC"/>
              </a:solidFill>
            </a:endParaRPr>
          </a:p>
          <a:p>
            <a:pPr eaLnBrk="1" hangingPunct="1">
              <a:spcAft>
                <a:spcPts val="900"/>
              </a:spcAft>
            </a:pPr>
            <a:r>
              <a:rPr lang="en-US" altLang="en-US" sz="2000" dirty="0"/>
              <a:t>Allowed the government to fine railroads that gave special rates to favored shippers, a practice that hurt farmers</a:t>
            </a:r>
          </a:p>
          <a:p>
            <a:pPr eaLnBrk="1" hangingPunct="1">
              <a:spcBef>
                <a:spcPts val="2000"/>
              </a:spcBef>
              <a:spcAft>
                <a:spcPts val="90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Hepburn Act</a:t>
            </a:r>
            <a:r>
              <a:rPr lang="en-US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en-US" sz="1800" dirty="0"/>
              <a:t>(1906)</a:t>
            </a:r>
          </a:p>
          <a:p>
            <a:pPr eaLnBrk="1" hangingPunct="1">
              <a:spcAft>
                <a:spcPts val="900"/>
              </a:spcAft>
            </a:pPr>
            <a:r>
              <a:rPr lang="en-US" altLang="en-US" sz="2000" dirty="0"/>
              <a:t>Empowered the ICC to enforce limits on the prices charged by railroad companies for shipping, tolls, ferries, and pipelines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US_ch17_s4_RooseveltTrustbuster_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3142976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363" name="Rectangle 61"/>
          <p:cNvSpPr>
            <a:spLocks noChangeArrowheads="1"/>
          </p:cNvSpPr>
          <p:nvPr/>
        </p:nvSpPr>
        <p:spPr bwMode="auto">
          <a:xfrm>
            <a:off x="1219200" y="1676400"/>
            <a:ext cx="34290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dirty="0"/>
              <a:t>Roosevelt was known as a </a:t>
            </a:r>
            <a:r>
              <a:rPr lang="en-US" altLang="en-US" dirty="0">
                <a:solidFill>
                  <a:srgbClr val="0033CC"/>
                </a:solidFill>
              </a:rPr>
              <a:t>trustbuster.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br>
              <a:rPr lang="en-US" altLang="en-US" b="1" dirty="0">
                <a:solidFill>
                  <a:srgbClr val="0000FF"/>
                </a:solidFill>
              </a:rPr>
            </a:br>
            <a:r>
              <a:rPr lang="en-US" altLang="en-US" dirty="0"/>
              <a:t>He used the </a:t>
            </a:r>
            <a:r>
              <a:rPr lang="en-US" altLang="en-US" dirty="0">
                <a:solidFill>
                  <a:srgbClr val="0033CC"/>
                </a:solidFill>
              </a:rPr>
              <a:t>Sherman Antitrust Act</a:t>
            </a:r>
            <a:r>
              <a:rPr lang="en-US" altLang="en-US" dirty="0">
                <a:solidFill>
                  <a:srgbClr val="0066CC"/>
                </a:solidFill>
              </a:rPr>
              <a:t> </a:t>
            </a:r>
            <a:r>
              <a:rPr lang="en-US" altLang="en-US" dirty="0"/>
              <a:t>to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file suits against</a:t>
            </a:r>
            <a:br>
              <a:rPr lang="en-US" altLang="en-US" dirty="0"/>
            </a:br>
            <a:r>
              <a:rPr lang="en-US" altLang="en-US" dirty="0"/>
              <a:t>what he saw as</a:t>
            </a:r>
            <a:br>
              <a:rPr lang="en-US" altLang="en-US" dirty="0"/>
            </a:br>
            <a:r>
              <a:rPr lang="en-US" altLang="en-US" dirty="0"/>
              <a:t>“bad” trusts, those that bullied small businesses or</a:t>
            </a:r>
            <a:br>
              <a:rPr lang="en-US" altLang="en-US" dirty="0"/>
            </a:br>
            <a:r>
              <a:rPr lang="en-US" altLang="en-US" dirty="0"/>
              <a:t>cheated consumers.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auto">
          <a:xfrm rot="5400000" flipH="1">
            <a:off x="1485900" y="1028700"/>
            <a:ext cx="3200400" cy="4191000"/>
          </a:xfrm>
          <a:prstGeom prst="upArrowCallout">
            <a:avLst>
              <a:gd name="adj1" fmla="val 19792"/>
              <a:gd name="adj2" fmla="val 16667"/>
              <a:gd name="adj3" fmla="val 16958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143000" y="1981200"/>
            <a:ext cx="3124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b="1"/>
              <a:t>Roosevelt backed Progressive goals to protect consumers by making the federal government responsible for food safety.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023938" y="5105400"/>
            <a:ext cx="708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Today, the </a:t>
            </a:r>
            <a:r>
              <a:rPr lang="en-US" altLang="en-US" sz="2000">
                <a:solidFill>
                  <a:srgbClr val="0033CC"/>
                </a:solidFill>
              </a:rPr>
              <a:t>Food and Drug Administration (FDA)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tests and monitors the safety of food and medicine.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029200" y="1447800"/>
            <a:ext cx="35052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Meat Inspection Act</a:t>
            </a:r>
            <a:r>
              <a:rPr lang="en-US" altLang="en-US" sz="2000"/>
              <a:t> provided for federal inspections and monitoring of meat plants.</a:t>
            </a:r>
          </a:p>
          <a:p>
            <a:pPr eaLnBrk="1" hangingPunct="1">
              <a:spcAft>
                <a:spcPts val="2000"/>
              </a:spcAft>
              <a:buFont typeface="Verdana" pitchFamily="1" charset="0"/>
              <a:buChar char="•"/>
            </a:pPr>
            <a:r>
              <a:rPr lang="en-US" altLang="en-US" sz="2000"/>
              <a:t>The </a:t>
            </a:r>
            <a:r>
              <a:rPr lang="en-US" altLang="en-US" sz="2000" b="1">
                <a:solidFill>
                  <a:srgbClr val="FF0000"/>
                </a:solidFill>
              </a:rPr>
              <a:t>Pure Food and Drug Act</a:t>
            </a:r>
            <a:r>
              <a:rPr lang="en-US" altLang="en-US" sz="2000"/>
              <a:t> banned the interstate shipments of impure or mislabeled food or medicine.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 rot="5400000" flipH="1">
            <a:off x="1257300" y="1943100"/>
            <a:ext cx="3048000" cy="4191000"/>
          </a:xfrm>
          <a:prstGeom prst="upArrowCallout">
            <a:avLst>
              <a:gd name="adj1" fmla="val 26065"/>
              <a:gd name="adj2" fmla="val 18875"/>
              <a:gd name="adj3" fmla="val 14856"/>
              <a:gd name="adj4" fmla="val 79308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33463" y="1524000"/>
            <a:ext cx="705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Roosevelt had a deep reverence for nature, which shaped his policies</a:t>
            </a:r>
            <a:r>
              <a:rPr lang="en-US" altLang="en-US"/>
              <a:t>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838200" y="2971800"/>
            <a:ext cx="3124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/>
              <a:t>As a Progressive, Roosevelt supported </a:t>
            </a:r>
            <a:r>
              <a:rPr lang="en-US" altLang="en-US" b="1">
                <a:solidFill>
                  <a:srgbClr val="FF0000"/>
                </a:solidFill>
              </a:rPr>
              <a:t>Gifford Pinchot’s </a:t>
            </a:r>
            <a:r>
              <a:rPr lang="en-US" altLang="en-US"/>
              <a:t>philosophy on the preservation of resources. 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4953000" y="2466975"/>
            <a:ext cx="3733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/>
              <a:t>Pinchot felt that </a:t>
            </a:r>
            <a:r>
              <a:rPr lang="en-US" altLang="en-US" sz="2000">
                <a:solidFill>
                  <a:srgbClr val="0033CC"/>
                </a:solidFill>
              </a:rPr>
              <a:t>resources should be managed and preserved for public use.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Roosevelt also admired </a:t>
            </a:r>
            <a:r>
              <a:rPr lang="en-US" altLang="en-US" sz="2000" b="1">
                <a:solidFill>
                  <a:srgbClr val="FF0000"/>
                </a:solidFill>
              </a:rPr>
              <a:t>John Muir,</a:t>
            </a:r>
            <a:r>
              <a:rPr lang="en-US" altLang="en-US" sz="2000"/>
              <a:t> who helped </a:t>
            </a:r>
            <a:r>
              <a:rPr lang="en-US" altLang="en-US" sz="2000">
                <a:solidFill>
                  <a:srgbClr val="0033CC"/>
                </a:solidFill>
              </a:rPr>
              <a:t>establish Yosemite National Park,</a:t>
            </a:r>
            <a:r>
              <a:rPr lang="en-US" altLang="en-US" sz="2000"/>
              <a:t> and who advised him to set aside millions of acres of forestland.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81800" y="1600200"/>
            <a:ext cx="1905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Roosevelt added 100 million acres to the </a:t>
            </a:r>
            <a:r>
              <a:rPr lang="en-US" altLang="en-US" sz="2000">
                <a:solidFill>
                  <a:srgbClr val="0033CC"/>
                </a:solidFill>
              </a:rPr>
              <a:t>National Park and Forest System.</a:t>
            </a:r>
          </a:p>
        </p:txBody>
      </p:sp>
      <p:pic>
        <p:nvPicPr>
          <p:cNvPr id="18435" name="Picture 7" descr="ch17_maps_hsus_se_p05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9875"/>
            <a:ext cx="6324600" cy="4286250"/>
          </a:xfrm>
          <a:prstGeom prst="rect">
            <a:avLst/>
          </a:prstGeom>
          <a:noFill/>
          <a:ln w="9525">
            <a:solidFill>
              <a:srgbClr val="66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Parchment2"/>
          <p:cNvPicPr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219200"/>
            <a:ext cx="39147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6" name="Picture 2" descr="water d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114800"/>
            <a:ext cx="12461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98"/>
          <p:cNvSpPr txBox="1">
            <a:spLocks noChangeArrowheads="1"/>
          </p:cNvSpPr>
          <p:nvPr/>
        </p:nvSpPr>
        <p:spPr bwMode="auto">
          <a:xfrm>
            <a:off x="4773613" y="1627188"/>
            <a:ext cx="32004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/>
              <a:t>This Act gave the federal government </a:t>
            </a:r>
            <a:r>
              <a:rPr lang="en-US" altLang="en-US">
                <a:solidFill>
                  <a:srgbClr val="0033CC"/>
                </a:solidFill>
              </a:rPr>
              <a:t>power to distribute water</a:t>
            </a:r>
            <a:r>
              <a:rPr lang="en-US" altLang="en-US">
                <a:solidFill>
                  <a:srgbClr val="0066CC"/>
                </a:solidFill>
              </a:rPr>
              <a:t> </a:t>
            </a:r>
            <a:r>
              <a:rPr lang="en-US" altLang="en-US"/>
              <a:t>in the arid west, effectively giving government the power to decide where and how water would be dispensed.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600200" y="2043113"/>
            <a:ext cx="289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In another example of the government’s authority, Congress passed the </a:t>
            </a:r>
            <a:r>
              <a:rPr lang="en-US" altLang="en-US" b="1">
                <a:solidFill>
                  <a:srgbClr val="FF0000"/>
                </a:solidFill>
              </a:rPr>
              <a:t>National Reclamation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Act </a:t>
            </a:r>
            <a:r>
              <a:rPr lang="en-US" altLang="en-US" b="1"/>
              <a:t>of 1902.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143000" y="2743200"/>
            <a:ext cx="6781800" cy="297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000">
                  <a:alpha val="55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  <p:graphicFrame>
        <p:nvGraphicFramePr>
          <p:cNvPr id="20498" name="Group 18"/>
          <p:cNvGraphicFramePr>
            <a:graphicFrameLocks noGrp="1"/>
          </p:cNvGraphicFramePr>
          <p:nvPr/>
        </p:nvGraphicFramePr>
        <p:xfrm>
          <a:off x="1371600" y="2971800"/>
          <a:ext cx="6172200" cy="2530474"/>
        </p:xfrm>
        <a:graphic>
          <a:graphicData uri="http://schemas.openxmlformats.org/drawingml/2006/table">
            <a:tbl>
              <a:tblPr/>
              <a:tblGrid>
                <a:gridCol w="914400"/>
                <a:gridCol w="5257800"/>
              </a:tblGrid>
              <a:tr h="838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1909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Taft approved the Aldrich Act which didn’t lower tariffs as much as Roosevelt wanted.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1910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Taft signed the Mann-Elkins Act providing for federal control over telephone and telegraph rates.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1911</a:t>
                      </a:r>
                    </a:p>
                  </a:txBody>
                  <a:tcPr marT="45731" marB="4573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Taft relaxed the hard line set by the Sherman Antitrust Act.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3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7239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1908, Roosevelt retired. But he soon disagreed with his successor William Howard Taft on several issues.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219200" y="3429000"/>
            <a:ext cx="7086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000" dirty="0"/>
              <a:t>Taft believed that a </a:t>
            </a:r>
            <a:r>
              <a:rPr lang="en-US" altLang="en-US" sz="2000" dirty="0">
                <a:solidFill>
                  <a:srgbClr val="0033CC"/>
                </a:solidFill>
              </a:rPr>
              <a:t>monopoly was acceptable</a:t>
            </a:r>
            <a:r>
              <a:rPr lang="en-US" altLang="en-US" sz="2000" dirty="0"/>
              <a:t> as long as it didn’t unreasonably squeeze out smaller companies.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When Taft </a:t>
            </a:r>
            <a:r>
              <a:rPr lang="en-US" altLang="en-US" sz="2000" dirty="0">
                <a:solidFill>
                  <a:srgbClr val="0033CC"/>
                </a:solidFill>
              </a:rPr>
              <a:t>fired Gifford Pinchot</a:t>
            </a:r>
            <a:r>
              <a:rPr lang="en-US" altLang="en-US" sz="2000" dirty="0">
                <a:solidFill>
                  <a:srgbClr val="0066CC"/>
                </a:solidFill>
              </a:rPr>
              <a:t> </a:t>
            </a:r>
            <a:r>
              <a:rPr lang="en-US" altLang="en-US" sz="2000" dirty="0"/>
              <a:t>and overturned an earlier antitrust decision, </a:t>
            </a:r>
            <a:r>
              <a:rPr lang="en-US" altLang="en-US" sz="2000" dirty="0">
                <a:solidFill>
                  <a:srgbClr val="0033CC"/>
                </a:solidFill>
              </a:rPr>
              <a:t>Roosevelt</a:t>
            </a:r>
            <a:r>
              <a:rPr lang="en-US" altLang="en-US" sz="2000" dirty="0"/>
              <a:t> angrily decided to oppose Taft and </a:t>
            </a:r>
            <a:r>
              <a:rPr lang="en-US" altLang="en-US" sz="2000" dirty="0">
                <a:solidFill>
                  <a:srgbClr val="0033CC"/>
                </a:solidFill>
              </a:rPr>
              <a:t>ran for president again.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1219200" y="1524000"/>
            <a:ext cx="68580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443038" y="1676400"/>
            <a:ext cx="69723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b="1"/>
              <a:t>Taft did not share Roosevelt’s views on trusts but this was not the only area in which they disagreed.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457325" y="44418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455613" y="1370013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  <a:endParaRPr lang="en-US" altLang="en-US" sz="2400" b="1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931863" y="2057400"/>
            <a:ext cx="76787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lnSpc>
                <a:spcPct val="110000"/>
              </a:lnSpc>
              <a:spcAft>
                <a:spcPct val="60000"/>
              </a:spcAft>
              <a:buFontTx/>
              <a:buChar char="•"/>
              <a:defRPr/>
            </a:pPr>
            <a:r>
              <a:rPr lang="en-US" dirty="0">
                <a:latin typeface="Verdana" pitchFamily="34" charset="0"/>
              </a:rPr>
              <a:t>Discuss Theodore Roosevelt’s ideas on the role of government.</a:t>
            </a:r>
          </a:p>
          <a:p>
            <a:pPr marL="288925" indent="-288925" eaLnBrk="0" hangingPunct="0">
              <a:lnSpc>
                <a:spcPct val="110000"/>
              </a:lnSpc>
              <a:spcAft>
                <a:spcPct val="60000"/>
              </a:spcAft>
              <a:buFontTx/>
              <a:buChar char="•"/>
              <a:defRPr/>
            </a:pPr>
            <a:r>
              <a:rPr lang="en-US" spc="-50" dirty="0">
                <a:latin typeface="Verdana" pitchFamily="34" charset="0"/>
              </a:rPr>
              <a:t>Analyze how Roosevelt changed the government’s </a:t>
            </a:r>
            <a:r>
              <a:rPr lang="en-US" dirty="0">
                <a:latin typeface="Verdana" pitchFamily="34" charset="0"/>
              </a:rPr>
              <a:t>role in the economy.</a:t>
            </a:r>
          </a:p>
          <a:p>
            <a:pPr marL="288925" indent="-288925" eaLnBrk="0" hangingPunct="0">
              <a:lnSpc>
                <a:spcPct val="110000"/>
              </a:lnSpc>
              <a:spcAft>
                <a:spcPct val="60000"/>
              </a:spcAft>
              <a:buFontTx/>
              <a:buChar char="•"/>
              <a:defRPr/>
            </a:pPr>
            <a:r>
              <a:rPr lang="en-US" dirty="0">
                <a:latin typeface="Verdana" pitchFamily="34" charset="0"/>
              </a:rPr>
              <a:t>Explain the impact of Roosevelt’s actions on natural resources.</a:t>
            </a:r>
          </a:p>
          <a:p>
            <a:pPr marL="288925" indent="-288925" eaLnBrk="0" hangingPunct="0">
              <a:lnSpc>
                <a:spcPct val="110000"/>
              </a:lnSpc>
              <a:spcAft>
                <a:spcPct val="60000"/>
              </a:spcAft>
              <a:buFontTx/>
              <a:buChar char="•"/>
              <a:defRPr/>
            </a:pPr>
            <a:r>
              <a:rPr lang="en-US" dirty="0">
                <a:latin typeface="Verdana" pitchFamily="34" charset="0"/>
              </a:rPr>
              <a:t>Compare and contrast Taft’s policies with Roosevelt’s.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794250" y="3810000"/>
            <a:ext cx="3054350" cy="2438400"/>
            <a:chOff x="4800600" y="2895600"/>
            <a:chExt cx="3054036" cy="2438400"/>
          </a:xfrm>
        </p:grpSpPr>
        <p:pic>
          <p:nvPicPr>
            <p:cNvPr id="22538" name="Picture 12" descr="C:\Documents and Settings\Darrell\Local Settings\Temporary Internet Files\Content.IE5\01MQ8B8E\MCj0290809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971800"/>
              <a:ext cx="2749236" cy="219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800600" y="2895600"/>
              <a:ext cx="167622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365250" y="3733800"/>
            <a:ext cx="3038475" cy="2438400"/>
            <a:chOff x="838200" y="2895600"/>
            <a:chExt cx="3038475" cy="2438400"/>
          </a:xfrm>
        </p:grpSpPr>
        <p:pic>
          <p:nvPicPr>
            <p:cNvPr id="22536" name="Picture 11" descr="C:\Documents and Settings\Darrell\Local Settings\Temporary Internet Files\Content.IE5\01MQ8B8E\MCj0290809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48000"/>
              <a:ext cx="2749236" cy="219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200275" y="2895600"/>
              <a:ext cx="16764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AutoShape 6"/>
          <p:cNvSpPr>
            <a:spLocks noChangeArrowheads="1"/>
          </p:cNvSpPr>
          <p:nvPr/>
        </p:nvSpPr>
        <p:spPr bwMode="auto">
          <a:xfrm rot="10800000" flipH="1">
            <a:off x="839788" y="2209800"/>
            <a:ext cx="7391400" cy="1466850"/>
          </a:xfrm>
          <a:prstGeom prst="upArrowCallout">
            <a:avLst>
              <a:gd name="adj1" fmla="val 62411"/>
              <a:gd name="adj2" fmla="val 54868"/>
              <a:gd name="adj3" fmla="val 24505"/>
              <a:gd name="adj4" fmla="val 6150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887413" y="1371600"/>
            <a:ext cx="7364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/>
              <a:t>Roosevelt promised to restore government trust-busting in a program he called </a:t>
            </a:r>
            <a:r>
              <a:rPr lang="en-US" altLang="en-US" b="1">
                <a:solidFill>
                  <a:srgbClr val="FF0000"/>
                </a:solidFill>
              </a:rPr>
              <a:t>New Nationalism.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4200" y="3816350"/>
            <a:ext cx="3048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/>
              <a:t>Roosevelt then accepted the nomination of the </a:t>
            </a:r>
            <a:r>
              <a:rPr lang="en-US" altLang="en-US" b="1">
                <a:solidFill>
                  <a:srgbClr val="FF0000"/>
                </a:solidFill>
              </a:rPr>
              <a:t>Progressive Party</a:t>
            </a:r>
            <a:r>
              <a:rPr lang="en-US" altLang="en-US" b="1"/>
              <a:t> </a:t>
            </a:r>
            <a:r>
              <a:rPr lang="en-US" altLang="en-US"/>
              <a:t>setting up a three-way race for the presidency in 1912.</a:t>
            </a:r>
            <a:r>
              <a:rPr lang="en-US" altLang="en-US" b="1"/>
              <a:t> </a:t>
            </a:r>
            <a:endParaRPr lang="en-US" altLang="en-US"/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1481138" y="2247900"/>
            <a:ext cx="6172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/>
              <a:t>Roosevelt’s candidacy split the Republican Party, which nominated Taft.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5613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endParaRPr lang="en-US" altLang="en-US" sz="2400" b="1"/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1066800" y="1981200"/>
            <a:ext cx="76200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Theodore Roosevelt</a:t>
            </a:r>
            <a:r>
              <a:rPr lang="en-US" altLang="en-US" b="1"/>
              <a:t> –</a:t>
            </a:r>
            <a:r>
              <a:rPr lang="en-US" altLang="en-US"/>
              <a:t> energetic Progressive who became the youngest president in 1901 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Square Deal</a:t>
            </a:r>
            <a:r>
              <a:rPr lang="en-US" altLang="en-US" b="1"/>
              <a:t> –</a:t>
            </a:r>
            <a:r>
              <a:rPr lang="en-US" altLang="en-US"/>
              <a:t> Roosevelt’s program to keep the wealthy and powerful from taking advantage of small business owners and the poor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Hepburn Act</a:t>
            </a:r>
            <a:r>
              <a:rPr lang="en-US" altLang="en-US" b="1"/>
              <a:t> –</a:t>
            </a:r>
            <a:r>
              <a:rPr lang="en-US" altLang="en-US"/>
              <a:t> gave the Interstate Commerce Committee power to limit railroad company prices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Meat Inspection Act</a:t>
            </a:r>
            <a:r>
              <a:rPr lang="en-US" altLang="en-US" b="1"/>
              <a:t> –</a:t>
            </a:r>
            <a:r>
              <a:rPr lang="en-US" altLang="en-US"/>
              <a:t> gave federal agents power to inspect and monitor the meatpacking industry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455613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66800" y="2133600"/>
            <a:ext cx="7620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Pure Food and Drug Act</a:t>
            </a:r>
            <a:r>
              <a:rPr lang="en-US" altLang="en-US" b="1"/>
              <a:t> –</a:t>
            </a:r>
            <a:r>
              <a:rPr lang="en-US" altLang="en-US"/>
              <a:t> gave the federal government responsibility for insuring food and medicine are safe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John Muir</a:t>
            </a:r>
            <a:r>
              <a:rPr lang="en-US" altLang="en-US" b="1"/>
              <a:t> –</a:t>
            </a:r>
            <a:r>
              <a:rPr lang="en-US" altLang="en-US"/>
              <a:t> California naturalist who advocated for the creation of Yosemite National Park</a:t>
            </a:r>
            <a:endParaRPr lang="en-US" altLang="en-US" b="1"/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Gifford Pinchot</a:t>
            </a:r>
            <a:r>
              <a:rPr lang="en-US" altLang="en-US" b="1"/>
              <a:t> –</a:t>
            </a:r>
            <a:r>
              <a:rPr lang="en-US" altLang="en-US"/>
              <a:t> forestry official who proposed managing the forests for later public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ChangeArrowheads="1"/>
          </p:cNvSpPr>
          <p:nvPr/>
        </p:nvSpPr>
        <p:spPr bwMode="auto">
          <a:xfrm>
            <a:off x="1066800" y="2133600"/>
            <a:ext cx="76200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National Reclamation Act</a:t>
            </a:r>
            <a:r>
              <a:rPr lang="en-US" altLang="en-US" b="1"/>
              <a:t> –</a:t>
            </a:r>
            <a:r>
              <a:rPr lang="en-US" altLang="en-US"/>
              <a:t> gave the federal government power to decide where and how water would be distributed in arid western states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New Nationalism</a:t>
            </a:r>
            <a:r>
              <a:rPr lang="en-US" altLang="en-US" b="1"/>
              <a:t> –</a:t>
            </a:r>
            <a:r>
              <a:rPr lang="en-US" altLang="en-US"/>
              <a:t> Roosevelt’s 1912 plan to restore the government’s trustbusting power</a:t>
            </a:r>
          </a:p>
          <a:p>
            <a:pPr eaLnBrk="1" hangingPunct="1">
              <a:lnSpc>
                <a:spcPct val="110000"/>
              </a:lnSpc>
              <a:spcAft>
                <a:spcPct val="30000"/>
              </a:spcAft>
              <a:buSzPct val="80000"/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Progressive Party</a:t>
            </a:r>
            <a:r>
              <a:rPr lang="en-US" altLang="en-US" b="1"/>
              <a:t> –</a:t>
            </a:r>
            <a:r>
              <a:rPr lang="en-US" altLang="en-US"/>
              <a:t> Roosevelt’s party in the 1912 election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455613" y="1370013"/>
            <a:ext cx="7850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2400" b="1"/>
              <a:t> </a:t>
            </a:r>
            <a:r>
              <a:rPr lang="en-US" altLang="en-US" sz="1800"/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1600200" y="1447800"/>
            <a:ext cx="670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/>
            <a:r>
              <a:rPr lang="en-US" altLang="en-US" sz="2400" b="1"/>
              <a:t>What did Roosevelt think government should do for citizens? </a:t>
            </a:r>
          </a:p>
        </p:txBody>
      </p:sp>
      <p:sp>
        <p:nvSpPr>
          <p:cNvPr id="136195" name="Rectangle 12"/>
          <p:cNvSpPr>
            <a:spLocks noChangeArrowheads="1"/>
          </p:cNvSpPr>
          <p:nvPr/>
        </p:nvSpPr>
        <p:spPr bwMode="auto">
          <a:xfrm>
            <a:off x="1600200" y="2590800"/>
            <a:ext cx="6553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r>
              <a:rPr lang="en-US" altLang="en-US"/>
              <a:t>After a number of weak and ineffective Presidents, Theodore Roosevelt was a charismatic figure who ushered in a new era. </a:t>
            </a:r>
          </a:p>
          <a:p>
            <a:endParaRPr lang="en-US" altLang="en-US"/>
          </a:p>
          <a:p>
            <a:r>
              <a:rPr lang="en-US" altLang="en-US"/>
              <a:t>Roosevelt passed Progressive reforms, expanded the powers of the presidency, and changed how Americans viewed the roles of the President and the government.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23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85800" y="1447800"/>
            <a:ext cx="7772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1143000" y="3124200"/>
            <a:ext cx="678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>
              <a:spcAft>
                <a:spcPts val="2000"/>
              </a:spcAft>
              <a:buFontTx/>
              <a:buChar char="•"/>
            </a:pPr>
            <a:r>
              <a:rPr lang="en-US" altLang="en-US" sz="2000" dirty="0"/>
              <a:t>Shortly after graduation from Harvard in 1880, he was elected to the New York State Assembly.</a:t>
            </a:r>
          </a:p>
          <a:p>
            <a:pPr>
              <a:spcAft>
                <a:spcPts val="2000"/>
              </a:spcAft>
              <a:buFontTx/>
              <a:buChar char="•"/>
            </a:pPr>
            <a:r>
              <a:rPr lang="en-US" altLang="en-US" sz="2000" dirty="0"/>
              <a:t>Following the death of his wife three years later, he headed west to become a rancher. </a:t>
            </a:r>
          </a:p>
          <a:p>
            <a:pPr eaLnBrk="1" hangingPunct="1">
              <a:spcAft>
                <a:spcPts val="2000"/>
              </a:spcAft>
              <a:buFontTx/>
              <a:buChar char="•"/>
            </a:pPr>
            <a:r>
              <a:rPr lang="en-US" altLang="en-US" sz="2000" dirty="0"/>
              <a:t>He had a reputation for being smart, opinionated, and extremely energetic.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47725" y="1585913"/>
            <a:ext cx="7620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In 1901, 43-year-old </a:t>
            </a:r>
            <a:r>
              <a:rPr lang="en-US" altLang="en-US" b="1" dirty="0">
                <a:solidFill>
                  <a:srgbClr val="FF0000"/>
                </a:solidFill>
              </a:rPr>
              <a:t>Theodore Roosevelt</a:t>
            </a:r>
            <a:r>
              <a:rPr lang="en-US" altLang="en-US" b="1" dirty="0"/>
              <a:t> became the United States’ youngest president, rising quickly as a Progressive idealist.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sus_ch_017_s.4_teddypointing_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2538"/>
            <a:ext cx="41148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7620000" y="2438400"/>
            <a:ext cx="849313" cy="454025"/>
          </a:xfrm>
          <a:custGeom>
            <a:avLst/>
            <a:gdLst>
              <a:gd name="connsiteX0" fmla="*/ 39700 w 849840"/>
              <a:gd name="connsiteY0" fmla="*/ 130220 h 454070"/>
              <a:gd name="connsiteX1" fmla="*/ 87325 w 849840"/>
              <a:gd name="connsiteY1" fmla="*/ 177845 h 454070"/>
              <a:gd name="connsiteX2" fmla="*/ 134950 w 849840"/>
              <a:gd name="connsiteY2" fmla="*/ 234995 h 454070"/>
              <a:gd name="connsiteX3" fmla="*/ 201625 w 849840"/>
              <a:gd name="connsiteY3" fmla="*/ 282620 h 454070"/>
              <a:gd name="connsiteX4" fmla="*/ 249250 w 849840"/>
              <a:gd name="connsiteY4" fmla="*/ 320720 h 454070"/>
              <a:gd name="connsiteX5" fmla="*/ 334975 w 849840"/>
              <a:gd name="connsiteY5" fmla="*/ 368345 h 454070"/>
              <a:gd name="connsiteX6" fmla="*/ 373075 w 849840"/>
              <a:gd name="connsiteY6" fmla="*/ 387395 h 454070"/>
              <a:gd name="connsiteX7" fmla="*/ 458800 w 849840"/>
              <a:gd name="connsiteY7" fmla="*/ 415970 h 454070"/>
              <a:gd name="connsiteX8" fmla="*/ 515950 w 849840"/>
              <a:gd name="connsiteY8" fmla="*/ 435020 h 454070"/>
              <a:gd name="connsiteX9" fmla="*/ 544525 w 849840"/>
              <a:gd name="connsiteY9" fmla="*/ 444545 h 454070"/>
              <a:gd name="connsiteX10" fmla="*/ 611200 w 849840"/>
              <a:gd name="connsiteY10" fmla="*/ 454070 h 454070"/>
              <a:gd name="connsiteX11" fmla="*/ 677875 w 849840"/>
              <a:gd name="connsiteY11" fmla="*/ 444545 h 454070"/>
              <a:gd name="connsiteX12" fmla="*/ 715975 w 849840"/>
              <a:gd name="connsiteY12" fmla="*/ 435020 h 454070"/>
              <a:gd name="connsiteX13" fmla="*/ 849325 w 849840"/>
              <a:gd name="connsiteY13" fmla="*/ 425495 h 454070"/>
              <a:gd name="connsiteX14" fmla="*/ 839800 w 849840"/>
              <a:gd name="connsiteY14" fmla="*/ 396920 h 454070"/>
              <a:gd name="connsiteX15" fmla="*/ 820750 w 849840"/>
              <a:gd name="connsiteY15" fmla="*/ 425495 h 454070"/>
              <a:gd name="connsiteX16" fmla="*/ 792175 w 849840"/>
              <a:gd name="connsiteY16" fmla="*/ 454070 h 454070"/>
              <a:gd name="connsiteX17" fmla="*/ 801700 w 849840"/>
              <a:gd name="connsiteY17" fmla="*/ 387395 h 454070"/>
              <a:gd name="connsiteX18" fmla="*/ 811225 w 849840"/>
              <a:gd name="connsiteY18" fmla="*/ 349295 h 454070"/>
              <a:gd name="connsiteX19" fmla="*/ 792175 w 849840"/>
              <a:gd name="connsiteY19" fmla="*/ 168320 h 454070"/>
              <a:gd name="connsiteX20" fmla="*/ 754075 w 849840"/>
              <a:gd name="connsiteY20" fmla="*/ 101645 h 454070"/>
              <a:gd name="connsiteX21" fmla="*/ 725500 w 849840"/>
              <a:gd name="connsiteY21" fmla="*/ 63545 h 454070"/>
              <a:gd name="connsiteX22" fmla="*/ 687400 w 849840"/>
              <a:gd name="connsiteY22" fmla="*/ 44495 h 454070"/>
              <a:gd name="connsiteX23" fmla="*/ 658825 w 849840"/>
              <a:gd name="connsiteY23" fmla="*/ 25445 h 454070"/>
              <a:gd name="connsiteX24" fmla="*/ 573100 w 849840"/>
              <a:gd name="connsiteY24" fmla="*/ 15920 h 454070"/>
              <a:gd name="connsiteX25" fmla="*/ 544525 w 849840"/>
              <a:gd name="connsiteY25" fmla="*/ 6395 h 454070"/>
              <a:gd name="connsiteX26" fmla="*/ 287350 w 849840"/>
              <a:gd name="connsiteY26" fmla="*/ 25445 h 454070"/>
              <a:gd name="connsiteX27" fmla="*/ 258775 w 849840"/>
              <a:gd name="connsiteY27" fmla="*/ 34970 h 454070"/>
              <a:gd name="connsiteX28" fmla="*/ 211150 w 849840"/>
              <a:gd name="connsiteY28" fmla="*/ 44495 h 454070"/>
              <a:gd name="connsiteX29" fmla="*/ 182575 w 849840"/>
              <a:gd name="connsiteY29" fmla="*/ 54020 h 454070"/>
              <a:gd name="connsiteX30" fmla="*/ 58750 w 849840"/>
              <a:gd name="connsiteY30" fmla="*/ 63545 h 454070"/>
              <a:gd name="connsiteX31" fmla="*/ 30175 w 849840"/>
              <a:gd name="connsiteY31" fmla="*/ 82595 h 454070"/>
              <a:gd name="connsiteX32" fmla="*/ 20650 w 849840"/>
              <a:gd name="connsiteY32" fmla="*/ 149270 h 454070"/>
              <a:gd name="connsiteX33" fmla="*/ 49225 w 849840"/>
              <a:gd name="connsiteY33" fmla="*/ 158795 h 454070"/>
              <a:gd name="connsiteX34" fmla="*/ 68275 w 849840"/>
              <a:gd name="connsiteY34" fmla="*/ 177845 h 454070"/>
              <a:gd name="connsiteX35" fmla="*/ 39700 w 849840"/>
              <a:gd name="connsiteY35" fmla="*/ 130220 h 45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9840" h="454070">
                <a:moveTo>
                  <a:pt x="39700" y="130220"/>
                </a:moveTo>
                <a:cubicBezTo>
                  <a:pt x="55575" y="146095"/>
                  <a:pt x="72541" y="160949"/>
                  <a:pt x="87325" y="177845"/>
                </a:cubicBezTo>
                <a:cubicBezTo>
                  <a:pt x="123296" y="218954"/>
                  <a:pt x="87162" y="196765"/>
                  <a:pt x="134950" y="234995"/>
                </a:cubicBezTo>
                <a:cubicBezTo>
                  <a:pt x="156277" y="252057"/>
                  <a:pt x="179775" y="266233"/>
                  <a:pt x="201625" y="282620"/>
                </a:cubicBezTo>
                <a:cubicBezTo>
                  <a:pt x="217889" y="294818"/>
                  <a:pt x="232149" y="309726"/>
                  <a:pt x="249250" y="320720"/>
                </a:cubicBezTo>
                <a:cubicBezTo>
                  <a:pt x="276747" y="338397"/>
                  <a:pt x="306194" y="352847"/>
                  <a:pt x="334975" y="368345"/>
                </a:cubicBezTo>
                <a:cubicBezTo>
                  <a:pt x="347477" y="375077"/>
                  <a:pt x="359822" y="382298"/>
                  <a:pt x="373075" y="387395"/>
                </a:cubicBezTo>
                <a:cubicBezTo>
                  <a:pt x="401188" y="398208"/>
                  <a:pt x="430225" y="406445"/>
                  <a:pt x="458800" y="415970"/>
                </a:cubicBezTo>
                <a:lnTo>
                  <a:pt x="515950" y="435020"/>
                </a:lnTo>
                <a:cubicBezTo>
                  <a:pt x="525475" y="438195"/>
                  <a:pt x="534586" y="443125"/>
                  <a:pt x="544525" y="444545"/>
                </a:cubicBezTo>
                <a:lnTo>
                  <a:pt x="611200" y="454070"/>
                </a:lnTo>
                <a:cubicBezTo>
                  <a:pt x="633425" y="450895"/>
                  <a:pt x="655786" y="448561"/>
                  <a:pt x="677875" y="444545"/>
                </a:cubicBezTo>
                <a:cubicBezTo>
                  <a:pt x="690755" y="442203"/>
                  <a:pt x="702964" y="436466"/>
                  <a:pt x="715975" y="435020"/>
                </a:cubicBezTo>
                <a:cubicBezTo>
                  <a:pt x="760266" y="430099"/>
                  <a:pt x="804875" y="428670"/>
                  <a:pt x="849325" y="425495"/>
                </a:cubicBezTo>
                <a:cubicBezTo>
                  <a:pt x="846150" y="415970"/>
                  <a:pt x="849840" y="396920"/>
                  <a:pt x="839800" y="396920"/>
                </a:cubicBezTo>
                <a:cubicBezTo>
                  <a:pt x="828352" y="396920"/>
                  <a:pt x="828079" y="416701"/>
                  <a:pt x="820750" y="425495"/>
                </a:cubicBezTo>
                <a:cubicBezTo>
                  <a:pt x="812126" y="435843"/>
                  <a:pt x="801700" y="444545"/>
                  <a:pt x="792175" y="454070"/>
                </a:cubicBezTo>
                <a:cubicBezTo>
                  <a:pt x="795350" y="431845"/>
                  <a:pt x="797684" y="409484"/>
                  <a:pt x="801700" y="387395"/>
                </a:cubicBezTo>
                <a:cubicBezTo>
                  <a:pt x="804042" y="374515"/>
                  <a:pt x="811225" y="362386"/>
                  <a:pt x="811225" y="349295"/>
                </a:cubicBezTo>
                <a:cubicBezTo>
                  <a:pt x="811225" y="332383"/>
                  <a:pt x="806560" y="211476"/>
                  <a:pt x="792175" y="168320"/>
                </a:cubicBezTo>
                <a:cubicBezTo>
                  <a:pt x="785199" y="147391"/>
                  <a:pt x="767140" y="119935"/>
                  <a:pt x="754075" y="101645"/>
                </a:cubicBezTo>
                <a:cubicBezTo>
                  <a:pt x="744848" y="88727"/>
                  <a:pt x="737553" y="73876"/>
                  <a:pt x="725500" y="63545"/>
                </a:cubicBezTo>
                <a:cubicBezTo>
                  <a:pt x="714719" y="54304"/>
                  <a:pt x="699728" y="51540"/>
                  <a:pt x="687400" y="44495"/>
                </a:cubicBezTo>
                <a:cubicBezTo>
                  <a:pt x="677461" y="38815"/>
                  <a:pt x="669931" y="28221"/>
                  <a:pt x="658825" y="25445"/>
                </a:cubicBezTo>
                <a:cubicBezTo>
                  <a:pt x="630933" y="18472"/>
                  <a:pt x="601675" y="19095"/>
                  <a:pt x="573100" y="15920"/>
                </a:cubicBezTo>
                <a:cubicBezTo>
                  <a:pt x="563575" y="12745"/>
                  <a:pt x="554565" y="6395"/>
                  <a:pt x="544525" y="6395"/>
                </a:cubicBezTo>
                <a:cubicBezTo>
                  <a:pt x="423784" y="6395"/>
                  <a:pt x="376408" y="0"/>
                  <a:pt x="287350" y="25445"/>
                </a:cubicBezTo>
                <a:cubicBezTo>
                  <a:pt x="277696" y="28203"/>
                  <a:pt x="268515" y="32535"/>
                  <a:pt x="258775" y="34970"/>
                </a:cubicBezTo>
                <a:cubicBezTo>
                  <a:pt x="243069" y="38897"/>
                  <a:pt x="226856" y="40568"/>
                  <a:pt x="211150" y="44495"/>
                </a:cubicBezTo>
                <a:cubicBezTo>
                  <a:pt x="201410" y="46930"/>
                  <a:pt x="192538" y="52775"/>
                  <a:pt x="182575" y="54020"/>
                </a:cubicBezTo>
                <a:cubicBezTo>
                  <a:pt x="141498" y="59155"/>
                  <a:pt x="100025" y="60370"/>
                  <a:pt x="58750" y="63545"/>
                </a:cubicBezTo>
                <a:cubicBezTo>
                  <a:pt x="49225" y="69895"/>
                  <a:pt x="38270" y="74500"/>
                  <a:pt x="30175" y="82595"/>
                </a:cubicBezTo>
                <a:cubicBezTo>
                  <a:pt x="11164" y="101606"/>
                  <a:pt x="0" y="123457"/>
                  <a:pt x="20650" y="149270"/>
                </a:cubicBezTo>
                <a:cubicBezTo>
                  <a:pt x="26922" y="157110"/>
                  <a:pt x="40616" y="153629"/>
                  <a:pt x="49225" y="158795"/>
                </a:cubicBezTo>
                <a:cubicBezTo>
                  <a:pt x="56926" y="163415"/>
                  <a:pt x="61925" y="171495"/>
                  <a:pt x="68275" y="177845"/>
                </a:cubicBezTo>
                <a:lnTo>
                  <a:pt x="39700" y="130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30850" y="5486400"/>
            <a:ext cx="2136775" cy="835025"/>
          </a:xfrm>
          <a:custGeom>
            <a:avLst/>
            <a:gdLst>
              <a:gd name="connsiteX0" fmla="*/ 60204 w 2136654"/>
              <a:gd name="connsiteY0" fmla="*/ 133350 h 835763"/>
              <a:gd name="connsiteX1" fmla="*/ 60204 w 2136654"/>
              <a:gd name="connsiteY1" fmla="*/ 390525 h 835763"/>
              <a:gd name="connsiteX2" fmla="*/ 79254 w 2136654"/>
              <a:gd name="connsiteY2" fmla="*/ 466725 h 835763"/>
              <a:gd name="connsiteX3" fmla="*/ 126879 w 2136654"/>
              <a:gd name="connsiteY3" fmla="*/ 581025 h 835763"/>
              <a:gd name="connsiteX4" fmla="*/ 164979 w 2136654"/>
              <a:gd name="connsiteY4" fmla="*/ 638175 h 835763"/>
              <a:gd name="connsiteX5" fmla="*/ 222129 w 2136654"/>
              <a:gd name="connsiteY5" fmla="*/ 695325 h 835763"/>
              <a:gd name="connsiteX6" fmla="*/ 260229 w 2136654"/>
              <a:gd name="connsiteY6" fmla="*/ 714375 h 835763"/>
              <a:gd name="connsiteX7" fmla="*/ 345954 w 2136654"/>
              <a:gd name="connsiteY7" fmla="*/ 762000 h 835763"/>
              <a:gd name="connsiteX8" fmla="*/ 422154 w 2136654"/>
              <a:gd name="connsiteY8" fmla="*/ 781050 h 835763"/>
              <a:gd name="connsiteX9" fmla="*/ 488829 w 2136654"/>
              <a:gd name="connsiteY9" fmla="*/ 771525 h 835763"/>
              <a:gd name="connsiteX10" fmla="*/ 526929 w 2136654"/>
              <a:gd name="connsiteY10" fmla="*/ 762000 h 835763"/>
              <a:gd name="connsiteX11" fmla="*/ 984129 w 2136654"/>
              <a:gd name="connsiteY11" fmla="*/ 771525 h 835763"/>
              <a:gd name="connsiteX12" fmla="*/ 1022229 w 2136654"/>
              <a:gd name="connsiteY12" fmla="*/ 781050 h 835763"/>
              <a:gd name="connsiteX13" fmla="*/ 1298454 w 2136654"/>
              <a:gd name="connsiteY13" fmla="*/ 809625 h 835763"/>
              <a:gd name="connsiteX14" fmla="*/ 1327029 w 2136654"/>
              <a:gd name="connsiteY14" fmla="*/ 819150 h 835763"/>
              <a:gd name="connsiteX15" fmla="*/ 1546104 w 2136654"/>
              <a:gd name="connsiteY15" fmla="*/ 819150 h 835763"/>
              <a:gd name="connsiteX16" fmla="*/ 1584204 w 2136654"/>
              <a:gd name="connsiteY16" fmla="*/ 809625 h 835763"/>
              <a:gd name="connsiteX17" fmla="*/ 1622304 w 2136654"/>
              <a:gd name="connsiteY17" fmla="*/ 790575 h 835763"/>
              <a:gd name="connsiteX18" fmla="*/ 1650879 w 2136654"/>
              <a:gd name="connsiteY18" fmla="*/ 781050 h 835763"/>
              <a:gd name="connsiteX19" fmla="*/ 1698504 w 2136654"/>
              <a:gd name="connsiteY19" fmla="*/ 762000 h 835763"/>
              <a:gd name="connsiteX20" fmla="*/ 1822329 w 2136654"/>
              <a:gd name="connsiteY20" fmla="*/ 733425 h 835763"/>
              <a:gd name="connsiteX21" fmla="*/ 1850904 w 2136654"/>
              <a:gd name="connsiteY21" fmla="*/ 714375 h 835763"/>
              <a:gd name="connsiteX22" fmla="*/ 1946154 w 2136654"/>
              <a:gd name="connsiteY22" fmla="*/ 685800 h 835763"/>
              <a:gd name="connsiteX23" fmla="*/ 1974729 w 2136654"/>
              <a:gd name="connsiteY23" fmla="*/ 666750 h 835763"/>
              <a:gd name="connsiteX24" fmla="*/ 2050929 w 2136654"/>
              <a:gd name="connsiteY24" fmla="*/ 647700 h 835763"/>
              <a:gd name="connsiteX25" fmla="*/ 2117604 w 2136654"/>
              <a:gd name="connsiteY25" fmla="*/ 628650 h 835763"/>
              <a:gd name="connsiteX26" fmla="*/ 2136654 w 2136654"/>
              <a:gd name="connsiteY26" fmla="*/ 561975 h 835763"/>
              <a:gd name="connsiteX27" fmla="*/ 2108079 w 2136654"/>
              <a:gd name="connsiteY27" fmla="*/ 485775 h 835763"/>
              <a:gd name="connsiteX28" fmla="*/ 2012829 w 2136654"/>
              <a:gd name="connsiteY28" fmla="*/ 361950 h 835763"/>
              <a:gd name="connsiteX29" fmla="*/ 1812804 w 2136654"/>
              <a:gd name="connsiteY29" fmla="*/ 180975 h 835763"/>
              <a:gd name="connsiteX30" fmla="*/ 1774704 w 2136654"/>
              <a:gd name="connsiteY30" fmla="*/ 161925 h 835763"/>
              <a:gd name="connsiteX31" fmla="*/ 1669929 w 2136654"/>
              <a:gd name="connsiteY31" fmla="*/ 104775 h 835763"/>
              <a:gd name="connsiteX32" fmla="*/ 1641354 w 2136654"/>
              <a:gd name="connsiteY32" fmla="*/ 95250 h 835763"/>
              <a:gd name="connsiteX33" fmla="*/ 1593729 w 2136654"/>
              <a:gd name="connsiteY33" fmla="*/ 76200 h 835763"/>
              <a:gd name="connsiteX34" fmla="*/ 1527054 w 2136654"/>
              <a:gd name="connsiteY34" fmla="*/ 66675 h 835763"/>
              <a:gd name="connsiteX35" fmla="*/ 1488954 w 2136654"/>
              <a:gd name="connsiteY35" fmla="*/ 57150 h 835763"/>
              <a:gd name="connsiteX36" fmla="*/ 1393704 w 2136654"/>
              <a:gd name="connsiteY36" fmla="*/ 47625 h 835763"/>
              <a:gd name="connsiteX37" fmla="*/ 1241304 w 2136654"/>
              <a:gd name="connsiteY37" fmla="*/ 19050 h 835763"/>
              <a:gd name="connsiteX38" fmla="*/ 917454 w 2136654"/>
              <a:gd name="connsiteY38" fmla="*/ 0 h 835763"/>
              <a:gd name="connsiteX39" fmla="*/ 584079 w 2136654"/>
              <a:gd name="connsiteY39" fmla="*/ 28575 h 835763"/>
              <a:gd name="connsiteX40" fmla="*/ 526929 w 2136654"/>
              <a:gd name="connsiteY40" fmla="*/ 38100 h 835763"/>
              <a:gd name="connsiteX41" fmla="*/ 498354 w 2136654"/>
              <a:gd name="connsiteY41" fmla="*/ 47625 h 835763"/>
              <a:gd name="connsiteX42" fmla="*/ 450729 w 2136654"/>
              <a:gd name="connsiteY42" fmla="*/ 66675 h 835763"/>
              <a:gd name="connsiteX43" fmla="*/ 355479 w 2136654"/>
              <a:gd name="connsiteY43" fmla="*/ 76200 h 835763"/>
              <a:gd name="connsiteX44" fmla="*/ 307854 w 2136654"/>
              <a:gd name="connsiteY44" fmla="*/ 85725 h 835763"/>
              <a:gd name="connsiteX45" fmla="*/ 279279 w 2136654"/>
              <a:gd name="connsiteY45" fmla="*/ 95250 h 835763"/>
              <a:gd name="connsiteX46" fmla="*/ 155454 w 2136654"/>
              <a:gd name="connsiteY46" fmla="*/ 104775 h 835763"/>
              <a:gd name="connsiteX47" fmla="*/ 98304 w 2136654"/>
              <a:gd name="connsiteY47" fmla="*/ 95250 h 835763"/>
              <a:gd name="connsiteX48" fmla="*/ 50679 w 2136654"/>
              <a:gd name="connsiteY48" fmla="*/ 152400 h 835763"/>
              <a:gd name="connsiteX49" fmla="*/ 22104 w 2136654"/>
              <a:gd name="connsiteY49" fmla="*/ 161925 h 835763"/>
              <a:gd name="connsiteX50" fmla="*/ 31629 w 2136654"/>
              <a:gd name="connsiteY50" fmla="*/ 200025 h 835763"/>
              <a:gd name="connsiteX51" fmla="*/ 22104 w 2136654"/>
              <a:gd name="connsiteY51" fmla="*/ 190500 h 8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36654" h="835763">
                <a:moveTo>
                  <a:pt x="60204" y="133350"/>
                </a:moveTo>
                <a:cubicBezTo>
                  <a:pt x="0" y="223656"/>
                  <a:pt x="31782" y="163149"/>
                  <a:pt x="60204" y="390525"/>
                </a:cubicBezTo>
                <a:cubicBezTo>
                  <a:pt x="63451" y="416505"/>
                  <a:pt x="71445" y="441735"/>
                  <a:pt x="79254" y="466725"/>
                </a:cubicBezTo>
                <a:cubicBezTo>
                  <a:pt x="88191" y="495323"/>
                  <a:pt x="108586" y="550537"/>
                  <a:pt x="126879" y="581025"/>
                </a:cubicBezTo>
                <a:cubicBezTo>
                  <a:pt x="138659" y="600658"/>
                  <a:pt x="148790" y="621986"/>
                  <a:pt x="164979" y="638175"/>
                </a:cubicBezTo>
                <a:cubicBezTo>
                  <a:pt x="184029" y="657225"/>
                  <a:pt x="201092" y="678495"/>
                  <a:pt x="222129" y="695325"/>
                </a:cubicBezTo>
                <a:cubicBezTo>
                  <a:pt x="233217" y="704195"/>
                  <a:pt x="247901" y="707330"/>
                  <a:pt x="260229" y="714375"/>
                </a:cubicBezTo>
                <a:cubicBezTo>
                  <a:pt x="325401" y="751616"/>
                  <a:pt x="243446" y="716441"/>
                  <a:pt x="345954" y="762000"/>
                </a:cubicBezTo>
                <a:cubicBezTo>
                  <a:pt x="369918" y="772651"/>
                  <a:pt x="396884" y="775996"/>
                  <a:pt x="422154" y="781050"/>
                </a:cubicBezTo>
                <a:cubicBezTo>
                  <a:pt x="444379" y="777875"/>
                  <a:pt x="466740" y="775541"/>
                  <a:pt x="488829" y="771525"/>
                </a:cubicBezTo>
                <a:cubicBezTo>
                  <a:pt x="501709" y="769183"/>
                  <a:pt x="513838" y="762000"/>
                  <a:pt x="526929" y="762000"/>
                </a:cubicBezTo>
                <a:cubicBezTo>
                  <a:pt x="679362" y="762000"/>
                  <a:pt x="831729" y="768350"/>
                  <a:pt x="984129" y="771525"/>
                </a:cubicBezTo>
                <a:cubicBezTo>
                  <a:pt x="996829" y="774700"/>
                  <a:pt x="1009283" y="779108"/>
                  <a:pt x="1022229" y="781050"/>
                </a:cubicBezTo>
                <a:cubicBezTo>
                  <a:pt x="1149517" y="800143"/>
                  <a:pt x="1177106" y="800291"/>
                  <a:pt x="1298454" y="809625"/>
                </a:cubicBezTo>
                <a:cubicBezTo>
                  <a:pt x="1307979" y="812800"/>
                  <a:pt x="1317125" y="817499"/>
                  <a:pt x="1327029" y="819150"/>
                </a:cubicBezTo>
                <a:cubicBezTo>
                  <a:pt x="1426708" y="835763"/>
                  <a:pt x="1431098" y="827365"/>
                  <a:pt x="1546104" y="819150"/>
                </a:cubicBezTo>
                <a:cubicBezTo>
                  <a:pt x="1558804" y="815975"/>
                  <a:pt x="1571947" y="814222"/>
                  <a:pt x="1584204" y="809625"/>
                </a:cubicBezTo>
                <a:cubicBezTo>
                  <a:pt x="1597499" y="804639"/>
                  <a:pt x="1609253" y="796168"/>
                  <a:pt x="1622304" y="790575"/>
                </a:cubicBezTo>
                <a:cubicBezTo>
                  <a:pt x="1631532" y="786620"/>
                  <a:pt x="1641478" y="784575"/>
                  <a:pt x="1650879" y="781050"/>
                </a:cubicBezTo>
                <a:cubicBezTo>
                  <a:pt x="1666888" y="775047"/>
                  <a:pt x="1682162" y="767028"/>
                  <a:pt x="1698504" y="762000"/>
                </a:cubicBezTo>
                <a:cubicBezTo>
                  <a:pt x="1741175" y="748871"/>
                  <a:pt x="1779475" y="741996"/>
                  <a:pt x="1822329" y="733425"/>
                </a:cubicBezTo>
                <a:cubicBezTo>
                  <a:pt x="1831854" y="727075"/>
                  <a:pt x="1840443" y="719024"/>
                  <a:pt x="1850904" y="714375"/>
                </a:cubicBezTo>
                <a:cubicBezTo>
                  <a:pt x="1880719" y="701124"/>
                  <a:pt x="1914489" y="693716"/>
                  <a:pt x="1946154" y="685800"/>
                </a:cubicBezTo>
                <a:cubicBezTo>
                  <a:pt x="1955679" y="679450"/>
                  <a:pt x="1963971" y="670662"/>
                  <a:pt x="1974729" y="666750"/>
                </a:cubicBezTo>
                <a:cubicBezTo>
                  <a:pt x="1999334" y="657803"/>
                  <a:pt x="2025529" y="654050"/>
                  <a:pt x="2050929" y="647700"/>
                </a:cubicBezTo>
                <a:cubicBezTo>
                  <a:pt x="2098769" y="635740"/>
                  <a:pt x="2076610" y="642315"/>
                  <a:pt x="2117604" y="628650"/>
                </a:cubicBezTo>
                <a:cubicBezTo>
                  <a:pt x="2122096" y="615175"/>
                  <a:pt x="2136654" y="573935"/>
                  <a:pt x="2136654" y="561975"/>
                </a:cubicBezTo>
                <a:cubicBezTo>
                  <a:pt x="2136654" y="533539"/>
                  <a:pt x="2118917" y="510160"/>
                  <a:pt x="2108079" y="485775"/>
                </a:cubicBezTo>
                <a:cubicBezTo>
                  <a:pt x="2069210" y="398320"/>
                  <a:pt x="2114729" y="463850"/>
                  <a:pt x="2012829" y="361950"/>
                </a:cubicBezTo>
                <a:cubicBezTo>
                  <a:pt x="1967962" y="317083"/>
                  <a:pt x="1859341" y="204244"/>
                  <a:pt x="1812804" y="180975"/>
                </a:cubicBezTo>
                <a:cubicBezTo>
                  <a:pt x="1800104" y="174625"/>
                  <a:pt x="1787169" y="168724"/>
                  <a:pt x="1774704" y="161925"/>
                </a:cubicBezTo>
                <a:cubicBezTo>
                  <a:pt x="1745343" y="145910"/>
                  <a:pt x="1703388" y="119115"/>
                  <a:pt x="1669929" y="104775"/>
                </a:cubicBezTo>
                <a:cubicBezTo>
                  <a:pt x="1660701" y="100820"/>
                  <a:pt x="1650755" y="98775"/>
                  <a:pt x="1641354" y="95250"/>
                </a:cubicBezTo>
                <a:cubicBezTo>
                  <a:pt x="1625345" y="89247"/>
                  <a:pt x="1610316" y="80347"/>
                  <a:pt x="1593729" y="76200"/>
                </a:cubicBezTo>
                <a:cubicBezTo>
                  <a:pt x="1571949" y="70755"/>
                  <a:pt x="1549143" y="70691"/>
                  <a:pt x="1527054" y="66675"/>
                </a:cubicBezTo>
                <a:cubicBezTo>
                  <a:pt x="1514174" y="64333"/>
                  <a:pt x="1501913" y="59001"/>
                  <a:pt x="1488954" y="57150"/>
                </a:cubicBezTo>
                <a:cubicBezTo>
                  <a:pt x="1457366" y="52637"/>
                  <a:pt x="1425454" y="50800"/>
                  <a:pt x="1393704" y="47625"/>
                </a:cubicBezTo>
                <a:cubicBezTo>
                  <a:pt x="1333609" y="32601"/>
                  <a:pt x="1322851" y="28836"/>
                  <a:pt x="1241304" y="19050"/>
                </a:cubicBezTo>
                <a:cubicBezTo>
                  <a:pt x="1164228" y="9801"/>
                  <a:pt x="976134" y="2794"/>
                  <a:pt x="917454" y="0"/>
                </a:cubicBezTo>
                <a:cubicBezTo>
                  <a:pt x="731873" y="8837"/>
                  <a:pt x="743623" y="1984"/>
                  <a:pt x="584079" y="28575"/>
                </a:cubicBezTo>
                <a:cubicBezTo>
                  <a:pt x="565029" y="31750"/>
                  <a:pt x="545782" y="33910"/>
                  <a:pt x="526929" y="38100"/>
                </a:cubicBezTo>
                <a:cubicBezTo>
                  <a:pt x="517128" y="40278"/>
                  <a:pt x="507755" y="44100"/>
                  <a:pt x="498354" y="47625"/>
                </a:cubicBezTo>
                <a:cubicBezTo>
                  <a:pt x="482345" y="53628"/>
                  <a:pt x="467495" y="63322"/>
                  <a:pt x="450729" y="66675"/>
                </a:cubicBezTo>
                <a:cubicBezTo>
                  <a:pt x="419440" y="72933"/>
                  <a:pt x="387107" y="71983"/>
                  <a:pt x="355479" y="76200"/>
                </a:cubicBezTo>
                <a:cubicBezTo>
                  <a:pt x="339432" y="78340"/>
                  <a:pt x="323560" y="81798"/>
                  <a:pt x="307854" y="85725"/>
                </a:cubicBezTo>
                <a:cubicBezTo>
                  <a:pt x="298114" y="88160"/>
                  <a:pt x="289242" y="94005"/>
                  <a:pt x="279279" y="95250"/>
                </a:cubicBezTo>
                <a:cubicBezTo>
                  <a:pt x="238202" y="100385"/>
                  <a:pt x="196729" y="101600"/>
                  <a:pt x="155454" y="104775"/>
                </a:cubicBezTo>
                <a:cubicBezTo>
                  <a:pt x="136404" y="101600"/>
                  <a:pt x="117157" y="91060"/>
                  <a:pt x="98304" y="95250"/>
                </a:cubicBezTo>
                <a:cubicBezTo>
                  <a:pt x="73187" y="100832"/>
                  <a:pt x="67383" y="139037"/>
                  <a:pt x="50679" y="152400"/>
                </a:cubicBezTo>
                <a:cubicBezTo>
                  <a:pt x="42839" y="158672"/>
                  <a:pt x="31629" y="158750"/>
                  <a:pt x="22104" y="161925"/>
                </a:cubicBezTo>
                <a:cubicBezTo>
                  <a:pt x="10334" y="197235"/>
                  <a:pt x="3599" y="186010"/>
                  <a:pt x="31629" y="200025"/>
                </a:cubicBezTo>
                <a:lnTo>
                  <a:pt x="22104" y="1905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3581400" y="2743200"/>
            <a:ext cx="4876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eaLnBrk="1" hangingPunct="1">
              <a:spcAft>
                <a:spcPct val="60000"/>
              </a:spcAft>
              <a:buFontTx/>
              <a:buChar char="•"/>
            </a:pPr>
            <a:r>
              <a:rPr lang="en-US" altLang="en-US" sz="2000"/>
              <a:t>Chosen by President McKinley to be Assistant Secretary of the Navy, he </a:t>
            </a:r>
            <a:r>
              <a:rPr lang="en-US" altLang="en-US" sz="2000">
                <a:solidFill>
                  <a:srgbClr val="0033CC"/>
                </a:solidFill>
              </a:rPr>
              <a:t>resigned to organize the Rough Riders</a:t>
            </a:r>
            <a:r>
              <a:rPr lang="en-US" altLang="en-US" sz="2000"/>
              <a:t> at the start of the Spanish American War.</a:t>
            </a: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4343400" y="4937125"/>
            <a:ext cx="434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lvl="1" eaLnBrk="1" hangingPunct="1">
              <a:spcAft>
                <a:spcPct val="60000"/>
              </a:spcAft>
              <a:buFontTx/>
              <a:buChar char="•"/>
            </a:pPr>
            <a:r>
              <a:rPr lang="en-US" altLang="en-US" sz="2000"/>
              <a:t>He returned a war hero and was </a:t>
            </a:r>
            <a:r>
              <a:rPr lang="en-US" altLang="en-US" sz="2000">
                <a:solidFill>
                  <a:srgbClr val="0033CC"/>
                </a:solidFill>
              </a:rPr>
              <a:t>elected Governor of New York</a:t>
            </a:r>
            <a:r>
              <a:rPr lang="en-US" altLang="en-US" sz="2000">
                <a:solidFill>
                  <a:srgbClr val="0066CC"/>
                </a:solidFill>
              </a:rPr>
              <a:t> </a:t>
            </a:r>
            <a:r>
              <a:rPr lang="en-US" altLang="en-US" sz="2000"/>
              <a:t>in 1898.</a:t>
            </a: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1093788" y="1355725"/>
            <a:ext cx="6934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marL="0" lvl="1" eaLnBrk="1" hangingPunct="1"/>
            <a:r>
              <a:rPr lang="en-US" altLang="en-US" dirty="0"/>
              <a:t>In 1889 he returned, earning a </a:t>
            </a:r>
            <a:r>
              <a:rPr lang="en-US" altLang="en-US" dirty="0">
                <a:solidFill>
                  <a:srgbClr val="0033CC"/>
                </a:solidFill>
              </a:rPr>
              <a:t>reputation for fighting corruption</a:t>
            </a:r>
            <a:r>
              <a:rPr lang="en-US" altLang="en-US" dirty="0"/>
              <a:t> on New York City’s Board of Police Commissioners.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/>
          <p:cNvSpPr>
            <a:spLocks noChangeArrowheads="1"/>
          </p:cNvSpPr>
          <p:nvPr/>
        </p:nvSpPr>
        <p:spPr bwMode="auto">
          <a:xfrm rot="5400000" flipH="1">
            <a:off x="685800" y="1524000"/>
            <a:ext cx="4572000" cy="4267200"/>
          </a:xfrm>
          <a:prstGeom prst="upArrowCallout">
            <a:avLst>
              <a:gd name="adj1" fmla="val 18730"/>
              <a:gd name="adj2" fmla="val 15774"/>
              <a:gd name="adj3" fmla="val 16958"/>
              <a:gd name="adj4" fmla="val 77903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81600" y="1276350"/>
            <a:ext cx="27432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/>
              <a:t>But, in 1901, William McKinley was assassinated.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66800" y="1600200"/>
            <a:ext cx="31242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30000"/>
              </a:spcAft>
              <a:defRPr/>
            </a:pPr>
            <a:r>
              <a:rPr lang="en-US" dirty="0">
                <a:latin typeface="Verdana" pitchFamily="34" charset="0"/>
              </a:rPr>
              <a:t>As Governor, his </a:t>
            </a:r>
            <a:r>
              <a:rPr lang="en-US" dirty="0">
                <a:solidFill>
                  <a:srgbClr val="0033CC"/>
                </a:solidFill>
                <a:latin typeface="Verdana" pitchFamily="34" charset="0"/>
              </a:rPr>
              <a:t>Progressive reforms upset Republican leaders.</a:t>
            </a:r>
            <a:r>
              <a:rPr lang="en-US" dirty="0">
                <a:latin typeface="Verdana" pitchFamily="34" charset="0"/>
              </a:rPr>
              <a:t> To get him out of </a:t>
            </a:r>
            <a:r>
              <a:rPr lang="en-US" spc="-50" dirty="0">
                <a:latin typeface="Verdana" pitchFamily="34" charset="0"/>
              </a:rPr>
              <a:t>New York, President </a:t>
            </a:r>
            <a:r>
              <a:rPr lang="en-US" dirty="0">
                <a:latin typeface="Verdana" pitchFamily="34" charset="0"/>
              </a:rPr>
              <a:t>McKinley agreed to make Roosevelt his running mate in 1900. They won easily.</a:t>
            </a:r>
          </a:p>
        </p:txBody>
      </p:sp>
      <p:sp>
        <p:nvSpPr>
          <p:cNvPr id="11269" name="Text Box 129"/>
          <p:cNvSpPr txBox="1">
            <a:spLocks noChangeArrowheads="1"/>
          </p:cNvSpPr>
          <p:nvPr/>
        </p:nvSpPr>
        <p:spPr bwMode="auto">
          <a:xfrm>
            <a:off x="5181600" y="2593975"/>
            <a:ext cx="32004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en-US"/>
              <a:t>As President, </a:t>
            </a:r>
            <a:r>
              <a:rPr lang="en-US" altLang="en-US">
                <a:solidFill>
                  <a:srgbClr val="0033CC"/>
                </a:solidFill>
              </a:rPr>
              <a:t>Roosevelt dominated Washington.</a:t>
            </a:r>
            <a:r>
              <a:rPr lang="en-US" altLang="en-US"/>
              <a:t> He was so popular that even a toy, the</a:t>
            </a:r>
            <a:br>
              <a:rPr lang="en-US" altLang="en-US"/>
            </a:br>
            <a:r>
              <a:rPr lang="en-US" altLang="en-US">
                <a:solidFill>
                  <a:srgbClr val="0033CC"/>
                </a:solidFill>
              </a:rPr>
              <a:t>teddy bear,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was named</a:t>
            </a:r>
            <a:br>
              <a:rPr lang="en-US" altLang="en-US"/>
            </a:br>
            <a:r>
              <a:rPr lang="en-US" altLang="en-US"/>
              <a:t>for him.</a:t>
            </a:r>
          </a:p>
        </p:txBody>
      </p:sp>
      <p:pic>
        <p:nvPicPr>
          <p:cNvPr id="11270" name="Picture 12" descr="C:\Documents and Settings\Darrell\Local Settings\Temporary Internet Files\Content.IE5\HS216N01\MCj0297917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481138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">
  <a:themeElements>
    <a:clrScheme name="1_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rt">
      <a:majorFont>
        <a:latin typeface="Verdana"/>
        <a:ea typeface="Verdana"/>
        <a:cs typeface="Verdana"/>
      </a:majorFont>
      <a:minorFont>
        <a:latin typeface="Verdana"/>
        <a:ea typeface="Verdana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">
  <a:themeElements>
    <a:clrScheme name="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te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1061</Words>
  <Application>Microsoft Office PowerPoint</Application>
  <PresentationFormat>On-screen Show (4:3)</PresentationFormat>
  <Paragraphs>90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1_Start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Sam Lewbel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Lewbel</dc:creator>
  <cp:lastModifiedBy>Alison Mc Lin</cp:lastModifiedBy>
  <cp:revision>193</cp:revision>
  <cp:lastPrinted>2008-05-21T18:42:16Z</cp:lastPrinted>
  <dcterms:created xsi:type="dcterms:W3CDTF">2008-12-06T15:26:32Z</dcterms:created>
  <dcterms:modified xsi:type="dcterms:W3CDTF">2019-03-28T19:30:10Z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