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22"/>
  </p:notesMasterIdLst>
  <p:handoutMasterIdLst>
    <p:handoutMasterId r:id="rId23"/>
  </p:handoutMasterIdLst>
  <p:sldIdLst>
    <p:sldId id="771" r:id="rId3"/>
    <p:sldId id="713" r:id="rId4"/>
    <p:sldId id="730" r:id="rId5"/>
    <p:sldId id="767" r:id="rId6"/>
    <p:sldId id="751" r:id="rId7"/>
    <p:sldId id="756" r:id="rId8"/>
    <p:sldId id="757" r:id="rId9"/>
    <p:sldId id="758" r:id="rId10"/>
    <p:sldId id="754" r:id="rId11"/>
    <p:sldId id="745" r:id="rId12"/>
    <p:sldId id="753" r:id="rId13"/>
    <p:sldId id="746" r:id="rId14"/>
    <p:sldId id="768" r:id="rId15"/>
    <p:sldId id="749" r:id="rId16"/>
    <p:sldId id="764" r:id="rId17"/>
    <p:sldId id="769" r:id="rId18"/>
    <p:sldId id="770" r:id="rId19"/>
    <p:sldId id="715" r:id="rId20"/>
    <p:sldId id="761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Verdana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0033CC"/>
    <a:srgbClr val="0066CC"/>
    <a:srgbClr val="B3F1FF"/>
    <a:srgbClr val="0000FF"/>
    <a:srgbClr val="F8F642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3495" autoAdjust="0"/>
  </p:normalViewPr>
  <p:slideViewPr>
    <p:cSldViewPr>
      <p:cViewPr varScale="1">
        <p:scale>
          <a:sx n="98" d="100"/>
          <a:sy n="98" d="100"/>
        </p:scale>
        <p:origin x="-486" y="-102"/>
      </p:cViewPr>
      <p:guideLst>
        <p:guide orient="horz" pos="2160"/>
        <p:guide pos="2880"/>
        <p:guide pos="2496"/>
        <p:guide pos="480"/>
        <p:guide pos="51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2040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0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0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0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D8D5801F-0696-427B-A835-B1BBA2BA49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75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813F44F3-6C04-4DC8-8B05-9B59B6628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62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fld id="{2416DD03-E4EB-416E-A452-9E183A033BE1}" type="slidenum">
              <a:rPr lang="en-US" altLang="en-US" sz="1200" smtClean="0"/>
              <a:pPr eaLnBrk="1" hangingPunct="1"/>
              <a:t>1</a:t>
            </a:fld>
            <a:endParaRPr lang="en-US" altLang="en-US" sz="1200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r" eaLnBrk="1" hangingPunct="1"/>
            <a:fld id="{8D0B6634-C229-465E-99E8-536C9002899A}" type="slidenum">
              <a:rPr lang="en-US" altLang="en-US" sz="1200"/>
              <a:pPr algn="r" eaLnBrk="1" hangingPunct="1"/>
              <a:t>12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fld id="{BD58C8AE-0663-495A-8444-ED124AC891F0}" type="slidenum">
              <a:rPr lang="en-US" altLang="en-US" sz="1200" smtClean="0"/>
              <a:pPr eaLnBrk="1" hangingPunct="1"/>
              <a:t>13</a:t>
            </a:fld>
            <a:endParaRPr lang="en-US" altLang="en-US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r" eaLnBrk="1" hangingPunct="1"/>
            <a:fld id="{88D2D70A-3212-4183-B575-DB1AF5439890}" type="slidenum">
              <a:rPr lang="en-US" altLang="en-US" sz="1200"/>
              <a:pPr algn="r" eaLnBrk="1" hangingPunct="1"/>
              <a:t>14</a:t>
            </a:fld>
            <a:endParaRPr lang="en-US" altLang="en-US" sz="12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fld id="{7C7E5688-7006-45FF-96D1-0749D7092DCB}" type="slidenum">
              <a:rPr lang="en-US" altLang="en-US" sz="1200" smtClean="0"/>
              <a:pPr eaLnBrk="1" hangingPunct="1"/>
              <a:t>18</a:t>
            </a:fld>
            <a:endParaRPr lang="en-US" altLang="en-US" sz="1200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1203325" y="4659313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endParaRPr lang="en-US" altLang="en-US" sz="1400"/>
          </a:p>
        </p:txBody>
      </p:sp>
      <p:sp>
        <p:nvSpPr>
          <p:cNvPr id="40965" name="Notes Placeholder 4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Verdana" pitchFamily="1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r" eaLnBrk="1" hangingPunct="1"/>
            <a:fld id="{E30E39AE-584F-43E3-9889-61F24A8ECBD7}" type="slidenum">
              <a:rPr lang="en-US" altLang="en-US" sz="1200"/>
              <a:pPr algn="r" eaLnBrk="1" hangingPunct="1"/>
              <a:t>19</a:t>
            </a:fld>
            <a:endParaRPr lang="en-US" altLang="en-US" sz="12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203325" y="4659313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endParaRPr lang="en-US" altLang="en-US" sz="14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fld id="{937E2E01-4BB4-42AC-ABC1-188E6B2F63C0}" type="slidenum">
              <a:rPr lang="en-US" altLang="en-US" sz="1200" smtClean="0"/>
              <a:pPr eaLnBrk="1" hangingPunct="1"/>
              <a:t>2</a:t>
            </a:fld>
            <a:endParaRPr lang="en-US" altLang="en-US" sz="1200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fld id="{E5A6CDD6-848D-4578-9955-B049E52FC0E2}" type="slidenum">
              <a:rPr lang="en-US" altLang="en-US" sz="1200" smtClean="0"/>
              <a:pPr eaLnBrk="1" hangingPunct="1"/>
              <a:t>3</a:t>
            </a:fld>
            <a:endParaRPr lang="en-US" altLang="en-US" sz="12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r" eaLnBrk="1" hangingPunct="1"/>
            <a:fld id="{43B9F2E9-6A2A-4912-A6D3-7B109183E158}" type="slidenum">
              <a:rPr lang="en-US" altLang="en-US" sz="1200"/>
              <a:pPr algn="r" eaLnBrk="1" hangingPunct="1"/>
              <a:t>4</a:t>
            </a:fld>
            <a:endParaRPr lang="en-US" altLang="en-US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8111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5497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74924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3307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2482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320203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725686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4196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257022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696969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436058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18650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318413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87021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47768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962117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4415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2520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659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109436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983912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300005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E_PP_background3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bttn_prev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413" y="6511925"/>
            <a:ext cx="3571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bttn_exit">
            <a:hlinkClick r:id="" action="ppaction://hlinkshowjump?jump=endshow" highlightClick="1"/>
          </p:cNvPr>
          <p:cNvPicPr>
            <a:picLocks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6510338"/>
            <a:ext cx="3571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8" descr="bttn_next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738" y="6511925"/>
            <a:ext cx="3571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8"/>
          <p:cNvSpPr txBox="1">
            <a:spLocks noChangeArrowheads="1"/>
          </p:cNvSpPr>
          <p:nvPr userDrawn="1"/>
        </p:nvSpPr>
        <p:spPr bwMode="auto">
          <a:xfrm>
            <a:off x="228600" y="409575"/>
            <a:ext cx="18891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000" b="1">
                <a:solidFill>
                  <a:srgbClr val="003CB4"/>
                </a:solidFill>
                <a:latin typeface="Verdana" pitchFamily="34" charset="0"/>
                <a:cs typeface="Arial" pitchFamily="34" charset="0"/>
              </a:rPr>
              <a:t>Chapter </a:t>
            </a:r>
            <a:r>
              <a:rPr lang="en-US" sz="1600" b="1">
                <a:solidFill>
                  <a:srgbClr val="003CB4"/>
                </a:solidFill>
                <a:latin typeface="Verdana" pitchFamily="34" charset="0"/>
                <a:cs typeface="Arial" pitchFamily="34" charset="0"/>
              </a:rPr>
              <a:t>25 </a:t>
            </a:r>
            <a:r>
              <a:rPr lang="en-US" sz="1000" b="1">
                <a:solidFill>
                  <a:srgbClr val="003CB4"/>
                </a:solidFill>
                <a:latin typeface="Verdana" pitchFamily="34" charset="0"/>
                <a:cs typeface="Arial" pitchFamily="34" charset="0"/>
              </a:rPr>
              <a:t>Section</a:t>
            </a:r>
            <a:r>
              <a:rPr lang="en-US" sz="1600" b="1">
                <a:solidFill>
                  <a:srgbClr val="003CB4"/>
                </a:solidFill>
                <a:latin typeface="Verdana" pitchFamily="34" charset="0"/>
                <a:cs typeface="Arial" pitchFamily="34" charset="0"/>
              </a:rPr>
              <a:t> 1</a:t>
            </a:r>
          </a:p>
        </p:txBody>
      </p:sp>
      <p:sp>
        <p:nvSpPr>
          <p:cNvPr id="13" name="Text Box 3"/>
          <p:cNvSpPr txBox="1">
            <a:spLocks noChangeArrowheads="1"/>
          </p:cNvSpPr>
          <p:nvPr userDrawn="1"/>
        </p:nvSpPr>
        <p:spPr bwMode="auto">
          <a:xfrm>
            <a:off x="228600" y="6505575"/>
            <a:ext cx="7239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>
                <a:solidFill>
                  <a:srgbClr val="B3F1FF"/>
                </a:solidFill>
                <a:latin typeface="Verdana" pitchFamily="34" charset="0"/>
                <a:cs typeface="Arial" pitchFamily="34" charset="0"/>
              </a:rPr>
              <a:t>The Cold War Begins</a:t>
            </a:r>
          </a:p>
        </p:txBody>
      </p:sp>
      <p:pic>
        <p:nvPicPr>
          <p:cNvPr id="1032" name="Picture 9" descr="USH.pn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0025"/>
            <a:ext cx="23526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4" descr="PE_PP_background3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20" descr="USH.pn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0025"/>
            <a:ext cx="23526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4" descr="bttn_exit">
            <a:hlinkClick r:id="" action="ppaction://hlinkshowjump?jump=endshow" highlightClick="1"/>
          </p:cNvPr>
          <p:cNvPicPr>
            <a:picLocks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825" y="6510338"/>
            <a:ext cx="357188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8" descr="bttn_next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0" y="6511925"/>
            <a:ext cx="35718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18"/>
          <p:cNvSpPr txBox="1">
            <a:spLocks noChangeArrowheads="1"/>
          </p:cNvSpPr>
          <p:nvPr userDrawn="1"/>
        </p:nvSpPr>
        <p:spPr bwMode="auto">
          <a:xfrm>
            <a:off x="228600" y="409575"/>
            <a:ext cx="811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000" b="1">
                <a:solidFill>
                  <a:srgbClr val="003CB4"/>
                </a:solidFill>
                <a:latin typeface="Arial" charset="0"/>
                <a:cs typeface="Arial" charset="0"/>
              </a:rPr>
              <a:t>Section</a:t>
            </a:r>
            <a:r>
              <a:rPr lang="en-US" sz="1600" b="1">
                <a:solidFill>
                  <a:srgbClr val="003CB4"/>
                </a:solidFill>
                <a:latin typeface="Arial" charset="0"/>
                <a:cs typeface="Arial" charset="0"/>
              </a:rPr>
              <a:t> 5</a:t>
            </a:r>
          </a:p>
        </p:txBody>
      </p:sp>
      <p:sp>
        <p:nvSpPr>
          <p:cNvPr id="20" name="Text Box 3"/>
          <p:cNvSpPr txBox="1">
            <a:spLocks noChangeArrowheads="1"/>
          </p:cNvSpPr>
          <p:nvPr userDrawn="1"/>
        </p:nvSpPr>
        <p:spPr bwMode="auto">
          <a:xfrm>
            <a:off x="0" y="6505575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>
                <a:solidFill>
                  <a:srgbClr val="B3F1FF"/>
                </a:solidFill>
                <a:latin typeface="Arial" charset="0"/>
                <a:cs typeface="Arial" charset="0"/>
              </a:rPr>
              <a:t>Wilson’s New Freedom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PE_PP_background3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bttn_prev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3413" y="6511925"/>
            <a:ext cx="3571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bttn_exit">
            <a:hlinkClick r:id="" action="ppaction://hlinkshowjump?jump=endshow" highlightClick="1"/>
          </p:cNvPr>
          <p:cNvPicPr>
            <a:picLocks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6510338"/>
            <a:ext cx="3571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bttn_next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738" y="6511925"/>
            <a:ext cx="3571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8"/>
          <p:cNvSpPr txBox="1">
            <a:spLocks noChangeArrowheads="1"/>
          </p:cNvSpPr>
          <p:nvPr userDrawn="1"/>
        </p:nvSpPr>
        <p:spPr bwMode="auto">
          <a:xfrm>
            <a:off x="228600" y="409575"/>
            <a:ext cx="16224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000" b="1">
                <a:solidFill>
                  <a:srgbClr val="003CB4"/>
                </a:solidFill>
                <a:latin typeface="Verdana" pitchFamily="34" charset="0"/>
              </a:rPr>
              <a:t>Chapter </a:t>
            </a:r>
            <a:r>
              <a:rPr lang="en-US" sz="1600" b="1">
                <a:solidFill>
                  <a:srgbClr val="003CB4"/>
                </a:solidFill>
                <a:latin typeface="Verdana" pitchFamily="34" charset="0"/>
              </a:rPr>
              <a:t>25 </a:t>
            </a:r>
            <a:r>
              <a:rPr lang="en-US" sz="1000" b="1">
                <a:solidFill>
                  <a:srgbClr val="003CB4"/>
                </a:solidFill>
                <a:latin typeface="Verdana" pitchFamily="34" charset="0"/>
              </a:rPr>
              <a:t>Section</a:t>
            </a:r>
            <a:r>
              <a:rPr lang="en-US" sz="1600" b="1">
                <a:solidFill>
                  <a:srgbClr val="003CB4"/>
                </a:solidFill>
                <a:latin typeface="Verdana" pitchFamily="34" charset="0"/>
              </a:rPr>
              <a:t> 1</a:t>
            </a:r>
          </a:p>
        </p:txBody>
      </p:sp>
      <p:sp>
        <p:nvSpPr>
          <p:cNvPr id="13" name="Text Box 3"/>
          <p:cNvSpPr txBox="1">
            <a:spLocks noChangeArrowheads="1"/>
          </p:cNvSpPr>
          <p:nvPr userDrawn="1"/>
        </p:nvSpPr>
        <p:spPr bwMode="auto">
          <a:xfrm>
            <a:off x="228600" y="6505575"/>
            <a:ext cx="7239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>
                <a:solidFill>
                  <a:srgbClr val="B3F1FF"/>
                </a:solidFill>
                <a:latin typeface="Verdana" pitchFamily="34" charset="0"/>
              </a:rPr>
              <a:t>The Cold War Begins</a:t>
            </a:r>
          </a:p>
        </p:txBody>
      </p:sp>
      <p:pic>
        <p:nvPicPr>
          <p:cNvPr id="3080" name="Picture 9" descr="USH.pn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0025"/>
            <a:ext cx="23526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4" descr="PE_PP_background3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20" descr="USH.png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0025"/>
            <a:ext cx="23526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3" descr="bttn_prev">
            <a:hlinkClick r:id="" action="ppaction://hlinkshowjump?jump=previousslide" highlightClick="1"/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425" y="6511925"/>
            <a:ext cx="35718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4" descr="bttn_exit">
            <a:hlinkClick r:id="" action="ppaction://hlinkshowjump?jump=endshow" highlightClick="1"/>
          </p:cNvPr>
          <p:cNvPicPr>
            <a:picLocks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9825" y="6510338"/>
            <a:ext cx="357188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8" descr="bttn_next">
            <a:hlinkClick r:id="" action="ppaction://hlinkshowjump?jump=nextslide" highlightClick="1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0" y="6511925"/>
            <a:ext cx="357188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Box 18"/>
          <p:cNvSpPr txBox="1">
            <a:spLocks noChangeArrowheads="1"/>
          </p:cNvSpPr>
          <p:nvPr userDrawn="1"/>
        </p:nvSpPr>
        <p:spPr bwMode="auto">
          <a:xfrm>
            <a:off x="228600" y="409575"/>
            <a:ext cx="8112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1000" b="1">
                <a:solidFill>
                  <a:srgbClr val="003CB4"/>
                </a:solidFill>
                <a:latin typeface="Arial" charset="0"/>
              </a:rPr>
              <a:t>Section</a:t>
            </a:r>
            <a:r>
              <a:rPr lang="en-US" sz="1600" b="1">
                <a:solidFill>
                  <a:srgbClr val="003CB4"/>
                </a:solidFill>
                <a:latin typeface="Arial" charset="0"/>
              </a:rPr>
              <a:t> 5</a:t>
            </a:r>
          </a:p>
        </p:txBody>
      </p:sp>
      <p:sp>
        <p:nvSpPr>
          <p:cNvPr id="20" name="Text Box 3"/>
          <p:cNvSpPr txBox="1">
            <a:spLocks noChangeArrowheads="1"/>
          </p:cNvSpPr>
          <p:nvPr userDrawn="1"/>
        </p:nvSpPr>
        <p:spPr bwMode="auto">
          <a:xfrm>
            <a:off x="0" y="6505575"/>
            <a:ext cx="91440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b="1">
                <a:solidFill>
                  <a:srgbClr val="B3F1FF"/>
                </a:solidFill>
                <a:latin typeface="Arial" charset="0"/>
              </a:rPr>
              <a:t>Wilson’s New Freedom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e/e8/US-FederalReserveSystem-Seal.sv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4/43/US-FederalTradeCommission-Seal.sv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4"/>
          <p:cNvSpPr>
            <a:spLocks noChangeArrowheads="1"/>
          </p:cNvSpPr>
          <p:nvPr/>
        </p:nvSpPr>
        <p:spPr bwMode="auto">
          <a:xfrm>
            <a:off x="1685925" y="4594225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endParaRPr lang="en-US" altLang="en-US" sz="1400"/>
          </a:p>
        </p:txBody>
      </p:sp>
      <p:sp>
        <p:nvSpPr>
          <p:cNvPr id="4099" name="Rectangle 17"/>
          <p:cNvSpPr>
            <a:spLocks noChangeArrowheads="1"/>
          </p:cNvSpPr>
          <p:nvPr/>
        </p:nvSpPr>
        <p:spPr bwMode="auto">
          <a:xfrm>
            <a:off x="1143000" y="1371600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sz="2400" b="1" u="sng"/>
              <a:t>Chapter Introduction</a:t>
            </a:r>
          </a:p>
        </p:txBody>
      </p:sp>
      <p:sp>
        <p:nvSpPr>
          <p:cNvPr id="4100" name="Rectangle 11"/>
          <p:cNvSpPr>
            <a:spLocks noChangeArrowheads="1"/>
          </p:cNvSpPr>
          <p:nvPr/>
        </p:nvSpPr>
        <p:spPr bwMode="auto">
          <a:xfrm>
            <a:off x="1143000" y="1905000"/>
            <a:ext cx="7239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2000"/>
              <a:t>This chapter will focus on how reformers sought to solve the problems caused by industrialization, urbanization and immigration in the early 1900s.</a:t>
            </a:r>
            <a:r>
              <a:rPr lang="en-US" altLang="en-US"/>
              <a:t> </a:t>
            </a:r>
          </a:p>
        </p:txBody>
      </p:sp>
      <p:sp>
        <p:nvSpPr>
          <p:cNvPr id="4101" name="Text Box 14"/>
          <p:cNvSpPr txBox="1">
            <a:spLocks noChangeArrowheads="1"/>
          </p:cNvSpPr>
          <p:nvPr/>
        </p:nvSpPr>
        <p:spPr bwMode="auto">
          <a:xfrm>
            <a:off x="1149350" y="3413125"/>
            <a:ext cx="7127875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31775" indent="-231775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lnSpc>
                <a:spcPct val="110000"/>
              </a:lnSpc>
              <a:spcAft>
                <a:spcPct val="50000"/>
              </a:spcAft>
              <a:buFontTx/>
              <a:buChar char="•"/>
            </a:pPr>
            <a:r>
              <a:rPr lang="en-US" altLang="en-US" b="1"/>
              <a:t>Section 1:</a:t>
            </a:r>
            <a:r>
              <a:rPr lang="en-US" altLang="en-US"/>
              <a:t> The Drive for Reform</a:t>
            </a:r>
          </a:p>
          <a:p>
            <a:pPr eaLnBrk="1" hangingPunct="1">
              <a:lnSpc>
                <a:spcPct val="110000"/>
              </a:lnSpc>
              <a:spcAft>
                <a:spcPct val="50000"/>
              </a:spcAft>
              <a:buFontTx/>
              <a:buChar char="•"/>
            </a:pPr>
            <a:r>
              <a:rPr lang="en-US" altLang="en-US" b="1"/>
              <a:t>Section 2:</a:t>
            </a:r>
            <a:r>
              <a:rPr lang="en-US" altLang="en-US"/>
              <a:t> Women Make Progress</a:t>
            </a:r>
          </a:p>
          <a:p>
            <a:pPr eaLnBrk="1" hangingPunct="1">
              <a:lnSpc>
                <a:spcPct val="110000"/>
              </a:lnSpc>
              <a:spcAft>
                <a:spcPct val="50000"/>
              </a:spcAft>
              <a:buFontTx/>
              <a:buChar char="•"/>
            </a:pPr>
            <a:r>
              <a:rPr lang="en-US" altLang="en-US" b="1"/>
              <a:t>Section 3:</a:t>
            </a:r>
            <a:r>
              <a:rPr lang="en-US" altLang="en-US"/>
              <a:t> The Struggle Against Discrimination</a:t>
            </a:r>
          </a:p>
          <a:p>
            <a:pPr eaLnBrk="1" hangingPunct="1">
              <a:lnSpc>
                <a:spcPct val="110000"/>
              </a:lnSpc>
              <a:spcAft>
                <a:spcPct val="50000"/>
              </a:spcAft>
              <a:buFontTx/>
              <a:buChar char="•"/>
            </a:pPr>
            <a:r>
              <a:rPr lang="en-US" altLang="en-US" b="1"/>
              <a:t>Section 4:</a:t>
            </a:r>
            <a:r>
              <a:rPr lang="en-US" altLang="en-US"/>
              <a:t> Roosevelt’s Square Deal</a:t>
            </a:r>
          </a:p>
          <a:p>
            <a:pPr eaLnBrk="1" hangingPunct="1">
              <a:lnSpc>
                <a:spcPct val="110000"/>
              </a:lnSpc>
              <a:spcAft>
                <a:spcPct val="50000"/>
              </a:spcAft>
              <a:buFontTx/>
              <a:buChar char="•"/>
            </a:pPr>
            <a:r>
              <a:rPr lang="en-US" altLang="en-US" b="1"/>
              <a:t>Section 5:</a:t>
            </a:r>
            <a:r>
              <a:rPr lang="en-US" altLang="en-US"/>
              <a:t> Wilson’s New Freedom</a:t>
            </a:r>
          </a:p>
        </p:txBody>
      </p:sp>
    </p:spTree>
    <p:extLst>
      <p:ext uri="{BB962C8B-B14F-4D97-AF65-F5344CB8AC3E}">
        <p14:creationId xmlns:p14="http://schemas.microsoft.com/office/powerpoint/2010/main" val="203050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10"/>
          <p:cNvSpPr>
            <a:spLocks noChangeArrowheads="1"/>
          </p:cNvSpPr>
          <p:nvPr/>
        </p:nvSpPr>
        <p:spPr bwMode="auto">
          <a:xfrm rot="10800000" flipH="1">
            <a:off x="835025" y="1447800"/>
            <a:ext cx="7391400" cy="1905000"/>
          </a:xfrm>
          <a:prstGeom prst="upArrowCallout">
            <a:avLst>
              <a:gd name="adj1" fmla="val 40622"/>
              <a:gd name="adj2" fmla="val 42901"/>
              <a:gd name="adj3" fmla="val 27056"/>
              <a:gd name="adj4" fmla="val 66923"/>
            </a:avLst>
          </a:prstGeom>
          <a:gradFill rotWithShape="1">
            <a:gsLst>
              <a:gs pos="0">
                <a:srgbClr val="FFCC66">
                  <a:alpha val="97000"/>
                </a:srgb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946150" y="1524000"/>
            <a:ext cx="7239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dirty="0"/>
              <a:t>Wilson passed the </a:t>
            </a:r>
            <a:r>
              <a:rPr lang="en-US" altLang="en-US" b="1" dirty="0">
                <a:solidFill>
                  <a:srgbClr val="FF0000"/>
                </a:solidFill>
              </a:rPr>
              <a:t>Federal Reserve Act</a:t>
            </a:r>
            <a:r>
              <a:rPr lang="en-US" altLang="en-US" dirty="0"/>
              <a:t> of 1913. It established a system of regional banks to hold reserve funds for the nation’s commercial banks. </a:t>
            </a:r>
          </a:p>
        </p:txBody>
      </p:sp>
      <p:pic>
        <p:nvPicPr>
          <p:cNvPr id="12292" name="Picture 5" descr="File:US-FederalReserveSystem-Seal.sv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321050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3429000" y="3321050"/>
            <a:ext cx="4191000" cy="176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dirty="0"/>
              <a:t>Still in place today, the </a:t>
            </a:r>
            <a:r>
              <a:rPr lang="en-US" altLang="en-US" dirty="0">
                <a:solidFill>
                  <a:srgbClr val="0033CC"/>
                </a:solidFill>
              </a:rPr>
              <a:t>Federal Reserve</a:t>
            </a:r>
            <a:r>
              <a:rPr lang="en-US" altLang="en-US" dirty="0">
                <a:solidFill>
                  <a:srgbClr val="0066CC"/>
                </a:solidFill>
              </a:rPr>
              <a:t> </a:t>
            </a:r>
            <a:r>
              <a:rPr lang="en-US" altLang="en-US" dirty="0"/>
              <a:t>protects against any one person, bank, or region from controlling interest rates.</a:t>
            </a:r>
          </a:p>
        </p:txBody>
      </p:sp>
      <p:sp>
        <p:nvSpPr>
          <p:cNvPr id="12294" name="Rectangle 4"/>
          <p:cNvSpPr>
            <a:spLocks noChangeArrowheads="1"/>
          </p:cNvSpPr>
          <p:nvPr/>
        </p:nvSpPr>
        <p:spPr bwMode="auto">
          <a:xfrm>
            <a:off x="1295400" y="5334000"/>
            <a:ext cx="6781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dirty="0"/>
              <a:t>Previously, a few wealthy bankers could manipulate interest rates for their own profit.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6"/>
          <p:cNvSpPr>
            <a:spLocks noChangeArrowheads="1"/>
          </p:cNvSpPr>
          <p:nvPr/>
        </p:nvSpPr>
        <p:spPr bwMode="auto">
          <a:xfrm rot="10800000" flipH="1">
            <a:off x="746125" y="1423988"/>
            <a:ext cx="7620000" cy="1471612"/>
          </a:xfrm>
          <a:prstGeom prst="upArrowCallout">
            <a:avLst>
              <a:gd name="adj1" fmla="val 45745"/>
              <a:gd name="adj2" fmla="val 42369"/>
              <a:gd name="adj3" fmla="val 24505"/>
              <a:gd name="adj4" fmla="val 66969"/>
            </a:avLst>
          </a:prstGeom>
          <a:gradFill rotWithShape="1">
            <a:gsLst>
              <a:gs pos="0">
                <a:srgbClr val="CDCDFF">
                  <a:alpha val="62000"/>
                </a:srgb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842963" y="1524000"/>
            <a:ext cx="745013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dirty="0"/>
              <a:t>Wilson strengthened antitrust laws. Like Roosevelt, he </a:t>
            </a:r>
            <a:r>
              <a:rPr lang="en-US" altLang="en-US" dirty="0">
                <a:solidFill>
                  <a:srgbClr val="0033CC"/>
                </a:solidFill>
              </a:rPr>
              <a:t>focused on trusts that used unfair practices.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762000" y="5334000"/>
            <a:ext cx="7772400" cy="762000"/>
          </a:xfrm>
          <a:prstGeom prst="rect">
            <a:avLst/>
          </a:prstGeom>
          <a:solidFill>
            <a:schemeClr val="bg1">
              <a:alpha val="2784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dirty="0"/>
              <a:t>Still in effect today, the FTC also prosecutes dishonest stock traders and regulates internet sales.</a:t>
            </a: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auto">
          <a:xfrm>
            <a:off x="914400" y="3168650"/>
            <a:ext cx="5181600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pc="-50" dirty="0">
                <a:latin typeface="Verdana" pitchFamily="34" charset="0"/>
              </a:rPr>
              <a:t>The </a:t>
            </a:r>
            <a:r>
              <a:rPr lang="en-US" b="1" spc="-50" dirty="0">
                <a:solidFill>
                  <a:srgbClr val="FF0000"/>
                </a:solidFill>
                <a:latin typeface="Verdana" pitchFamily="34" charset="0"/>
              </a:rPr>
              <a:t>Federal Trade Commission </a:t>
            </a:r>
            <a:r>
              <a:rPr lang="en-US" dirty="0">
                <a:latin typeface="Verdana" pitchFamily="34" charset="0"/>
              </a:rPr>
              <a:t>was created in 1914 to monitor businesses to </a:t>
            </a:r>
            <a:r>
              <a:rPr lang="en-US" dirty="0">
                <a:solidFill>
                  <a:srgbClr val="0033CC"/>
                </a:solidFill>
                <a:latin typeface="Verdana" pitchFamily="34" charset="0"/>
              </a:rPr>
              <a:t>prevent monopolies, false advertising, and dishonest labeling. </a:t>
            </a:r>
          </a:p>
        </p:txBody>
      </p:sp>
      <p:pic>
        <p:nvPicPr>
          <p:cNvPr id="13318" name="Picture 7" descr="File:US-FederalTradeCommission-Seal.sv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825" y="3090863"/>
            <a:ext cx="198437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9" descr="Parchment2"/>
          <p:cNvPicPr>
            <a:picLocks noChangeAspect="1" noChangeArrowheads="1"/>
          </p:cNvPicPr>
          <p:nvPr/>
        </p:nvPicPr>
        <p:blipFill>
          <a:blip r:embed="rId3">
            <a:lum brigh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44196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1360488" y="2286000"/>
            <a:ext cx="3124200" cy="243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b="1" dirty="0"/>
              <a:t>In 1914, the </a:t>
            </a:r>
            <a:r>
              <a:rPr lang="en-US" altLang="en-US" b="1" dirty="0">
                <a:solidFill>
                  <a:srgbClr val="FF0000"/>
                </a:solidFill>
              </a:rPr>
              <a:t>Clayton Antitrust Act</a:t>
            </a:r>
            <a:r>
              <a:rPr lang="en-US" altLang="en-US" b="1" dirty="0"/>
              <a:t> defined specific activities in which businesses could not engage.</a:t>
            </a:r>
            <a:endParaRPr lang="en-US" altLang="en-US" dirty="0"/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4953000" y="1524000"/>
            <a:ext cx="34290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2100" indent="-2921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Aft>
                <a:spcPts val="2200"/>
              </a:spcAft>
              <a:buClr>
                <a:schemeClr val="tx1"/>
              </a:buClr>
              <a:buFont typeface="Verdana" pitchFamily="1" charset="0"/>
              <a:buChar char="•"/>
            </a:pPr>
            <a:r>
              <a:rPr lang="en-US" altLang="en-US" dirty="0"/>
              <a:t>Like Roosevelt, Wilson only </a:t>
            </a:r>
            <a:r>
              <a:rPr lang="en-US" altLang="en-US" dirty="0">
                <a:solidFill>
                  <a:srgbClr val="0033CC"/>
                </a:solidFill>
              </a:rPr>
              <a:t>opposed trusts that engaged in unfair practices.</a:t>
            </a:r>
          </a:p>
          <a:p>
            <a:pPr eaLnBrk="1" hangingPunct="1">
              <a:spcAft>
                <a:spcPts val="2200"/>
              </a:spcAft>
              <a:buClr>
                <a:schemeClr val="tx1"/>
              </a:buClr>
              <a:buFont typeface="Verdana" pitchFamily="1" charset="0"/>
              <a:buChar char="•"/>
            </a:pPr>
            <a:r>
              <a:rPr lang="en-US" altLang="en-US" dirty="0"/>
              <a:t>The Clayton Act also protected </a:t>
            </a:r>
            <a:r>
              <a:rPr lang="en-US" altLang="en-US" dirty="0">
                <a:solidFill>
                  <a:srgbClr val="0033CC"/>
                </a:solidFill>
              </a:rPr>
              <a:t>unions</a:t>
            </a:r>
            <a:r>
              <a:rPr lang="en-US" altLang="en-US" dirty="0"/>
              <a:t> from being defined as trusts, allowing them </a:t>
            </a:r>
            <a:r>
              <a:rPr lang="en-US" altLang="en-US" dirty="0">
                <a:solidFill>
                  <a:srgbClr val="0033CC"/>
                </a:solidFill>
              </a:rPr>
              <a:t>more freedom to organize.</a:t>
            </a:r>
            <a:r>
              <a:rPr lang="en-US" altLang="en-US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4"/>
          <p:cNvSpPr>
            <a:spLocks noChangeArrowheads="1"/>
          </p:cNvSpPr>
          <p:nvPr/>
        </p:nvSpPr>
        <p:spPr bwMode="auto">
          <a:xfrm rot="5400000" flipH="1">
            <a:off x="1333500" y="1638300"/>
            <a:ext cx="3200400" cy="3124200"/>
          </a:xfrm>
          <a:prstGeom prst="upArrowCallout">
            <a:avLst>
              <a:gd name="adj1" fmla="val 13419"/>
              <a:gd name="adj2" fmla="val 12501"/>
              <a:gd name="adj3" fmla="val 16958"/>
              <a:gd name="adj4" fmla="val 78826"/>
            </a:avLst>
          </a:prstGeom>
          <a:gradFill flip="none" rotWithShape="1">
            <a:gsLst>
              <a:gs pos="0">
                <a:srgbClr val="00B0F0">
                  <a:alpha val="50000"/>
                </a:srgbClr>
              </a:gs>
              <a:gs pos="100000">
                <a:schemeClr val="bg1"/>
              </a:gs>
            </a:gsLst>
            <a:lin ang="13500000" scaled="1"/>
            <a:tileRect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1600200" y="1981200"/>
            <a:ext cx="2057400" cy="243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b="1" dirty="0"/>
              <a:t>Wilson passed several Progressive laws that supported workers.</a:t>
            </a:r>
            <a:endParaRPr lang="en-US" altLang="en-US" dirty="0"/>
          </a:p>
        </p:txBody>
      </p:sp>
      <p:sp>
        <p:nvSpPr>
          <p:cNvPr id="214019" name="Text Box 3"/>
          <p:cNvSpPr txBox="1">
            <a:spLocks noChangeArrowheads="1"/>
          </p:cNvSpPr>
          <p:nvPr/>
        </p:nvSpPr>
        <p:spPr bwMode="auto">
          <a:xfrm>
            <a:off x="4343400" y="1524000"/>
            <a:ext cx="3657600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Aft>
                <a:spcPts val="2000"/>
              </a:spcAft>
              <a:buFont typeface="Verdana" pitchFamily="1" charset="0"/>
              <a:buChar char="•"/>
            </a:pPr>
            <a:r>
              <a:rPr lang="en-US" altLang="en-US" sz="2000" dirty="0"/>
              <a:t>In 1916, the Workingman’s Compensation Act </a:t>
            </a:r>
            <a:r>
              <a:rPr lang="en-US" altLang="en-US" sz="2000" dirty="0">
                <a:solidFill>
                  <a:srgbClr val="0033CC"/>
                </a:solidFill>
              </a:rPr>
              <a:t>provided wages for temporarily disabled civil service employees.</a:t>
            </a:r>
          </a:p>
          <a:p>
            <a:pPr eaLnBrk="1" hangingPunct="1">
              <a:spcAft>
                <a:spcPts val="2000"/>
              </a:spcAft>
              <a:buFont typeface="Verdana" pitchFamily="1" charset="0"/>
              <a:buChar char="•"/>
            </a:pPr>
            <a:r>
              <a:rPr lang="en-US" altLang="en-US" sz="2000" dirty="0"/>
              <a:t>In 1916, the Adamson Act </a:t>
            </a:r>
            <a:r>
              <a:rPr lang="en-US" altLang="en-US" sz="2000" dirty="0">
                <a:solidFill>
                  <a:srgbClr val="0033CC"/>
                </a:solidFill>
              </a:rPr>
              <a:t>provided an eight-hour day for railway workers.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295400" y="5105400"/>
            <a:ext cx="6781800" cy="701675"/>
          </a:xfrm>
          <a:prstGeom prst="rect">
            <a:avLst/>
          </a:prstGeom>
          <a:solidFill>
            <a:schemeClr val="bg1">
              <a:alpha val="41176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sz="2000" dirty="0"/>
              <a:t>Federal laws today protect workers who are hurt on the job and limit hours in many industries.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869950" y="1371600"/>
            <a:ext cx="7391400" cy="990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DCDFF">
                  <a:alpha val="62000"/>
                </a:srgb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accent2"/>
            </a:solidFill>
            <a:round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306513" y="2527300"/>
            <a:ext cx="6505575" cy="387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Aft>
                <a:spcPct val="75000"/>
              </a:spcAft>
              <a:buFontTx/>
              <a:buChar char="•"/>
            </a:pPr>
            <a:r>
              <a:rPr lang="en-US" altLang="en-US" sz="1800" dirty="0"/>
              <a:t>In 1913, </a:t>
            </a:r>
            <a:r>
              <a:rPr lang="en-US" altLang="en-US" sz="1800" dirty="0">
                <a:solidFill>
                  <a:srgbClr val="0033CC"/>
                </a:solidFill>
              </a:rPr>
              <a:t>coal miners went on strike</a:t>
            </a:r>
            <a:r>
              <a:rPr lang="en-US" altLang="en-US" sz="1800" dirty="0">
                <a:solidFill>
                  <a:srgbClr val="0066CC"/>
                </a:solidFill>
              </a:rPr>
              <a:t> </a:t>
            </a:r>
            <a:r>
              <a:rPr lang="en-US" altLang="en-US" sz="1800" dirty="0"/>
              <a:t>in Ludlow, Colorado.</a:t>
            </a:r>
          </a:p>
          <a:p>
            <a:pPr eaLnBrk="1" hangingPunct="1">
              <a:spcAft>
                <a:spcPct val="75000"/>
              </a:spcAft>
              <a:buFontTx/>
              <a:buChar char="•"/>
            </a:pPr>
            <a:r>
              <a:rPr lang="en-US" altLang="en-US" sz="1800" dirty="0"/>
              <a:t>The </a:t>
            </a:r>
            <a:r>
              <a:rPr lang="en-US" altLang="en-US" sz="1800" dirty="0">
                <a:solidFill>
                  <a:srgbClr val="0033CC"/>
                </a:solidFill>
              </a:rPr>
              <a:t>company refused their demands</a:t>
            </a:r>
            <a:r>
              <a:rPr lang="en-US" altLang="en-US" sz="1800" dirty="0">
                <a:solidFill>
                  <a:srgbClr val="0066CC"/>
                </a:solidFill>
              </a:rPr>
              <a:t> </a:t>
            </a:r>
            <a:r>
              <a:rPr lang="en-US" altLang="en-US" sz="1800" dirty="0"/>
              <a:t>and evicted workers from company housing.</a:t>
            </a:r>
          </a:p>
          <a:p>
            <a:pPr eaLnBrk="1" hangingPunct="1">
              <a:spcAft>
                <a:spcPct val="75000"/>
              </a:spcAft>
              <a:buClr>
                <a:schemeClr val="tx1"/>
              </a:buClr>
              <a:buFontTx/>
              <a:buChar char="•"/>
            </a:pPr>
            <a:r>
              <a:rPr lang="en-US" altLang="en-US" sz="1800" dirty="0">
                <a:solidFill>
                  <a:srgbClr val="0033CC"/>
                </a:solidFill>
              </a:rPr>
              <a:t>Workers set up tents</a:t>
            </a:r>
            <a:r>
              <a:rPr lang="en-US" altLang="en-US" sz="1800" dirty="0">
                <a:solidFill>
                  <a:srgbClr val="0066CC"/>
                </a:solidFill>
              </a:rPr>
              <a:t> </a:t>
            </a:r>
            <a:r>
              <a:rPr lang="en-US" altLang="en-US" sz="1800" dirty="0"/>
              <a:t>outside the company. </a:t>
            </a:r>
          </a:p>
          <a:p>
            <a:pPr eaLnBrk="1" hangingPunct="1">
              <a:spcAft>
                <a:spcPct val="75000"/>
              </a:spcAft>
              <a:buFontTx/>
              <a:buChar char="•"/>
            </a:pPr>
            <a:r>
              <a:rPr lang="en-US" altLang="en-US" sz="1800" dirty="0"/>
              <a:t>The Colorado National Guard was called. The Guardsmen fired on the tents and </a:t>
            </a:r>
            <a:r>
              <a:rPr lang="en-US" altLang="en-US" sz="1800" dirty="0">
                <a:solidFill>
                  <a:srgbClr val="0033CC"/>
                </a:solidFill>
              </a:rPr>
              <a:t>killed twenty-six people.</a:t>
            </a:r>
          </a:p>
          <a:p>
            <a:pPr eaLnBrk="1" hangingPunct="1">
              <a:spcAft>
                <a:spcPct val="75000"/>
              </a:spcAft>
              <a:buFontTx/>
              <a:buChar char="•"/>
            </a:pPr>
            <a:r>
              <a:rPr lang="en-US" altLang="en-US" sz="1800" dirty="0"/>
              <a:t>Wilson sent federal troops to restore order and break up the strike.</a:t>
            </a:r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1279525" y="1447800"/>
            <a:ext cx="6553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b="1" dirty="0"/>
              <a:t>Wilson did not always support workers, as shown in the Ludlow Massacre.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1019175" y="3124200"/>
            <a:ext cx="7010400" cy="2743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000">
                  <a:alpha val="55000"/>
                </a:srgbClr>
              </a:gs>
              <a:gs pos="100000">
                <a:schemeClr val="bg1"/>
              </a:gs>
            </a:gsLst>
            <a:lin ang="135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25724" dir="2700000" algn="ctr" rotWithShape="0">
              <a:srgbClr val="ADC793">
                <a:alpha val="46001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 rot="10800000" flipH="1">
            <a:off x="839788" y="1447800"/>
            <a:ext cx="7391400" cy="1524000"/>
          </a:xfrm>
          <a:prstGeom prst="upArrowCallout">
            <a:avLst>
              <a:gd name="adj1" fmla="val 61995"/>
              <a:gd name="adj2" fmla="val 49244"/>
              <a:gd name="adj3" fmla="val 24505"/>
              <a:gd name="adj4" fmla="val 61144"/>
            </a:avLst>
          </a:prstGeom>
          <a:gradFill rotWithShape="1">
            <a:gsLst>
              <a:gs pos="0">
                <a:srgbClr val="CDCDFF">
                  <a:alpha val="62000"/>
                </a:srgb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64866" name="Text Box 2"/>
          <p:cNvSpPr txBox="1">
            <a:spLocks noChangeArrowheads="1"/>
          </p:cNvSpPr>
          <p:nvPr/>
        </p:nvSpPr>
        <p:spPr bwMode="auto">
          <a:xfrm>
            <a:off x="4267200" y="3344863"/>
            <a:ext cx="3733800" cy="225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en-US" altLang="en-US" sz="1800" b="1" dirty="0"/>
              <a:t>Progressive reforms gave Americans more:</a:t>
            </a:r>
          </a:p>
          <a:p>
            <a:pPr eaLnBrk="1" hangingPunct="1">
              <a:spcAft>
                <a:spcPts val="1500"/>
              </a:spcAft>
              <a:buFont typeface="Verdana" pitchFamily="1" charset="0"/>
              <a:buChar char="•"/>
            </a:pPr>
            <a:r>
              <a:rPr lang="en-US" altLang="en-US" sz="2000" dirty="0"/>
              <a:t> protection</a:t>
            </a:r>
          </a:p>
          <a:p>
            <a:pPr eaLnBrk="1" hangingPunct="1">
              <a:spcAft>
                <a:spcPts val="1500"/>
              </a:spcAft>
              <a:buFont typeface="Verdana" pitchFamily="1" charset="0"/>
              <a:buChar char="•"/>
            </a:pPr>
            <a:r>
              <a:rPr lang="en-US" altLang="en-US" sz="2000" dirty="0"/>
              <a:t> control over private lives </a:t>
            </a:r>
          </a:p>
          <a:p>
            <a:pPr eaLnBrk="1" hangingPunct="1">
              <a:spcAft>
                <a:spcPts val="1500"/>
              </a:spcAft>
              <a:buFont typeface="Verdana" pitchFamily="1" charset="0"/>
              <a:buChar char="•"/>
            </a:pPr>
            <a:r>
              <a:rPr lang="en-US" altLang="en-US" sz="2000" dirty="0"/>
              <a:t> control over businesses</a:t>
            </a:r>
          </a:p>
        </p:txBody>
      </p:sp>
      <p:sp>
        <p:nvSpPr>
          <p:cNvPr id="17413" name="Rectangle 2"/>
          <p:cNvSpPr>
            <a:spLocks noChangeArrowheads="1"/>
          </p:cNvSpPr>
          <p:nvPr/>
        </p:nvSpPr>
        <p:spPr bwMode="auto">
          <a:xfrm>
            <a:off x="1143000" y="1516063"/>
            <a:ext cx="7010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b="1" dirty="0"/>
              <a:t>The Progressive Era had a lasting effect on government, the economy, and society.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71575" y="3344863"/>
            <a:ext cx="297180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Aft>
                <a:spcPts val="1000"/>
              </a:spcAft>
            </a:pPr>
            <a:r>
              <a:rPr lang="en-US" altLang="en-US" sz="1800" b="1" dirty="0"/>
              <a:t>Political reforms included the:</a:t>
            </a:r>
          </a:p>
          <a:p>
            <a:pPr eaLnBrk="1" hangingPunct="1">
              <a:spcAft>
                <a:spcPts val="1000"/>
              </a:spcAft>
              <a:buClr>
                <a:schemeClr val="tx1"/>
              </a:buClr>
              <a:buFont typeface="Verdana" pitchFamily="1" charset="0"/>
              <a:buChar char="•"/>
            </a:pPr>
            <a:r>
              <a:rPr lang="en-US" altLang="en-US" sz="2000" dirty="0">
                <a:solidFill>
                  <a:srgbClr val="0033CC"/>
                </a:solidFill>
              </a:rPr>
              <a:t> initiative</a:t>
            </a:r>
          </a:p>
          <a:p>
            <a:pPr eaLnBrk="1" hangingPunct="1">
              <a:spcAft>
                <a:spcPts val="1000"/>
              </a:spcAft>
              <a:buClr>
                <a:schemeClr val="tx1"/>
              </a:buClr>
              <a:buFont typeface="Verdana" pitchFamily="1" charset="0"/>
              <a:buChar char="•"/>
            </a:pPr>
            <a:r>
              <a:rPr lang="en-US" altLang="en-US" sz="2000" dirty="0">
                <a:solidFill>
                  <a:srgbClr val="0033CC"/>
                </a:solidFill>
              </a:rPr>
              <a:t> referendum</a:t>
            </a:r>
          </a:p>
          <a:p>
            <a:pPr eaLnBrk="1" hangingPunct="1">
              <a:spcAft>
                <a:spcPts val="1000"/>
              </a:spcAft>
              <a:buClr>
                <a:schemeClr val="tx1"/>
              </a:buClr>
              <a:buFont typeface="Verdana" pitchFamily="1" charset="0"/>
              <a:buChar char="•"/>
            </a:pPr>
            <a:r>
              <a:rPr lang="en-US" altLang="en-US" sz="2000" dirty="0">
                <a:solidFill>
                  <a:srgbClr val="0033CC"/>
                </a:solidFill>
              </a:rPr>
              <a:t> recall</a:t>
            </a:r>
            <a:r>
              <a:rPr lang="en-US" altLang="en-US" sz="2000" dirty="0">
                <a:solidFill>
                  <a:srgbClr val="0066CC"/>
                </a:solidFill>
              </a:rPr>
              <a:t> </a:t>
            </a:r>
            <a:endParaRPr lang="en-US" altLang="en-US" sz="2000" dirty="0"/>
          </a:p>
          <a:p>
            <a:pPr eaLnBrk="1" hangingPunct="1">
              <a:spcAft>
                <a:spcPts val="1000"/>
              </a:spcAft>
              <a:buClr>
                <a:schemeClr val="tx1"/>
              </a:buClr>
              <a:buFont typeface="Verdana" pitchFamily="1" charset="0"/>
              <a:buChar char="•"/>
            </a:pPr>
            <a:r>
              <a:rPr lang="en-US" altLang="en-US" sz="2000" dirty="0">
                <a:solidFill>
                  <a:srgbClr val="0033CC"/>
                </a:solidFill>
              </a:rPr>
              <a:t> 19th Amendment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171575" y="4008438"/>
            <a:ext cx="6705600" cy="1587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001169" y="4496594"/>
            <a:ext cx="2438400" cy="1588"/>
          </a:xfrm>
          <a:prstGeom prst="line">
            <a:avLst/>
          </a:prstGeom>
          <a:ln w="190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974725" y="1603375"/>
            <a:ext cx="7315200" cy="441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9C9FF"/>
              </a:gs>
            </a:gsLst>
            <a:lin ang="5400000" scaled="1"/>
          </a:gradFill>
          <a:ln w="19050">
            <a:solidFill>
              <a:srgbClr val="6666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35" name="Text Box 39"/>
          <p:cNvSpPr txBox="1">
            <a:spLocks noChangeArrowheads="1"/>
          </p:cNvSpPr>
          <p:nvPr/>
        </p:nvSpPr>
        <p:spPr bwMode="auto">
          <a:xfrm>
            <a:off x="533400" y="1143000"/>
            <a:ext cx="800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 b="1" dirty="0"/>
              <a:t>Progressive Era Legislation and Amendments</a:t>
            </a:r>
          </a:p>
        </p:txBody>
      </p:sp>
      <p:graphicFrame>
        <p:nvGraphicFramePr>
          <p:cNvPr id="79053" name="Group 2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24638"/>
              </p:ext>
            </p:extLst>
          </p:nvPr>
        </p:nvGraphicFramePr>
        <p:xfrm>
          <a:off x="1066800" y="1600200"/>
          <a:ext cx="7162800" cy="609600"/>
        </p:xfrm>
        <a:graphic>
          <a:graphicData uri="http://schemas.openxmlformats.org/drawingml/2006/table">
            <a:tbl>
              <a:tblPr/>
              <a:tblGrid>
                <a:gridCol w="2954338"/>
                <a:gridCol w="4208462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Sherman Antitrust Act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(1890)</a:t>
                      </a:r>
                    </a:p>
                  </a:txBody>
                  <a:tcPr horzOverflow="overflow">
                    <a:lnL>
                      <a:noFill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Outlawed monopolies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and practices that restrained trade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9076" name="Group 2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1311703"/>
              </p:ext>
            </p:extLst>
          </p:nvPr>
        </p:nvGraphicFramePr>
        <p:xfrm>
          <a:off x="1066800" y="2241550"/>
          <a:ext cx="7162800" cy="579438"/>
        </p:xfrm>
        <a:graphic>
          <a:graphicData uri="http://schemas.openxmlformats.org/drawingml/2006/table">
            <a:tbl>
              <a:tblPr/>
              <a:tblGrid>
                <a:gridCol w="2954338"/>
                <a:gridCol w="4208462"/>
              </a:tblGrid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National Reclamation Act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(1902)</a:t>
                      </a:r>
                    </a:p>
                  </a:txBody>
                  <a:tcPr marT="45745" marB="45745" horzOverflow="overflow">
                    <a:lnL>
                      <a:noFill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Provided for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federal irrigation projects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in arid Western states</a:t>
                      </a:r>
                    </a:p>
                  </a:txBody>
                  <a:tcPr marT="45745" marB="45745" horzOverflow="overflow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9083" name="Group 2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274587"/>
              </p:ext>
            </p:extLst>
          </p:nvPr>
        </p:nvGraphicFramePr>
        <p:xfrm>
          <a:off x="1066800" y="2863850"/>
          <a:ext cx="7162800" cy="622300"/>
        </p:xfrm>
        <a:graphic>
          <a:graphicData uri="http://schemas.openxmlformats.org/drawingml/2006/table">
            <a:tbl>
              <a:tblPr/>
              <a:tblGrid>
                <a:gridCol w="2954338"/>
                <a:gridCol w="4208462"/>
              </a:tblGrid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Elkins Act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(1903)</a:t>
                      </a:r>
                    </a:p>
                  </a:txBody>
                  <a:tcPr horzOverflow="overflow">
                    <a:lnL>
                      <a:noFill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Imposed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fines on railroads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that gave special rates to favored shippers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9073" name="Group 2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845943"/>
              </p:ext>
            </p:extLst>
          </p:nvPr>
        </p:nvGraphicFramePr>
        <p:xfrm>
          <a:off x="1066800" y="3522663"/>
          <a:ext cx="7162800" cy="549275"/>
        </p:xfrm>
        <a:graphic>
          <a:graphicData uri="http://schemas.openxmlformats.org/drawingml/2006/table">
            <a:tbl>
              <a:tblPr/>
              <a:tblGrid>
                <a:gridCol w="2954338"/>
                <a:gridCol w="4208462"/>
              </a:tblGrid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Hepburn Act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(1906)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Allowed the government to regulate and sets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maximum rates for railroads</a:t>
                      </a:r>
                    </a:p>
                  </a:txBody>
                  <a:tcPr marT="45773" marB="45773" horzOverflow="overflow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9078" name="Group 2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039280"/>
              </p:ext>
            </p:extLst>
          </p:nvPr>
        </p:nvGraphicFramePr>
        <p:xfrm>
          <a:off x="1066800" y="4102100"/>
          <a:ext cx="7162800" cy="614363"/>
        </p:xfrm>
        <a:graphic>
          <a:graphicData uri="http://schemas.openxmlformats.org/drawingml/2006/table">
            <a:tbl>
              <a:tblPr/>
              <a:tblGrid>
                <a:gridCol w="2954338"/>
                <a:gridCol w="4208462"/>
              </a:tblGrid>
              <a:tr h="614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Meat Inspection Act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(1906)</a:t>
                      </a:r>
                    </a:p>
                  </a:txBody>
                  <a:tcPr horzOverflow="overflow">
                    <a:lnL>
                      <a:noFill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Provided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federal inspection of packing plants and meat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sold across state lines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9080" name="Group 2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114386"/>
              </p:ext>
            </p:extLst>
          </p:nvPr>
        </p:nvGraphicFramePr>
        <p:xfrm>
          <a:off x="1066800" y="4743450"/>
          <a:ext cx="7162800" cy="655638"/>
        </p:xfrm>
        <a:graphic>
          <a:graphicData uri="http://schemas.openxmlformats.org/drawingml/2006/table">
            <a:tbl>
              <a:tblPr/>
              <a:tblGrid>
                <a:gridCol w="2954338"/>
                <a:gridCol w="4208462"/>
              </a:tblGrid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Pure Food and Drug Act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(1906)</a:t>
                      </a:r>
                    </a:p>
                  </a:txBody>
                  <a:tcPr horzOverflow="overflow">
                    <a:lnL>
                      <a:noFill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Provided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federal inspection of foods, medicines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for purity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9084" name="Group 2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623720"/>
              </p:ext>
            </p:extLst>
          </p:nvPr>
        </p:nvGraphicFramePr>
        <p:xfrm>
          <a:off x="1066800" y="5448300"/>
          <a:ext cx="7162800" cy="549275"/>
        </p:xfrm>
        <a:graphic>
          <a:graphicData uri="http://schemas.openxmlformats.org/drawingml/2006/table">
            <a:tbl>
              <a:tblPr/>
              <a:tblGrid>
                <a:gridCol w="2954338"/>
                <a:gridCol w="4208462"/>
              </a:tblGrid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Sixteenth  Amendment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(1913)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Gave Congress the power to collect an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income tax</a:t>
                      </a:r>
                    </a:p>
                  </a:txBody>
                  <a:tcPr marT="45773" marB="45773" horzOverflow="overflow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914400" y="1600200"/>
            <a:ext cx="7315200" cy="4419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9C9FF"/>
              </a:gs>
            </a:gsLst>
            <a:lin ang="5400000" scaled="1"/>
          </a:gradFill>
          <a:ln w="19050">
            <a:solidFill>
              <a:srgbClr val="6666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459" name="Text Box 39"/>
          <p:cNvSpPr txBox="1">
            <a:spLocks noChangeArrowheads="1"/>
          </p:cNvSpPr>
          <p:nvPr/>
        </p:nvSpPr>
        <p:spPr bwMode="auto">
          <a:xfrm>
            <a:off x="533400" y="1143000"/>
            <a:ext cx="800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 b="1"/>
              <a:t>Progressive Era Legislation and Amendments</a:t>
            </a:r>
            <a:r>
              <a:rPr lang="en-US" altLang="en-US" sz="1200"/>
              <a:t> </a:t>
            </a:r>
            <a:r>
              <a:rPr lang="en-US" altLang="en-US" sz="1600"/>
              <a:t>(continued)</a:t>
            </a:r>
          </a:p>
        </p:txBody>
      </p:sp>
      <p:graphicFrame>
        <p:nvGraphicFramePr>
          <p:cNvPr id="80922" name="Group 26"/>
          <p:cNvGraphicFramePr>
            <a:graphicFrameLocks noGrp="1"/>
          </p:cNvGraphicFramePr>
          <p:nvPr/>
        </p:nvGraphicFramePr>
        <p:xfrm>
          <a:off x="1006475" y="1597025"/>
          <a:ext cx="7162800" cy="609600"/>
        </p:xfrm>
        <a:graphic>
          <a:graphicData uri="http://schemas.openxmlformats.org/drawingml/2006/table">
            <a:tbl>
              <a:tblPr/>
              <a:tblGrid>
                <a:gridCol w="2954338"/>
                <a:gridCol w="4208462"/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Seventeenth Amendment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(1913)</a:t>
                      </a:r>
                    </a:p>
                  </a:txBody>
                  <a:tcPr horzOverflow="overflow">
                    <a:lnL>
                      <a:noFill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Provided for the direct election of Senators by the voters of each state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0985" name="Group 89"/>
          <p:cNvGraphicFramePr>
            <a:graphicFrameLocks noGrp="1"/>
          </p:cNvGraphicFramePr>
          <p:nvPr/>
        </p:nvGraphicFramePr>
        <p:xfrm>
          <a:off x="1006475" y="2238375"/>
          <a:ext cx="7162800" cy="549275"/>
        </p:xfrm>
        <a:graphic>
          <a:graphicData uri="http://schemas.openxmlformats.org/drawingml/2006/table">
            <a:tbl>
              <a:tblPr/>
              <a:tblGrid>
                <a:gridCol w="2954338"/>
                <a:gridCol w="4208462"/>
              </a:tblGrid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Underwood Tariff Act</a:t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(1913)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Lowered tariffs on imported goods, established a graduated income tax</a:t>
                      </a:r>
                    </a:p>
                  </a:txBody>
                  <a:tcPr marT="45773" marB="45773" horzOverflow="overflow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0932" name="Group 36"/>
          <p:cNvGraphicFramePr>
            <a:graphicFrameLocks noGrp="1"/>
          </p:cNvGraphicFramePr>
          <p:nvPr/>
        </p:nvGraphicFramePr>
        <p:xfrm>
          <a:off x="1006475" y="2816225"/>
          <a:ext cx="7162800" cy="622300"/>
        </p:xfrm>
        <a:graphic>
          <a:graphicData uri="http://schemas.openxmlformats.org/drawingml/2006/table">
            <a:tbl>
              <a:tblPr/>
              <a:tblGrid>
                <a:gridCol w="2954338"/>
                <a:gridCol w="4208462"/>
              </a:tblGrid>
              <a:tr h="622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Federal Reserve Act</a:t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</a:b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1913)</a:t>
                      </a:r>
                    </a:p>
                  </a:txBody>
                  <a:tcPr horzOverflow="overflow">
                    <a:lnL>
                      <a:noFill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Created the Federal Reserve Board to oversee banks and reserve funds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0987" name="Group 91"/>
          <p:cNvGraphicFramePr>
            <a:graphicFrameLocks noGrp="1"/>
          </p:cNvGraphicFramePr>
          <p:nvPr/>
        </p:nvGraphicFramePr>
        <p:xfrm>
          <a:off x="1006475" y="3519488"/>
          <a:ext cx="7162800" cy="595312"/>
        </p:xfrm>
        <a:graphic>
          <a:graphicData uri="http://schemas.openxmlformats.org/drawingml/2006/table">
            <a:tbl>
              <a:tblPr/>
              <a:tblGrid>
                <a:gridCol w="2954338"/>
                <a:gridCol w="4208462"/>
              </a:tblGrid>
              <a:tr h="5953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Federal Trade Commission Act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(1914)</a:t>
                      </a:r>
                    </a:p>
                  </a:txBody>
                  <a:tcPr horzOverflow="overflow">
                    <a:lnL>
                      <a:noFill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Established the Federal Trade Commission to monitor business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0942" name="Group 46"/>
          <p:cNvGraphicFramePr>
            <a:graphicFrameLocks noGrp="1"/>
          </p:cNvGraphicFramePr>
          <p:nvPr/>
        </p:nvGraphicFramePr>
        <p:xfrm>
          <a:off x="1006475" y="4098925"/>
          <a:ext cx="7162800" cy="614363"/>
        </p:xfrm>
        <a:graphic>
          <a:graphicData uri="http://schemas.openxmlformats.org/drawingml/2006/table">
            <a:tbl>
              <a:tblPr/>
              <a:tblGrid>
                <a:gridCol w="2954338"/>
                <a:gridCol w="4208462"/>
              </a:tblGrid>
              <a:tr h="614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Clayton Antitrust Act</a:t>
                      </a:r>
                      <a:b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</a:b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(1914)</a:t>
                      </a:r>
                    </a:p>
                  </a:txBody>
                  <a:tcPr horzOverflow="overflow">
                    <a:lnL>
                      <a:noFill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Spelled out specific activities that businesses can not engage in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0947" name="Group 51"/>
          <p:cNvGraphicFramePr>
            <a:graphicFrameLocks noGrp="1"/>
          </p:cNvGraphicFramePr>
          <p:nvPr/>
        </p:nvGraphicFramePr>
        <p:xfrm>
          <a:off x="1006475" y="4740275"/>
          <a:ext cx="7162800" cy="655638"/>
        </p:xfrm>
        <a:graphic>
          <a:graphicData uri="http://schemas.openxmlformats.org/drawingml/2006/table">
            <a:tbl>
              <a:tblPr/>
              <a:tblGrid>
                <a:gridCol w="2954338"/>
                <a:gridCol w="4208462"/>
              </a:tblGrid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Eighteenth Amendment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(1919)</a:t>
                      </a:r>
                    </a:p>
                  </a:txBody>
                  <a:tcPr horzOverflow="overflow">
                    <a:lnL>
                      <a:noFill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Banned the making, selling, or transporting of alcoholic beverages</a:t>
                      </a:r>
                    </a:p>
                  </a:txBody>
                  <a:tcPr horzOverflow="overflow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0952" name="Group 56"/>
          <p:cNvGraphicFramePr>
            <a:graphicFrameLocks noGrp="1"/>
          </p:cNvGraphicFramePr>
          <p:nvPr/>
        </p:nvGraphicFramePr>
        <p:xfrm>
          <a:off x="1006475" y="5445125"/>
          <a:ext cx="7162800" cy="549275"/>
        </p:xfrm>
        <a:graphic>
          <a:graphicData uri="http://schemas.openxmlformats.org/drawingml/2006/table">
            <a:tbl>
              <a:tblPr/>
              <a:tblGrid>
                <a:gridCol w="2954338"/>
                <a:gridCol w="4208462"/>
              </a:tblGrid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Nineteenth Amendment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(1920)</a:t>
                      </a:r>
                    </a:p>
                  </a:txBody>
                  <a:tcPr marT="45773" marB="45773" horzOverflow="overflow">
                    <a:lnL>
                      <a:noFill/>
                    </a:lnL>
                    <a:lnR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Gave women the right to vote in all elections</a:t>
                      </a:r>
                    </a:p>
                  </a:txBody>
                  <a:tcPr marT="45773" marB="45773" horzOverflow="overflow">
                    <a:lnL w="63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4343400" y="1524000"/>
            <a:ext cx="4038600" cy="400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Aft>
                <a:spcPts val="2200"/>
              </a:spcAft>
            </a:pPr>
            <a:r>
              <a:rPr lang="en-US" altLang="en-US" sz="2000" dirty="0"/>
              <a:t>Progressive management of natural resources has impacted our environment including </a:t>
            </a:r>
            <a:r>
              <a:rPr lang="en-US" altLang="en-US" sz="2000" dirty="0">
                <a:solidFill>
                  <a:srgbClr val="0033CC"/>
                </a:solidFill>
              </a:rPr>
              <a:t>national parks, dams,</a:t>
            </a:r>
            <a:r>
              <a:rPr lang="en-US" altLang="en-US" sz="2000" dirty="0"/>
              <a:t> and </a:t>
            </a:r>
            <a:r>
              <a:rPr lang="en-US" altLang="en-US" sz="2000" dirty="0">
                <a:solidFill>
                  <a:srgbClr val="0033CC"/>
                </a:solidFill>
              </a:rPr>
              <a:t>forests.</a:t>
            </a:r>
          </a:p>
          <a:p>
            <a:pPr eaLnBrk="1" hangingPunct="1">
              <a:spcAft>
                <a:spcPts val="2200"/>
              </a:spcAft>
            </a:pPr>
            <a:r>
              <a:rPr lang="en-US" altLang="en-US" sz="2000" dirty="0"/>
              <a:t>Progressive legislation has profoundly impacted our economy including </a:t>
            </a:r>
            <a:r>
              <a:rPr lang="en-US" altLang="en-US" sz="2000" dirty="0">
                <a:solidFill>
                  <a:srgbClr val="0033CC"/>
                </a:solidFill>
              </a:rPr>
              <a:t>antitrust laws,</a:t>
            </a:r>
            <a:r>
              <a:rPr lang="en-US" altLang="en-US" sz="2000" dirty="0"/>
              <a:t> the </a:t>
            </a:r>
            <a:r>
              <a:rPr lang="en-US" altLang="en-US" sz="2000" dirty="0">
                <a:solidFill>
                  <a:srgbClr val="0033CC"/>
                </a:solidFill>
              </a:rPr>
              <a:t>Federal Reserve System,</a:t>
            </a:r>
            <a:r>
              <a:rPr lang="en-US" altLang="en-US" sz="2000" dirty="0"/>
              <a:t> and </a:t>
            </a:r>
            <a:r>
              <a:rPr lang="en-US" altLang="en-US" sz="2000" dirty="0">
                <a:solidFill>
                  <a:srgbClr val="0033CC"/>
                </a:solidFill>
              </a:rPr>
              <a:t>consumer protection.</a:t>
            </a:r>
          </a:p>
        </p:txBody>
      </p:sp>
      <p:pic>
        <p:nvPicPr>
          <p:cNvPr id="7" name="Picture 6" descr="hsus_ch_017_s.5_teddynmuir_d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66875"/>
            <a:ext cx="3086100" cy="3457575"/>
          </a:xfrm>
          <a:prstGeom prst="rect">
            <a:avLst/>
          </a:prstGeom>
          <a:noFill/>
          <a:ln>
            <a:noFill/>
          </a:ln>
          <a:effectLst>
            <a:outerShdw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Rectangle 7"/>
          <p:cNvSpPr>
            <a:spLocks noChangeArrowheads="1"/>
          </p:cNvSpPr>
          <p:nvPr/>
        </p:nvSpPr>
        <p:spPr bwMode="auto">
          <a:xfrm>
            <a:off x="914400" y="5486400"/>
            <a:ext cx="71628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sz="2000" dirty="0"/>
              <a:t>Water distribution remains a hotly debated issue.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White House 1846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  <a:lum bright="40000"/>
          </a:blip>
          <a:srcRect/>
          <a:stretch>
            <a:fillRect/>
          </a:stretch>
        </p:blipFill>
        <p:spPr bwMode="auto">
          <a:xfrm>
            <a:off x="152400" y="1524000"/>
            <a:ext cx="8807450" cy="4305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Rounded Rectangle 9"/>
          <p:cNvSpPr>
            <a:spLocks noChangeArrowheads="1"/>
          </p:cNvSpPr>
          <p:nvPr/>
        </p:nvSpPr>
        <p:spPr bwMode="auto">
          <a:xfrm>
            <a:off x="762000" y="5029200"/>
            <a:ext cx="7391400" cy="838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000">
                  <a:alpha val="54999"/>
                </a:srgbClr>
              </a:gs>
              <a:gs pos="100000">
                <a:schemeClr val="bg1"/>
              </a:gs>
            </a:gsLst>
            <a:lin ang="135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71842" dir="2700000" algn="ctr" rotWithShape="0">
              <a:srgbClr val="ADC793">
                <a:alpha val="46001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762000" y="1219200"/>
            <a:ext cx="7391400" cy="1143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DCDFF">
                  <a:alpha val="62000"/>
                </a:srgb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accent2"/>
            </a:solidFill>
            <a:round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</a:endParaRPr>
          </a:p>
        </p:txBody>
      </p:sp>
      <p:sp>
        <p:nvSpPr>
          <p:cNvPr id="21509" name="Text Box 2"/>
          <p:cNvSpPr txBox="1">
            <a:spLocks noChangeArrowheads="1"/>
          </p:cNvSpPr>
          <p:nvPr/>
        </p:nvSpPr>
        <p:spPr bwMode="auto">
          <a:xfrm>
            <a:off x="1128713" y="1282700"/>
            <a:ext cx="67786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sz="2000" dirty="0"/>
              <a:t>Many issues still remain involving dishonest sellers, unfair employment practices, and problems in schools, cities, the environment, and public health.</a:t>
            </a:r>
          </a:p>
        </p:txBody>
      </p:sp>
      <p:sp>
        <p:nvSpPr>
          <p:cNvPr id="21510" name="Rectangle 2"/>
          <p:cNvSpPr>
            <a:spLocks noChangeArrowheads="1"/>
          </p:cNvSpPr>
          <p:nvPr/>
        </p:nvSpPr>
        <p:spPr bwMode="auto">
          <a:xfrm>
            <a:off x="1039813" y="5045075"/>
            <a:ext cx="70421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dirty="0"/>
              <a:t>Progressives succeeded in establishing the idea that government can take action in these areas.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4"/>
          <p:cNvSpPr>
            <a:spLocks noChangeArrowheads="1"/>
          </p:cNvSpPr>
          <p:nvPr/>
        </p:nvSpPr>
        <p:spPr bwMode="auto">
          <a:xfrm>
            <a:off x="1685925" y="4594225"/>
            <a:ext cx="184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endParaRPr lang="en-US" altLang="en-US" sz="1400"/>
          </a:p>
        </p:txBody>
      </p:sp>
      <p:sp>
        <p:nvSpPr>
          <p:cNvPr id="4099" name="Rectangle 20"/>
          <p:cNvSpPr>
            <a:spLocks noChangeArrowheads="1"/>
          </p:cNvSpPr>
          <p:nvPr/>
        </p:nvSpPr>
        <p:spPr bwMode="auto">
          <a:xfrm>
            <a:off x="455613" y="1370013"/>
            <a:ext cx="6858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sz="2400" b="1" u="sng"/>
              <a:t>Objectives</a:t>
            </a:r>
          </a:p>
        </p:txBody>
      </p:sp>
      <p:sp>
        <p:nvSpPr>
          <p:cNvPr id="4100" name="Text Box 9"/>
          <p:cNvSpPr txBox="1">
            <a:spLocks noChangeArrowheads="1"/>
          </p:cNvSpPr>
          <p:nvPr/>
        </p:nvSpPr>
        <p:spPr bwMode="auto">
          <a:xfrm>
            <a:off x="1135063" y="2209800"/>
            <a:ext cx="687387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8925" indent="-288925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>
              <a:lnSpc>
                <a:spcPct val="110000"/>
              </a:lnSpc>
              <a:spcAft>
                <a:spcPct val="60000"/>
              </a:spcAft>
              <a:buFontTx/>
              <a:buChar char="•"/>
            </a:pPr>
            <a:r>
              <a:rPr lang="en-US" altLang="en-US"/>
              <a:t>Evaluate what Wilson hoped to do with his “New Freedom” program.</a:t>
            </a:r>
          </a:p>
          <a:p>
            <a:pPr>
              <a:lnSpc>
                <a:spcPct val="110000"/>
              </a:lnSpc>
              <a:spcAft>
                <a:spcPct val="60000"/>
              </a:spcAft>
              <a:buFontTx/>
              <a:buChar char="•"/>
            </a:pPr>
            <a:r>
              <a:rPr lang="en-US" altLang="en-US"/>
              <a:t>Describe Wilson’s efforts to regulate the economy.</a:t>
            </a:r>
          </a:p>
          <a:p>
            <a:pPr>
              <a:lnSpc>
                <a:spcPct val="110000"/>
              </a:lnSpc>
              <a:spcAft>
                <a:spcPct val="60000"/>
              </a:spcAft>
              <a:buFontTx/>
              <a:buChar char="•"/>
            </a:pPr>
            <a:r>
              <a:rPr lang="en-US" altLang="en-US"/>
              <a:t>Assess the legacy of the Progressive Era.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9"/>
          <p:cNvSpPr txBox="1">
            <a:spLocks noChangeArrowheads="1"/>
          </p:cNvSpPr>
          <p:nvPr/>
        </p:nvSpPr>
        <p:spPr bwMode="auto">
          <a:xfrm>
            <a:off x="455613" y="1370013"/>
            <a:ext cx="7850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sz="2400" b="1" u="sng"/>
              <a:t>Terms and People</a:t>
            </a:r>
            <a:endParaRPr lang="en-US" altLang="en-US" sz="2400" b="1"/>
          </a:p>
        </p:txBody>
      </p:sp>
      <p:sp>
        <p:nvSpPr>
          <p:cNvPr id="5123" name="Rectangle 13"/>
          <p:cNvSpPr>
            <a:spLocks noChangeArrowheads="1"/>
          </p:cNvSpPr>
          <p:nvPr/>
        </p:nvSpPr>
        <p:spPr bwMode="auto">
          <a:xfrm>
            <a:off x="1143000" y="2057400"/>
            <a:ext cx="7543800" cy="357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lnSpc>
                <a:spcPct val="110000"/>
              </a:lnSpc>
              <a:spcAft>
                <a:spcPct val="4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Woodrow Wilson</a:t>
            </a:r>
            <a:r>
              <a:rPr lang="en-US" altLang="en-US" b="1"/>
              <a:t> –</a:t>
            </a:r>
            <a:r>
              <a:rPr lang="en-US" altLang="en-US"/>
              <a:t> Progressive Democrat elected President in 1912</a:t>
            </a:r>
            <a:endParaRPr lang="en-US" altLang="en-US" b="1"/>
          </a:p>
          <a:p>
            <a:pPr eaLnBrk="1" hangingPunct="1">
              <a:lnSpc>
                <a:spcPct val="110000"/>
              </a:lnSpc>
              <a:spcAft>
                <a:spcPct val="4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New Freedom</a:t>
            </a:r>
            <a:r>
              <a:rPr lang="en-US" altLang="en-US" b="1"/>
              <a:t> –</a:t>
            </a:r>
            <a:r>
              <a:rPr lang="en-US" altLang="en-US"/>
              <a:t> Wilson’s program to place strict government controls on corporations</a:t>
            </a:r>
          </a:p>
          <a:p>
            <a:pPr eaLnBrk="1" hangingPunct="1">
              <a:lnSpc>
                <a:spcPct val="110000"/>
              </a:lnSpc>
              <a:spcAft>
                <a:spcPct val="4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Sixteenth Amendment</a:t>
            </a:r>
            <a:r>
              <a:rPr lang="en-US" altLang="en-US" b="1"/>
              <a:t> –</a:t>
            </a:r>
            <a:r>
              <a:rPr lang="en-US" altLang="en-US"/>
              <a:t> gave Congress the power to impose an income tax</a:t>
            </a:r>
          </a:p>
          <a:p>
            <a:pPr eaLnBrk="1" hangingPunct="1">
              <a:lnSpc>
                <a:spcPct val="110000"/>
              </a:lnSpc>
              <a:spcAft>
                <a:spcPct val="4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Federal Reserve Act</a:t>
            </a:r>
            <a:r>
              <a:rPr lang="en-US" altLang="en-US" b="1"/>
              <a:t> –</a:t>
            </a:r>
            <a:r>
              <a:rPr lang="en-US" altLang="en-US"/>
              <a:t> placed the national banks under the control of a Federal Reserve Board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9"/>
          <p:cNvSpPr txBox="1">
            <a:spLocks noChangeArrowheads="1"/>
          </p:cNvSpPr>
          <p:nvPr/>
        </p:nvSpPr>
        <p:spPr bwMode="auto">
          <a:xfrm>
            <a:off x="455613" y="1370013"/>
            <a:ext cx="78501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sz="2400" b="1" u="sng"/>
              <a:t>Terms and People</a:t>
            </a:r>
            <a:r>
              <a:rPr lang="en-US" altLang="en-US" sz="2400" b="1"/>
              <a:t> </a:t>
            </a:r>
            <a:r>
              <a:rPr lang="en-US" altLang="en-US" sz="1800"/>
              <a:t>(continued)</a:t>
            </a:r>
            <a:endParaRPr lang="en-US" altLang="en-US" sz="2400" b="1"/>
          </a:p>
        </p:txBody>
      </p:sp>
      <p:sp>
        <p:nvSpPr>
          <p:cNvPr id="6147" name="Rectangle 13"/>
          <p:cNvSpPr>
            <a:spLocks noChangeArrowheads="1"/>
          </p:cNvSpPr>
          <p:nvPr/>
        </p:nvSpPr>
        <p:spPr bwMode="auto">
          <a:xfrm>
            <a:off x="1066800" y="2133600"/>
            <a:ext cx="7315200" cy="256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lnSpc>
                <a:spcPct val="110000"/>
              </a:lnSpc>
              <a:spcAft>
                <a:spcPct val="4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Federal Trade Commission</a:t>
            </a:r>
            <a:r>
              <a:rPr lang="en-US" altLang="en-US" b="1"/>
              <a:t> –</a:t>
            </a:r>
            <a:r>
              <a:rPr lang="en-US" altLang="en-US"/>
              <a:t> group appointed by the President to monitor business practices that might lead to a monopoly</a:t>
            </a:r>
            <a:endParaRPr lang="en-US" altLang="en-US" b="1"/>
          </a:p>
          <a:p>
            <a:pPr eaLnBrk="1" hangingPunct="1">
              <a:lnSpc>
                <a:spcPct val="110000"/>
              </a:lnSpc>
              <a:spcAft>
                <a:spcPct val="40000"/>
              </a:spcAft>
              <a:buSzPct val="80000"/>
              <a:buFontTx/>
              <a:buChar char="•"/>
            </a:pPr>
            <a:r>
              <a:rPr lang="en-US" altLang="en-US" b="1">
                <a:solidFill>
                  <a:srgbClr val="FF0000"/>
                </a:solidFill>
              </a:rPr>
              <a:t>Clayton Antitrust Act</a:t>
            </a:r>
            <a:r>
              <a:rPr lang="en-US" altLang="en-US" b="1"/>
              <a:t> –</a:t>
            </a:r>
            <a:r>
              <a:rPr lang="en-US" altLang="en-US"/>
              <a:t> strengthened anti-trust laws by spelling out specific practices in which businesses could not engage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5" name="Rectangle 12"/>
          <p:cNvSpPr>
            <a:spLocks noChangeArrowheads="1"/>
          </p:cNvSpPr>
          <p:nvPr/>
        </p:nvSpPr>
        <p:spPr bwMode="auto">
          <a:xfrm>
            <a:off x="1295400" y="3124200"/>
            <a:ext cx="7467600" cy="230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en-US"/>
              <a:t>Woodrow Wilson used the expanded power of the presidency to promote a far-reaching reform agenda. </a:t>
            </a:r>
          </a:p>
          <a:p>
            <a:pPr>
              <a:lnSpc>
                <a:spcPct val="110000"/>
              </a:lnSpc>
            </a:pPr>
            <a:endParaRPr lang="en-US" altLang="en-US"/>
          </a:p>
          <a:p>
            <a:pPr>
              <a:lnSpc>
                <a:spcPct val="110000"/>
              </a:lnSpc>
            </a:pPr>
            <a:r>
              <a:rPr lang="en-US" altLang="en-US"/>
              <a:t>Some of Wilson’s economic and antitrust measures are still important in American life today.</a:t>
            </a:r>
          </a:p>
        </p:txBody>
      </p:sp>
      <p:grpSp>
        <p:nvGrpSpPr>
          <p:cNvPr id="7171" name="Group 4"/>
          <p:cNvGrpSpPr>
            <a:grpSpLocks/>
          </p:cNvGrpSpPr>
          <p:nvPr/>
        </p:nvGrpSpPr>
        <p:grpSpPr bwMode="auto">
          <a:xfrm>
            <a:off x="609600" y="1752600"/>
            <a:ext cx="7696200" cy="895350"/>
            <a:chOff x="609600" y="1752602"/>
            <a:chExt cx="7696200" cy="895671"/>
          </a:xfrm>
        </p:grpSpPr>
        <p:sp>
          <p:nvSpPr>
            <p:cNvPr id="7172" name="Rectangle 11"/>
            <p:cNvSpPr>
              <a:spLocks noChangeArrowheads="1"/>
            </p:cNvSpPr>
            <p:nvPr/>
          </p:nvSpPr>
          <p:spPr bwMode="auto">
            <a:xfrm>
              <a:off x="1295400" y="1752602"/>
              <a:ext cx="7010400" cy="8956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200">
                  <a:solidFill>
                    <a:schemeClr val="tx1"/>
                  </a:solidFill>
                  <a:latin typeface="Verdana" pitchFamily="1" charset="0"/>
                </a:defRPr>
              </a:lvl1pPr>
              <a:lvl2pPr marL="742950" indent="-285750" eaLnBrk="0" hangingPunct="0">
                <a:defRPr sz="2200">
                  <a:solidFill>
                    <a:schemeClr val="tx1"/>
                  </a:solidFill>
                  <a:latin typeface="Verdana" pitchFamily="1" charset="0"/>
                </a:defRPr>
              </a:lvl2pPr>
              <a:lvl3pPr marL="1143000" indent="-228600" eaLnBrk="0" hangingPunct="0">
                <a:defRPr sz="2200">
                  <a:solidFill>
                    <a:schemeClr val="tx1"/>
                  </a:solidFill>
                  <a:latin typeface="Verdana" pitchFamily="1" charset="0"/>
                </a:defRPr>
              </a:lvl3pPr>
              <a:lvl4pPr marL="1600200" indent="-228600" eaLnBrk="0" hangingPunct="0">
                <a:defRPr sz="2200">
                  <a:solidFill>
                    <a:schemeClr val="tx1"/>
                  </a:solidFill>
                  <a:latin typeface="Verdana" pitchFamily="1" charset="0"/>
                </a:defRPr>
              </a:lvl4pPr>
              <a:lvl5pPr marL="2057400" indent="-228600" eaLnBrk="0" hangingPunct="0">
                <a:defRPr sz="2200">
                  <a:solidFill>
                    <a:schemeClr val="tx1"/>
                  </a:solidFill>
                  <a:latin typeface="Verdana" pitchFamily="1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itchFamily="1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itchFamily="1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itchFamily="1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Verdana" pitchFamily="1" charset="0"/>
                </a:defRPr>
              </a:lvl9pPr>
            </a:lstStyle>
            <a:p>
              <a:pPr eaLnBrk="1" hangingPunct="1">
                <a:lnSpc>
                  <a:spcPct val="110000"/>
                </a:lnSpc>
              </a:pPr>
              <a:r>
                <a:rPr lang="en-US" altLang="en-US" sz="2400" b="1"/>
                <a:t>What steps did Wilson take to increase the government’s role in the economy?</a:t>
              </a:r>
            </a:p>
          </p:txBody>
        </p:sp>
        <p:pic>
          <p:nvPicPr>
            <p:cNvPr id="7173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" y="1828801"/>
              <a:ext cx="523342" cy="554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HSUS_ch17_s5_WoodrowWilsonPhoto_d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3706813" cy="404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12"/>
          <p:cNvSpPr>
            <a:spLocks noChangeArrowheads="1"/>
          </p:cNvSpPr>
          <p:nvPr/>
        </p:nvSpPr>
        <p:spPr bwMode="auto">
          <a:xfrm>
            <a:off x="1066800" y="1323975"/>
            <a:ext cx="7010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r>
              <a:rPr lang="en-US" altLang="en-US" dirty="0"/>
              <a:t>In 1912, </a:t>
            </a:r>
            <a:r>
              <a:rPr lang="en-US" altLang="en-US" dirty="0">
                <a:solidFill>
                  <a:srgbClr val="0033CC"/>
                </a:solidFill>
              </a:rPr>
              <a:t>the Republican Party was split</a:t>
            </a:r>
            <a:r>
              <a:rPr lang="en-US" altLang="en-US" dirty="0">
                <a:solidFill>
                  <a:srgbClr val="0066CC"/>
                </a:solidFill>
              </a:rPr>
              <a:t> </a:t>
            </a:r>
            <a:r>
              <a:rPr lang="en-US" altLang="en-US" dirty="0"/>
              <a:t>between Progressives who backed Theodore Roosevelt and those loyal to incumbent William Howard Taft.</a:t>
            </a:r>
          </a:p>
        </p:txBody>
      </p:sp>
      <p:sp>
        <p:nvSpPr>
          <p:cNvPr id="8196" name="Rectangle 2"/>
          <p:cNvSpPr>
            <a:spLocks noChangeArrowheads="1"/>
          </p:cNvSpPr>
          <p:nvPr/>
        </p:nvSpPr>
        <p:spPr bwMode="auto">
          <a:xfrm>
            <a:off x="3465513" y="3871913"/>
            <a:ext cx="4648200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r>
              <a:rPr lang="en-US" altLang="en-US" dirty="0"/>
              <a:t>The split allowed </a:t>
            </a:r>
            <a:r>
              <a:rPr lang="en-US" altLang="en-US" b="1" dirty="0">
                <a:solidFill>
                  <a:srgbClr val="FF0000"/>
                </a:solidFill>
              </a:rPr>
              <a:t>Woodrow Wilson</a:t>
            </a:r>
            <a:r>
              <a:rPr lang="en-US" altLang="en-US" dirty="0">
                <a:solidFill>
                  <a:srgbClr val="FF0000"/>
                </a:solidFill>
              </a:rPr>
              <a:t>,</a:t>
            </a:r>
            <a:r>
              <a:rPr lang="en-US" altLang="en-US" dirty="0"/>
              <a:t> the Democrat, to win easily in the Electoral College, though he did not receive a majority of the popular votes.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1600200" y="1676400"/>
            <a:ext cx="5638800" cy="35052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C9C9FF"/>
              </a:gs>
            </a:gsLst>
            <a:lin ang="5400000" scaled="1"/>
          </a:gradFill>
          <a:ln w="19050">
            <a:solidFill>
              <a:srgbClr val="666699"/>
            </a:solidFill>
            <a:miter lim="800000"/>
            <a:headEnd/>
            <a:tailEnd/>
          </a:ln>
          <a:effectLst>
            <a:outerShdw dist="45791" dir="3378596" algn="ctr" rotWithShape="0">
              <a:srgbClr val="B2B2B2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676400" y="2362200"/>
            <a:ext cx="5410200" cy="294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2100" indent="-2921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Aft>
                <a:spcPts val="2200"/>
              </a:spcAft>
              <a:buClr>
                <a:schemeClr val="tx1"/>
              </a:buClr>
              <a:buFont typeface="Verdana" pitchFamily="1" charset="0"/>
              <a:buChar char="•"/>
            </a:pPr>
            <a:r>
              <a:rPr lang="en-US" altLang="en-US" dirty="0"/>
              <a:t>served as a college professor and President of Princeton University </a:t>
            </a:r>
          </a:p>
          <a:p>
            <a:pPr eaLnBrk="1" hangingPunct="1">
              <a:spcAft>
                <a:spcPts val="2200"/>
              </a:spcAft>
              <a:buClr>
                <a:schemeClr val="tx1"/>
              </a:buClr>
              <a:buFont typeface="Verdana" pitchFamily="1" charset="0"/>
              <a:buChar char="•"/>
            </a:pPr>
            <a:r>
              <a:rPr lang="en-US" altLang="en-US" dirty="0"/>
              <a:t>served as Governor of New Jersey with a Progressive agenda</a:t>
            </a:r>
          </a:p>
          <a:p>
            <a:pPr eaLnBrk="1" hangingPunct="1">
              <a:spcAft>
                <a:spcPts val="2200"/>
              </a:spcAft>
              <a:buClr>
                <a:schemeClr val="tx1"/>
              </a:buClr>
              <a:buFont typeface="Verdana" pitchFamily="1" charset="0"/>
              <a:buChar char="•"/>
            </a:pPr>
            <a:r>
              <a:rPr lang="en-US" altLang="en-US" dirty="0"/>
              <a:t>was the first southerner elected President in almost sixty years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924175" y="1752600"/>
            <a:ext cx="28416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b="1" dirty="0"/>
              <a:t>Woodrow Wilson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905000" y="2286000"/>
            <a:ext cx="5029200" cy="1588"/>
          </a:xfrm>
          <a:prstGeom prst="line">
            <a:avLst/>
          </a:prstGeom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21" name="Picture 5" descr="C:\Documents and Settings\Darrell\Local Settings\Temporary Internet Files\Content.IE5\5A8V7H9Z\MCj0097685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962400"/>
            <a:ext cx="1758950" cy="1817688"/>
          </a:xfrm>
          <a:prstGeom prst="rect">
            <a:avLst/>
          </a:prstGeom>
          <a:noFill/>
          <a:ln>
            <a:noFill/>
          </a:ln>
          <a:effectLst>
            <a:outerShdw algn="tl" rotWithShape="0">
              <a:srgbClr val="80808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943600" y="3581400"/>
            <a:ext cx="2895600" cy="2133600"/>
          </a:xfrm>
          <a:prstGeom prst="rect">
            <a:avLst/>
          </a:prstGeom>
          <a:gradFill rotWithShape="1">
            <a:gsLst>
              <a:gs pos="0">
                <a:srgbClr val="FFCC66">
                  <a:alpha val="75000"/>
                </a:srgbClr>
              </a:gs>
              <a:gs pos="100000">
                <a:schemeClr val="bg1"/>
              </a:gs>
            </a:gsLst>
            <a:lin ang="5400000" scaled="1"/>
          </a:gradFill>
          <a:ln w="9525" algn="ctr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auto">
          <a:xfrm rot="5400000" flipH="1">
            <a:off x="2209800" y="1905000"/>
            <a:ext cx="2133600" cy="5486400"/>
          </a:xfrm>
          <a:prstGeom prst="upArrowCallout">
            <a:avLst>
              <a:gd name="adj1" fmla="val 30528"/>
              <a:gd name="adj2" fmla="val 26778"/>
              <a:gd name="adj3" fmla="val 30131"/>
              <a:gd name="adj4" fmla="val 84958"/>
            </a:avLst>
          </a:prstGeom>
          <a:gradFill rotWithShape="1">
            <a:gsLst>
              <a:gs pos="0">
                <a:srgbClr val="83D7E5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rot="10800000" vert="eaVert" wrap="none" anchor="ctr"/>
          <a:lstStyle/>
          <a:p>
            <a:pPr>
              <a:defRPr/>
            </a:pPr>
            <a:endParaRPr lang="en-US">
              <a:latin typeface="Verdana" pitchFamily="34" charset="0"/>
            </a:endParaRPr>
          </a:p>
        </p:txBody>
      </p:sp>
      <p:sp>
        <p:nvSpPr>
          <p:cNvPr id="10245" name="Text Box 3"/>
          <p:cNvSpPr txBox="1">
            <a:spLocks noChangeArrowheads="1"/>
          </p:cNvSpPr>
          <p:nvPr/>
        </p:nvSpPr>
        <p:spPr bwMode="auto">
          <a:xfrm>
            <a:off x="685800" y="3886200"/>
            <a:ext cx="44196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dirty="0"/>
              <a:t>Wilson promised to bring down the </a:t>
            </a:r>
            <a:r>
              <a:rPr lang="en-US" altLang="en-US" dirty="0">
                <a:solidFill>
                  <a:srgbClr val="0033CC"/>
                </a:solidFill>
              </a:rPr>
              <a:t>“triple wall of privilege,”</a:t>
            </a:r>
            <a:r>
              <a:rPr lang="en-US" altLang="en-US" dirty="0"/>
              <a:t> tariffs, banks, and trusts.</a:t>
            </a:r>
          </a:p>
        </p:txBody>
      </p:sp>
      <p:sp>
        <p:nvSpPr>
          <p:cNvPr id="10247" name="Rectangle 5"/>
          <p:cNvSpPr>
            <a:spLocks noChangeArrowheads="1"/>
          </p:cNvSpPr>
          <p:nvPr/>
        </p:nvSpPr>
        <p:spPr bwMode="auto">
          <a:xfrm>
            <a:off x="6172200" y="3838575"/>
            <a:ext cx="25908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sz="2000" dirty="0"/>
              <a:t>In 1913, the Underwood Tariff Act cut tariffs leading to </a:t>
            </a:r>
            <a:r>
              <a:rPr lang="en-US" altLang="en-US" sz="2000" dirty="0">
                <a:solidFill>
                  <a:srgbClr val="0033CC"/>
                </a:solidFill>
              </a:rPr>
              <a:t>lower consumer prices</a:t>
            </a:r>
            <a:r>
              <a:rPr lang="en-US" altLang="en-US" sz="2000" dirty="0"/>
              <a:t>. </a:t>
            </a:r>
          </a:p>
        </p:txBody>
      </p:sp>
      <p:sp>
        <p:nvSpPr>
          <p:cNvPr id="10246" name="Text Box 4"/>
          <p:cNvSpPr txBox="1">
            <a:spLocks noChangeArrowheads="1"/>
          </p:cNvSpPr>
          <p:nvPr/>
        </p:nvSpPr>
        <p:spPr bwMode="auto">
          <a:xfrm>
            <a:off x="609600" y="1539875"/>
            <a:ext cx="80772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dirty="0"/>
              <a:t>Wilson felt that laws shouldn’t allow the strong to crush the weak. His </a:t>
            </a:r>
            <a:r>
              <a:rPr lang="en-US" altLang="en-US" b="1" dirty="0">
                <a:solidFill>
                  <a:srgbClr val="FF0000"/>
                </a:solidFill>
              </a:rPr>
              <a:t>New Freedom</a:t>
            </a:r>
            <a:r>
              <a:rPr lang="en-US" altLang="en-US" dirty="0"/>
              <a:t> plan was similar to Roosevelt’s New Nationalism. It called for </a:t>
            </a:r>
            <a:r>
              <a:rPr lang="en-US" altLang="en-US" dirty="0">
                <a:solidFill>
                  <a:srgbClr val="0033CC"/>
                </a:solidFill>
              </a:rPr>
              <a:t>strict government controls over corporations.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81" name="Picture 17" descr="C:\Documents and Settings\Darrell\Local Settings\Temporary Internet Files\Content.IE5\3TYYJDU4\MPj0316868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22925" y="3733800"/>
            <a:ext cx="2706532" cy="17998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8" name="AutoShape 6"/>
          <p:cNvSpPr>
            <a:spLocks noChangeArrowheads="1"/>
          </p:cNvSpPr>
          <p:nvPr/>
        </p:nvSpPr>
        <p:spPr bwMode="auto">
          <a:xfrm rot="10800000" flipH="1">
            <a:off x="992188" y="1143000"/>
            <a:ext cx="7085012" cy="2233613"/>
          </a:xfrm>
          <a:prstGeom prst="upArrowCallout">
            <a:avLst>
              <a:gd name="adj1" fmla="val 45759"/>
              <a:gd name="adj2" fmla="val 42367"/>
              <a:gd name="adj3" fmla="val 24505"/>
              <a:gd name="adj4" fmla="val 68394"/>
            </a:avLst>
          </a:prstGeom>
          <a:gradFill rotWithShape="1">
            <a:gsLst>
              <a:gs pos="0">
                <a:srgbClr val="CDCDFF">
                  <a:alpha val="62000"/>
                </a:srgb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rgbClr val="ADC793">
                <a:alpha val="46001"/>
              </a:srgbClr>
            </a:outerShdw>
          </a:effectLst>
        </p:spPr>
        <p:txBody>
          <a:bodyPr rot="10800000"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268" name="Text Box 2"/>
          <p:cNvSpPr txBox="1">
            <a:spLocks noChangeArrowheads="1"/>
          </p:cNvSpPr>
          <p:nvPr/>
        </p:nvSpPr>
        <p:spPr bwMode="auto">
          <a:xfrm>
            <a:off x="1400175" y="1184275"/>
            <a:ext cx="6324600" cy="143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/>
            <a:r>
              <a:rPr lang="en-US" altLang="en-US" dirty="0"/>
              <a:t>The Underwood Act also provided for the creation of a </a:t>
            </a:r>
            <a:r>
              <a:rPr lang="en-US" altLang="en-US" dirty="0">
                <a:solidFill>
                  <a:srgbClr val="0033CC"/>
                </a:solidFill>
              </a:rPr>
              <a:t>graduated income tax,</a:t>
            </a:r>
            <a:r>
              <a:rPr lang="en-US" altLang="en-US" dirty="0"/>
              <a:t> first permitted in 1913, under the newly ratified </a:t>
            </a:r>
            <a:r>
              <a:rPr lang="en-US" altLang="en-US" b="1" dirty="0">
                <a:solidFill>
                  <a:srgbClr val="FF0000"/>
                </a:solidFill>
              </a:rPr>
              <a:t>Sixteenth Amendment</a:t>
            </a:r>
            <a:r>
              <a:rPr lang="en-US" altLang="en-US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914400" y="3352800"/>
            <a:ext cx="4572000" cy="303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Verdana" pitchFamily="1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Verdana" pitchFamily="1" charset="0"/>
              </a:defRPr>
            </a:lvl9pPr>
          </a:lstStyle>
          <a:p>
            <a:pPr eaLnBrk="1" hangingPunct="1">
              <a:spcAft>
                <a:spcPts val="2000"/>
              </a:spcAft>
            </a:pPr>
            <a:r>
              <a:rPr lang="en-US" altLang="en-US" sz="2000" dirty="0"/>
              <a:t>Progressives like Wilson felt it was only fair that </a:t>
            </a:r>
            <a:r>
              <a:rPr lang="en-US" altLang="en-US" sz="2000" dirty="0">
                <a:solidFill>
                  <a:srgbClr val="0033CC"/>
                </a:solidFill>
              </a:rPr>
              <a:t>the wealthy should pay a higher percentage of their income in taxes than the poor.</a:t>
            </a:r>
          </a:p>
          <a:p>
            <a:pPr eaLnBrk="1" hangingPunct="1">
              <a:spcAft>
                <a:spcPts val="2000"/>
              </a:spcAft>
            </a:pPr>
            <a:r>
              <a:rPr lang="en-US" altLang="en-US" sz="2000" dirty="0"/>
              <a:t>Revenue from the income tax more than offset the loss of funds from the lowered tariff.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tart">
  <a:themeElements>
    <a:clrScheme name="1_Sta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tart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ta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a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a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tent">
  <a:themeElements>
    <a:clrScheme name="Cont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ten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1415</TotalTime>
  <Words>1121</Words>
  <Application>Microsoft Office PowerPoint</Application>
  <PresentationFormat>On-screen Show (4:3)</PresentationFormat>
  <Paragraphs>110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1_Start</vt:lpstr>
      <vt:lpstr>Content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Sam Lewbel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Lewbel</dc:creator>
  <cp:lastModifiedBy>Alison Mc Lin</cp:lastModifiedBy>
  <cp:revision>165</cp:revision>
  <cp:lastPrinted>2008-05-21T18:42:16Z</cp:lastPrinted>
  <dcterms:created xsi:type="dcterms:W3CDTF">2008-12-06T15:26:32Z</dcterms:created>
  <dcterms:modified xsi:type="dcterms:W3CDTF">2019-04-02T18:13:33Z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</Properties>
</file>