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8"/>
  </p:notesMasterIdLst>
  <p:handoutMasterIdLst>
    <p:handoutMasterId r:id="rId19"/>
  </p:handoutMasterIdLst>
  <p:sldIdLst>
    <p:sldId id="773" r:id="rId3"/>
    <p:sldId id="713" r:id="rId4"/>
    <p:sldId id="730" r:id="rId5"/>
    <p:sldId id="770" r:id="rId6"/>
    <p:sldId id="771" r:id="rId7"/>
    <p:sldId id="728" r:id="rId8"/>
    <p:sldId id="729" r:id="rId9"/>
    <p:sldId id="745" r:id="rId10"/>
    <p:sldId id="764" r:id="rId11"/>
    <p:sldId id="747" r:id="rId12"/>
    <p:sldId id="765" r:id="rId13"/>
    <p:sldId id="772" r:id="rId14"/>
    <p:sldId id="721" r:id="rId15"/>
    <p:sldId id="766" r:id="rId16"/>
    <p:sldId id="76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1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1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1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1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0033CC"/>
    <a:srgbClr val="0066CC"/>
    <a:srgbClr val="FF0000"/>
    <a:srgbClr val="0000FF"/>
    <a:srgbClr val="F8F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88538" autoAdjust="0"/>
  </p:normalViewPr>
  <p:slideViewPr>
    <p:cSldViewPr>
      <p:cViewPr varScale="1">
        <p:scale>
          <a:sx n="96" d="100"/>
          <a:sy n="96" d="100"/>
        </p:scale>
        <p:origin x="-930" y="-90"/>
      </p:cViewPr>
      <p:guideLst>
        <p:guide orient="horz" pos="2160"/>
        <p:guide orient="horz" pos="720"/>
        <p:guide orient="horz" pos="1152"/>
        <p:guide pos="2880"/>
        <p:guide pos="288"/>
        <p:guide pos="528"/>
        <p:guide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0"/>
    </p:cViewPr>
  </p:sorterViewPr>
  <p:notesViewPr>
    <p:cSldViewPr>
      <p:cViewPr varScale="1">
        <p:scale>
          <a:sx n="56" d="100"/>
          <a:sy n="56" d="100"/>
        </p:scale>
        <p:origin x="-172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1" charset="0"/>
              </a:defRPr>
            </a:lvl1pPr>
          </a:lstStyle>
          <a:p>
            <a:pPr>
              <a:defRPr/>
            </a:pPr>
            <a:fld id="{E217A8EC-43D2-4CBF-956F-C90852718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46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1" charset="0"/>
              </a:defRPr>
            </a:lvl1pPr>
          </a:lstStyle>
          <a:p>
            <a:pPr>
              <a:defRPr/>
            </a:pPr>
            <a:fld id="{07E40BEA-EC1F-47FB-9279-2C736DBF2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05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9pPr>
          </a:lstStyle>
          <a:p>
            <a:pPr eaLnBrk="1" hangingPunct="1"/>
            <a:fld id="{F748BB95-97BC-4A59-8CE1-F18A61EE5C6B}" type="slidenum">
              <a:rPr lang="en-US" altLang="en-US" sz="1200" smtClean="0"/>
              <a:pPr eaLnBrk="1" hangingPunct="1"/>
              <a:t>1</a:t>
            </a:fld>
            <a:endParaRPr lang="en-US" altLang="en-US" sz="12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9560F46F-A231-44EB-9C14-B853D38A4C89}" type="slidenum">
              <a:rPr lang="en-US" altLang="en-US" sz="1200"/>
              <a:pPr algn="r" eaLnBrk="1" hangingPunct="1"/>
              <a:t>10</a:t>
            </a:fld>
            <a:endParaRPr lang="en-US" alt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B419F3F7-FB2C-4299-B823-7F058D33FF52}" type="slidenum">
              <a:rPr lang="en-US" altLang="en-US" sz="1200"/>
              <a:pPr algn="r" eaLnBrk="1" hangingPunct="1"/>
              <a:t>11</a:t>
            </a:fld>
            <a:endParaRPr lang="en-US" alt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C3A7313A-017B-4C3F-8F25-D24A5EE9529F}" type="slidenum">
              <a:rPr lang="en-US" altLang="en-US" sz="1200" smtClean="0"/>
              <a:pPr eaLnBrk="1" hangingPunct="1"/>
              <a:t>13</a:t>
            </a:fld>
            <a:endParaRPr lang="en-US" alt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10509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600DED87-4804-4239-830E-A4FB0FB8AEEA}" type="slidenum">
              <a:rPr lang="en-US" altLang="en-US" sz="1200" smtClean="0"/>
              <a:pPr eaLnBrk="1" hangingPunct="1"/>
              <a:t>2</a:t>
            </a:fld>
            <a:endParaRPr lang="en-US" alt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DA50221D-AFAD-4835-A1D2-979618BB7083}" type="slidenum">
              <a:rPr lang="en-US" altLang="en-US" sz="1200" smtClean="0"/>
              <a:pPr eaLnBrk="1" hangingPunct="1"/>
              <a:t>3</a:t>
            </a:fld>
            <a:endParaRPr lang="en-US" altLang="en-US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3919D9DC-1D62-4126-A4B2-C279A19D569A}" type="slidenum">
              <a:rPr lang="en-US" altLang="en-US" sz="1200"/>
              <a:pPr algn="r" eaLnBrk="1" hangingPunct="1"/>
              <a:t>4</a:t>
            </a:fld>
            <a:endParaRPr lang="en-US" alt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9D861049-B28D-4EA2-94DE-3696A77C57D9}" type="slidenum">
              <a:rPr lang="en-US" altLang="en-US" sz="1200"/>
              <a:pPr algn="r" eaLnBrk="1" hangingPunct="1"/>
              <a:t>5</a:t>
            </a:fld>
            <a:endParaRPr lang="en-US" alt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4C663317-4249-4D8A-8DBE-11873ECFD522}" type="slidenum">
              <a:rPr lang="en-US" altLang="en-US" sz="1200" smtClean="0"/>
              <a:pPr eaLnBrk="1" hangingPunct="1"/>
              <a:t>6</a:t>
            </a:fld>
            <a:endParaRPr lang="en-US" altLang="en-US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92278897-70EF-4DCD-8DCB-9809196F22D3}" type="slidenum">
              <a:rPr lang="en-US" altLang="en-US" sz="1200" smtClean="0"/>
              <a:pPr eaLnBrk="1" hangingPunct="1"/>
              <a:t>7</a:t>
            </a:fld>
            <a:endParaRPr lang="en-US" altLang="en-US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D177FD6E-2E99-4D37-BA15-676064A3466F}" type="slidenum">
              <a:rPr lang="en-US" altLang="en-US" sz="1200"/>
              <a:pPr algn="r" eaLnBrk="1" hangingPunct="1"/>
              <a:t>8</a:t>
            </a:fld>
            <a:endParaRPr lang="en-US" alt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9D8B8221-D4F0-4FD3-8255-9422602C8C35}" type="slidenum">
              <a:rPr lang="en-US" altLang="en-US" sz="1200"/>
              <a:pPr algn="r" eaLnBrk="1" hangingPunct="1"/>
              <a:t>9</a:t>
            </a:fld>
            <a:endParaRPr lang="en-US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3299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427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598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1744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8244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44205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4473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352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1135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01739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08817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9839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43078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6894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001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34979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9813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363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463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41707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93009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234607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E_PP_background3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ttn_exit">
            <a:hlinkClick r:id="" action="ppaction://hlinkshowjump?jump=endshow" highlightClick="1"/>
          </p:cNvPr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228600" y="409575"/>
            <a:ext cx="1889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cs typeface="Arial" charset="0"/>
              </a:rPr>
              <a:t>Chapter </a:t>
            </a:r>
            <a:r>
              <a:rPr lang="en-US" b="1">
                <a:solidFill>
                  <a:srgbClr val="003CB4"/>
                </a:solidFill>
                <a:cs typeface="Arial" charset="0"/>
              </a:rPr>
              <a:t>25 </a:t>
            </a:r>
            <a:r>
              <a:rPr lang="en-US" sz="1000" b="1">
                <a:solidFill>
                  <a:srgbClr val="003CB4"/>
                </a:solidFill>
                <a:cs typeface="Arial" charset="0"/>
              </a:rPr>
              <a:t>Section</a:t>
            </a:r>
            <a:r>
              <a:rPr lang="en-US" b="1">
                <a:solidFill>
                  <a:srgbClr val="003CB4"/>
                </a:solidFill>
                <a:cs typeface="Arial" charset="0"/>
              </a:rPr>
              <a:t> 1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B3F1FF"/>
                </a:solidFill>
                <a:cs typeface="Arial" charset="0"/>
              </a:rPr>
              <a:t>The Cold War Begins</a:t>
            </a:r>
          </a:p>
        </p:txBody>
      </p:sp>
      <p:pic>
        <p:nvPicPr>
          <p:cNvPr id="1032" name="Picture 9" descr="USH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4" descr="PE_PP_background3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0" descr="USH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4" descr="bttn_exit">
            <a:hlinkClick r:id="" action="ppaction://hlinkshowjump?jump=endshow" highlightClick="1"/>
          </p:cNvPr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03200" y="409575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</a:rPr>
              <a:t>Section</a:t>
            </a:r>
            <a:r>
              <a:rPr lang="en-US" b="1">
                <a:solidFill>
                  <a:srgbClr val="003CB4"/>
                </a:solidFill>
                <a:latin typeface="Arial" charset="0"/>
              </a:rPr>
              <a:t> 1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B3F1FF"/>
                </a:solidFill>
                <a:latin typeface="Arial" charset="0"/>
              </a:rPr>
              <a:t>The Roots of Imperialism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1" charset="0"/>
          <a:ea typeface="Verdana" pitchFamily="1" charset="0"/>
          <a:cs typeface="Verdana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1" charset="0"/>
          <a:ea typeface="Verdana" pitchFamily="1" charset="0"/>
          <a:cs typeface="Verdana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1" charset="0"/>
          <a:ea typeface="Verdana" pitchFamily="1" charset="0"/>
          <a:cs typeface="Verdana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1" charset="0"/>
          <a:ea typeface="Verdana" pitchFamily="1" charset="0"/>
          <a:cs typeface="Verdana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1" charset="0"/>
          <a:ea typeface="Verdana" pitchFamily="1" charset="0"/>
          <a:cs typeface="Verdana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1" charset="0"/>
          <a:ea typeface="Verdana" pitchFamily="1" charset="0"/>
          <a:cs typeface="Verdana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1" charset="0"/>
          <a:ea typeface="Verdana" pitchFamily="1" charset="0"/>
          <a:cs typeface="Verdana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1" charset="0"/>
          <a:ea typeface="Verdana" pitchFamily="1" charset="0"/>
          <a:cs typeface="Verdana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PE_PP_background3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bttn_exit">
            <a:hlinkClick r:id="" action="ppaction://hlinkshowjump?jump=endshow" highlightClick="1"/>
          </p:cNvPr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228600" y="409575"/>
            <a:ext cx="1622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</a:rPr>
              <a:t>Chapter </a:t>
            </a:r>
            <a:r>
              <a:rPr lang="en-US" b="1">
                <a:solidFill>
                  <a:srgbClr val="003CB4"/>
                </a:solidFill>
              </a:rPr>
              <a:t>25 </a:t>
            </a:r>
            <a:r>
              <a:rPr lang="en-US" sz="1000" b="1">
                <a:solidFill>
                  <a:srgbClr val="003CB4"/>
                </a:solidFill>
              </a:rPr>
              <a:t>Section</a:t>
            </a:r>
            <a:r>
              <a:rPr lang="en-US" b="1">
                <a:solidFill>
                  <a:srgbClr val="003CB4"/>
                </a:solidFill>
              </a:rPr>
              <a:t> 1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28600" y="6505575"/>
            <a:ext cx="723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B3F1FF"/>
                </a:solidFill>
              </a:rPr>
              <a:t>The Cold War Begins</a:t>
            </a:r>
          </a:p>
        </p:txBody>
      </p:sp>
      <p:pic>
        <p:nvPicPr>
          <p:cNvPr id="3080" name="Picture 9" descr="USH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4" descr="PE_PP_background3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0" descr="USH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4" descr="bttn_exit">
            <a:hlinkClick r:id="" action="ppaction://hlinkshowjump?jump=endshow" highlightClick="1"/>
          </p:cNvPr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03200" y="409575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</a:rPr>
              <a:t>Section</a:t>
            </a:r>
            <a:r>
              <a:rPr lang="en-US" b="1">
                <a:solidFill>
                  <a:srgbClr val="003CB4"/>
                </a:solidFill>
                <a:latin typeface="Arial" charset="0"/>
              </a:rPr>
              <a:t> 1</a:t>
            </a:r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B3F1FF"/>
                </a:solidFill>
                <a:latin typeface="Arial" charset="0"/>
              </a:rPr>
              <a:t>The Roots of Imperialism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ChangeArrowheads="1"/>
          </p:cNvSpPr>
          <p:nvPr/>
        </p:nvSpPr>
        <p:spPr bwMode="auto">
          <a:xfrm>
            <a:off x="1685925" y="45942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4099" name="Rectangle 17"/>
          <p:cNvSpPr>
            <a:spLocks noChangeArrowheads="1"/>
          </p:cNvSpPr>
          <p:nvPr/>
        </p:nvSpPr>
        <p:spPr bwMode="auto">
          <a:xfrm>
            <a:off x="455613" y="13716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Chapter Introduction</a:t>
            </a:r>
            <a:endParaRPr lang="en-US" altLang="en-US" sz="2400" b="1"/>
          </a:p>
        </p:txBody>
      </p:sp>
      <p:sp>
        <p:nvSpPr>
          <p:cNvPr id="4100" name="Rectangle 11"/>
          <p:cNvSpPr>
            <a:spLocks noChangeArrowheads="1"/>
          </p:cNvSpPr>
          <p:nvPr/>
        </p:nvSpPr>
        <p:spPr bwMode="auto">
          <a:xfrm>
            <a:off x="1216025" y="1981200"/>
            <a:ext cx="6934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9pPr>
          </a:lstStyle>
          <a:p>
            <a:pPr eaLnBrk="1" hangingPunct="1"/>
            <a:r>
              <a:rPr lang="en-US" altLang="en-US" sz="2000"/>
              <a:t>This chapter will focus on the emergence of the United States as an imperial power around the turn of the 20</a:t>
            </a:r>
            <a:r>
              <a:rPr lang="en-US" altLang="en-US" sz="2000" baseline="30000"/>
              <a:t>th</a:t>
            </a:r>
            <a:r>
              <a:rPr lang="en-US" altLang="en-US" sz="2000"/>
              <a:t> century. It will explore the causes and effects of the Spanish American War and analyze the policies and actions of several U.S. presidents in East Asia and Latin America.</a:t>
            </a:r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1216025" y="4059238"/>
            <a:ext cx="72326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ea typeface="Verdana" pitchFamily="1" charset="0"/>
                <a:cs typeface="Verdana" pitchFamily="1" charset="0"/>
              </a:defRPr>
            </a:lvl9pPr>
          </a:lstStyle>
          <a:p>
            <a:pPr eaLnBrk="1" hangingPunct="1">
              <a:spcAft>
                <a:spcPct val="60000"/>
              </a:spcAft>
              <a:buFontTx/>
              <a:buChar char="•"/>
            </a:pPr>
            <a:r>
              <a:rPr lang="en-US" altLang="en-US" b="1"/>
              <a:t>Section 1:</a:t>
            </a:r>
            <a:r>
              <a:rPr lang="en-US" altLang="en-US"/>
              <a:t> The Roots of Imperialism</a:t>
            </a:r>
          </a:p>
          <a:p>
            <a:pPr eaLnBrk="1" hangingPunct="1">
              <a:spcAft>
                <a:spcPct val="60000"/>
              </a:spcAft>
              <a:buFontTx/>
              <a:buChar char="•"/>
            </a:pPr>
            <a:r>
              <a:rPr lang="en-US" altLang="en-US" b="1"/>
              <a:t>Section 2:</a:t>
            </a:r>
            <a:r>
              <a:rPr lang="en-US" altLang="en-US"/>
              <a:t> The Spanish-American War</a:t>
            </a:r>
          </a:p>
          <a:p>
            <a:pPr eaLnBrk="1" hangingPunct="1">
              <a:spcAft>
                <a:spcPct val="60000"/>
              </a:spcAft>
              <a:buFontTx/>
              <a:buChar char="•"/>
            </a:pPr>
            <a:r>
              <a:rPr lang="en-US" altLang="en-US" b="1"/>
              <a:t>Section 3:</a:t>
            </a:r>
            <a:r>
              <a:rPr lang="en-US" altLang="en-US"/>
              <a:t> The United States and East Asia</a:t>
            </a:r>
          </a:p>
          <a:p>
            <a:pPr eaLnBrk="1" hangingPunct="1">
              <a:spcAft>
                <a:spcPct val="60000"/>
              </a:spcAft>
              <a:buFontTx/>
              <a:buChar char="•"/>
            </a:pPr>
            <a:r>
              <a:rPr lang="en-US" altLang="en-US" b="1"/>
              <a:t>Section 4:</a:t>
            </a:r>
            <a:r>
              <a:rPr lang="en-US" altLang="en-US"/>
              <a:t> The United States and Latin America</a:t>
            </a:r>
          </a:p>
        </p:txBody>
      </p:sp>
    </p:spTree>
    <p:extLst>
      <p:ext uri="{BB962C8B-B14F-4D97-AF65-F5344CB8AC3E}">
        <p14:creationId xmlns:p14="http://schemas.microsoft.com/office/powerpoint/2010/main" val="4004755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6"/>
          <p:cNvSpPr>
            <a:spLocks noChangeArrowheads="1"/>
          </p:cNvSpPr>
          <p:nvPr/>
        </p:nvSpPr>
        <p:spPr bwMode="auto">
          <a:xfrm rot="10800000" flipH="1">
            <a:off x="1219200" y="1409700"/>
            <a:ext cx="6705600" cy="1973263"/>
          </a:xfrm>
          <a:prstGeom prst="upArrowCallout">
            <a:avLst>
              <a:gd name="adj1" fmla="val 45745"/>
              <a:gd name="adj2" fmla="val 42369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200">
              <a:latin typeface="Arial" charset="0"/>
            </a:endParaRPr>
          </a:p>
        </p:txBody>
      </p:sp>
      <p:sp>
        <p:nvSpPr>
          <p:cNvPr id="68610" name="Text Box 129"/>
          <p:cNvSpPr txBox="1">
            <a:spLocks noChangeArrowheads="1"/>
          </p:cNvSpPr>
          <p:nvPr/>
        </p:nvSpPr>
        <p:spPr bwMode="auto">
          <a:xfrm>
            <a:off x="1600200" y="3565525"/>
            <a:ext cx="63246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</a:rPr>
              <a:t>Social Darwinism</a:t>
            </a:r>
            <a:r>
              <a:rPr lang="en-US" altLang="en-US" sz="2000" dirty="0"/>
              <a:t> applied Darwin’s theories of natural selection to societies. In a competitive world, </a:t>
            </a:r>
            <a:r>
              <a:rPr lang="en-US" altLang="en-US" sz="2000" dirty="0">
                <a:solidFill>
                  <a:srgbClr val="0033CC"/>
                </a:solidFill>
              </a:rPr>
              <a:t>only the fittest nations survive.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Americans extended their belief in Manifest Destiny overseas, </a:t>
            </a:r>
            <a:r>
              <a:rPr lang="en-US" altLang="en-US" sz="2000" dirty="0">
                <a:solidFill>
                  <a:srgbClr val="0033CC"/>
                </a:solidFill>
              </a:rPr>
              <a:t>justifying imperialism as God’s will.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6096000"/>
            <a:ext cx="2819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00"/>
          </a:p>
        </p:txBody>
      </p:sp>
      <p:sp>
        <p:nvSpPr>
          <p:cNvPr id="12294" name="Text Box 3"/>
          <p:cNvSpPr txBox="1">
            <a:spLocks noChangeArrowheads="1"/>
          </p:cNvSpPr>
          <p:nvPr/>
        </p:nvSpPr>
        <p:spPr bwMode="auto">
          <a:xfrm>
            <a:off x="1371600" y="1447800"/>
            <a:ext cx="6477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/>
            <a:r>
              <a:rPr lang="en-US" altLang="en-US" sz="2200" b="1" dirty="0"/>
              <a:t>Imperialists justified their actions based on beliefs about their own racial, national, and cultural superiority.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8610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0"/>
          <p:cNvSpPr>
            <a:spLocks noChangeArrowheads="1"/>
          </p:cNvSpPr>
          <p:nvPr/>
        </p:nvSpPr>
        <p:spPr bwMode="auto">
          <a:xfrm rot="10800000" flipH="1">
            <a:off x="835025" y="1844675"/>
            <a:ext cx="7391400" cy="1889125"/>
          </a:xfrm>
          <a:prstGeom prst="upArrowCallout">
            <a:avLst>
              <a:gd name="adj1" fmla="val 41784"/>
              <a:gd name="adj2" fmla="val 45231"/>
              <a:gd name="adj3" fmla="val 27056"/>
              <a:gd name="adj4" fmla="val 64424"/>
            </a:avLst>
          </a:prstGeom>
          <a:gradFill rotWithShape="1">
            <a:gsLst>
              <a:gs pos="0">
                <a:srgbClr val="FFCC66">
                  <a:alpha val="97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 sz="2200">
              <a:latin typeface="Arial" charset="0"/>
            </a:endParaRPr>
          </a:p>
        </p:txBody>
      </p:sp>
      <p:sp>
        <p:nvSpPr>
          <p:cNvPr id="13315" name="Rectangle 12"/>
          <p:cNvSpPr>
            <a:spLocks noChangeArrowheads="1"/>
          </p:cNvSpPr>
          <p:nvPr/>
        </p:nvSpPr>
        <p:spPr bwMode="auto">
          <a:xfrm>
            <a:off x="1066800" y="1905000"/>
            <a:ext cx="6858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/>
            <a:r>
              <a:rPr lang="en-US" altLang="en-US" sz="2200" dirty="0"/>
              <a:t>Historian </a:t>
            </a:r>
            <a:r>
              <a:rPr lang="en-US" altLang="en-US" sz="2200" b="1" dirty="0">
                <a:solidFill>
                  <a:srgbClr val="FF0000"/>
                </a:solidFill>
              </a:rPr>
              <a:t>Frederick J. Turner</a:t>
            </a:r>
            <a:r>
              <a:rPr lang="en-US" altLang="en-US" sz="2200" dirty="0"/>
              <a:t> argued that </a:t>
            </a:r>
            <a:r>
              <a:rPr lang="en-US" altLang="en-US" sz="2200" dirty="0">
                <a:solidFill>
                  <a:srgbClr val="0033CC"/>
                </a:solidFill>
              </a:rPr>
              <a:t>the frontier served as a “safety valve,”</a:t>
            </a:r>
            <a:r>
              <a:rPr lang="en-US" altLang="en-US" sz="2200" dirty="0">
                <a:solidFill>
                  <a:srgbClr val="0066CC"/>
                </a:solidFill>
              </a:rPr>
              <a:t> </a:t>
            </a:r>
            <a:r>
              <a:rPr lang="en-US" altLang="en-US" sz="2200" dirty="0"/>
              <a:t>siphoning off potential discontent in the U.S.</a:t>
            </a:r>
          </a:p>
        </p:txBody>
      </p:sp>
      <p:sp>
        <p:nvSpPr>
          <p:cNvPr id="13316" name="Rectangle 12"/>
          <p:cNvSpPr>
            <a:spLocks noChangeArrowheads="1"/>
          </p:cNvSpPr>
          <p:nvPr/>
        </p:nvSpPr>
        <p:spPr bwMode="auto">
          <a:xfrm>
            <a:off x="1647825" y="4149725"/>
            <a:ext cx="5791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/>
            <a:r>
              <a:rPr lang="en-US" altLang="en-US" sz="2200" dirty="0"/>
              <a:t>Turner’s followers </a:t>
            </a:r>
            <a:r>
              <a:rPr lang="en-US" altLang="en-US" sz="2200" dirty="0">
                <a:solidFill>
                  <a:srgbClr val="0033CC"/>
                </a:solidFill>
              </a:rPr>
              <a:t>urged overseas expansion as America’s next frontier</a:t>
            </a:r>
            <a:r>
              <a:rPr lang="en-US" altLang="en-US" sz="2200" dirty="0">
                <a:solidFill>
                  <a:srgbClr val="0066CC"/>
                </a:solidFill>
              </a:rPr>
              <a:t> </a:t>
            </a:r>
            <a:r>
              <a:rPr lang="en-US" altLang="en-US" sz="2200" dirty="0"/>
              <a:t>to avert future discontent in the U.S.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953000" y="2286000"/>
            <a:ext cx="35814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marL="0" lvl="1" eaLnBrk="1" hangingPunct="1">
              <a:spcAft>
                <a:spcPts val="2000"/>
              </a:spcAft>
            </a:pPr>
            <a:r>
              <a:rPr lang="en-US" altLang="en-US" sz="2000" dirty="0"/>
              <a:t>Critics mocked “Seward’s Icebox” and “Seward’s Folly” as a</a:t>
            </a:r>
            <a:r>
              <a:rPr lang="en-US" altLang="en-US" sz="2000" dirty="0">
                <a:solidFill>
                  <a:srgbClr val="0033CC"/>
                </a:solidFill>
              </a:rPr>
              <a:t> far off and useless frozen tundra.</a:t>
            </a:r>
          </a:p>
          <a:p>
            <a:pPr marL="0" lvl="1" eaLnBrk="1" hangingPunct="1">
              <a:spcAft>
                <a:spcPts val="2000"/>
              </a:spcAft>
            </a:pPr>
            <a:r>
              <a:rPr lang="en-US" altLang="en-US" sz="2000" dirty="0"/>
              <a:t>But, </a:t>
            </a:r>
            <a:r>
              <a:rPr lang="en-US" altLang="en-US" sz="2000" dirty="0">
                <a:solidFill>
                  <a:srgbClr val="0033CC"/>
                </a:solidFill>
              </a:rPr>
              <a:t>valuable resources including gold, timber, and oil were found.</a:t>
            </a:r>
          </a:p>
          <a:p>
            <a:pPr marL="0" lvl="1" eaLnBrk="1" hangingPunct="1">
              <a:spcAft>
                <a:spcPts val="2000"/>
              </a:spcAft>
            </a:pPr>
            <a:r>
              <a:rPr lang="en-US" altLang="en-US" sz="2000" dirty="0"/>
              <a:t>Alaska also doubled America’s territory.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200" b="1" dirty="0"/>
              <a:t>In 1867, Secretary of State William Seward   purchased Alaska from Russia for $7.2 million.</a:t>
            </a:r>
            <a:endParaRPr lang="en-US" altLang="en-US" sz="2200" dirty="0"/>
          </a:p>
        </p:txBody>
      </p:sp>
      <p:pic>
        <p:nvPicPr>
          <p:cNvPr id="14340" name="Picture 6" descr="C:\Documents and Settings\Darrell\Local Settings\Temporary Internet Files\Content.IE5\1W8VB9JX\MCj0407588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4011613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auto">
          <a:xfrm rot="5400000" flipH="1">
            <a:off x="732631" y="1429544"/>
            <a:ext cx="2801938" cy="2743200"/>
          </a:xfrm>
          <a:prstGeom prst="upArrowCallout">
            <a:avLst>
              <a:gd name="adj1" fmla="val 19792"/>
              <a:gd name="adj2" fmla="val 16667"/>
              <a:gd name="adj3" fmla="val 16958"/>
              <a:gd name="adj4" fmla="val 77903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 sz="2200">
              <a:latin typeface="Arial" charset="0"/>
            </a:endParaRPr>
          </a:p>
        </p:txBody>
      </p:sp>
      <p:sp>
        <p:nvSpPr>
          <p:cNvPr id="13326" name="Rectangle 22"/>
          <p:cNvSpPr>
            <a:spLocks noChangeArrowheads="1"/>
          </p:cNvSpPr>
          <p:nvPr/>
        </p:nvSpPr>
        <p:spPr bwMode="auto">
          <a:xfrm>
            <a:off x="3505200" y="1295400"/>
            <a:ext cx="5029200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2286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2286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lvl="1" eaLnBrk="1" hangingPunct="1">
              <a:spcAft>
                <a:spcPts val="2000"/>
              </a:spcAft>
              <a:buFont typeface="Verdana" pitchFamily="1" charset="0"/>
              <a:buChar char="•"/>
            </a:pPr>
            <a:r>
              <a:rPr lang="en-US" altLang="en-US" sz="2000" dirty="0"/>
              <a:t>In the 1790s Americans </a:t>
            </a:r>
            <a:r>
              <a:rPr lang="en-US" altLang="en-US" sz="2000" dirty="0">
                <a:solidFill>
                  <a:srgbClr val="0033CC"/>
                </a:solidFill>
              </a:rPr>
              <a:t>planters established sugar cane plantations</a:t>
            </a:r>
            <a:r>
              <a:rPr lang="en-US" altLang="en-US" sz="2000" dirty="0">
                <a:solidFill>
                  <a:srgbClr val="0066CC"/>
                </a:solidFill>
              </a:rPr>
              <a:t> </a:t>
            </a:r>
            <a:r>
              <a:rPr lang="en-US" altLang="en-US" sz="2000" dirty="0"/>
              <a:t>in Hawaii.</a:t>
            </a:r>
          </a:p>
          <a:p>
            <a:pPr lvl="2" eaLnBrk="1" hangingPunct="1">
              <a:spcAft>
                <a:spcPts val="2000"/>
              </a:spcAft>
              <a:buFont typeface="Verdana" pitchFamily="1" charset="0"/>
              <a:buChar char="•"/>
            </a:pPr>
            <a:r>
              <a:rPr lang="en-US" altLang="en-US" sz="2000" dirty="0"/>
              <a:t>In 1887, these </a:t>
            </a:r>
            <a:r>
              <a:rPr lang="en-US" altLang="en-US" sz="2000" dirty="0">
                <a:solidFill>
                  <a:srgbClr val="0033CC"/>
                </a:solidFill>
              </a:rPr>
              <a:t>planters gained control of the government</a:t>
            </a:r>
            <a:r>
              <a:rPr lang="en-US" altLang="en-US" sz="2000" dirty="0">
                <a:solidFill>
                  <a:srgbClr val="0066CC"/>
                </a:solidFill>
              </a:rPr>
              <a:t> </a:t>
            </a:r>
            <a:r>
              <a:rPr lang="en-US" altLang="en-US" sz="2000" dirty="0"/>
              <a:t>from King </a:t>
            </a:r>
            <a:r>
              <a:rPr lang="en-US" altLang="en-US" sz="2000" dirty="0" err="1"/>
              <a:t>Kalakaua</a:t>
            </a:r>
            <a:r>
              <a:rPr lang="en-US" altLang="en-US" sz="2000" dirty="0"/>
              <a:t>.</a:t>
            </a:r>
          </a:p>
          <a:p>
            <a:pPr lvl="2" eaLnBrk="1" hangingPunct="1">
              <a:spcAft>
                <a:spcPts val="2000"/>
              </a:spcAft>
              <a:buFont typeface="Verdana" pitchFamily="1" charset="0"/>
              <a:buChar char="•"/>
            </a:pPr>
            <a:r>
              <a:rPr lang="en-US" altLang="en-US" sz="2000" dirty="0"/>
              <a:t>In 1891, </a:t>
            </a:r>
            <a:r>
              <a:rPr lang="en-US" altLang="en-US" sz="2000" b="1" dirty="0">
                <a:solidFill>
                  <a:srgbClr val="FF0000"/>
                </a:solidFill>
              </a:rPr>
              <a:t>Queen Liliuokalani,</a:t>
            </a:r>
            <a:r>
              <a:rPr lang="en-US" altLang="en-US" sz="2000" dirty="0"/>
              <a:t> </a:t>
            </a:r>
            <a:r>
              <a:rPr lang="en-US" altLang="en-US" sz="2000" dirty="0">
                <a:solidFill>
                  <a:srgbClr val="0033CC"/>
                </a:solidFill>
              </a:rPr>
              <a:t>attempted to regain control</a:t>
            </a:r>
            <a:r>
              <a:rPr lang="en-US" altLang="en-US" sz="2000" dirty="0">
                <a:solidFill>
                  <a:srgbClr val="0066CC"/>
                </a:solidFill>
              </a:rPr>
              <a:t> </a:t>
            </a:r>
            <a:r>
              <a:rPr lang="en-US" altLang="en-US" sz="2000" dirty="0"/>
              <a:t>of her island. </a:t>
            </a:r>
          </a:p>
          <a:p>
            <a:pPr lvl="2" eaLnBrk="1" hangingPunct="1">
              <a:spcAft>
                <a:spcPts val="2000"/>
              </a:spcAft>
              <a:buFont typeface="Verdana" pitchFamily="1" charset="0"/>
              <a:buChar char="•"/>
            </a:pPr>
            <a:r>
              <a:rPr lang="en-US" altLang="en-US" sz="2000" dirty="0"/>
              <a:t>In 1893, with the help of U.S. Marines, the </a:t>
            </a:r>
            <a:r>
              <a:rPr lang="en-US" altLang="en-US" sz="2000" dirty="0">
                <a:solidFill>
                  <a:srgbClr val="0033CC"/>
                </a:solidFill>
              </a:rPr>
              <a:t>Queen was dethroned.</a:t>
            </a:r>
            <a:r>
              <a:rPr lang="en-US" altLang="en-US" sz="2000" dirty="0"/>
              <a:t> President McKinley backed annexation when he took office.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1066800" y="1901825"/>
            <a:ext cx="1676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200" b="1" dirty="0"/>
              <a:t>In 1898 Congress voted to</a:t>
            </a:r>
            <a:r>
              <a:rPr lang="en-US" altLang="en-US" sz="2200" b="1" dirty="0">
                <a:solidFill>
                  <a:srgbClr val="0000FF"/>
                </a:solidFill>
              </a:rPr>
              <a:t> </a:t>
            </a:r>
            <a:r>
              <a:rPr lang="en-US" altLang="en-US" sz="2200" b="1" dirty="0"/>
              <a:t>annex Hawaii.</a:t>
            </a:r>
            <a:endParaRPr lang="en-US" altLang="en-US" sz="2200" dirty="0"/>
          </a:p>
        </p:txBody>
      </p:sp>
      <p:pic>
        <p:nvPicPr>
          <p:cNvPr id="15365" name="Picture 5" descr="C:\Documents and Settings\Darrell\Local Settings\Temporary Internet Files\Content.IE5\1W8VB9JX\MCj0407628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38575"/>
            <a:ext cx="19558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42975" y="2438400"/>
            <a:ext cx="7315200" cy="3124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66">
                  <a:alpha val="65999"/>
                </a:srgbClr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200">
              <a:latin typeface="Verdana" pitchFamily="34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838200" y="13716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/>
            <a:r>
              <a:rPr lang="en-US" altLang="en-US" sz="2400" b="1" dirty="0"/>
              <a:t>The United States expanded </a:t>
            </a:r>
            <a:br>
              <a:rPr lang="en-US" altLang="en-US" sz="2400" b="1" dirty="0"/>
            </a:br>
            <a:r>
              <a:rPr lang="en-US" altLang="en-US" sz="2400" b="1" dirty="0"/>
              <a:t>overseas after 1850.</a:t>
            </a:r>
          </a:p>
        </p:txBody>
      </p:sp>
      <p:graphicFrame>
        <p:nvGraphicFramePr>
          <p:cNvPr id="17461" name="Group 53"/>
          <p:cNvGraphicFramePr>
            <a:graphicFrameLocks noGrp="1"/>
          </p:cNvGraphicFramePr>
          <p:nvPr/>
        </p:nvGraphicFramePr>
        <p:xfrm>
          <a:off x="1095375" y="2590800"/>
          <a:ext cx="7010400" cy="2819400"/>
        </p:xfrm>
        <a:graphic>
          <a:graphicData uri="http://schemas.openxmlformats.org/drawingml/2006/table">
            <a:tbl>
              <a:tblPr/>
              <a:tblGrid>
                <a:gridCol w="901700"/>
                <a:gridCol w="61087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1853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1865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1867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1898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1898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46" name="Rectangle 38"/>
          <p:cNvSpPr>
            <a:spLocks noChangeArrowheads="1"/>
          </p:cNvSpPr>
          <p:nvPr/>
        </p:nvSpPr>
        <p:spPr bwMode="auto">
          <a:xfrm>
            <a:off x="2133600" y="2527300"/>
            <a:ext cx="6019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dirty="0"/>
              <a:t>Commodore </a:t>
            </a:r>
            <a:r>
              <a:rPr lang="en-US" altLang="en-US" b="1" dirty="0">
                <a:solidFill>
                  <a:srgbClr val="FF0000"/>
                </a:solidFill>
              </a:rPr>
              <a:t>Matthew Perry’s</a:t>
            </a:r>
            <a:r>
              <a:rPr lang="en-US" altLang="en-US" dirty="0"/>
              <a:t> fleet entered Tokyo Bay persuading Japan to trade with the U.S.</a:t>
            </a:r>
          </a:p>
        </p:txBody>
      </p:sp>
      <p:sp>
        <p:nvSpPr>
          <p:cNvPr id="17447" name="Rectangle 39"/>
          <p:cNvSpPr>
            <a:spLocks noChangeArrowheads="1"/>
          </p:cNvSpPr>
          <p:nvPr/>
        </p:nvSpPr>
        <p:spPr bwMode="auto">
          <a:xfrm>
            <a:off x="2162175" y="3211513"/>
            <a:ext cx="5562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dirty="0"/>
              <a:t>Secretary of State William Seward purchased Alaska from Russia.</a:t>
            </a:r>
          </a:p>
        </p:txBody>
      </p:sp>
      <p:sp>
        <p:nvSpPr>
          <p:cNvPr id="17448" name="Rectangle 40"/>
          <p:cNvSpPr>
            <a:spLocks noChangeArrowheads="1"/>
          </p:cNvSpPr>
          <p:nvPr/>
        </p:nvSpPr>
        <p:spPr bwMode="auto">
          <a:xfrm>
            <a:off x="2133600" y="3898900"/>
            <a:ext cx="556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dirty="0"/>
              <a:t>The U.S. obtained Midway Islands in the Pacific.</a:t>
            </a:r>
          </a:p>
        </p:txBody>
      </p:sp>
      <p:sp>
        <p:nvSpPr>
          <p:cNvPr id="17449" name="Rectangle 41"/>
          <p:cNvSpPr>
            <a:spLocks noChangeArrowheads="1"/>
          </p:cNvSpPr>
          <p:nvPr/>
        </p:nvSpPr>
        <p:spPr bwMode="auto">
          <a:xfrm>
            <a:off x="2133600" y="4340225"/>
            <a:ext cx="556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dirty="0"/>
              <a:t>Congress approved the annexation of Hawaii.</a:t>
            </a:r>
          </a:p>
        </p:txBody>
      </p:sp>
      <p:sp>
        <p:nvSpPr>
          <p:cNvPr id="17450" name="Rectangle 42"/>
          <p:cNvSpPr>
            <a:spLocks noChangeArrowheads="1"/>
          </p:cNvSpPr>
          <p:nvPr/>
        </p:nvSpPr>
        <p:spPr bwMode="auto">
          <a:xfrm>
            <a:off x="2133600" y="4813300"/>
            <a:ext cx="5562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dirty="0"/>
              <a:t>The Spanish American War gave the U.S. control of the Philippines, Puerto Rico and Guam.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hsus_ch18_s1_PacificAcquisition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6025"/>
            <a:ext cx="5829300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1219200" y="2209800"/>
            <a:ext cx="70945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8925" indent="-288925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>
              <a:lnSpc>
                <a:spcPct val="110000"/>
              </a:lnSpc>
              <a:spcAft>
                <a:spcPct val="60000"/>
              </a:spcAft>
              <a:buFontTx/>
              <a:buChar char="•"/>
            </a:pPr>
            <a:r>
              <a:rPr lang="en-US" altLang="en-US" sz="2200" dirty="0"/>
              <a:t>Identify the key factors that prodded America to expand. </a:t>
            </a:r>
          </a:p>
          <a:p>
            <a:pPr>
              <a:lnSpc>
                <a:spcPct val="110000"/>
              </a:lnSpc>
              <a:spcAft>
                <a:spcPct val="60000"/>
              </a:spcAft>
              <a:buFontTx/>
              <a:buChar char="•"/>
            </a:pPr>
            <a:r>
              <a:rPr lang="en-US" altLang="en-US" sz="2200" dirty="0">
                <a:ea typeface="ヒラギノ角ゴ ProN W3" pitchFamily="1" charset="-128"/>
              </a:rPr>
              <a:t>Explain how the United States took its first steps toward increased global power</a:t>
            </a:r>
            <a:r>
              <a:rPr lang="en-US" altLang="en-US" sz="2200" dirty="0"/>
              <a:t>.</a:t>
            </a:r>
          </a:p>
          <a:p>
            <a:pPr>
              <a:lnSpc>
                <a:spcPct val="110000"/>
              </a:lnSpc>
              <a:spcAft>
                <a:spcPct val="60000"/>
              </a:spcAft>
              <a:buFontTx/>
              <a:buChar char="•"/>
            </a:pPr>
            <a:r>
              <a:rPr lang="en-US" altLang="en-US" sz="2200" dirty="0">
                <a:ea typeface="ヒラギノ角ゴ ProN W3" pitchFamily="1" charset="-128"/>
              </a:rPr>
              <a:t>Summarize the chain of events leading up to the U.S. annexation of Hawaii</a:t>
            </a:r>
            <a:r>
              <a:rPr lang="en-US" altLang="en-US" sz="2200" dirty="0"/>
              <a:t>.</a:t>
            </a:r>
          </a:p>
        </p:txBody>
      </p:sp>
      <p:sp>
        <p:nvSpPr>
          <p:cNvPr id="4099" name="Rectangle 14"/>
          <p:cNvSpPr>
            <a:spLocks noChangeArrowheads="1"/>
          </p:cNvSpPr>
          <p:nvPr/>
        </p:nvSpPr>
        <p:spPr bwMode="auto">
          <a:xfrm>
            <a:off x="1685925" y="45942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4100" name="Rectangle 20"/>
          <p:cNvSpPr>
            <a:spLocks noChangeArrowheads="1"/>
          </p:cNvSpPr>
          <p:nvPr/>
        </p:nvSpPr>
        <p:spPr bwMode="auto">
          <a:xfrm>
            <a:off x="838200" y="11430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Objectives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490538" y="1357313"/>
            <a:ext cx="785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r>
              <a:rPr lang="en-US" altLang="en-US" sz="2400" b="1"/>
              <a:t> </a:t>
            </a:r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1066800" y="2057400"/>
            <a:ext cx="76200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indent="-230188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sz="2200" b="1" dirty="0">
                <a:solidFill>
                  <a:srgbClr val="FF0000"/>
                </a:solidFill>
              </a:rPr>
              <a:t>imperialism</a:t>
            </a:r>
            <a:r>
              <a:rPr lang="en-US" altLang="en-US" sz="2200" b="1" dirty="0"/>
              <a:t> – </a:t>
            </a:r>
            <a:r>
              <a:rPr lang="en-US" altLang="en-US" sz="2200" dirty="0"/>
              <a:t>policy by which stronger nations extend their political, economic, and military, control over weaker territories</a:t>
            </a:r>
            <a:endParaRPr lang="en-US" altLang="en-US" sz="2200" b="1" dirty="0"/>
          </a:p>
          <a:p>
            <a:pPr eaLnBrk="1" hangingPunct="1">
              <a:lnSpc>
                <a:spcPct val="110000"/>
              </a:lnSpc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sz="2200" b="1" dirty="0">
                <a:solidFill>
                  <a:srgbClr val="FF0000"/>
                </a:solidFill>
              </a:rPr>
              <a:t>extractive economy </a:t>
            </a:r>
            <a:r>
              <a:rPr lang="en-US" altLang="en-US" sz="2200" b="1" dirty="0"/>
              <a:t>–</a:t>
            </a:r>
            <a:r>
              <a:rPr lang="en-US" altLang="en-US" sz="2200" dirty="0"/>
              <a:t> colonial economies based on an imperialist nation extracting or removing raw materials</a:t>
            </a:r>
          </a:p>
          <a:p>
            <a:pPr eaLnBrk="1" hangingPunct="1">
              <a:lnSpc>
                <a:spcPct val="110000"/>
              </a:lnSpc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sz="2200" b="1" dirty="0">
                <a:solidFill>
                  <a:srgbClr val="FF0000"/>
                </a:solidFill>
              </a:rPr>
              <a:t>Alfred T. Mahan </a:t>
            </a:r>
            <a:r>
              <a:rPr lang="en-US" altLang="en-US" sz="2200" b="1" dirty="0"/>
              <a:t>–</a:t>
            </a:r>
            <a:r>
              <a:rPr lang="en-US" altLang="en-US" sz="2200" dirty="0"/>
              <a:t> naval historian who advocated for naval power as the basis for a great nation; urged the U.S. to build a modern fleet</a:t>
            </a:r>
          </a:p>
          <a:p>
            <a:pPr eaLnBrk="1" hangingPunct="1">
              <a:lnSpc>
                <a:spcPct val="110000"/>
              </a:lnSpc>
              <a:spcAft>
                <a:spcPct val="40000"/>
              </a:spcAft>
            </a:pPr>
            <a:endParaRPr lang="en-US" alt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512763" y="1376363"/>
            <a:ext cx="785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r>
              <a:rPr lang="en-US" altLang="en-US" sz="2400" b="1"/>
              <a:t> </a:t>
            </a:r>
            <a:r>
              <a:rPr lang="en-US" altLang="en-US" sz="1800"/>
              <a:t>(continued) </a:t>
            </a:r>
          </a:p>
        </p:txBody>
      </p:sp>
      <p:sp>
        <p:nvSpPr>
          <p:cNvPr id="6147" name="Rectangle 13"/>
          <p:cNvSpPr>
            <a:spLocks noChangeArrowheads="1"/>
          </p:cNvSpPr>
          <p:nvPr/>
        </p:nvSpPr>
        <p:spPr bwMode="auto">
          <a:xfrm>
            <a:off x="1066800" y="2057400"/>
            <a:ext cx="762000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indent="-230188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sz="2200" b="1" dirty="0">
                <a:solidFill>
                  <a:srgbClr val="FF0000"/>
                </a:solidFill>
              </a:rPr>
              <a:t>Social Darwinism </a:t>
            </a:r>
            <a:r>
              <a:rPr lang="en-US" altLang="en-US" sz="2200" b="1" dirty="0"/>
              <a:t>− </a:t>
            </a:r>
            <a:r>
              <a:rPr lang="en-US" altLang="en-US" sz="2200" dirty="0"/>
              <a:t>belief that Darwin’s theory of the survival of the fittest should be applied to societies, justifying imperialism</a:t>
            </a:r>
            <a:endParaRPr lang="en-US" altLang="en-US" sz="22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110000"/>
              </a:lnSpc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sz="2200" b="1" dirty="0">
                <a:solidFill>
                  <a:srgbClr val="FF0000"/>
                </a:solidFill>
              </a:rPr>
              <a:t>Frederick J. Turner</a:t>
            </a:r>
            <a:r>
              <a:rPr lang="en-US" altLang="en-US" sz="2200" b="1" dirty="0"/>
              <a:t> –</a:t>
            </a:r>
            <a:r>
              <a:rPr lang="en-US" altLang="en-US" sz="2200" dirty="0"/>
              <a:t> historian who noted the closure of the American frontier; his ideas were used by others to urge U.S. overseas expansion</a:t>
            </a:r>
            <a:endParaRPr lang="en-US" altLang="en-US" sz="2200" b="1" dirty="0"/>
          </a:p>
          <a:p>
            <a:pPr eaLnBrk="1" hangingPunct="1">
              <a:lnSpc>
                <a:spcPct val="110000"/>
              </a:lnSpc>
              <a:spcAft>
                <a:spcPct val="40000"/>
              </a:spcAft>
              <a:buSzPct val="80000"/>
              <a:buFontTx/>
              <a:buChar char="•"/>
            </a:pPr>
            <a:r>
              <a:rPr lang="en-US" altLang="en-US" sz="2200" b="1" dirty="0">
                <a:solidFill>
                  <a:srgbClr val="FF0000"/>
                </a:solidFill>
              </a:rPr>
              <a:t>Matthew Perry</a:t>
            </a:r>
            <a:r>
              <a:rPr lang="en-US" altLang="en-US" sz="2200" b="1" dirty="0"/>
              <a:t> –</a:t>
            </a:r>
            <a:r>
              <a:rPr lang="en-US" altLang="en-US" sz="2200" dirty="0"/>
              <a:t> U.S. naval commander who sailed a fleet into Tokyo Bay and opened trade with Japan in 1853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500063" y="1362075"/>
            <a:ext cx="785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r>
              <a:rPr lang="en-US" altLang="en-US" sz="2400" b="1"/>
              <a:t> </a:t>
            </a:r>
            <a:r>
              <a:rPr lang="en-US" altLang="en-US" sz="1800"/>
              <a:t>(continued) </a:t>
            </a:r>
          </a:p>
        </p:txBody>
      </p:sp>
      <p:sp>
        <p:nvSpPr>
          <p:cNvPr id="7171" name="Rectangle 13"/>
          <p:cNvSpPr>
            <a:spLocks noChangeArrowheads="1"/>
          </p:cNvSpPr>
          <p:nvPr/>
        </p:nvSpPr>
        <p:spPr bwMode="auto">
          <a:xfrm>
            <a:off x="1066800" y="2057400"/>
            <a:ext cx="7620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indent="-230188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>
              <a:lnSpc>
                <a:spcPct val="110000"/>
              </a:lnSpc>
              <a:buSzPct val="80000"/>
              <a:buFontTx/>
              <a:buChar char="•"/>
            </a:pPr>
            <a:r>
              <a:rPr lang="en-US" altLang="en-US" sz="2200" b="1" dirty="0">
                <a:solidFill>
                  <a:srgbClr val="FF0000"/>
                </a:solidFill>
              </a:rPr>
              <a:t>Queen Liliuokalani</a:t>
            </a:r>
            <a:r>
              <a:rPr lang="en-US" altLang="en-US" sz="2200" b="1" dirty="0"/>
              <a:t> –</a:t>
            </a:r>
            <a:r>
              <a:rPr lang="en-US" altLang="en-US" sz="2200" dirty="0"/>
              <a:t> Hawaiian monarch dethroned in 1893 by rebel American planters in an action backed by U.S. Marines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ChangeArrowheads="1"/>
          </p:cNvSpPr>
          <p:nvPr/>
        </p:nvSpPr>
        <p:spPr bwMode="auto">
          <a:xfrm>
            <a:off x="1216025" y="1692275"/>
            <a:ext cx="7239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dirty="0"/>
              <a:t>How and why did the United States </a:t>
            </a:r>
            <a:br>
              <a:rPr lang="en-US" altLang="en-US" sz="2400" b="1" dirty="0"/>
            </a:br>
            <a:r>
              <a:rPr lang="en-US" altLang="en-US" sz="2400" b="1" dirty="0"/>
              <a:t>take a more active role in world affairs?</a:t>
            </a:r>
          </a:p>
        </p:txBody>
      </p: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1216025" y="2819400"/>
            <a:ext cx="68580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r>
              <a:rPr lang="en-US" altLang="en-US" sz="2200" dirty="0"/>
              <a:t>For most of its early history, the United States played a small role in world affairs. But in the late 1800s, some began calling for the U.S. to join the ranks of the world’s major powers. </a:t>
            </a:r>
          </a:p>
          <a:p>
            <a:pPr>
              <a:lnSpc>
                <a:spcPct val="110000"/>
              </a:lnSpc>
            </a:pPr>
            <a:endParaRPr lang="en-US" altLang="en-US" sz="2200" dirty="0"/>
          </a:p>
          <a:p>
            <a:r>
              <a:rPr lang="en-US" altLang="en-US" sz="2200" dirty="0">
                <a:solidFill>
                  <a:srgbClr val="0033CC"/>
                </a:solidFill>
              </a:rPr>
              <a:t>Eventually, the United States abandoned isolationism and began to acquire influence and territories outside its continental borders.</a:t>
            </a:r>
          </a:p>
        </p:txBody>
      </p:sp>
      <p:pic>
        <p:nvPicPr>
          <p:cNvPr id="8196" name="Picture 6" descr="HSUS09_EQ_logo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15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auto">
          <a:xfrm rot="5400000" flipH="1">
            <a:off x="1066800" y="1676400"/>
            <a:ext cx="3200400" cy="3505200"/>
          </a:xfrm>
          <a:prstGeom prst="upArrowCallout">
            <a:avLst>
              <a:gd name="adj1" fmla="val 17586"/>
              <a:gd name="adj2" fmla="val 16965"/>
              <a:gd name="adj3" fmla="val 16958"/>
              <a:gd name="adj4" fmla="val 79131"/>
            </a:avLst>
          </a:prstGeom>
          <a:gradFill flip="none"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  <a:tileRect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200">
              <a:latin typeface="Arial" charset="0"/>
            </a:endParaRPr>
          </a:p>
        </p:txBody>
      </p:sp>
      <p:sp>
        <p:nvSpPr>
          <p:cNvPr id="9219" name="Text Box 17"/>
          <p:cNvSpPr txBox="1">
            <a:spLocks noChangeArrowheads="1"/>
          </p:cNvSpPr>
          <p:nvPr/>
        </p:nvSpPr>
        <p:spPr bwMode="auto">
          <a:xfrm>
            <a:off x="1066800" y="2454275"/>
            <a:ext cx="27432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r>
              <a:rPr lang="en-US" altLang="en-US" sz="2200" b="1" dirty="0"/>
              <a:t>The mid-1800s through the early 1900s was an “Age of </a:t>
            </a:r>
            <a:r>
              <a:rPr lang="en-US" altLang="en-US" sz="2200" b="1" dirty="0">
                <a:solidFill>
                  <a:srgbClr val="FF0000"/>
                </a:solidFill>
              </a:rPr>
              <a:t>Imperialism.</a:t>
            </a:r>
            <a:r>
              <a:rPr lang="en-US" altLang="en-US" sz="2200" b="1" dirty="0"/>
              <a:t>”</a:t>
            </a:r>
            <a:endParaRPr lang="en-US" altLang="en-US" sz="2200" dirty="0"/>
          </a:p>
        </p:txBody>
      </p:sp>
      <p:sp>
        <p:nvSpPr>
          <p:cNvPr id="9220" name="Text Box 129"/>
          <p:cNvSpPr txBox="1">
            <a:spLocks noChangeArrowheads="1"/>
          </p:cNvSpPr>
          <p:nvPr/>
        </p:nvSpPr>
        <p:spPr bwMode="auto">
          <a:xfrm>
            <a:off x="4267200" y="1752600"/>
            <a:ext cx="3886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>
              <a:spcAft>
                <a:spcPts val="2000"/>
              </a:spcAft>
              <a:buClr>
                <a:schemeClr val="tx1"/>
              </a:buClr>
              <a:buFont typeface="Verdana" pitchFamily="1" charset="0"/>
              <a:buChar char="•"/>
            </a:pPr>
            <a:r>
              <a:rPr lang="en-US" altLang="en-US" sz="2000" dirty="0"/>
              <a:t>Powerful </a:t>
            </a:r>
            <a:r>
              <a:rPr lang="en-US" altLang="en-US" sz="2000" dirty="0">
                <a:solidFill>
                  <a:srgbClr val="0033CC"/>
                </a:solidFill>
              </a:rPr>
              <a:t>European</a:t>
            </a:r>
            <a:r>
              <a:rPr lang="en-US" altLang="en-US" sz="2000" dirty="0"/>
              <a:t> nations extended their political, economic, and military influence by adding </a:t>
            </a:r>
            <a:r>
              <a:rPr lang="en-US" altLang="en-US" sz="2000" dirty="0">
                <a:solidFill>
                  <a:srgbClr val="0033CC"/>
                </a:solidFill>
              </a:rPr>
              <a:t>colonies in Africa and Asia.</a:t>
            </a:r>
          </a:p>
          <a:p>
            <a:pPr>
              <a:spcAft>
                <a:spcPts val="2000"/>
              </a:spcAft>
              <a:buClr>
                <a:schemeClr val="tx1"/>
              </a:buClr>
              <a:buFont typeface="Verdana" pitchFamily="1" charset="0"/>
              <a:buChar char="•"/>
            </a:pPr>
            <a:r>
              <a:rPr lang="en-US" altLang="en-US" sz="2000" dirty="0"/>
              <a:t>Meanwhile, </a:t>
            </a:r>
            <a:r>
              <a:rPr lang="en-US" altLang="en-US" sz="2000" dirty="0">
                <a:solidFill>
                  <a:srgbClr val="0033CC"/>
                </a:solidFill>
              </a:rPr>
              <a:t>the United States and Japan</a:t>
            </a:r>
            <a:r>
              <a:rPr lang="en-US" altLang="en-US" sz="2000" dirty="0"/>
              <a:t> considered the benefits and </a:t>
            </a:r>
            <a:r>
              <a:rPr lang="en-US" altLang="en-US" sz="2000" dirty="0">
                <a:solidFill>
                  <a:srgbClr val="0033CC"/>
                </a:solidFill>
              </a:rPr>
              <a:t>implemented similar imperialist policies.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914400" y="1447800"/>
            <a:ext cx="73914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2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243" name="Text Box 129"/>
          <p:cNvSpPr txBox="1">
            <a:spLocks noChangeArrowheads="1"/>
          </p:cNvSpPr>
          <p:nvPr/>
        </p:nvSpPr>
        <p:spPr bwMode="auto">
          <a:xfrm>
            <a:off x="1371600" y="1476375"/>
            <a:ext cx="63912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/>
            <a:r>
              <a:rPr lang="en-US" altLang="en-US" sz="2200" dirty="0"/>
              <a:t>Colonial </a:t>
            </a:r>
            <a:r>
              <a:rPr lang="en-US" altLang="en-US" sz="2200" b="1" dirty="0">
                <a:solidFill>
                  <a:srgbClr val="FF0000"/>
                </a:solidFill>
              </a:rPr>
              <a:t>extractive economies</a:t>
            </a:r>
            <a:r>
              <a:rPr lang="en-US" altLang="en-US" sz="2200" dirty="0"/>
              <a:t> were based on removing raw materials. The imperialist nations built strong armies and navies to protect their interests.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762000" y="5257800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ctr" eaLnBrk="1" hangingPunct="1"/>
            <a:r>
              <a:rPr lang="en-US" altLang="en-US" sz="2000" dirty="0"/>
              <a:t>American entrepreneurs also </a:t>
            </a:r>
            <a:r>
              <a:rPr lang="en-US" altLang="en-US" sz="2000" dirty="0">
                <a:solidFill>
                  <a:srgbClr val="0033CC"/>
                </a:solidFill>
              </a:rPr>
              <a:t>sought new overseas markets for their manufactured and agricultural products. </a:t>
            </a: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4191000" y="3167063"/>
            <a:ext cx="3657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000" dirty="0"/>
              <a:t>There were strong economic incentives for the U.S. to also </a:t>
            </a:r>
            <a:r>
              <a:rPr lang="en-US" altLang="en-US" sz="2000" dirty="0">
                <a:solidFill>
                  <a:srgbClr val="0033CC"/>
                </a:solidFill>
              </a:rPr>
              <a:t>adopt a policy of imperialism to obtain raw materials like rubber, iron, and oil.</a:t>
            </a:r>
          </a:p>
        </p:txBody>
      </p:sp>
      <p:pic>
        <p:nvPicPr>
          <p:cNvPr id="10246" name="Picture 8" descr="C:\Documents and Settings\Darrell\Local Settings\Temporary Internet Files\Content.IE5\1W8VB9JX\MCj0233788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24200"/>
            <a:ext cx="2590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HSUS_ch18_s1_MahanBattleship_d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2316163"/>
            <a:ext cx="588645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129"/>
          <p:cNvSpPr txBox="1">
            <a:spLocks noChangeArrowheads="1"/>
          </p:cNvSpPr>
          <p:nvPr/>
        </p:nvSpPr>
        <p:spPr bwMode="auto">
          <a:xfrm>
            <a:off x="685800" y="1371600"/>
            <a:ext cx="7848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200" dirty="0"/>
              <a:t>In </a:t>
            </a:r>
            <a:r>
              <a:rPr lang="en-US" altLang="en-US" sz="2200" i="1" dirty="0">
                <a:solidFill>
                  <a:srgbClr val="0033CC"/>
                </a:solidFill>
              </a:rPr>
              <a:t>The Influence of Sea Power Upon History</a:t>
            </a:r>
            <a:r>
              <a:rPr lang="en-US" altLang="en-US" sz="2200" dirty="0"/>
              <a:t>, historian </a:t>
            </a:r>
            <a:r>
              <a:rPr lang="en-US" altLang="en-US" sz="2200" b="1" dirty="0">
                <a:solidFill>
                  <a:srgbClr val="FF0000"/>
                </a:solidFill>
              </a:rPr>
              <a:t>Alfred T. Mahan</a:t>
            </a:r>
            <a:r>
              <a:rPr lang="en-US" altLang="en-US" sz="2200" dirty="0"/>
              <a:t> argued that all great nations owed their greatness to naval power.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990600" y="2895600"/>
            <a:ext cx="33528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ts val="2000"/>
              </a:spcAft>
            </a:pPr>
            <a:r>
              <a:rPr lang="en-US" altLang="en-US" sz="2000" dirty="0"/>
              <a:t>He urged construction of a fleet of steel ships, acquisition of overseas bases, and construction of a canal across Central America.</a:t>
            </a:r>
          </a:p>
          <a:p>
            <a:pPr eaLnBrk="1" hangingPunct="1">
              <a:spcAft>
                <a:spcPts val="2000"/>
              </a:spcAft>
            </a:pPr>
            <a:r>
              <a:rPr lang="en-US" altLang="en-US" sz="2000" dirty="0">
                <a:solidFill>
                  <a:srgbClr val="0033CC"/>
                </a:solidFill>
              </a:rPr>
              <a:t>The U.S. eventually followed all of his recommendations.</a:t>
            </a:r>
            <a:r>
              <a:rPr lang="en-US" altLang="en-US" sz="2000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theme/theme1.xml><?xml version="1.0" encoding="utf-8"?>
<a:theme xmlns:a="http://schemas.openxmlformats.org/drawingml/2006/main" name="1_Start">
  <a:themeElements>
    <a:clrScheme name="1_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rt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t">
  <a:themeElements>
    <a:clrScheme name="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te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847</Words>
  <Application>Microsoft Office PowerPoint</Application>
  <PresentationFormat>On-screen Show (4:3)</PresentationFormat>
  <Paragraphs>71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1_Start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Sam Lewbel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Lewbel</dc:creator>
  <cp:lastModifiedBy>Alison Mc Lin</cp:lastModifiedBy>
  <cp:revision>76</cp:revision>
  <cp:lastPrinted>2008-05-21T18:42:16Z</cp:lastPrinted>
  <dcterms:created xsi:type="dcterms:W3CDTF">2009-02-20T10:36:09Z</dcterms:created>
  <dcterms:modified xsi:type="dcterms:W3CDTF">2018-12-07T18:56:27Z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