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775" r:id="rId3"/>
    <p:sldId id="713" r:id="rId4"/>
    <p:sldId id="730" r:id="rId5"/>
    <p:sldId id="774" r:id="rId6"/>
    <p:sldId id="728" r:id="rId7"/>
    <p:sldId id="729" r:id="rId8"/>
    <p:sldId id="745" r:id="rId9"/>
    <p:sldId id="764" r:id="rId10"/>
    <p:sldId id="765" r:id="rId11"/>
    <p:sldId id="766" r:id="rId12"/>
    <p:sldId id="767" r:id="rId13"/>
    <p:sldId id="750" r:id="rId14"/>
    <p:sldId id="721" r:id="rId15"/>
    <p:sldId id="755" r:id="rId16"/>
    <p:sldId id="771" r:id="rId17"/>
    <p:sldId id="7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33CC"/>
    <a:srgbClr val="E19FFF"/>
    <a:srgbClr val="0066CC"/>
    <a:srgbClr val="FFFFCC"/>
    <a:srgbClr val="FF0000"/>
    <a:srgbClr val="0000FF"/>
    <a:srgbClr val="F8F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3" autoAdjust="0"/>
    <p:restoredTop sz="88538" autoAdjust="0"/>
  </p:normalViewPr>
  <p:slideViewPr>
    <p:cSldViewPr>
      <p:cViewPr varScale="1">
        <p:scale>
          <a:sx n="96" d="100"/>
          <a:sy n="96" d="100"/>
        </p:scale>
        <p:origin x="-1200" y="-90"/>
      </p:cViewPr>
      <p:guideLst>
        <p:guide orient="horz" pos="2160"/>
        <p:guide orient="horz" pos="1152"/>
        <p:guide orient="horz" pos="1344"/>
        <p:guide orient="horz" pos="672"/>
        <p:guide pos="2880"/>
        <p:guide pos="43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fld id="{B335750B-FCCF-4AB5-B254-43745F04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fld id="{0D132813-C83A-417B-9C98-24E2236A1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6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fld id="{F748BB95-97BC-4A59-8CE1-F18A61EE5C6B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2C48F125-6364-4E55-9EE8-4E38EBDC79C6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B520FDC5-D5E2-4B4C-B282-46C4C6404EDE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83CF3C0E-F2D9-4E8E-9E68-13D8D4031169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57031E9B-147C-43B3-8E8B-DF926A2E0092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6E315D37-B8A7-44E4-B7D4-46545B6CBDF8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F886F5A8-0FE9-4148-AD25-65CF9E8A2AA4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A8CC02D6-121C-4AEB-AD94-A47392489E11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3F1DD7AB-0D06-4E17-9192-4800EFC77E59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E4C37C0A-7729-43F3-9975-ACB91EC70D8F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D0E4C427-29A3-44A1-92EB-0FAFC87B05B0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063500A1-B92F-48D4-B6F0-F5292DA7AD57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30DF7AA9-37A4-455A-956D-FF97FD6C2428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2D827FE-7C85-4789-AD41-A3223ED065E2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88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36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11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51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697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9490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17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71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65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0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9970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2215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527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76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63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348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734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543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52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6938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8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6344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71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Spanish-American War</a:t>
            </a:r>
          </a:p>
        </p:txBody>
      </p:sp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640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71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Spanish-American War</a:t>
            </a:r>
          </a:p>
        </p:txBody>
      </p:sp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640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2</a:t>
            </a:r>
          </a:p>
        </p:txBody>
      </p:sp>
      <p:pic>
        <p:nvPicPr>
          <p:cNvPr id="308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455613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Chapter Introduction</a:t>
            </a:r>
            <a:endParaRPr lang="en-US" alt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1216025" y="1981200"/>
            <a:ext cx="6934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This chapter will focus on the emergence of the United States as an imperial power around the turn of the 20</a:t>
            </a:r>
            <a:r>
              <a:rPr lang="en-US" altLang="en-US" sz="2000" baseline="30000"/>
              <a:t>th</a:t>
            </a:r>
            <a:r>
              <a:rPr lang="en-US" altLang="en-US" sz="2000"/>
              <a:t> century. It will explore the causes and effects of the Spanish American War and analyze the policies and actions of several U.S. presidents in East Asia and Latin America.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216025" y="4059238"/>
            <a:ext cx="7232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1:</a:t>
            </a:r>
            <a:r>
              <a:rPr lang="en-US" altLang="en-US"/>
              <a:t> The Roots of Imperialism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2:</a:t>
            </a:r>
            <a:r>
              <a:rPr lang="en-US" altLang="en-US"/>
              <a:t> The Spanish-American War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3:</a:t>
            </a:r>
            <a:r>
              <a:rPr lang="en-US" altLang="en-US"/>
              <a:t> The United States and East Asia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4:</a:t>
            </a:r>
            <a:r>
              <a:rPr lang="en-US" altLang="en-US"/>
              <a:t> The United States and Latin America</a:t>
            </a:r>
          </a:p>
        </p:txBody>
      </p:sp>
    </p:spTree>
    <p:extLst>
      <p:ext uri="{BB962C8B-B14F-4D97-AF65-F5344CB8AC3E}">
        <p14:creationId xmlns:p14="http://schemas.microsoft.com/office/powerpoint/2010/main" val="3354925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0" y="3810000"/>
            <a:ext cx="2895600" cy="20574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>
            <a:off x="2057400" y="2590800"/>
            <a:ext cx="2057400" cy="4495800"/>
          </a:xfrm>
          <a:prstGeom prst="upArrowCallout">
            <a:avLst>
              <a:gd name="adj1" fmla="val 19815"/>
              <a:gd name="adj2" fmla="val 20972"/>
              <a:gd name="adj3" fmla="val 30126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 flipH="1">
            <a:off x="838200" y="2454275"/>
            <a:ext cx="6477000" cy="1355725"/>
          </a:xfrm>
          <a:prstGeom prst="upArrowCallout">
            <a:avLst>
              <a:gd name="adj1" fmla="val 46075"/>
              <a:gd name="adj2" fmla="val 41918"/>
              <a:gd name="adj3" fmla="val 20011"/>
              <a:gd name="adj4" fmla="val 66158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295400" y="2530475"/>
            <a:ext cx="548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A naval board of inquiry blamed a mine for the explosion. 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838200" y="1439863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The Yellow Press demanded war. Headlines screamed, “Remember the </a:t>
            </a:r>
            <a:r>
              <a:rPr lang="en-US" altLang="en-US" b="1" i="1"/>
              <a:t>Maine</a:t>
            </a:r>
            <a:r>
              <a:rPr lang="en-US" altLang="en-US" b="1"/>
              <a:t>!”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143000" y="4022725"/>
            <a:ext cx="320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In response, </a:t>
            </a:r>
            <a:r>
              <a:rPr lang="en-US" altLang="en-US" sz="2000">
                <a:solidFill>
                  <a:srgbClr val="0033CC"/>
                </a:solidFill>
              </a:rPr>
              <a:t>Spain agreed to American demands,</a:t>
            </a:r>
            <a:r>
              <a:rPr lang="en-US" altLang="en-US" sz="2000"/>
              <a:t> including </a:t>
            </a:r>
            <a:br>
              <a:rPr lang="en-US" altLang="en-US" sz="2000"/>
            </a:br>
            <a:r>
              <a:rPr lang="en-US" altLang="en-US" sz="2000"/>
              <a:t>an end to the concentration camps.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5486400" y="4022725"/>
            <a:ext cx="259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Despite Spanish concessions, </a:t>
            </a:r>
            <a:r>
              <a:rPr lang="en-US" altLang="en-US" sz="2000">
                <a:solidFill>
                  <a:srgbClr val="0033CC"/>
                </a:solidFill>
              </a:rPr>
              <a:t>President McKinley sought permission to use force</a:t>
            </a:r>
            <a:r>
              <a:rPr lang="en-US" altLang="en-US" sz="200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838200" y="4572000"/>
            <a:ext cx="71628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 flipH="1">
            <a:off x="2247900" y="1681163"/>
            <a:ext cx="1752600" cy="3352800"/>
          </a:xfrm>
          <a:prstGeom prst="upArrowCallout">
            <a:avLst>
              <a:gd name="adj1" fmla="val 25919"/>
              <a:gd name="adj2" fmla="val 28978"/>
              <a:gd name="adj3" fmla="val 16958"/>
              <a:gd name="adj4" fmla="val 85533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1525588"/>
            <a:ext cx="7086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</a:pPr>
            <a:r>
              <a:rPr lang="en-US" altLang="en-US" b="1"/>
              <a:t>In April 1898, following a heated debate, Congress agreed to McKinley’s request.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4648200"/>
            <a:ext cx="678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marL="0" lvl="1" eaLnBrk="1" hangingPunct="1">
              <a:spcAft>
                <a:spcPts val="1800"/>
              </a:spcAft>
            </a:pPr>
            <a:r>
              <a:rPr lang="en-US" altLang="en-US" sz="2000"/>
              <a:t>The U.S. Navy was sent to </a:t>
            </a:r>
            <a:r>
              <a:rPr lang="en-US" altLang="en-US" sz="2000">
                <a:solidFill>
                  <a:srgbClr val="0033CC"/>
                </a:solidFill>
              </a:rPr>
              <a:t>blockade Cuban ports</a:t>
            </a:r>
            <a:r>
              <a:rPr lang="en-US" altLang="en-US" sz="2000"/>
              <a:t>.</a:t>
            </a:r>
          </a:p>
          <a:p>
            <a:pPr marL="0" lvl="1" eaLnBrk="1" hangingPunct="1">
              <a:spcAft>
                <a:spcPts val="1800"/>
              </a:spcAft>
            </a:pPr>
            <a:r>
              <a:rPr lang="en-US" altLang="en-US" sz="2000"/>
              <a:t>President McKinley </a:t>
            </a:r>
            <a:r>
              <a:rPr lang="en-US" altLang="en-US" sz="2000">
                <a:solidFill>
                  <a:srgbClr val="0033CC"/>
                </a:solidFill>
              </a:rPr>
              <a:t>called for 100,000 volunteers</a:t>
            </a:r>
            <a:r>
              <a:rPr lang="en-US" altLang="en-US" sz="2000"/>
              <a:t>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600200" y="2700338"/>
            <a:ext cx="2667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2000"/>
              <a:t>Critics charged that the real goal was an American take-over of Cuba.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876800" y="2543175"/>
            <a:ext cx="2971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marL="0" lvl="1" eaLnBrk="1" hangingPunct="1">
              <a:spcAft>
                <a:spcPts val="2000"/>
              </a:spcAft>
            </a:pPr>
            <a:r>
              <a:rPr lang="en-US" altLang="en-US" sz="2000"/>
              <a:t>As a result, the Teller Amendment was added, stipulating that the </a:t>
            </a:r>
            <a:r>
              <a:rPr lang="en-US" altLang="en-US" sz="2000">
                <a:solidFill>
                  <a:srgbClr val="0033CC"/>
                </a:solidFill>
              </a:rPr>
              <a:t>U.S.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CC"/>
                </a:solidFill>
              </a:rPr>
              <a:t>would not annex Cuba</a:t>
            </a:r>
            <a:r>
              <a:rPr lang="en-US" altLang="en-US" sz="2000"/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66800" y="5105400"/>
            <a:ext cx="6705600" cy="158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9"/>
          <p:cNvSpPr>
            <a:spLocks noChangeArrowheads="1"/>
          </p:cNvSpPr>
          <p:nvPr/>
        </p:nvSpPr>
        <p:spPr bwMode="auto">
          <a:xfrm>
            <a:off x="4191000" y="2505075"/>
            <a:ext cx="39624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marL="0" lvl="1">
              <a:spcAft>
                <a:spcPts val="2000"/>
              </a:spcAft>
            </a:pPr>
            <a:r>
              <a:rPr lang="en-US" altLang="en-US" sz="2000"/>
              <a:t>Commodore </a:t>
            </a:r>
            <a:r>
              <a:rPr lang="en-US" altLang="en-US" sz="2000" b="1">
                <a:solidFill>
                  <a:srgbClr val="FF0000"/>
                </a:solidFill>
              </a:rPr>
              <a:t>George Dewey</a:t>
            </a:r>
            <a:r>
              <a:rPr lang="en-US" altLang="en-US" sz="2000"/>
              <a:t> surprised and easily defeated a Spanish fleet at Manila Bay. </a:t>
            </a:r>
            <a:br>
              <a:rPr lang="en-US" altLang="en-US" sz="2000"/>
            </a:br>
            <a:endParaRPr lang="en-US" altLang="en-US" sz="2000"/>
          </a:p>
          <a:p>
            <a:pPr marL="0" lvl="1">
              <a:spcAft>
                <a:spcPts val="2000"/>
              </a:spcAft>
            </a:pPr>
            <a:r>
              <a:rPr lang="en-US" altLang="en-US" sz="2000"/>
              <a:t>Rather than surrender to the Filipino independence fighters led by </a:t>
            </a:r>
            <a:r>
              <a:rPr lang="en-US" altLang="en-US" sz="2000" b="1">
                <a:solidFill>
                  <a:srgbClr val="FF0000"/>
                </a:solidFill>
              </a:rPr>
              <a:t>Emilio Aguinaldo,</a:t>
            </a:r>
            <a:r>
              <a:rPr lang="en-US" altLang="en-US" sz="2000"/>
              <a:t> Spanish troops surrendered to U.S. forces.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219200" y="1203325"/>
            <a:ext cx="716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In response to the American actions, Spain declared war on the U.S. The war began with U.S. victories in the Philippines.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5" name="Picture 4" descr="HSUS_ch18_s2_MapPhillipines_d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24125"/>
            <a:ext cx="23907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9898" dir="2700000" algn="tl" rotWithShape="0">
              <a:srgbClr val="808080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571500" y="1866900"/>
            <a:ext cx="4267200" cy="3581400"/>
          </a:xfrm>
          <a:prstGeom prst="upArrowCallout">
            <a:avLst>
              <a:gd name="adj1" fmla="val 17143"/>
              <a:gd name="adj2" fmla="val 15691"/>
              <a:gd name="adj3" fmla="val 16958"/>
              <a:gd name="adj4" fmla="val 79466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26" name="Rectangle 22"/>
          <p:cNvSpPr>
            <a:spLocks noChangeArrowheads="1"/>
          </p:cNvSpPr>
          <p:nvPr/>
        </p:nvSpPr>
        <p:spPr bwMode="auto">
          <a:xfrm>
            <a:off x="4343400" y="13716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eaLnBrk="1" hangingPunct="1"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/>
              <a:t>Guantanamo Bay was captured. </a:t>
            </a:r>
          </a:p>
          <a:p>
            <a:pPr lvl="1" eaLnBrk="1" hangingPunct="1"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/>
              <a:t>Theodore Roosevelt’s </a:t>
            </a:r>
            <a:r>
              <a:rPr lang="en-US" altLang="en-US" sz="2000" b="1">
                <a:solidFill>
                  <a:srgbClr val="FF0000"/>
                </a:solidFill>
              </a:rPr>
              <a:t>Rough Riders</a:t>
            </a:r>
            <a:r>
              <a:rPr lang="en-US" altLang="en-US" sz="2000"/>
              <a:t>,</a:t>
            </a:r>
            <a:r>
              <a:rPr lang="en-US" altLang="en-US" sz="2000" b="1"/>
              <a:t> </a:t>
            </a:r>
            <a:r>
              <a:rPr lang="en-US" altLang="en-US" sz="2000"/>
              <a:t>and two regiments of African American soldiers, stormed San Juan Hill.</a:t>
            </a:r>
          </a:p>
          <a:p>
            <a:pPr lvl="1" eaLnBrk="1" hangingPunct="1"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/>
              <a:t>A Spanish fleet was destroyed at Santiago. </a:t>
            </a:r>
          </a:p>
          <a:p>
            <a:pPr lvl="1" eaLnBrk="1" hangingPunct="1"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>
                <a:solidFill>
                  <a:srgbClr val="0033CC"/>
                </a:solidFill>
              </a:rPr>
              <a:t>Spanish troops surrendered in Cuba and on the island of Puerto Rico.</a:t>
            </a:r>
          </a:p>
        </p:txBody>
      </p: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1047750" y="2819400"/>
            <a:ext cx="2590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U.S. troops easily defeated the Spanish in Cuba.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Parchment2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ext Box 21"/>
          <p:cNvSpPr txBox="1">
            <a:spLocks noChangeArrowheads="1"/>
          </p:cNvSpPr>
          <p:nvPr/>
        </p:nvSpPr>
        <p:spPr bwMode="auto">
          <a:xfrm>
            <a:off x="4800600" y="1600200"/>
            <a:ext cx="312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>
              <a:spcAft>
                <a:spcPts val="2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>
                <a:solidFill>
                  <a:srgbClr val="0033CC"/>
                </a:solidFill>
              </a:rPr>
              <a:t>Spain sold the Philippines to the U.S. for $20 million. </a:t>
            </a:r>
          </a:p>
          <a:p>
            <a:pPr lvl="1">
              <a:spcAft>
                <a:spcPts val="2000"/>
              </a:spcAft>
              <a:buFontTx/>
              <a:buChar char="•"/>
            </a:pPr>
            <a:r>
              <a:rPr lang="en-US" altLang="en-US" sz="2000"/>
              <a:t>Guam and Puerto Rico became American territories.</a:t>
            </a:r>
          </a:p>
          <a:p>
            <a:pPr lvl="1">
              <a:spcAft>
                <a:spcPts val="2000"/>
              </a:spcAft>
              <a:buFontTx/>
              <a:buChar char="•"/>
            </a:pPr>
            <a:r>
              <a:rPr lang="en-US" altLang="en-US" sz="2000"/>
              <a:t>Under the Teller Amendment, </a:t>
            </a:r>
            <a:r>
              <a:rPr lang="en-US" altLang="en-US" sz="2000">
                <a:solidFill>
                  <a:srgbClr val="0033CC"/>
                </a:solidFill>
              </a:rPr>
              <a:t>Cuba could not be annexed </a:t>
            </a:r>
            <a:r>
              <a:rPr lang="en-US" altLang="en-US" sz="2000"/>
              <a:t>by the United States.</a:t>
            </a:r>
          </a:p>
        </p:txBody>
      </p:sp>
      <p:sp>
        <p:nvSpPr>
          <p:cNvPr id="17412" name="Text Box 53"/>
          <p:cNvSpPr txBox="1">
            <a:spLocks noChangeArrowheads="1"/>
          </p:cNvSpPr>
          <p:nvPr/>
        </p:nvSpPr>
        <p:spPr bwMode="auto">
          <a:xfrm>
            <a:off x="1676400" y="2482850"/>
            <a:ext cx="2667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Verdana" pitchFamily="34" charset="0"/>
              </a:rPr>
              <a:t>In the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Treaty </a:t>
            </a:r>
            <a:br>
              <a:rPr lang="en-US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of Paris,</a:t>
            </a:r>
            <a:r>
              <a:rPr lang="en-US" b="1" dirty="0">
                <a:latin typeface="Verdana" pitchFamily="34" charset="0"/>
              </a:rPr>
              <a:t> Spain gave up control of Cuba, Puerto </a:t>
            </a:r>
            <a:r>
              <a:rPr lang="en-US" b="1" spc="-40" dirty="0">
                <a:latin typeface="Verdana" pitchFamily="34" charset="0"/>
              </a:rPr>
              <a:t>Rico, and Guam.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 rot="10800000" flipH="1">
            <a:off x="839788" y="1531938"/>
            <a:ext cx="7391400" cy="1897062"/>
          </a:xfrm>
          <a:prstGeom prst="upArrowCallout">
            <a:avLst>
              <a:gd name="adj1" fmla="val 48467"/>
              <a:gd name="adj2" fmla="val 46458"/>
              <a:gd name="adj3" fmla="val 27056"/>
              <a:gd name="adj4" fmla="val 65663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1" name="Text Box 21"/>
          <p:cNvSpPr txBox="1">
            <a:spLocks noChangeArrowheads="1"/>
          </p:cNvSpPr>
          <p:nvPr/>
        </p:nvSpPr>
        <p:spPr bwMode="auto">
          <a:xfrm>
            <a:off x="1066800" y="1600200"/>
            <a:ext cx="6858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/>
            <a:r>
              <a:rPr lang="en-US" altLang="en-US"/>
              <a:t>While Secretary of State John Hay called it a “splendid little war” </a:t>
            </a:r>
            <a:r>
              <a:rPr lang="en-US" altLang="en-US">
                <a:solidFill>
                  <a:srgbClr val="0033CC"/>
                </a:solidFill>
              </a:rPr>
              <a:t>debate soon arose over the Philippines and U.S. imperialism</a:t>
            </a:r>
            <a:r>
              <a:rPr lang="en-US" altLang="en-US"/>
              <a:t>.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572000" y="3352800"/>
            <a:ext cx="3200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>
              <a:buFont typeface="Verdana" pitchFamily="1" charset="0"/>
              <a:buChar char="•"/>
            </a:pPr>
            <a:r>
              <a:rPr lang="en-US" altLang="en-US" sz="2000"/>
              <a:t>President McKinley argued that the U.S. had a responsibility to “uplift and civilize” the Filipino people. However, </a:t>
            </a:r>
            <a:r>
              <a:rPr lang="en-US" altLang="en-US" sz="2000">
                <a:solidFill>
                  <a:srgbClr val="0033CC"/>
                </a:solidFill>
              </a:rPr>
              <a:t>the U.S. brutally suppressed a Filipino rebellion</a:t>
            </a:r>
            <a:r>
              <a:rPr lang="en-US" altLang="en-US" sz="2000"/>
              <a:t>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19200" y="3352800"/>
            <a:ext cx="3200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sz="2000"/>
              <a:t>Critics like William Jennings Bryan and Mark Twain </a:t>
            </a:r>
            <a:r>
              <a:rPr lang="en-US" altLang="en-US" sz="2000">
                <a:solidFill>
                  <a:srgbClr val="0033CC"/>
                </a:solidFill>
              </a:rPr>
              <a:t>attacked imperialism as against American principles</a:t>
            </a:r>
            <a:r>
              <a:rPr lang="en-US" altLang="en-US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 rot="5400000" flipH="1">
            <a:off x="800100" y="2171700"/>
            <a:ext cx="2514600" cy="2743200"/>
          </a:xfrm>
          <a:prstGeom prst="upArrowCallout">
            <a:avLst>
              <a:gd name="adj1" fmla="val 22579"/>
              <a:gd name="adj2" fmla="val 20448"/>
              <a:gd name="adj3" fmla="val 1489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5400000" flipH="1">
            <a:off x="3619500" y="2095500"/>
            <a:ext cx="2514600" cy="2895600"/>
          </a:xfrm>
          <a:prstGeom prst="upArrowCallout">
            <a:avLst>
              <a:gd name="adj1" fmla="val 22579"/>
              <a:gd name="adj2" fmla="val 20448"/>
              <a:gd name="adj3" fmla="val 14898"/>
              <a:gd name="adj4" fmla="val 79374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324600" y="2971800"/>
            <a:ext cx="2133600" cy="1143000"/>
          </a:xfrm>
          <a:prstGeom prst="rect">
            <a:avLst/>
          </a:prstGeom>
          <a:gradFill rotWithShape="0">
            <a:gsLst>
              <a:gs pos="0">
                <a:srgbClr val="FED27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21"/>
          <p:cNvSpPr txBox="1">
            <a:spLocks noChangeArrowheads="1"/>
          </p:cNvSpPr>
          <p:nvPr/>
        </p:nvSpPr>
        <p:spPr bwMode="auto">
          <a:xfrm>
            <a:off x="685800" y="1295400"/>
            <a:ext cx="7620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/>
              <a:t>In February 1899, the U.S. Senate ratified the Treaty of Paris by just one vote.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838200" y="2362200"/>
            <a:ext cx="1752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sz="2000"/>
              <a:t>In the election of 1900 McKinley faced Bryan </a:t>
            </a:r>
          </a:p>
          <a:p>
            <a:r>
              <a:rPr lang="en-US" altLang="en-US" sz="2000"/>
              <a:t>for the Presidency. </a:t>
            </a:r>
          </a:p>
          <a:p>
            <a:endParaRPr lang="en-US" altLang="en-US" sz="20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00800" y="30480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sz="2000"/>
              <a:t>McKinley and Roosevelt won easily.</a:t>
            </a: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3543300" y="2371725"/>
            <a:ext cx="2133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sz="2000"/>
              <a:t>McKinley chose Theodore Roosevelt, “the hero of San Juan Hill” as his running mate.</a:t>
            </a:r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685800" y="51816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b="1"/>
              <a:t>The United States now had an empire and a new stature in world affairs.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216025" y="1828800"/>
            <a:ext cx="708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/>
              <a:t>Explain the causes of the Spanish-American War. </a:t>
            </a:r>
          </a:p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>
                <a:ea typeface="ヒラギノ角ゴ ProN W3" pitchFamily="1" charset="-128"/>
              </a:rPr>
              <a:t>Identify the major battles of the war</a:t>
            </a:r>
            <a:r>
              <a:rPr lang="en-US" altLang="en-US"/>
              <a:t>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>
                <a:ea typeface="ヒラギノ角ゴ ProN W3" pitchFamily="1" charset="-128"/>
              </a:rPr>
              <a:t>Describe the consequences of the war, including the debate over imperialism</a:t>
            </a:r>
            <a:r>
              <a:rPr lang="en-US" altLang="en-US"/>
              <a:t>.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5613" y="11430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33388" y="13716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066800" y="2000250"/>
            <a:ext cx="77724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José Martí</a:t>
            </a:r>
            <a:r>
              <a:rPr lang="en-US" altLang="en-US" b="1"/>
              <a:t> – </a:t>
            </a:r>
            <a:r>
              <a:rPr lang="en-US" altLang="en-US"/>
              <a:t>Cuban patriot who launched a war  for independence from Spain in 1895</a:t>
            </a:r>
            <a:endParaRPr lang="en-US" altLang="en-US" b="1"/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William Randolph Hearst</a:t>
            </a:r>
            <a:r>
              <a:rPr lang="en-US" altLang="en-US" b="1"/>
              <a:t> –</a:t>
            </a:r>
            <a:r>
              <a:rPr lang="en-US" altLang="en-US"/>
              <a:t> owner of the </a:t>
            </a:r>
            <a:r>
              <a:rPr lang="en-US" altLang="en-US" i="1"/>
              <a:t>New York Journal</a:t>
            </a:r>
            <a:r>
              <a:rPr lang="en-US" altLang="en-US"/>
              <a:t> who, along with Joseph Pulitzer of the </a:t>
            </a:r>
            <a:r>
              <a:rPr lang="en-US" altLang="en-US" i="1"/>
              <a:t>New York World,</a:t>
            </a:r>
            <a:r>
              <a:rPr lang="en-US" altLang="en-US"/>
              <a:t> started the Yellow Press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Yellow Press</a:t>
            </a:r>
            <a:r>
              <a:rPr lang="en-US" altLang="en-US" b="1"/>
              <a:t> –</a:t>
            </a:r>
            <a:r>
              <a:rPr lang="en-US" altLang="en-US"/>
              <a:t> sensationalized and exaggerated reporting on Spanish atrocities in Cuba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jingoism</a:t>
            </a:r>
            <a:r>
              <a:rPr lang="en-US" altLang="en-US" b="1"/>
              <a:t> –</a:t>
            </a:r>
            <a:r>
              <a:rPr lang="en-US" altLang="en-US"/>
              <a:t> aggressive nationalism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George Dewey</a:t>
            </a:r>
            <a:r>
              <a:rPr lang="en-US" altLang="en-US" b="1"/>
              <a:t> –</a:t>
            </a:r>
            <a:r>
              <a:rPr lang="en-US" altLang="en-US"/>
              <a:t> commodore of the U.S. squadron  that destroyed the Spanish fleet in Manila Bay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47675" y="13716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90600" y="2430463"/>
            <a:ext cx="1600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90600" y="2028825"/>
            <a:ext cx="7391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Emilio Aguinaldo</a:t>
            </a:r>
            <a:r>
              <a:rPr lang="en-US" altLang="en-US" b="1"/>
              <a:t> –</a:t>
            </a:r>
            <a:r>
              <a:rPr lang="en-US" altLang="en-US"/>
              <a:t> leader of Filipino nationalists who defeated the Spanish Army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Rough Riders</a:t>
            </a:r>
            <a:r>
              <a:rPr lang="en-US" altLang="en-US" b="1"/>
              <a:t> –</a:t>
            </a:r>
            <a:r>
              <a:rPr lang="en-US" altLang="en-US"/>
              <a:t> volunteer cavalry unit assembled by Theodore Roosevelt, famous for their 1898 charge at San Juan Hill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Treaty of Paris</a:t>
            </a:r>
            <a:r>
              <a:rPr lang="en-US" altLang="en-US" b="1"/>
              <a:t> –</a:t>
            </a:r>
            <a:r>
              <a:rPr lang="en-US" altLang="en-US"/>
              <a:t> ended the Spanish-American War and included U.S. acquisition of Puerto Rico and the purchase of the Philippines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676400"/>
            <a:ext cx="6705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/>
              <a:t>What were the causes and effects of the Spanish-American War?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6025" y="2743200"/>
            <a:ext cx="63246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dirty="0"/>
              <a:t>American economic interests, the growth of a national imperialist spirit, and an aggressive Yellow Press brought the United States to the brink of war in 1898.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r>
              <a:rPr lang="en-US" altLang="en-US" dirty="0">
                <a:solidFill>
                  <a:srgbClr val="0033CC"/>
                </a:solidFill>
              </a:rPr>
              <a:t>The United States acquired colonies and became a world power as a result of the Spanish-American War.</a:t>
            </a:r>
          </a:p>
        </p:txBody>
      </p:sp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163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9"/>
          <p:cNvSpPr txBox="1">
            <a:spLocks noChangeArrowheads="1"/>
          </p:cNvSpPr>
          <p:nvPr/>
        </p:nvSpPr>
        <p:spPr bwMode="auto">
          <a:xfrm>
            <a:off x="5257800" y="2028825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sz="2000"/>
              <a:t>Its remaining possessions included Puerto Rico and Cuba in the Caribbean Sea, and the Philippine Islands in the Pacific.</a:t>
            </a:r>
          </a:p>
        </p:txBody>
      </p:sp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1447800" y="1295400"/>
            <a:ext cx="502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In 1897, Spain was in decline as an imperialist power.</a:t>
            </a:r>
            <a:r>
              <a:rPr lang="en-US" altLang="en-US"/>
              <a:t> </a:t>
            </a:r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4705350" y="5667375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400"/>
              <a:t>Cuban flag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552825" y="534352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400"/>
              <a:t>Philippines</a:t>
            </a:r>
          </a:p>
        </p:txBody>
      </p:sp>
      <p:pic>
        <p:nvPicPr>
          <p:cNvPr id="9229" name="Picture 13" descr="C:\Documents and Settings\Darrell\Local Settings\Temporary Internet Files\Content.IE5\5FN5GNY1\MPj0400803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3619500" cy="289560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6" descr="C:\Documents and Settings\Darrell\Local Settings\Temporary Internet Files\Content.IE5\HS216N01\MCj040832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371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C:\Documents and Settings\Darrell\Local Settings\Temporary Internet Files\Content.IE5\5A8V7H9Z\MPj0362653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2133600" cy="106680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447800" y="50292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600"/>
              <a:t>Spanish flag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0" y="2590800"/>
            <a:ext cx="2514600" cy="31242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5400000" flipH="1">
            <a:off x="3125787" y="2741613"/>
            <a:ext cx="3121025" cy="2819400"/>
          </a:xfrm>
          <a:prstGeom prst="upArrowCallout">
            <a:avLst>
              <a:gd name="adj1" fmla="val 25836"/>
              <a:gd name="adj2" fmla="val 22370"/>
              <a:gd name="adj3" fmla="val 16750"/>
              <a:gd name="adj4" fmla="val 77124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5400000" flipH="1">
            <a:off x="304800" y="2743200"/>
            <a:ext cx="3124200" cy="2819400"/>
          </a:xfrm>
          <a:prstGeom prst="upArrowCallout">
            <a:avLst>
              <a:gd name="adj1" fmla="val 25008"/>
              <a:gd name="adj2" fmla="val 20971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538" name="Text Box 129"/>
          <p:cNvSpPr txBox="1">
            <a:spLocks noChangeArrowheads="1"/>
          </p:cNvSpPr>
          <p:nvPr/>
        </p:nvSpPr>
        <p:spPr bwMode="auto">
          <a:xfrm>
            <a:off x="3352800" y="2768600"/>
            <a:ext cx="20478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800"/>
              <a:t>Tens of thousands of rural farmers died of </a:t>
            </a:r>
            <a:r>
              <a:rPr lang="en-US" altLang="en-US" sz="1800">
                <a:solidFill>
                  <a:srgbClr val="0033CC"/>
                </a:solidFill>
              </a:rPr>
              <a:t>disease and starvation in concentration camps</a:t>
            </a:r>
            <a:r>
              <a:rPr lang="en-US" altLang="en-US" sz="1800"/>
              <a:t>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90600" y="13716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b="1"/>
              <a:t>In 1895, Cuban patriot </a:t>
            </a:r>
            <a:r>
              <a:rPr lang="en-US" altLang="en-US" b="1">
                <a:solidFill>
                  <a:srgbClr val="FF0000"/>
                </a:solidFill>
              </a:rPr>
              <a:t>José Martí</a:t>
            </a:r>
            <a:r>
              <a:rPr lang="en-US" altLang="en-US" b="1"/>
              <a:t> launched a war for independence from Spain. 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2844800"/>
            <a:ext cx="2133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Spanish General Valeriano Weyler was brutal in his attempts to stop Martí’s guerrilla attacks.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72200" y="2743200"/>
            <a:ext cx="2438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800"/>
              <a:t>The sympathetic </a:t>
            </a:r>
            <a:r>
              <a:rPr lang="en-US" altLang="en-US" sz="1800" b="1">
                <a:solidFill>
                  <a:srgbClr val="FF0000"/>
                </a:solidFill>
              </a:rPr>
              <a:t>Yellow Press </a:t>
            </a:r>
            <a:r>
              <a:rPr lang="en-US" altLang="en-US" sz="1800"/>
              <a:t>published emotional headlines in the U.S. about </a:t>
            </a:r>
            <a:r>
              <a:rPr lang="en-US" altLang="en-US" sz="1800">
                <a:solidFill>
                  <a:srgbClr val="0033CC"/>
                </a:solidFill>
              </a:rPr>
              <a:t>Spanish atrocities.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 rot="10792560" flipH="1">
            <a:off x="839788" y="1500188"/>
            <a:ext cx="7391400" cy="1776412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650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" name="Text Box 129"/>
          <p:cNvSpPr txBox="1">
            <a:spLocks noChangeArrowheads="1"/>
          </p:cNvSpPr>
          <p:nvPr/>
        </p:nvSpPr>
        <p:spPr bwMode="auto">
          <a:xfrm>
            <a:off x="1219200" y="1524000"/>
            <a:ext cx="6629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/>
              <a:t>American emotions were inflamed by </a:t>
            </a:r>
            <a:r>
              <a:rPr lang="en-US" altLang="en-US">
                <a:solidFill>
                  <a:srgbClr val="0033CC"/>
                </a:solidFill>
              </a:rPr>
              <a:t>Joseph Pulitzer’s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i="1"/>
              <a:t>New York World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FF0000"/>
                </a:solidFill>
              </a:rPr>
              <a:t>William Randolph Hearst’s</a:t>
            </a:r>
            <a:r>
              <a:rPr lang="en-US" altLang="en-US" i="1"/>
              <a:t> New York Journal.</a:t>
            </a:r>
            <a:endParaRPr lang="en-US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33600" y="3276600"/>
            <a:ext cx="480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000"/>
              <a:t>In response, President McKinley warned Spain to make peace and </a:t>
            </a:r>
            <a:r>
              <a:rPr lang="en-US" altLang="en-US" sz="2000">
                <a:solidFill>
                  <a:srgbClr val="0033CC"/>
                </a:solidFill>
              </a:rPr>
              <a:t>sent the battleship </a:t>
            </a:r>
            <a:r>
              <a:rPr lang="en-US" altLang="en-US" sz="2000" i="1">
                <a:solidFill>
                  <a:srgbClr val="0033CC"/>
                </a:solidFill>
              </a:rPr>
              <a:t>Maine</a:t>
            </a:r>
            <a:r>
              <a:rPr lang="en-US" altLang="en-US" sz="2000">
                <a:solidFill>
                  <a:srgbClr val="0033CC"/>
                </a:solidFill>
              </a:rPr>
              <a:t> to Havana harbor to protect American citizens.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4953000"/>
            <a:ext cx="739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When Hearst published a letter stolen from the Spanish ambassador that insulted President McKinley, American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jingoism</a:t>
            </a:r>
            <a:r>
              <a:rPr lang="en-US" altLang="en-US" sz="2000"/>
              <a:t> rose to a fever pitch. </a:t>
            </a:r>
          </a:p>
        </p:txBody>
      </p:sp>
      <p:pic>
        <p:nvPicPr>
          <p:cNvPr id="10246" name="Picture 5" descr="C:\Documents and Settings\Darrell\Local Settings\Temporary Internet Files\Content.IE5\5A8V7H9Z\MCj042606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857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9"/>
          <p:cNvSpPr txBox="1">
            <a:spLocks noChangeArrowheads="1"/>
          </p:cNvSpPr>
          <p:nvPr/>
        </p:nvSpPr>
        <p:spPr bwMode="auto">
          <a:xfrm>
            <a:off x="685800" y="11334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/>
              <a:t>On February 15, 1898, the </a:t>
            </a:r>
            <a:r>
              <a:rPr lang="en-US" altLang="en-US" i="1"/>
              <a:t>Maine</a:t>
            </a:r>
            <a:r>
              <a:rPr lang="en-US" altLang="en-US"/>
              <a:t> exploded, </a:t>
            </a:r>
            <a:br>
              <a:rPr lang="en-US" altLang="en-US"/>
            </a:br>
            <a:r>
              <a:rPr lang="en-US" altLang="en-US"/>
              <a:t>killing 266 Americans.</a:t>
            </a:r>
          </a:p>
        </p:txBody>
      </p:sp>
      <p:pic>
        <p:nvPicPr>
          <p:cNvPr id="11267" name="Picture 10" descr="hsus_ch18_s2_MaineExpl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05000"/>
            <a:ext cx="66389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7753</TotalTime>
  <Words>883</Words>
  <Application>Microsoft Office PowerPoint</Application>
  <PresentationFormat>On-screen Show (4:3)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Verdana</vt:lpstr>
      <vt:lpstr>Arial</vt:lpstr>
      <vt:lpstr>ヒラギノ角ゴ ProN W3</vt:lpstr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255</cp:revision>
  <cp:lastPrinted>2008-05-21T18:42:16Z</cp:lastPrinted>
  <dcterms:created xsi:type="dcterms:W3CDTF">2008-06-11T20:35:12Z</dcterms:created>
  <dcterms:modified xsi:type="dcterms:W3CDTF">2018-12-07T18:46:28Z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