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</p:sldMasterIdLst>
  <p:notesMasterIdLst>
    <p:notesMasterId r:id="rId19"/>
  </p:notesMasterIdLst>
  <p:handoutMasterIdLst>
    <p:handoutMasterId r:id="rId20"/>
  </p:handoutMasterIdLst>
  <p:sldIdLst>
    <p:sldId id="772" r:id="rId3"/>
    <p:sldId id="713" r:id="rId4"/>
    <p:sldId id="730" r:id="rId5"/>
    <p:sldId id="770" r:id="rId6"/>
    <p:sldId id="771" r:id="rId7"/>
    <p:sldId id="728" r:id="rId8"/>
    <p:sldId id="729" r:id="rId9"/>
    <p:sldId id="745" r:id="rId10"/>
    <p:sldId id="764" r:id="rId11"/>
    <p:sldId id="747" r:id="rId12"/>
    <p:sldId id="765" r:id="rId13"/>
    <p:sldId id="766" r:id="rId14"/>
    <p:sldId id="739" r:id="rId15"/>
    <p:sldId id="750" r:id="rId16"/>
    <p:sldId id="721" r:id="rId17"/>
    <p:sldId id="773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Verdana" pitchFamily="1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Verdana" pitchFamily="1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Verdana" pitchFamily="1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Verdana" pitchFamily="1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Verdana" pitchFamily="1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Verdana" pitchFamily="1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Verdana" pitchFamily="1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Verdana" pitchFamily="1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Verdana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  <a:srgbClr val="B2B2B2"/>
    <a:srgbClr val="0033CC"/>
    <a:srgbClr val="0066CC"/>
    <a:srgbClr val="FF0000"/>
    <a:srgbClr val="FF5050"/>
    <a:srgbClr val="0000FF"/>
    <a:srgbClr val="F8F6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 autoAdjust="0"/>
    <p:restoredTop sz="88538" autoAdjust="0"/>
  </p:normalViewPr>
  <p:slideViewPr>
    <p:cSldViewPr>
      <p:cViewPr varScale="1">
        <p:scale>
          <a:sx n="96" d="100"/>
          <a:sy n="96" d="100"/>
        </p:scale>
        <p:origin x="-930" y="-90"/>
      </p:cViewPr>
      <p:guideLst>
        <p:guide orient="horz" pos="2160"/>
        <p:guide orient="horz" pos="1152"/>
        <p:guide orient="horz" pos="864"/>
        <p:guide pos="2880"/>
        <p:guide pos="288"/>
        <p:guide pos="5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722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0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0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0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0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fld id="{50213966-8FC9-41DE-8FA4-62B03D0076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7274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fld id="{FB1FAA54-1A86-465C-ADEE-2AA33CBA17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797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  <a:ea typeface="Verdana" pitchFamily="1" charset="0"/>
                <a:cs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  <a:ea typeface="Verdana" pitchFamily="1" charset="0"/>
                <a:cs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ea typeface="Verdana" pitchFamily="1" charset="0"/>
                <a:cs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ea typeface="Verdana" pitchFamily="1" charset="0"/>
                <a:cs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ea typeface="Verdana" pitchFamily="1" charset="0"/>
                <a:cs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ea typeface="Verdana" pitchFamily="1" charset="0"/>
                <a:cs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ea typeface="Verdana" pitchFamily="1" charset="0"/>
                <a:cs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ea typeface="Verdana" pitchFamily="1" charset="0"/>
                <a:cs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ea typeface="Verdana" pitchFamily="1" charset="0"/>
                <a:cs typeface="Verdana" pitchFamily="1" charset="0"/>
              </a:defRPr>
            </a:lvl9pPr>
          </a:lstStyle>
          <a:p>
            <a:pPr eaLnBrk="1" hangingPunct="1"/>
            <a:fld id="{F748BB95-97BC-4A59-8CE1-F18A61EE5C6B}" type="slidenum">
              <a:rPr lang="en-US" altLang="en-US" sz="1200" smtClean="0"/>
              <a:pPr eaLnBrk="1" hangingPunct="1"/>
              <a:t>1</a:t>
            </a:fld>
            <a:endParaRPr lang="en-US" altLang="en-US" sz="1200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algn="r" eaLnBrk="1" hangingPunct="1"/>
            <a:fld id="{E886D9FA-C810-41F3-BE49-8AEFCAF4E63E}" type="slidenum">
              <a:rPr lang="en-US" altLang="en-US" sz="1200"/>
              <a:pPr algn="r" eaLnBrk="1" hangingPunct="1"/>
              <a:t>10</a:t>
            </a:fld>
            <a:endParaRPr lang="en-US" altLang="en-US" sz="12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algn="r" eaLnBrk="1" hangingPunct="1"/>
            <a:fld id="{D6A42C13-5F99-48A2-A4C4-17701227DBBB}" type="slidenum">
              <a:rPr lang="en-US" altLang="en-US" sz="1200"/>
              <a:pPr algn="r" eaLnBrk="1" hangingPunct="1"/>
              <a:t>11</a:t>
            </a:fld>
            <a:endParaRPr lang="en-US" altLang="en-US" sz="12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algn="r" eaLnBrk="1" hangingPunct="1"/>
            <a:fld id="{897C6156-C8E7-4B98-9965-81E582666162}" type="slidenum">
              <a:rPr lang="en-US" altLang="en-US" sz="1200"/>
              <a:pPr algn="r" eaLnBrk="1" hangingPunct="1"/>
              <a:t>13</a:t>
            </a:fld>
            <a:endParaRPr lang="en-US" altLang="en-US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9" name="Text Box 4"/>
          <p:cNvSpPr txBox="1">
            <a:spLocks noChangeArrowheads="1"/>
          </p:cNvSpPr>
          <p:nvPr/>
        </p:nvSpPr>
        <p:spPr bwMode="auto">
          <a:xfrm>
            <a:off x="1447800" y="4724400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endParaRPr lang="en-US" altLang="en-US" sz="14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algn="r" eaLnBrk="1" hangingPunct="1"/>
            <a:fld id="{B750C8FC-1B57-46E7-A51F-97B58E32EF47}" type="slidenum">
              <a:rPr lang="en-US" altLang="en-US" sz="1200"/>
              <a:pPr algn="r" eaLnBrk="1" hangingPunct="1"/>
              <a:t>14</a:t>
            </a:fld>
            <a:endParaRPr lang="en-US" altLang="en-US" sz="12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3" name="Text Box 4"/>
          <p:cNvSpPr txBox="1">
            <a:spLocks noChangeArrowheads="1"/>
          </p:cNvSpPr>
          <p:nvPr/>
        </p:nvSpPr>
        <p:spPr bwMode="auto">
          <a:xfrm>
            <a:off x="1447800" y="4724400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endParaRPr lang="en-US" altLang="en-US" sz="14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fld id="{F9C83A60-14B8-45AC-AED7-1DA7F5C526B5}" type="slidenum">
              <a:rPr lang="en-US" altLang="en-US" sz="1200" smtClean="0"/>
              <a:pPr eaLnBrk="1" hangingPunct="1"/>
              <a:t>15</a:t>
            </a:fld>
            <a:endParaRPr lang="en-US" altLang="en-US" sz="1200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7" name="Text Box 4"/>
          <p:cNvSpPr txBox="1">
            <a:spLocks noChangeArrowheads="1"/>
          </p:cNvSpPr>
          <p:nvPr/>
        </p:nvSpPr>
        <p:spPr bwMode="auto">
          <a:xfrm>
            <a:off x="1050925" y="4659313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endParaRPr lang="en-US" altLang="en-US" sz="14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fld id="{C4696FD1-EFB1-4DB8-BBF6-CEA5167C2B81}" type="slidenum">
              <a:rPr lang="en-US" altLang="en-US" sz="1200" smtClean="0"/>
              <a:pPr eaLnBrk="1" hangingPunct="1"/>
              <a:t>2</a:t>
            </a:fld>
            <a:endParaRPr lang="en-US" altLang="en-US" sz="1200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fld id="{C216C3A4-D788-4B89-B910-45062D054E5E}" type="slidenum">
              <a:rPr lang="en-US" altLang="en-US" sz="1200" smtClean="0"/>
              <a:pPr eaLnBrk="1" hangingPunct="1"/>
              <a:t>3</a:t>
            </a:fld>
            <a:endParaRPr lang="en-US" altLang="en-US" sz="1200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algn="r" eaLnBrk="1" hangingPunct="1"/>
            <a:fld id="{BEFF2A53-C902-4831-8C68-EBD616CB0843}" type="slidenum">
              <a:rPr lang="en-US" altLang="en-US" sz="1200"/>
              <a:pPr algn="r" eaLnBrk="1" hangingPunct="1"/>
              <a:t>4</a:t>
            </a:fld>
            <a:endParaRPr lang="en-US" altLang="en-US" sz="12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algn="r" eaLnBrk="1" hangingPunct="1"/>
            <a:fld id="{E1AFCA19-D9BF-4FA8-9E7C-AC10DA700477}" type="slidenum">
              <a:rPr lang="en-US" altLang="en-US" sz="1200"/>
              <a:pPr algn="r" eaLnBrk="1" hangingPunct="1"/>
              <a:t>5</a:t>
            </a:fld>
            <a:endParaRPr lang="en-US" altLang="en-US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fld id="{E66F56DA-E7F4-4667-8045-82E45490473D}" type="slidenum">
              <a:rPr lang="en-US" altLang="en-US" sz="1200" smtClean="0"/>
              <a:pPr eaLnBrk="1" hangingPunct="1"/>
              <a:t>6</a:t>
            </a:fld>
            <a:endParaRPr lang="en-US" altLang="en-US" sz="1200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fld id="{C1A6B5B2-0F97-49BD-AA55-61567BEE00D6}" type="slidenum">
              <a:rPr lang="en-US" altLang="en-US" sz="1200" smtClean="0"/>
              <a:pPr eaLnBrk="1" hangingPunct="1"/>
              <a:t>7</a:t>
            </a:fld>
            <a:endParaRPr lang="en-US" altLang="en-US" sz="1200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algn="r" eaLnBrk="1" hangingPunct="1"/>
            <a:fld id="{ED2A7717-FBFE-4153-B499-8B4E1A333253}" type="slidenum">
              <a:rPr lang="en-US" altLang="en-US" sz="1200"/>
              <a:pPr algn="r" eaLnBrk="1" hangingPunct="1"/>
              <a:t>8</a:t>
            </a:fld>
            <a:endParaRPr lang="en-US" altLang="en-US" sz="12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algn="r" eaLnBrk="1" hangingPunct="1"/>
            <a:fld id="{119544EE-2785-4EA2-8663-3A3E7183CCDF}" type="slidenum">
              <a:rPr lang="en-US" altLang="en-US" sz="1200"/>
              <a:pPr algn="r" eaLnBrk="1" hangingPunct="1"/>
              <a:t>9</a:t>
            </a:fld>
            <a:endParaRPr lang="en-US" altLang="en-US" sz="12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73876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33213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79703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828282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96675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0350507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834101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531794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185880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0076550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70580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906179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03181927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74273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29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138974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36566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34262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68351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574857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524100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0465179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PE_PP_background3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bttn_prev">
            <a:hlinkClick r:id="" action="ppaction://hlinkshowjump?jump=previousslide" highlightClick="1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3413" y="6511925"/>
            <a:ext cx="357187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bttn_exit">
            <a:hlinkClick r:id="" action="ppaction://hlinkshowjump?jump=endshow" highlightClick="1"/>
          </p:cNvPr>
          <p:cNvPicPr>
            <a:picLocks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6510338"/>
            <a:ext cx="357187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8" descr="bttn_next">
            <a:hlinkClick r:id="" action="ppaction://hlinkshowjump?jump=nextslide" highlightClick="1"/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4738" y="6511925"/>
            <a:ext cx="357187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18"/>
          <p:cNvSpPr txBox="1">
            <a:spLocks noChangeArrowheads="1"/>
          </p:cNvSpPr>
          <p:nvPr userDrawn="1"/>
        </p:nvSpPr>
        <p:spPr bwMode="auto">
          <a:xfrm>
            <a:off x="228600" y="409575"/>
            <a:ext cx="1889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1000" b="1">
                <a:solidFill>
                  <a:srgbClr val="003CB4"/>
                </a:solidFill>
                <a:latin typeface="Verdana" pitchFamily="34" charset="0"/>
                <a:cs typeface="Arial" pitchFamily="34" charset="0"/>
              </a:rPr>
              <a:t>Chapter </a:t>
            </a:r>
            <a:r>
              <a:rPr lang="en-US" sz="1600" b="1">
                <a:solidFill>
                  <a:srgbClr val="003CB4"/>
                </a:solidFill>
                <a:latin typeface="Verdana" pitchFamily="34" charset="0"/>
                <a:cs typeface="Arial" pitchFamily="34" charset="0"/>
              </a:rPr>
              <a:t>25 </a:t>
            </a:r>
            <a:r>
              <a:rPr lang="en-US" sz="1000" b="1">
                <a:solidFill>
                  <a:srgbClr val="003CB4"/>
                </a:solidFill>
                <a:latin typeface="Verdana" pitchFamily="34" charset="0"/>
                <a:cs typeface="Arial" pitchFamily="34" charset="0"/>
              </a:rPr>
              <a:t>Section</a:t>
            </a:r>
            <a:r>
              <a:rPr lang="en-US" sz="1600" b="1">
                <a:solidFill>
                  <a:srgbClr val="003CB4"/>
                </a:solidFill>
                <a:latin typeface="Verdana" pitchFamily="34" charset="0"/>
                <a:cs typeface="Arial" pitchFamily="34" charset="0"/>
              </a:rPr>
              <a:t> 1</a:t>
            </a:r>
          </a:p>
        </p:txBody>
      </p:sp>
      <p:sp>
        <p:nvSpPr>
          <p:cNvPr id="13" name="Text Box 3"/>
          <p:cNvSpPr txBox="1">
            <a:spLocks noChangeArrowheads="1"/>
          </p:cNvSpPr>
          <p:nvPr userDrawn="1"/>
        </p:nvSpPr>
        <p:spPr bwMode="auto">
          <a:xfrm>
            <a:off x="228600" y="6505575"/>
            <a:ext cx="7239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>
                <a:solidFill>
                  <a:srgbClr val="B3F1FF"/>
                </a:solidFill>
                <a:latin typeface="Verdana" pitchFamily="34" charset="0"/>
                <a:cs typeface="Arial" pitchFamily="34" charset="0"/>
              </a:rPr>
              <a:t>The Cold War Begins</a:t>
            </a:r>
          </a:p>
        </p:txBody>
      </p:sp>
      <p:pic>
        <p:nvPicPr>
          <p:cNvPr id="1032" name="Picture 9" descr="USH.png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00025"/>
            <a:ext cx="23526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4" descr="PE_PP_background3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20" descr="USH.png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00025"/>
            <a:ext cx="23526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4" descr="bttn_exit">
            <a:hlinkClick r:id="" action="ppaction://hlinkshowjump?jump=endshow" highlightClick="1"/>
          </p:cNvPr>
          <p:cNvPicPr>
            <a:picLocks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9825" y="6510338"/>
            <a:ext cx="357188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8" descr="bttn_next">
            <a:hlinkClick r:id="" action="ppaction://hlinkshowjump?jump=nextslide" highlightClick="1"/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0750" y="6511925"/>
            <a:ext cx="357188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 Box 18"/>
          <p:cNvSpPr txBox="1">
            <a:spLocks noChangeArrowheads="1"/>
          </p:cNvSpPr>
          <p:nvPr userDrawn="1"/>
        </p:nvSpPr>
        <p:spPr bwMode="auto">
          <a:xfrm>
            <a:off x="215900" y="409575"/>
            <a:ext cx="8112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1000" b="1">
                <a:solidFill>
                  <a:srgbClr val="003CB4"/>
                </a:solidFill>
                <a:latin typeface="Arial" charset="0"/>
              </a:rPr>
              <a:t>Section</a:t>
            </a:r>
            <a:r>
              <a:rPr lang="en-US" sz="1600" b="1">
                <a:solidFill>
                  <a:srgbClr val="003CB4"/>
                </a:solidFill>
                <a:latin typeface="Arial" charset="0"/>
              </a:rPr>
              <a:t> 3</a:t>
            </a:r>
          </a:p>
        </p:txBody>
      </p:sp>
      <p:sp>
        <p:nvSpPr>
          <p:cNvPr id="20" name="Text Box 3"/>
          <p:cNvSpPr txBox="1">
            <a:spLocks noChangeArrowheads="1"/>
          </p:cNvSpPr>
          <p:nvPr userDrawn="1"/>
        </p:nvSpPr>
        <p:spPr bwMode="auto">
          <a:xfrm>
            <a:off x="0" y="6507163"/>
            <a:ext cx="914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b="1" dirty="0">
                <a:solidFill>
                  <a:srgbClr val="B3F1FF"/>
                </a:solidFill>
                <a:latin typeface="Arial" charset="0"/>
              </a:rPr>
              <a:t>The United States and East Asia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ea typeface="Verdana" pitchFamily="34" charset="0"/>
          <a:cs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ea typeface="Verdana" pitchFamily="34" charset="0"/>
          <a:cs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ea typeface="Verdana" pitchFamily="34" charset="0"/>
          <a:cs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ea typeface="Verdana" pitchFamily="34" charset="0"/>
          <a:cs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PE_PP_background3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 descr="bttn_prev">
            <a:hlinkClick r:id="" action="ppaction://hlinkshowjump?jump=previousslide" highlightClick="1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3413" y="6511925"/>
            <a:ext cx="357187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 descr="bttn_exit">
            <a:hlinkClick r:id="" action="ppaction://hlinkshowjump?jump=endshow" highlightClick="1"/>
          </p:cNvPr>
          <p:cNvPicPr>
            <a:picLocks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6510338"/>
            <a:ext cx="357187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8" descr="bttn_next">
            <a:hlinkClick r:id="" action="ppaction://hlinkshowjump?jump=nextslide" highlightClick="1"/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4738" y="6511925"/>
            <a:ext cx="357187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18"/>
          <p:cNvSpPr txBox="1">
            <a:spLocks noChangeArrowheads="1"/>
          </p:cNvSpPr>
          <p:nvPr userDrawn="1"/>
        </p:nvSpPr>
        <p:spPr bwMode="auto">
          <a:xfrm>
            <a:off x="228600" y="409575"/>
            <a:ext cx="1889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1000" b="1">
                <a:solidFill>
                  <a:srgbClr val="003CB4"/>
                </a:solidFill>
                <a:latin typeface="Verdana" pitchFamily="34" charset="0"/>
              </a:rPr>
              <a:t>Chapter </a:t>
            </a:r>
            <a:r>
              <a:rPr lang="en-US" sz="1600" b="1">
                <a:solidFill>
                  <a:srgbClr val="003CB4"/>
                </a:solidFill>
                <a:latin typeface="Verdana" pitchFamily="34" charset="0"/>
              </a:rPr>
              <a:t>25 </a:t>
            </a:r>
            <a:r>
              <a:rPr lang="en-US" sz="1000" b="1">
                <a:solidFill>
                  <a:srgbClr val="003CB4"/>
                </a:solidFill>
                <a:latin typeface="Verdana" pitchFamily="34" charset="0"/>
              </a:rPr>
              <a:t>Section</a:t>
            </a:r>
            <a:r>
              <a:rPr lang="en-US" sz="1600" b="1">
                <a:solidFill>
                  <a:srgbClr val="003CB4"/>
                </a:solidFill>
                <a:latin typeface="Verdana" pitchFamily="34" charset="0"/>
              </a:rPr>
              <a:t> 1</a:t>
            </a:r>
          </a:p>
        </p:txBody>
      </p:sp>
      <p:sp>
        <p:nvSpPr>
          <p:cNvPr id="13" name="Text Box 3"/>
          <p:cNvSpPr txBox="1">
            <a:spLocks noChangeArrowheads="1"/>
          </p:cNvSpPr>
          <p:nvPr userDrawn="1"/>
        </p:nvSpPr>
        <p:spPr bwMode="auto">
          <a:xfrm>
            <a:off x="228600" y="6505575"/>
            <a:ext cx="7239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>
                <a:solidFill>
                  <a:srgbClr val="B3F1FF"/>
                </a:solidFill>
                <a:latin typeface="Verdana" pitchFamily="34" charset="0"/>
              </a:rPr>
              <a:t>The Cold War Begins</a:t>
            </a:r>
          </a:p>
        </p:txBody>
      </p:sp>
      <p:pic>
        <p:nvPicPr>
          <p:cNvPr id="3080" name="Picture 9" descr="USH.png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00025"/>
            <a:ext cx="23526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14" descr="PE_PP_background3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20" descr="USH.png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00025"/>
            <a:ext cx="23526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3" descr="bttn_prev">
            <a:hlinkClick r:id="" action="ppaction://hlinkshowjump?jump=previousslide" highlightClick="1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9425" y="6511925"/>
            <a:ext cx="357188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Picture 4" descr="bttn_exit">
            <a:hlinkClick r:id="" action="ppaction://hlinkshowjump?jump=endshow" highlightClick="1"/>
          </p:cNvPr>
          <p:cNvPicPr>
            <a:picLocks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9825" y="6510338"/>
            <a:ext cx="357188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Picture 8" descr="bttn_next">
            <a:hlinkClick r:id="" action="ppaction://hlinkshowjump?jump=nextslide" highlightClick="1"/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0750" y="6511925"/>
            <a:ext cx="357188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 Box 18"/>
          <p:cNvSpPr txBox="1">
            <a:spLocks noChangeArrowheads="1"/>
          </p:cNvSpPr>
          <p:nvPr userDrawn="1"/>
        </p:nvSpPr>
        <p:spPr bwMode="auto">
          <a:xfrm>
            <a:off x="215900" y="409575"/>
            <a:ext cx="8112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1000" b="1">
                <a:solidFill>
                  <a:srgbClr val="003CB4"/>
                </a:solidFill>
                <a:latin typeface="Arial" charset="0"/>
              </a:rPr>
              <a:t>Section</a:t>
            </a:r>
            <a:r>
              <a:rPr lang="en-US" sz="1600" b="1">
                <a:solidFill>
                  <a:srgbClr val="003CB4"/>
                </a:solidFill>
                <a:latin typeface="Arial" charset="0"/>
              </a:rPr>
              <a:t> 3</a:t>
            </a:r>
          </a:p>
        </p:txBody>
      </p:sp>
      <p:sp>
        <p:nvSpPr>
          <p:cNvPr id="20" name="Text Box 3"/>
          <p:cNvSpPr txBox="1">
            <a:spLocks noChangeArrowheads="1"/>
          </p:cNvSpPr>
          <p:nvPr userDrawn="1"/>
        </p:nvSpPr>
        <p:spPr bwMode="auto">
          <a:xfrm>
            <a:off x="0" y="6507163"/>
            <a:ext cx="914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b="1" dirty="0">
                <a:solidFill>
                  <a:srgbClr val="B3F1FF"/>
                </a:solidFill>
                <a:latin typeface="Arial" charset="0"/>
              </a:rPr>
              <a:t>The United States and East Asia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1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4"/>
          <p:cNvSpPr>
            <a:spLocks noChangeArrowheads="1"/>
          </p:cNvSpPr>
          <p:nvPr/>
        </p:nvSpPr>
        <p:spPr bwMode="auto">
          <a:xfrm>
            <a:off x="1685925" y="4594225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  <a:ea typeface="Verdana" pitchFamily="1" charset="0"/>
                <a:cs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  <a:ea typeface="Verdana" pitchFamily="1" charset="0"/>
                <a:cs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ea typeface="Verdana" pitchFamily="1" charset="0"/>
                <a:cs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ea typeface="Verdana" pitchFamily="1" charset="0"/>
                <a:cs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ea typeface="Verdana" pitchFamily="1" charset="0"/>
                <a:cs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ea typeface="Verdana" pitchFamily="1" charset="0"/>
                <a:cs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ea typeface="Verdana" pitchFamily="1" charset="0"/>
                <a:cs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ea typeface="Verdana" pitchFamily="1" charset="0"/>
                <a:cs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ea typeface="Verdana" pitchFamily="1" charset="0"/>
                <a:cs typeface="Verdana" pitchFamily="1" charset="0"/>
              </a:defRPr>
            </a:lvl9pPr>
          </a:lstStyle>
          <a:p>
            <a:pPr eaLnBrk="1" hangingPunct="1"/>
            <a:endParaRPr lang="en-US" altLang="en-US" sz="1400"/>
          </a:p>
        </p:txBody>
      </p:sp>
      <p:sp>
        <p:nvSpPr>
          <p:cNvPr id="4099" name="Rectangle 17"/>
          <p:cNvSpPr>
            <a:spLocks noChangeArrowheads="1"/>
          </p:cNvSpPr>
          <p:nvPr/>
        </p:nvSpPr>
        <p:spPr bwMode="auto">
          <a:xfrm>
            <a:off x="455613" y="13716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  <a:ea typeface="Verdana" pitchFamily="1" charset="0"/>
                <a:cs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  <a:ea typeface="Verdana" pitchFamily="1" charset="0"/>
                <a:cs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ea typeface="Verdana" pitchFamily="1" charset="0"/>
                <a:cs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ea typeface="Verdana" pitchFamily="1" charset="0"/>
                <a:cs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ea typeface="Verdana" pitchFamily="1" charset="0"/>
                <a:cs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ea typeface="Verdana" pitchFamily="1" charset="0"/>
                <a:cs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ea typeface="Verdana" pitchFamily="1" charset="0"/>
                <a:cs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ea typeface="Verdana" pitchFamily="1" charset="0"/>
                <a:cs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ea typeface="Verdana" pitchFamily="1" charset="0"/>
                <a:cs typeface="Verdana" pitchFamily="1" charset="0"/>
              </a:defRPr>
            </a:lvl9pPr>
          </a:lstStyle>
          <a:p>
            <a:pPr eaLnBrk="1" hangingPunct="1"/>
            <a:r>
              <a:rPr lang="en-US" altLang="en-US" sz="2400" b="1" u="sng"/>
              <a:t>Chapter Introduction</a:t>
            </a:r>
            <a:endParaRPr lang="en-US" altLang="en-US" sz="2400" b="1"/>
          </a:p>
        </p:txBody>
      </p:sp>
      <p:sp>
        <p:nvSpPr>
          <p:cNvPr id="4100" name="Rectangle 11"/>
          <p:cNvSpPr>
            <a:spLocks noChangeArrowheads="1"/>
          </p:cNvSpPr>
          <p:nvPr/>
        </p:nvSpPr>
        <p:spPr bwMode="auto">
          <a:xfrm>
            <a:off x="1216025" y="1981200"/>
            <a:ext cx="69342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  <a:ea typeface="Verdana" pitchFamily="1" charset="0"/>
                <a:cs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  <a:ea typeface="Verdana" pitchFamily="1" charset="0"/>
                <a:cs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ea typeface="Verdana" pitchFamily="1" charset="0"/>
                <a:cs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ea typeface="Verdana" pitchFamily="1" charset="0"/>
                <a:cs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ea typeface="Verdana" pitchFamily="1" charset="0"/>
                <a:cs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ea typeface="Verdana" pitchFamily="1" charset="0"/>
                <a:cs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ea typeface="Verdana" pitchFamily="1" charset="0"/>
                <a:cs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ea typeface="Verdana" pitchFamily="1" charset="0"/>
                <a:cs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ea typeface="Verdana" pitchFamily="1" charset="0"/>
                <a:cs typeface="Verdana" pitchFamily="1" charset="0"/>
              </a:defRPr>
            </a:lvl9pPr>
          </a:lstStyle>
          <a:p>
            <a:pPr eaLnBrk="1" hangingPunct="1"/>
            <a:r>
              <a:rPr lang="en-US" altLang="en-US" sz="2000"/>
              <a:t>This chapter will focus on the emergence of the United States as an imperial power around the turn of the 20</a:t>
            </a:r>
            <a:r>
              <a:rPr lang="en-US" altLang="en-US" sz="2000" baseline="30000"/>
              <a:t>th</a:t>
            </a:r>
            <a:r>
              <a:rPr lang="en-US" altLang="en-US" sz="2000"/>
              <a:t> century. It will explore the causes and effects of the Spanish American War and analyze the policies and actions of several U.S. presidents in East Asia and Latin America.</a:t>
            </a:r>
          </a:p>
        </p:txBody>
      </p:sp>
      <p:sp>
        <p:nvSpPr>
          <p:cNvPr id="4101" name="Text Box 14"/>
          <p:cNvSpPr txBox="1">
            <a:spLocks noChangeArrowheads="1"/>
          </p:cNvSpPr>
          <p:nvPr/>
        </p:nvSpPr>
        <p:spPr bwMode="auto">
          <a:xfrm>
            <a:off x="503936" y="4059238"/>
            <a:ext cx="8358378" cy="2203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31775" indent="-231775" eaLnBrk="0" hangingPunct="0">
              <a:defRPr sz="2200">
                <a:solidFill>
                  <a:schemeClr val="tx1"/>
                </a:solidFill>
                <a:latin typeface="Verdana" pitchFamily="1" charset="0"/>
                <a:ea typeface="Verdana" pitchFamily="1" charset="0"/>
                <a:cs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  <a:ea typeface="Verdana" pitchFamily="1" charset="0"/>
                <a:cs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ea typeface="Verdana" pitchFamily="1" charset="0"/>
                <a:cs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ea typeface="Verdana" pitchFamily="1" charset="0"/>
                <a:cs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  <a:ea typeface="Verdana" pitchFamily="1" charset="0"/>
                <a:cs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ea typeface="Verdana" pitchFamily="1" charset="0"/>
                <a:cs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ea typeface="Verdana" pitchFamily="1" charset="0"/>
                <a:cs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ea typeface="Verdana" pitchFamily="1" charset="0"/>
                <a:cs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  <a:ea typeface="Verdana" pitchFamily="1" charset="0"/>
                <a:cs typeface="Verdana" pitchFamily="1" charset="0"/>
              </a:defRPr>
            </a:lvl9pPr>
          </a:lstStyle>
          <a:p>
            <a:pPr eaLnBrk="1" hangingPunct="1">
              <a:spcAft>
                <a:spcPct val="60000"/>
              </a:spcAft>
              <a:buFontTx/>
              <a:buChar char="•"/>
            </a:pPr>
            <a:r>
              <a:rPr lang="en-US" altLang="en-US" b="1" dirty="0"/>
              <a:t>Section 1:</a:t>
            </a:r>
            <a:r>
              <a:rPr lang="en-US" altLang="en-US" dirty="0"/>
              <a:t> The Roots of Imperialism</a:t>
            </a:r>
          </a:p>
          <a:p>
            <a:pPr eaLnBrk="1" hangingPunct="1">
              <a:spcAft>
                <a:spcPct val="60000"/>
              </a:spcAft>
              <a:buFontTx/>
              <a:buChar char="•"/>
            </a:pPr>
            <a:r>
              <a:rPr lang="en-US" altLang="en-US" b="1" dirty="0"/>
              <a:t>Section 2:</a:t>
            </a:r>
            <a:r>
              <a:rPr lang="en-US" altLang="en-US" dirty="0"/>
              <a:t> The Spanish-American War</a:t>
            </a:r>
          </a:p>
          <a:p>
            <a:pPr eaLnBrk="1" hangingPunct="1">
              <a:spcAft>
                <a:spcPct val="60000"/>
              </a:spcAft>
              <a:buFontTx/>
              <a:buChar char="•"/>
            </a:pPr>
            <a:r>
              <a:rPr lang="en-US" altLang="en-US" sz="2800" b="1" dirty="0"/>
              <a:t>Section 3:</a:t>
            </a:r>
            <a:r>
              <a:rPr lang="en-US" altLang="en-US" sz="2800" dirty="0"/>
              <a:t> The United States and East Asia</a:t>
            </a:r>
          </a:p>
          <a:p>
            <a:pPr eaLnBrk="1" hangingPunct="1">
              <a:spcAft>
                <a:spcPct val="60000"/>
              </a:spcAft>
              <a:buFontTx/>
              <a:buChar char="•"/>
            </a:pPr>
            <a:r>
              <a:rPr lang="en-US" altLang="en-US" b="1" dirty="0"/>
              <a:t>Section 4:</a:t>
            </a:r>
            <a:r>
              <a:rPr lang="en-US" altLang="en-US" dirty="0"/>
              <a:t> The United States and Latin America</a:t>
            </a:r>
          </a:p>
        </p:txBody>
      </p:sp>
    </p:spTree>
    <p:extLst>
      <p:ext uri="{BB962C8B-B14F-4D97-AF65-F5344CB8AC3E}">
        <p14:creationId xmlns:p14="http://schemas.microsoft.com/office/powerpoint/2010/main" val="14566751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990600" y="4191000"/>
            <a:ext cx="7253288" cy="1905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CC66">
                  <a:alpha val="66000"/>
                </a:srgbClr>
              </a:gs>
            </a:gsLst>
            <a:lin ang="5400000" scaled="1"/>
          </a:gradFill>
          <a:ln w="9525" algn="ctr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rgbClr val="ADC793">
                <a:alpha val="46001"/>
              </a:srgbClr>
            </a:outerShdw>
          </a:effectLst>
        </p:spPr>
        <p:txBody>
          <a:bodyPr rot="10800000" wrap="none" anchor="ctr"/>
          <a:lstStyle/>
          <a:p>
            <a:pPr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24" name="AutoShape 6"/>
          <p:cNvSpPr>
            <a:spLocks noChangeArrowheads="1"/>
          </p:cNvSpPr>
          <p:nvPr/>
        </p:nvSpPr>
        <p:spPr bwMode="auto">
          <a:xfrm rot="10800000" flipH="1">
            <a:off x="990600" y="1227138"/>
            <a:ext cx="7240588" cy="1439862"/>
          </a:xfrm>
          <a:prstGeom prst="upArrowCallout">
            <a:avLst>
              <a:gd name="adj1" fmla="val 56329"/>
              <a:gd name="adj2" fmla="val 55600"/>
              <a:gd name="adj3" fmla="val 24505"/>
              <a:gd name="adj4" fmla="val 63537"/>
            </a:avLst>
          </a:prstGeom>
          <a:gradFill rotWithShape="1">
            <a:gsLst>
              <a:gs pos="0">
                <a:srgbClr val="CDCDFF">
                  <a:alpha val="62000"/>
                </a:srgb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rgbClr val="ADC793">
                <a:alpha val="46001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292" name="Text Box 129"/>
          <p:cNvSpPr txBox="1">
            <a:spLocks noChangeArrowheads="1"/>
          </p:cNvSpPr>
          <p:nvPr/>
        </p:nvSpPr>
        <p:spPr bwMode="auto">
          <a:xfrm>
            <a:off x="1143000" y="4316413"/>
            <a:ext cx="7086600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>
              <a:lnSpc>
                <a:spcPct val="110000"/>
              </a:lnSpc>
              <a:spcAft>
                <a:spcPts val="2000"/>
              </a:spcAft>
              <a:buFont typeface="Verdana" pitchFamily="1" charset="0"/>
              <a:buChar char="•"/>
            </a:pPr>
            <a:r>
              <a:rPr lang="en-US" altLang="en-US" sz="2000" dirty="0"/>
              <a:t>U.S. Secretary of State </a:t>
            </a:r>
            <a:r>
              <a:rPr lang="en-US" altLang="en-US" sz="2000" b="1" dirty="0">
                <a:solidFill>
                  <a:srgbClr val="FF0000"/>
                </a:solidFill>
              </a:rPr>
              <a:t>John Hay</a:t>
            </a:r>
            <a:r>
              <a:rPr lang="en-US" altLang="en-US" sz="2000" dirty="0"/>
              <a:t> announced that the </a:t>
            </a:r>
            <a:r>
              <a:rPr lang="en-US" altLang="en-US" sz="2000" dirty="0">
                <a:solidFill>
                  <a:srgbClr val="0033CC"/>
                </a:solidFill>
              </a:rPr>
              <a:t>U.S. expected “equality of treatment for commerce in China.” </a:t>
            </a:r>
          </a:p>
          <a:p>
            <a:pPr eaLnBrk="1" hangingPunct="1">
              <a:lnSpc>
                <a:spcPct val="110000"/>
              </a:lnSpc>
              <a:spcAft>
                <a:spcPts val="2000"/>
              </a:spcAft>
              <a:buFont typeface="Verdana" pitchFamily="1" charset="0"/>
              <a:buChar char="•"/>
            </a:pPr>
            <a:r>
              <a:rPr lang="en-US" altLang="en-US" sz="2000" dirty="0"/>
              <a:t>This </a:t>
            </a:r>
            <a:r>
              <a:rPr lang="en-US" altLang="en-US" sz="2000" b="1" dirty="0">
                <a:solidFill>
                  <a:srgbClr val="FF0000"/>
                </a:solidFill>
              </a:rPr>
              <a:t>Open Door Policy</a:t>
            </a:r>
            <a:r>
              <a:rPr lang="en-US" altLang="en-US" sz="2000" dirty="0"/>
              <a:t> guided future U.S. actions.</a:t>
            </a:r>
          </a:p>
        </p:txBody>
      </p:sp>
      <p:sp>
        <p:nvSpPr>
          <p:cNvPr id="12293" name="Text Box 3"/>
          <p:cNvSpPr txBox="1">
            <a:spLocks noChangeArrowheads="1"/>
          </p:cNvSpPr>
          <p:nvPr/>
        </p:nvSpPr>
        <p:spPr bwMode="auto">
          <a:xfrm>
            <a:off x="1666875" y="1295400"/>
            <a:ext cx="5867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algn="ctr" eaLnBrk="1" hangingPunct="1"/>
            <a:r>
              <a:rPr lang="en-US" altLang="en-US" b="1" dirty="0"/>
              <a:t>In 1899, China was being exploited by European powers.</a:t>
            </a:r>
          </a:p>
        </p:txBody>
      </p:sp>
      <p:sp>
        <p:nvSpPr>
          <p:cNvPr id="12294" name="Rectangle 5"/>
          <p:cNvSpPr>
            <a:spLocks noChangeArrowheads="1"/>
          </p:cNvSpPr>
          <p:nvPr/>
        </p:nvSpPr>
        <p:spPr bwMode="auto">
          <a:xfrm>
            <a:off x="1295400" y="2724150"/>
            <a:ext cx="54102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r>
              <a:rPr lang="en-US" altLang="en-US" sz="2000" dirty="0"/>
              <a:t>Britain, France, Germany, and Russia</a:t>
            </a:r>
            <a:br>
              <a:rPr lang="en-US" altLang="en-US" sz="2000" dirty="0"/>
            </a:br>
            <a:r>
              <a:rPr lang="en-US" altLang="en-US" sz="2000" dirty="0"/>
              <a:t>each carved out </a:t>
            </a:r>
            <a:r>
              <a:rPr lang="en-US" altLang="en-US" sz="2000" b="1" dirty="0">
                <a:solidFill>
                  <a:srgbClr val="FF0000"/>
                </a:solidFill>
              </a:rPr>
              <a:t>spheres of influence</a:t>
            </a:r>
            <a:r>
              <a:rPr lang="en-US" altLang="en-US" sz="2000" dirty="0"/>
              <a:t/>
            </a:r>
            <a:br>
              <a:rPr lang="en-US" altLang="en-US" sz="2000" dirty="0"/>
            </a:br>
            <a:r>
              <a:rPr lang="en-US" altLang="en-US" sz="2000" dirty="0"/>
              <a:t>or zones in which they enjoyed special</a:t>
            </a:r>
            <a:br>
              <a:rPr lang="en-US" altLang="en-US" sz="2000" dirty="0"/>
            </a:br>
            <a:r>
              <a:rPr lang="en-US" altLang="en-US" sz="2000" dirty="0"/>
              <a:t>access to ports and markets.</a:t>
            </a:r>
          </a:p>
        </p:txBody>
      </p:sp>
      <p:pic>
        <p:nvPicPr>
          <p:cNvPr id="12309" name="Picture 21" descr="C:\Documents and Settings\Darrell\Local Settings\Temporary Internet Files\Content.IE5\BFAIWSTG\MCj0405724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2819400"/>
            <a:ext cx="1295400" cy="11287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10"/>
          <p:cNvSpPr>
            <a:spLocks noChangeArrowheads="1"/>
          </p:cNvSpPr>
          <p:nvPr/>
        </p:nvSpPr>
        <p:spPr bwMode="auto">
          <a:xfrm rot="10800000" flipH="1">
            <a:off x="835025" y="1525588"/>
            <a:ext cx="7391400" cy="1508125"/>
          </a:xfrm>
          <a:prstGeom prst="upArrowCallout">
            <a:avLst>
              <a:gd name="adj1" fmla="val 59513"/>
              <a:gd name="adj2" fmla="val 55496"/>
              <a:gd name="adj3" fmla="val 27056"/>
              <a:gd name="adj4" fmla="val 61144"/>
            </a:avLst>
          </a:prstGeom>
          <a:gradFill rotWithShape="1">
            <a:gsLst>
              <a:gs pos="0">
                <a:srgbClr val="FFCC66">
                  <a:alpha val="97000"/>
                </a:srgb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rgbClr val="ADC793">
                <a:alpha val="46001"/>
              </a:srgbClr>
            </a:outerShdw>
          </a:effectLst>
        </p:spPr>
        <p:txBody>
          <a:bodyPr rot="10800000"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143000" y="1595438"/>
            <a:ext cx="6858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algn="ctr" eaLnBrk="1" hangingPunct="1"/>
            <a:r>
              <a:rPr lang="en-US" altLang="en-US" b="1" dirty="0"/>
              <a:t>In 1900, Chinese secret societies began attacking foreigners and missionaries.</a:t>
            </a:r>
            <a:endParaRPr lang="en-US" altLang="en-US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447800" y="3109913"/>
            <a:ext cx="6172200" cy="268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>
              <a:spcAft>
                <a:spcPts val="2000"/>
              </a:spcAft>
              <a:buClr>
                <a:schemeClr val="tx1"/>
              </a:buClr>
              <a:buFont typeface="Verdana" pitchFamily="1" charset="0"/>
              <a:buChar char="•"/>
            </a:pPr>
            <a:r>
              <a:rPr lang="en-US" altLang="en-US" sz="2000" dirty="0"/>
              <a:t>A multinational force from the U.S., Europe, and Japan, put down this </a:t>
            </a:r>
            <a:r>
              <a:rPr lang="en-US" altLang="en-US" sz="2000" b="1" dirty="0">
                <a:solidFill>
                  <a:srgbClr val="FF0000"/>
                </a:solidFill>
              </a:rPr>
              <a:t>Boxer Rebellion</a:t>
            </a:r>
            <a:r>
              <a:rPr lang="en-US" altLang="en-US" sz="2000" dirty="0">
                <a:solidFill>
                  <a:srgbClr val="FF0000"/>
                </a:solidFill>
              </a:rPr>
              <a:t>.</a:t>
            </a:r>
          </a:p>
          <a:p>
            <a:pPr eaLnBrk="1" hangingPunct="1">
              <a:spcAft>
                <a:spcPts val="2000"/>
              </a:spcAft>
              <a:buClr>
                <a:schemeClr val="tx1"/>
              </a:buClr>
              <a:buFont typeface="Verdana" pitchFamily="1" charset="0"/>
              <a:buChar char="•"/>
            </a:pPr>
            <a:r>
              <a:rPr lang="en-US" altLang="en-US" sz="2000" dirty="0"/>
              <a:t>The Chinese government was forced to pay for damages done during the rebellion.</a:t>
            </a:r>
          </a:p>
          <a:p>
            <a:pPr eaLnBrk="1" hangingPunct="1">
              <a:spcAft>
                <a:spcPts val="2000"/>
              </a:spcAft>
              <a:buClr>
                <a:schemeClr val="tx1"/>
              </a:buClr>
              <a:buFont typeface="Verdana" pitchFamily="1" charset="0"/>
              <a:buChar char="•"/>
            </a:pPr>
            <a:r>
              <a:rPr lang="en-US" altLang="en-US" sz="2000" dirty="0"/>
              <a:t>This raised nationalist anger and contributed to a 1911 revolt against the Emperor.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SUS_ch18_s3_boxer_d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1447800"/>
            <a:ext cx="7010400" cy="48175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4572000" y="1371600"/>
            <a:ext cx="35814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algn="r" eaLnBrk="1" hangingPunct="1"/>
            <a:r>
              <a:rPr lang="en-US" altLang="en-US" sz="2000" dirty="0"/>
              <a:t>It eventually took 20,000 soldiers, including 2,000 Americans, like these marching through China’s Forbidden City, to </a:t>
            </a:r>
            <a:br>
              <a:rPr lang="en-US" altLang="en-US" sz="2000" dirty="0"/>
            </a:br>
            <a:r>
              <a:rPr lang="en-US" altLang="en-US" sz="2000" dirty="0"/>
              <a:t>put down the Boxer Rebellion.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990600" y="2438400"/>
            <a:ext cx="7162800" cy="35052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9C9FF"/>
              </a:gs>
            </a:gsLst>
            <a:lin ang="5400000" scaled="1"/>
          </a:gradFill>
          <a:ln w="19050">
            <a:solidFill>
              <a:srgbClr val="666699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3" name="Text Box 17"/>
          <p:cNvSpPr txBox="1">
            <a:spLocks noChangeArrowheads="1"/>
          </p:cNvSpPr>
          <p:nvPr/>
        </p:nvSpPr>
        <p:spPr bwMode="auto">
          <a:xfrm>
            <a:off x="1066800" y="1600200"/>
            <a:ext cx="6934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algn="ctr" eaLnBrk="1" hangingPunct="1"/>
            <a:r>
              <a:rPr lang="en-US" altLang="en-US" b="1" dirty="0"/>
              <a:t>Japan also opposed European interference in China, especially by Russia.</a:t>
            </a:r>
            <a:endParaRPr lang="en-US" altLang="en-US" dirty="0"/>
          </a:p>
        </p:txBody>
      </p:sp>
      <p:graphicFrame>
        <p:nvGraphicFramePr>
          <p:cNvPr id="15376" name="Group 16"/>
          <p:cNvGraphicFramePr>
            <a:graphicFrameLocks noGrp="1"/>
          </p:cNvGraphicFramePr>
          <p:nvPr/>
        </p:nvGraphicFramePr>
        <p:xfrm>
          <a:off x="1143000" y="2514600"/>
          <a:ext cx="6858000" cy="3246438"/>
        </p:xfrm>
        <a:graphic>
          <a:graphicData uri="http://schemas.openxmlformats.org/drawingml/2006/table">
            <a:tbl>
              <a:tblPr/>
              <a:tblGrid>
                <a:gridCol w="68580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The Russo-Japanese War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182563" marR="0" lvl="0" indent="-1825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800"/>
                        </a:spcAft>
                        <a:buClrTx/>
                        <a:buSzPct val="80000"/>
                        <a:buFont typeface="Arial" charset="0"/>
                        <a:buChar char="●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In 1904,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Japan attacked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 Russian fleet at Port Arthur in China.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2838"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800"/>
                        </a:spcAft>
                        <a:buClr>
                          <a:schemeClr val="tx1"/>
                        </a:buClr>
                        <a:buSzPct val="80000"/>
                        <a:buFont typeface="Arial" charset="0"/>
                        <a:buChar char="●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The resulting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Russo-Japanese War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was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resolved by Theodore Roosevelt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at a conference in Portsmouth, New Hampshire.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182563" marR="0" lvl="0" indent="-1825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800"/>
                        </a:spcAft>
                        <a:buClrTx/>
                        <a:buSzPct val="80000"/>
                        <a:buFont typeface="Arial" charset="0"/>
                        <a:buChar char="●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In 1905,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Roosevelt was awarded the Nobel Peace Prize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for his role, demonstrating America’s new stature in the world.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4"/>
          <p:cNvSpPr>
            <a:spLocks noChangeArrowheads="1"/>
          </p:cNvSpPr>
          <p:nvPr/>
        </p:nvSpPr>
        <p:spPr bwMode="auto">
          <a:xfrm rot="5400000" flipH="1">
            <a:off x="1790700" y="1790700"/>
            <a:ext cx="3048000" cy="4495800"/>
          </a:xfrm>
          <a:prstGeom prst="upArrowCallout">
            <a:avLst>
              <a:gd name="adj1" fmla="val 19252"/>
              <a:gd name="adj2" fmla="val 20001"/>
              <a:gd name="adj3" fmla="val 16958"/>
              <a:gd name="adj4" fmla="val 81820"/>
            </a:avLst>
          </a:prstGeom>
          <a:gradFill flip="none" rotWithShape="1">
            <a:gsLst>
              <a:gs pos="0">
                <a:srgbClr val="00B0F0">
                  <a:alpha val="50000"/>
                </a:srgbClr>
              </a:gs>
              <a:gs pos="100000">
                <a:schemeClr val="bg1"/>
              </a:gs>
            </a:gsLst>
            <a:lin ang="13500000" scaled="1"/>
            <a:tileRect/>
          </a:gra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rgbClr val="ADC793">
                <a:alpha val="46001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676400" y="1219200"/>
            <a:ext cx="57150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algn="ctr"/>
            <a:r>
              <a:rPr lang="en-US" altLang="en-US" b="1" dirty="0"/>
              <a:t>Anti-Asian prejudice, especially on the West Coast, disrupted relations with Japan. </a:t>
            </a:r>
          </a:p>
        </p:txBody>
      </p:sp>
      <p:sp>
        <p:nvSpPr>
          <p:cNvPr id="2" name="Rectangle 29"/>
          <p:cNvSpPr>
            <a:spLocks noChangeArrowheads="1"/>
          </p:cNvSpPr>
          <p:nvPr/>
        </p:nvSpPr>
        <p:spPr bwMode="auto">
          <a:xfrm>
            <a:off x="5638800" y="2438400"/>
            <a:ext cx="25146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r>
              <a:rPr lang="en-US" altLang="en-US" sz="2000" dirty="0"/>
              <a:t>Roosevelt negotiated a </a:t>
            </a:r>
            <a:r>
              <a:rPr lang="en-US" altLang="en-US" sz="2000" b="1" dirty="0">
                <a:solidFill>
                  <a:srgbClr val="FF0000"/>
                </a:solidFill>
              </a:rPr>
              <a:t>“Gentlemen’s Agreement”</a:t>
            </a:r>
            <a:r>
              <a:rPr lang="en-US" altLang="en-US" sz="2000" dirty="0"/>
              <a:t> in which the school board removed the ban and in exchange,</a:t>
            </a:r>
            <a:r>
              <a:rPr lang="en-US" altLang="en-US" sz="2000" dirty="0">
                <a:solidFill>
                  <a:srgbClr val="0033CC"/>
                </a:solidFill>
              </a:rPr>
              <a:t> Japan limited emigration to the U.S.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00175" y="2809875"/>
            <a:ext cx="3048000" cy="243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r>
              <a:rPr lang="en-US" altLang="en-US" dirty="0"/>
              <a:t>When the San Francisco School Board</a:t>
            </a:r>
            <a:r>
              <a:rPr lang="en-US" altLang="en-US" dirty="0">
                <a:solidFill>
                  <a:srgbClr val="0066CC"/>
                </a:solidFill>
              </a:rPr>
              <a:t> </a:t>
            </a:r>
            <a:r>
              <a:rPr lang="en-US" altLang="en-US" dirty="0">
                <a:solidFill>
                  <a:srgbClr val="0033CC"/>
                </a:solidFill>
              </a:rPr>
              <a:t>banned Asian students from attending classes with white students,</a:t>
            </a:r>
            <a:r>
              <a:rPr lang="en-US" altLang="en-US" dirty="0"/>
              <a:t> Japan was insulted.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3" descr="HSUS_ch18_s3_whitefleet_d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00125"/>
            <a:ext cx="9525000" cy="537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Rectangle 22"/>
          <p:cNvSpPr>
            <a:spLocks noChangeArrowheads="1"/>
          </p:cNvSpPr>
          <p:nvPr/>
        </p:nvSpPr>
        <p:spPr bwMode="auto">
          <a:xfrm>
            <a:off x="1295400" y="1143000"/>
            <a:ext cx="74676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algn="r" eaLnBrk="1" hangingPunct="1"/>
            <a:r>
              <a:rPr lang="en-US" altLang="en-US" dirty="0"/>
              <a:t>President Roosevelt reminded the world of America’s rising military power by sending the </a:t>
            </a:r>
            <a:r>
              <a:rPr lang="en-US" altLang="en-US" b="1" dirty="0">
                <a:solidFill>
                  <a:srgbClr val="FF0000"/>
                </a:solidFill>
              </a:rPr>
              <a:t>Great White Fleet</a:t>
            </a:r>
            <a:r>
              <a:rPr lang="en-US" altLang="en-US" b="1" dirty="0"/>
              <a:t> </a:t>
            </a:r>
            <a:r>
              <a:rPr lang="en-US" altLang="en-US" dirty="0"/>
              <a:t>of sixteen battleships on a world cruise in 1907.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 Extends its Influence in Asia</a:t>
            </a:r>
          </a:p>
          <a:p>
            <a:pPr lvl="1"/>
            <a:r>
              <a:rPr lang="en-US" dirty="0" smtClean="0"/>
              <a:t>Philippines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1689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9"/>
          <p:cNvSpPr txBox="1">
            <a:spLocks noChangeArrowheads="1"/>
          </p:cNvSpPr>
          <p:nvPr/>
        </p:nvSpPr>
        <p:spPr bwMode="auto">
          <a:xfrm>
            <a:off x="990600" y="2286000"/>
            <a:ext cx="6873875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8925" indent="-288925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>
              <a:lnSpc>
                <a:spcPct val="110000"/>
              </a:lnSpc>
              <a:spcAft>
                <a:spcPct val="60000"/>
              </a:spcAft>
              <a:buSzPct val="80000"/>
              <a:buFontTx/>
              <a:buChar char="•"/>
            </a:pPr>
            <a:r>
              <a:rPr lang="en-US" altLang="en-US"/>
              <a:t>Examine the causes and consequences of the Philippine insurrection. </a:t>
            </a:r>
          </a:p>
          <a:p>
            <a:pPr>
              <a:lnSpc>
                <a:spcPct val="110000"/>
              </a:lnSpc>
              <a:spcAft>
                <a:spcPct val="60000"/>
              </a:spcAft>
              <a:buSzPct val="80000"/>
              <a:buFontTx/>
              <a:buChar char="•"/>
            </a:pPr>
            <a:r>
              <a:rPr lang="en-US" altLang="en-US">
                <a:ea typeface="ヒラギノ角ゴ ProN W3" pitchFamily="1" charset="-128"/>
              </a:rPr>
              <a:t>Analyze the effects of the Open Door Policy</a:t>
            </a:r>
            <a:r>
              <a:rPr lang="en-US" altLang="en-US"/>
              <a:t>.</a:t>
            </a:r>
          </a:p>
          <a:p>
            <a:pPr>
              <a:lnSpc>
                <a:spcPct val="110000"/>
              </a:lnSpc>
              <a:spcAft>
                <a:spcPct val="60000"/>
              </a:spcAft>
              <a:buSzPct val="80000"/>
              <a:buFontTx/>
              <a:buChar char="•"/>
            </a:pPr>
            <a:r>
              <a:rPr lang="en-US" altLang="en-US">
                <a:ea typeface="ヒラギノ角ゴ ProN W3" pitchFamily="1" charset="-128"/>
              </a:rPr>
              <a:t>D</a:t>
            </a:r>
            <a:r>
              <a:rPr lang="en-US" altLang="en-US"/>
              <a:t>escribe how the United States dealt with the rising power of Japan.</a:t>
            </a:r>
          </a:p>
        </p:txBody>
      </p:sp>
      <p:sp>
        <p:nvSpPr>
          <p:cNvPr id="4099" name="Rectangle 14"/>
          <p:cNvSpPr>
            <a:spLocks noChangeArrowheads="1"/>
          </p:cNvSpPr>
          <p:nvPr/>
        </p:nvSpPr>
        <p:spPr bwMode="auto">
          <a:xfrm>
            <a:off x="1685925" y="4594225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endParaRPr lang="en-US" altLang="en-US" sz="1400"/>
          </a:p>
        </p:txBody>
      </p:sp>
      <p:sp>
        <p:nvSpPr>
          <p:cNvPr id="4100" name="Rectangle 20"/>
          <p:cNvSpPr>
            <a:spLocks noChangeArrowheads="1"/>
          </p:cNvSpPr>
          <p:nvPr/>
        </p:nvSpPr>
        <p:spPr bwMode="auto">
          <a:xfrm>
            <a:off x="455613" y="1370013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r>
              <a:rPr lang="en-US" altLang="en-US" sz="2400" b="1" u="sng"/>
              <a:t>Objectives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9"/>
          <p:cNvSpPr txBox="1">
            <a:spLocks noChangeArrowheads="1"/>
          </p:cNvSpPr>
          <p:nvPr/>
        </p:nvSpPr>
        <p:spPr bwMode="auto">
          <a:xfrm>
            <a:off x="476250" y="1357313"/>
            <a:ext cx="7850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r>
              <a:rPr lang="en-US" altLang="en-US" sz="2400" b="1" u="sng"/>
              <a:t>Terms and People</a:t>
            </a:r>
            <a:r>
              <a:rPr lang="en-US" altLang="en-US" sz="2400" b="1"/>
              <a:t> </a:t>
            </a:r>
          </a:p>
        </p:txBody>
      </p:sp>
      <p:sp>
        <p:nvSpPr>
          <p:cNvPr id="5123" name="Rectangle 13"/>
          <p:cNvSpPr>
            <a:spLocks noChangeArrowheads="1"/>
          </p:cNvSpPr>
          <p:nvPr/>
        </p:nvSpPr>
        <p:spPr bwMode="auto">
          <a:xfrm>
            <a:off x="990600" y="2114550"/>
            <a:ext cx="7620000" cy="390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>
              <a:lnSpc>
                <a:spcPct val="110000"/>
              </a:lnSpc>
              <a:spcAft>
                <a:spcPct val="30000"/>
              </a:spcAft>
              <a:buSzPct val="80000"/>
              <a:buFontTx/>
              <a:buChar char="•"/>
            </a:pPr>
            <a:r>
              <a:rPr lang="en-US" altLang="en-US" b="1">
                <a:solidFill>
                  <a:srgbClr val="FF0000"/>
                </a:solidFill>
              </a:rPr>
              <a:t>insurrection</a:t>
            </a:r>
            <a:r>
              <a:rPr lang="en-US" altLang="en-US" b="1"/>
              <a:t> –</a:t>
            </a:r>
            <a:r>
              <a:rPr lang="en-US" altLang="en-US"/>
              <a:t> a rebellion or revolt</a:t>
            </a:r>
            <a:endParaRPr lang="en-US" altLang="en-US" b="1"/>
          </a:p>
          <a:p>
            <a:pPr eaLnBrk="1" hangingPunct="1">
              <a:lnSpc>
                <a:spcPct val="110000"/>
              </a:lnSpc>
              <a:spcAft>
                <a:spcPct val="30000"/>
              </a:spcAft>
              <a:buSzPct val="80000"/>
              <a:buFontTx/>
              <a:buChar char="•"/>
            </a:pPr>
            <a:r>
              <a:rPr lang="en-US" altLang="en-US" b="1">
                <a:solidFill>
                  <a:srgbClr val="FF0000"/>
                </a:solidFill>
              </a:rPr>
              <a:t>guerrilla warfare</a:t>
            </a:r>
            <a:r>
              <a:rPr lang="en-US" altLang="en-US" b="1"/>
              <a:t> –</a:t>
            </a:r>
            <a:r>
              <a:rPr lang="en-US" altLang="en-US"/>
              <a:t> form of non-traditional warfare, generally by small bands of fighters</a:t>
            </a:r>
          </a:p>
          <a:p>
            <a:pPr eaLnBrk="1" hangingPunct="1">
              <a:lnSpc>
                <a:spcPct val="110000"/>
              </a:lnSpc>
              <a:spcAft>
                <a:spcPct val="30000"/>
              </a:spcAft>
              <a:buSzPct val="80000"/>
              <a:buFontTx/>
              <a:buChar char="•"/>
            </a:pPr>
            <a:r>
              <a:rPr lang="en-US" altLang="en-US" b="1">
                <a:solidFill>
                  <a:srgbClr val="FF0000"/>
                </a:solidFill>
              </a:rPr>
              <a:t>William Howard Taft</a:t>
            </a:r>
            <a:r>
              <a:rPr lang="en-US" altLang="en-US" b="1"/>
              <a:t> –</a:t>
            </a:r>
            <a:r>
              <a:rPr lang="en-US" altLang="en-US"/>
              <a:t> future president, appointed governor of the Philippines in 1901 </a:t>
            </a:r>
          </a:p>
          <a:p>
            <a:pPr eaLnBrk="1" hangingPunct="1">
              <a:lnSpc>
                <a:spcPct val="110000"/>
              </a:lnSpc>
              <a:spcAft>
                <a:spcPct val="30000"/>
              </a:spcAft>
              <a:buSzPct val="80000"/>
              <a:buFontTx/>
              <a:buChar char="•"/>
            </a:pPr>
            <a:r>
              <a:rPr lang="en-US" altLang="en-US" b="1">
                <a:solidFill>
                  <a:srgbClr val="FF0000"/>
                </a:solidFill>
              </a:rPr>
              <a:t>sphere of influence</a:t>
            </a:r>
            <a:r>
              <a:rPr lang="en-US" altLang="en-US" b="1"/>
              <a:t> –</a:t>
            </a:r>
            <a:r>
              <a:rPr lang="en-US" altLang="en-US"/>
              <a:t> zones in China that gave European powers exclusive access to commerce</a:t>
            </a:r>
          </a:p>
          <a:p>
            <a:pPr eaLnBrk="1" hangingPunct="1">
              <a:lnSpc>
                <a:spcPct val="110000"/>
              </a:lnSpc>
              <a:spcAft>
                <a:spcPct val="30000"/>
              </a:spcAft>
              <a:buSzPct val="80000"/>
              <a:buFontTx/>
              <a:buChar char="•"/>
            </a:pPr>
            <a:r>
              <a:rPr lang="en-US" altLang="en-US" b="1">
                <a:solidFill>
                  <a:srgbClr val="FF0000"/>
                </a:solidFill>
              </a:rPr>
              <a:t>John Hay</a:t>
            </a:r>
            <a:r>
              <a:rPr lang="en-US" altLang="en-US" b="1"/>
              <a:t> –</a:t>
            </a:r>
            <a:r>
              <a:rPr lang="en-US" altLang="en-US"/>
              <a:t> U.S. Secretary of State who asserted the “Open Door Policy” in China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9"/>
          <p:cNvSpPr txBox="1">
            <a:spLocks noChangeArrowheads="1"/>
          </p:cNvSpPr>
          <p:nvPr/>
        </p:nvSpPr>
        <p:spPr bwMode="auto">
          <a:xfrm>
            <a:off x="509588" y="1352550"/>
            <a:ext cx="7850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r>
              <a:rPr lang="en-US" altLang="en-US" sz="2400" b="1" u="sng"/>
              <a:t>Terms and People</a:t>
            </a:r>
            <a:r>
              <a:rPr lang="en-US" altLang="en-US" sz="2400" b="1"/>
              <a:t> </a:t>
            </a:r>
            <a:r>
              <a:rPr lang="en-US" altLang="en-US" sz="1800"/>
              <a:t>(continued) </a:t>
            </a:r>
          </a:p>
        </p:txBody>
      </p:sp>
      <p:sp>
        <p:nvSpPr>
          <p:cNvPr id="6147" name="Rectangle 13"/>
          <p:cNvSpPr>
            <a:spLocks noChangeArrowheads="1"/>
          </p:cNvSpPr>
          <p:nvPr/>
        </p:nvSpPr>
        <p:spPr bwMode="auto">
          <a:xfrm>
            <a:off x="990600" y="2114550"/>
            <a:ext cx="7620000" cy="370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>
              <a:lnSpc>
                <a:spcPct val="110000"/>
              </a:lnSpc>
              <a:spcAft>
                <a:spcPct val="30000"/>
              </a:spcAft>
              <a:buSzPct val="80000"/>
              <a:buFontTx/>
              <a:buChar char="•"/>
            </a:pPr>
            <a:r>
              <a:rPr lang="en-US" altLang="en-US" b="1">
                <a:solidFill>
                  <a:srgbClr val="FF0000"/>
                </a:solidFill>
              </a:rPr>
              <a:t>Boxer Rebellion</a:t>
            </a:r>
            <a:r>
              <a:rPr lang="en-US" altLang="en-US" b="1"/>
              <a:t> –</a:t>
            </a:r>
            <a:r>
              <a:rPr lang="en-US" altLang="en-US"/>
              <a:t> 1900 revolt by secret Chinese societies against outside influences</a:t>
            </a:r>
            <a:r>
              <a:rPr lang="en-US" altLang="en-US" b="1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110000"/>
              </a:lnSpc>
              <a:spcAft>
                <a:spcPct val="30000"/>
              </a:spcAft>
              <a:buSzPct val="80000"/>
              <a:buFontTx/>
              <a:buChar char="•"/>
            </a:pPr>
            <a:r>
              <a:rPr lang="en-US" altLang="en-US" b="1">
                <a:solidFill>
                  <a:srgbClr val="FF0000"/>
                </a:solidFill>
              </a:rPr>
              <a:t>Open Door Policy</a:t>
            </a:r>
            <a:r>
              <a:rPr lang="en-US" altLang="en-US" b="1"/>
              <a:t> –</a:t>
            </a:r>
            <a:r>
              <a:rPr lang="en-US" altLang="en-US"/>
              <a:t> Secretary of State John Hay’s policy of opposing European colonies and “spheres of influence” in China  </a:t>
            </a:r>
          </a:p>
          <a:p>
            <a:pPr>
              <a:lnSpc>
                <a:spcPct val="110000"/>
              </a:lnSpc>
              <a:spcAft>
                <a:spcPct val="30000"/>
              </a:spcAft>
              <a:buSzPct val="80000"/>
              <a:buFontTx/>
              <a:buChar char="•"/>
            </a:pPr>
            <a:r>
              <a:rPr lang="en-US" altLang="en-US" b="1">
                <a:solidFill>
                  <a:srgbClr val="FF0000"/>
                </a:solidFill>
              </a:rPr>
              <a:t>Russo-Japanese War</a:t>
            </a:r>
            <a:r>
              <a:rPr lang="en-US" altLang="en-US" b="1"/>
              <a:t> – </a:t>
            </a:r>
            <a:r>
              <a:rPr lang="en-US" altLang="en-US"/>
              <a:t>war launched by Japan in 1904 to remove Russian influence in China;  settled by Theodore Roosevelt in the Treaty of Portsmouth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9"/>
          <p:cNvSpPr txBox="1">
            <a:spLocks noChangeArrowheads="1"/>
          </p:cNvSpPr>
          <p:nvPr/>
        </p:nvSpPr>
        <p:spPr bwMode="auto">
          <a:xfrm>
            <a:off x="495300" y="1371600"/>
            <a:ext cx="7850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r>
              <a:rPr lang="en-US" altLang="en-US" sz="2400" b="1" u="sng"/>
              <a:t>Terms and People</a:t>
            </a:r>
            <a:r>
              <a:rPr lang="en-US" altLang="en-US" sz="2400" b="1"/>
              <a:t> </a:t>
            </a:r>
            <a:r>
              <a:rPr lang="en-US" altLang="en-US" sz="1800"/>
              <a:t>(continued) </a:t>
            </a:r>
          </a:p>
        </p:txBody>
      </p:sp>
      <p:sp>
        <p:nvSpPr>
          <p:cNvPr id="7171" name="Rectangle 13"/>
          <p:cNvSpPr>
            <a:spLocks noChangeArrowheads="1"/>
          </p:cNvSpPr>
          <p:nvPr/>
        </p:nvSpPr>
        <p:spPr bwMode="auto">
          <a:xfrm>
            <a:off x="990600" y="2133600"/>
            <a:ext cx="7620000" cy="287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>
              <a:lnSpc>
                <a:spcPct val="110000"/>
              </a:lnSpc>
              <a:spcAft>
                <a:spcPct val="30000"/>
              </a:spcAft>
              <a:buSzPct val="80000"/>
              <a:buFontTx/>
              <a:buChar char="•"/>
            </a:pPr>
            <a:r>
              <a:rPr lang="en-US" altLang="en-US" b="1">
                <a:solidFill>
                  <a:srgbClr val="FF0000"/>
                </a:solidFill>
              </a:rPr>
              <a:t>“Gentlemen’s Agreement”</a:t>
            </a:r>
            <a:r>
              <a:rPr lang="en-US" altLang="en-US" b="1"/>
              <a:t> –</a:t>
            </a:r>
            <a:r>
              <a:rPr lang="en-US" altLang="en-US"/>
              <a:t> allowed Japanese children to attend public schools with whites in California while Japan agreed to limit emigration to the U.S.</a:t>
            </a:r>
          </a:p>
          <a:p>
            <a:pPr>
              <a:lnSpc>
                <a:spcPct val="110000"/>
              </a:lnSpc>
              <a:spcAft>
                <a:spcPct val="30000"/>
              </a:spcAft>
              <a:buSzPct val="80000"/>
              <a:buFontTx/>
              <a:buChar char="•"/>
            </a:pPr>
            <a:r>
              <a:rPr lang="en-US" altLang="en-US" b="1">
                <a:solidFill>
                  <a:srgbClr val="FF0000"/>
                </a:solidFill>
              </a:rPr>
              <a:t>Great White Fleet</a:t>
            </a:r>
            <a:r>
              <a:rPr lang="en-US" altLang="en-US" b="1"/>
              <a:t> –</a:t>
            </a:r>
            <a:r>
              <a:rPr lang="en-US" altLang="en-US"/>
              <a:t> 1907 world cruise by an armada of U.S. battleships to demonstrate American naval strength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1"/>
          <p:cNvSpPr>
            <a:spLocks noChangeArrowheads="1"/>
          </p:cNvSpPr>
          <p:nvPr/>
        </p:nvSpPr>
        <p:spPr bwMode="auto">
          <a:xfrm>
            <a:off x="1216025" y="1676400"/>
            <a:ext cx="6705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r>
              <a:rPr lang="en-US" altLang="en-US" sz="2400" b="1" dirty="0"/>
              <a:t>How did the United States extend its influence in Asia?</a:t>
            </a:r>
          </a:p>
        </p:txBody>
      </p:sp>
      <p:sp>
        <p:nvSpPr>
          <p:cNvPr id="8195" name="Rectangle 12"/>
          <p:cNvSpPr>
            <a:spLocks noChangeArrowheads="1"/>
          </p:cNvSpPr>
          <p:nvPr/>
        </p:nvSpPr>
        <p:spPr bwMode="auto">
          <a:xfrm>
            <a:off x="1216025" y="2819400"/>
            <a:ext cx="6477000" cy="310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r>
              <a:rPr lang="en-US" altLang="en-US" dirty="0"/>
              <a:t>America’s decision to keep the Philippines helped expand U.S. influence, compete with European colonial powers, gain Asian markets, and extend American culture to the people of Asia. </a:t>
            </a:r>
          </a:p>
          <a:p>
            <a:endParaRPr lang="en-US" altLang="en-US" dirty="0"/>
          </a:p>
          <a:p>
            <a:r>
              <a:rPr lang="en-US" altLang="en-US" dirty="0">
                <a:solidFill>
                  <a:srgbClr val="0033CC"/>
                </a:solidFill>
              </a:rPr>
              <a:t>Imperialism in East Asia brought greater power and wealth to Americans, but it also increased political tensions in Asia.</a:t>
            </a:r>
          </a:p>
        </p:txBody>
      </p:sp>
      <p:pic>
        <p:nvPicPr>
          <p:cNvPr id="8196" name="Picture 6" descr="HSUS09_EQ_logoSma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41500"/>
            <a:ext cx="55880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Shape 5"/>
          <p:cNvSpPr>
            <a:spLocks noChangeArrowheads="1"/>
          </p:cNvSpPr>
          <p:nvPr/>
        </p:nvSpPr>
        <p:spPr bwMode="auto">
          <a:xfrm rot="5400000" flipH="1">
            <a:off x="1219200" y="1143000"/>
            <a:ext cx="3810000" cy="4419600"/>
          </a:xfrm>
          <a:prstGeom prst="upArrowCallout">
            <a:avLst>
              <a:gd name="adj1" fmla="val 17565"/>
              <a:gd name="adj2" fmla="val 16875"/>
              <a:gd name="adj3" fmla="val 14856"/>
              <a:gd name="adj4" fmla="val 81240"/>
            </a:avLst>
          </a:prstGeom>
          <a:gradFill rotWithShape="1">
            <a:gsLst>
              <a:gs pos="0">
                <a:srgbClr val="CDCD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rgbClr val="ADC793">
                <a:alpha val="46001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9219" name="Text Box 129"/>
          <p:cNvSpPr txBox="1">
            <a:spLocks noChangeArrowheads="1"/>
          </p:cNvSpPr>
          <p:nvPr/>
        </p:nvSpPr>
        <p:spPr bwMode="auto">
          <a:xfrm>
            <a:off x="5334000" y="1371600"/>
            <a:ext cx="28194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>
              <a:spcAft>
                <a:spcPts val="2000"/>
              </a:spcAft>
            </a:pPr>
            <a:r>
              <a:rPr lang="en-US" altLang="en-US" sz="2000" dirty="0"/>
              <a:t>This angered Filipino nationalists like Emilio Aguinaldo who had fought aside the Americans to oust Spain. </a:t>
            </a:r>
          </a:p>
          <a:p>
            <a:pPr>
              <a:spcAft>
                <a:spcPts val="2000"/>
              </a:spcAft>
            </a:pPr>
            <a:r>
              <a:rPr lang="en-US" altLang="en-US" sz="2000" dirty="0"/>
              <a:t>Aguinaldo used </a:t>
            </a:r>
            <a:r>
              <a:rPr lang="en-US" altLang="en-US" sz="2000" b="1" dirty="0">
                <a:solidFill>
                  <a:srgbClr val="FF0000"/>
                </a:solidFill>
              </a:rPr>
              <a:t>guerrilla warfare</a:t>
            </a:r>
            <a:r>
              <a:rPr lang="en-US" altLang="en-US" sz="2000" dirty="0"/>
              <a:t> in an organized </a:t>
            </a:r>
            <a:r>
              <a:rPr lang="en-US" altLang="en-US" sz="2000" b="1" dirty="0">
                <a:solidFill>
                  <a:srgbClr val="FF0000"/>
                </a:solidFill>
              </a:rPr>
              <a:t>insurrection</a:t>
            </a:r>
            <a:r>
              <a:rPr lang="en-US" altLang="en-US" sz="2000" dirty="0"/>
              <a:t> against the</a:t>
            </a:r>
            <a:br>
              <a:rPr lang="en-US" altLang="en-US" sz="2000" dirty="0"/>
            </a:br>
            <a:r>
              <a:rPr lang="en-US" altLang="en-US" sz="2000" dirty="0"/>
              <a:t>United States.</a:t>
            </a:r>
          </a:p>
        </p:txBody>
      </p:sp>
      <p:sp>
        <p:nvSpPr>
          <p:cNvPr id="9220" name="Text Box 17"/>
          <p:cNvSpPr txBox="1">
            <a:spLocks noChangeArrowheads="1"/>
          </p:cNvSpPr>
          <p:nvPr/>
        </p:nvSpPr>
        <p:spPr bwMode="auto">
          <a:xfrm>
            <a:off x="1114425" y="2286000"/>
            <a:ext cx="3200400" cy="210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algn="ctr" eaLnBrk="1" hangingPunct="1"/>
            <a:r>
              <a:rPr lang="en-US" altLang="en-US" b="1" dirty="0"/>
              <a:t>Following the Spanish-American War, the United States decided to retain possession of the Philippines.</a:t>
            </a:r>
          </a:p>
        </p:txBody>
      </p:sp>
      <p:pic>
        <p:nvPicPr>
          <p:cNvPr id="9226" name="Picture 10" descr="C:\Documents and Settings\Darrell\Local Settings\Temporary Internet Files\Content.IE5\5A8V7H9Z\MPj03829130000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4495800"/>
            <a:ext cx="1981200" cy="1414463"/>
          </a:xfrm>
          <a:prstGeom prst="rect">
            <a:avLst/>
          </a:prstGeom>
          <a:noFill/>
          <a:ln w="9525">
            <a:solidFill>
              <a:srgbClr val="666699"/>
            </a:solidFill>
            <a:miter lim="800000"/>
            <a:headEnd/>
            <a:tailEnd/>
          </a:ln>
          <a:effectLst>
            <a:outerShdw dist="49898" dir="2700000" algn="tl" rotWithShape="0">
              <a:srgbClr val="808080">
                <a:alpha val="64999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utoShape 4"/>
          <p:cNvSpPr>
            <a:spLocks noChangeArrowheads="1"/>
          </p:cNvSpPr>
          <p:nvPr/>
        </p:nvSpPr>
        <p:spPr bwMode="auto">
          <a:xfrm rot="5400000" flipH="1">
            <a:off x="1600200" y="1143000"/>
            <a:ext cx="2971800" cy="3733800"/>
          </a:xfrm>
          <a:prstGeom prst="upArrowCallout">
            <a:avLst>
              <a:gd name="adj1" fmla="val 19371"/>
              <a:gd name="adj2" fmla="val 18751"/>
              <a:gd name="adj3" fmla="val 16958"/>
              <a:gd name="adj4" fmla="val 80226"/>
            </a:avLst>
          </a:prstGeom>
          <a:gradFill flip="none" rotWithShape="1">
            <a:gsLst>
              <a:gs pos="0">
                <a:srgbClr val="00B0F0">
                  <a:alpha val="50000"/>
                </a:srgbClr>
              </a:gs>
              <a:gs pos="100000">
                <a:schemeClr val="bg1"/>
              </a:gs>
            </a:gsLst>
            <a:lin ang="13500000" scaled="1"/>
            <a:tileRect/>
          </a:gra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rgbClr val="ADC793">
                <a:alpha val="46001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" name="Text Box 129"/>
          <p:cNvSpPr txBox="1">
            <a:spLocks noChangeArrowheads="1"/>
          </p:cNvSpPr>
          <p:nvPr/>
        </p:nvSpPr>
        <p:spPr bwMode="auto">
          <a:xfrm>
            <a:off x="5029200" y="1447800"/>
            <a:ext cx="3200400" cy="456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>
              <a:spcAft>
                <a:spcPts val="2000"/>
              </a:spcAft>
              <a:buClr>
                <a:schemeClr val="tx1"/>
              </a:buClr>
              <a:buFont typeface="Verdana" pitchFamily="1" charset="0"/>
              <a:buChar char="•"/>
            </a:pPr>
            <a:r>
              <a:rPr lang="en-US" altLang="en-US" sz="2000" dirty="0"/>
              <a:t>One commander, General Jacob Smith, even told his men, </a:t>
            </a:r>
            <a:r>
              <a:rPr lang="en-US" altLang="en-US" sz="2000" i="1" dirty="0"/>
              <a:t>“the more you kill and burn, the better you will please me.”</a:t>
            </a:r>
            <a:endParaRPr lang="en-US" altLang="en-US" sz="2000" dirty="0">
              <a:solidFill>
                <a:srgbClr val="0066CC"/>
              </a:solidFill>
            </a:endParaRPr>
          </a:p>
          <a:p>
            <a:pPr eaLnBrk="1" hangingPunct="1">
              <a:spcAft>
                <a:spcPts val="2000"/>
              </a:spcAft>
              <a:buClr>
                <a:schemeClr val="tx1"/>
              </a:buClr>
              <a:buFont typeface="Verdana" pitchFamily="1" charset="0"/>
              <a:buChar char="•"/>
            </a:pPr>
            <a:r>
              <a:rPr lang="en-US" altLang="en-US" sz="2000" dirty="0">
                <a:solidFill>
                  <a:srgbClr val="0033CC"/>
                </a:solidFill>
              </a:rPr>
              <a:t>Brutality was defended in the American press with racist statements </a:t>
            </a:r>
            <a:r>
              <a:rPr lang="en-US" altLang="en-US" sz="2000" dirty="0"/>
              <a:t>such as, </a:t>
            </a:r>
            <a:r>
              <a:rPr lang="en-US" altLang="en-US" sz="2000" i="1" dirty="0"/>
              <a:t>“they must yield before the superior race.”</a:t>
            </a:r>
            <a:endParaRPr lang="en-US" altLang="en-US" sz="2000" dirty="0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371600" y="1752600"/>
            <a:ext cx="2667000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r>
              <a:rPr lang="en-US" altLang="en-US" dirty="0"/>
              <a:t>The U.S. reacted with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>
                <a:solidFill>
                  <a:srgbClr val="0033CC"/>
                </a:solidFill>
              </a:rPr>
              <a:t>brutality and racism</a:t>
            </a:r>
            <a:r>
              <a:rPr lang="en-US" altLang="en-US" dirty="0"/>
              <a:t>. Villages were burned and suspected “</a:t>
            </a:r>
            <a:r>
              <a:rPr lang="en-US" altLang="en-US" dirty="0" err="1"/>
              <a:t>insurrectos</a:t>
            </a:r>
            <a:r>
              <a:rPr lang="en-US" altLang="en-US" dirty="0"/>
              <a:t>” shot.</a:t>
            </a:r>
          </a:p>
        </p:txBody>
      </p:sp>
      <p:pic>
        <p:nvPicPr>
          <p:cNvPr id="10252" name="Picture 12" descr="C:\Documents and Settings\Darrell\Local Settings\Temporary Internet Files\Content.IE5\1W8VB9JX\MCj0408320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4600" y="3886200"/>
            <a:ext cx="1955800" cy="19240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46" name="Picture 13" descr="C:\Documents and Settings\Darrell\Local Settings\Temporary Internet Files\Content.IE5\HS216N01\MCj04348160000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3434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4"/>
          <p:cNvSpPr>
            <a:spLocks noChangeArrowheads="1"/>
          </p:cNvSpPr>
          <p:nvPr/>
        </p:nvSpPr>
        <p:spPr bwMode="auto">
          <a:xfrm rot="5400000" flipH="1">
            <a:off x="1566069" y="1870869"/>
            <a:ext cx="2811462" cy="3962400"/>
          </a:xfrm>
          <a:prstGeom prst="upArrowCallout">
            <a:avLst>
              <a:gd name="adj1" fmla="val 25489"/>
              <a:gd name="adj2" fmla="val 25000"/>
              <a:gd name="adj3" fmla="val 16958"/>
              <a:gd name="adj4" fmla="val 79518"/>
            </a:avLst>
          </a:prstGeom>
          <a:gradFill rotWithShape="1">
            <a:gsLst>
              <a:gs pos="0">
                <a:srgbClr val="FFC000">
                  <a:alpha val="50000"/>
                </a:srgbClr>
              </a:gs>
              <a:gs pos="100000">
                <a:schemeClr val="bg1"/>
              </a:gs>
            </a:gsLst>
            <a:lin ang="1350000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rgbClr val="ADC793">
                <a:alpha val="46001"/>
              </a:srgbClr>
            </a:outerShdw>
          </a:effectLst>
        </p:spPr>
        <p:txBody>
          <a:bodyPr rot="10800000" vert="eaVert"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267" name="Text Box 33"/>
          <p:cNvSpPr txBox="1">
            <a:spLocks noChangeArrowheads="1"/>
          </p:cNvSpPr>
          <p:nvPr/>
        </p:nvSpPr>
        <p:spPr bwMode="auto">
          <a:xfrm>
            <a:off x="914400" y="1447800"/>
            <a:ext cx="7086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r>
              <a:rPr lang="en-US" altLang="en-US" dirty="0"/>
              <a:t>In 1901 the insurrection ended and </a:t>
            </a:r>
            <a:r>
              <a:rPr lang="en-US" altLang="en-US" b="1" dirty="0">
                <a:solidFill>
                  <a:srgbClr val="FF0000"/>
                </a:solidFill>
              </a:rPr>
              <a:t>William Howard Taft</a:t>
            </a:r>
            <a:r>
              <a:rPr lang="en-US" altLang="en-US" b="1" dirty="0"/>
              <a:t> </a:t>
            </a:r>
            <a:r>
              <a:rPr lang="en-US" altLang="en-US" dirty="0"/>
              <a:t>was appointed governor. </a:t>
            </a:r>
          </a:p>
        </p:txBody>
      </p:sp>
      <p:sp>
        <p:nvSpPr>
          <p:cNvPr id="2" name="Text Box 129"/>
          <p:cNvSpPr txBox="1">
            <a:spLocks noChangeArrowheads="1"/>
          </p:cNvSpPr>
          <p:nvPr/>
        </p:nvSpPr>
        <p:spPr bwMode="auto">
          <a:xfrm>
            <a:off x="4953000" y="2362200"/>
            <a:ext cx="3124200" cy="324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30188" indent="-230188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>
              <a:spcAft>
                <a:spcPts val="2000"/>
              </a:spcAft>
              <a:buFontTx/>
              <a:buChar char="•"/>
            </a:pPr>
            <a:r>
              <a:rPr lang="en-US" altLang="en-US" sz="2000" dirty="0"/>
              <a:t>established a health care system</a:t>
            </a:r>
          </a:p>
          <a:p>
            <a:pPr eaLnBrk="1" hangingPunct="1">
              <a:spcAft>
                <a:spcPts val="2000"/>
              </a:spcAft>
              <a:buFontTx/>
              <a:buChar char="•"/>
            </a:pPr>
            <a:r>
              <a:rPr lang="en-US" altLang="en-US" sz="2000" dirty="0"/>
              <a:t>staffed schools</a:t>
            </a:r>
          </a:p>
          <a:p>
            <a:pPr eaLnBrk="1" hangingPunct="1">
              <a:spcAft>
                <a:spcPts val="2000"/>
              </a:spcAft>
              <a:buFontTx/>
              <a:buChar char="•"/>
            </a:pPr>
            <a:r>
              <a:rPr lang="en-US" altLang="en-US" sz="2000" dirty="0"/>
              <a:t>built roads and bridges</a:t>
            </a:r>
          </a:p>
          <a:p>
            <a:pPr eaLnBrk="1" hangingPunct="1">
              <a:spcAft>
                <a:spcPts val="2000"/>
              </a:spcAft>
              <a:buFontTx/>
              <a:buChar char="•"/>
            </a:pPr>
            <a:r>
              <a:rPr lang="en-US" altLang="en-US" sz="2000" dirty="0"/>
              <a:t>extended limited self-rule</a:t>
            </a:r>
          </a:p>
        </p:txBody>
      </p:sp>
      <p:sp>
        <p:nvSpPr>
          <p:cNvPr id="11269" name="Text Box 32"/>
          <p:cNvSpPr txBox="1">
            <a:spLocks noChangeArrowheads="1"/>
          </p:cNvSpPr>
          <p:nvPr/>
        </p:nvSpPr>
        <p:spPr bwMode="auto">
          <a:xfrm>
            <a:off x="1295400" y="3124200"/>
            <a:ext cx="26670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Taft censored the press and jailed dissidents, but he also:</a:t>
            </a:r>
          </a:p>
        </p:txBody>
      </p:sp>
      <p:pic>
        <p:nvPicPr>
          <p:cNvPr id="11270" name="Picture 8" descr="C:\Documents and Settings\Darrell\Local Settings\Temporary Internet Files\Content.IE5\5A8V7H9Z\MCj021328900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419600"/>
            <a:ext cx="28336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tart">
  <a:themeElements>
    <a:clrScheme name="1_Sta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Start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a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ontent">
  <a:themeElements>
    <a:clrScheme name="Conte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ten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7524</TotalTime>
  <Words>824</Words>
  <Application>Microsoft Office PowerPoint</Application>
  <PresentationFormat>On-screen Show (4:3)</PresentationFormat>
  <Paragraphs>74</Paragraphs>
  <Slides>16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1_Start</vt:lpstr>
      <vt:lpstr>Content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Review</vt:lpstr>
    </vt:vector>
  </TitlesOfParts>
  <Company>Pearson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PresentationExpress</dc:title>
  <dc:creator>Helene Avraham</dc:creator>
  <cp:lastModifiedBy>Alison Mc Lin</cp:lastModifiedBy>
  <cp:revision>222</cp:revision>
  <cp:lastPrinted>2008-05-21T18:42:16Z</cp:lastPrinted>
  <dcterms:created xsi:type="dcterms:W3CDTF">2008-06-11T20:35:12Z</dcterms:created>
  <dcterms:modified xsi:type="dcterms:W3CDTF">2018-12-12T16:43:30Z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</Properties>
</file>