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handoutMasterIdLst>
    <p:handoutMasterId r:id="rId21"/>
  </p:handoutMasterIdLst>
  <p:sldIdLst>
    <p:sldId id="713" r:id="rId3"/>
    <p:sldId id="730" r:id="rId4"/>
    <p:sldId id="777" r:id="rId5"/>
    <p:sldId id="778" r:id="rId6"/>
    <p:sldId id="728" r:id="rId7"/>
    <p:sldId id="729" r:id="rId8"/>
    <p:sldId id="745" r:id="rId9"/>
    <p:sldId id="764" r:id="rId10"/>
    <p:sldId id="770" r:id="rId11"/>
    <p:sldId id="747" r:id="rId12"/>
    <p:sldId id="767" r:id="rId13"/>
    <p:sldId id="750" r:id="rId14"/>
    <p:sldId id="776" r:id="rId15"/>
    <p:sldId id="721" r:id="rId16"/>
    <p:sldId id="774" r:id="rId17"/>
    <p:sldId id="771" r:id="rId18"/>
    <p:sldId id="7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i="1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CC"/>
    <a:srgbClr val="000000"/>
    <a:srgbClr val="F8F642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8538" autoAdjust="0"/>
  </p:normalViewPr>
  <p:slideViewPr>
    <p:cSldViewPr>
      <p:cViewPr varScale="1">
        <p:scale>
          <a:sx n="96" d="100"/>
          <a:sy n="96" d="100"/>
        </p:scale>
        <p:origin x="-930" y="-90"/>
      </p:cViewPr>
      <p:guideLst>
        <p:guide orient="horz" pos="2160"/>
        <p:guide orient="horz" pos="816"/>
        <p:guide orient="horz" pos="1104"/>
        <p:guide pos="2880"/>
        <p:guide pos="28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816D335F-603E-4774-9575-3DE6BF45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7192C300-E8D6-410F-BB8E-210882FC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61B6F476-2E51-4356-BD2C-63A2B6843403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63CB6D9-5F6D-42D4-94FF-76DAB7917690}" type="slidenum">
              <a:rPr lang="en-US" altLang="en-US" sz="1200" i="0"/>
              <a:pPr algn="r" eaLnBrk="1" hangingPunct="1"/>
              <a:t>10</a:t>
            </a:fld>
            <a:endParaRPr lang="en-US" altLang="en-US" sz="1200" i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F6D4955-15B5-4B2D-839E-15075157A009}" type="slidenum">
              <a:rPr lang="en-US" altLang="en-US" sz="1200" i="0"/>
              <a:pPr algn="r" eaLnBrk="1" hangingPunct="1"/>
              <a:t>12</a:t>
            </a:fld>
            <a:endParaRPr lang="en-US" altLang="en-US" sz="1200" i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 i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E3110C25-6840-4BA1-A865-FA2A7CBE534E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 i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DAAB880C-B72A-44D3-B74F-2F6FE594632E}" type="slidenum">
              <a:rPr lang="en-US" altLang="en-US" sz="1200" i="0"/>
              <a:pPr algn="r" eaLnBrk="1" hangingPunct="1"/>
              <a:t>15</a:t>
            </a:fld>
            <a:endParaRPr lang="en-US" altLang="en-US" sz="1200" i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 i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772D129-F231-4D4B-997A-74623F9E68E4}" type="slidenum">
              <a:rPr lang="en-US" altLang="en-US" sz="1200" i="0"/>
              <a:pPr algn="r" eaLnBrk="1" hangingPunct="1"/>
              <a:t>16</a:t>
            </a:fld>
            <a:endParaRPr lang="en-US" altLang="en-US" sz="1200" i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 i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29552AF-9AE4-48C0-AB2D-6D02947861D6}" type="slidenum">
              <a:rPr lang="en-US" altLang="en-US" sz="1200" i="0"/>
              <a:pPr algn="r" eaLnBrk="1" hangingPunct="1"/>
              <a:t>17</a:t>
            </a:fld>
            <a:endParaRPr lang="en-US" altLang="en-US" sz="1200" i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31C8698C-4BF2-4C41-BD1B-D3EC4B8C42A2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1FEAEC32-4FC2-49E9-A322-E98B4501DA65}" type="slidenum">
              <a:rPr lang="en-US" altLang="en-US" sz="1200" i="0"/>
              <a:pPr algn="r" eaLnBrk="1" hangingPunct="1"/>
              <a:t>3</a:t>
            </a:fld>
            <a:endParaRPr lang="en-US" altLang="en-US" sz="1200" i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8D494C3-5296-44B7-AB08-D4915FB56814}" type="slidenum">
              <a:rPr lang="en-US" altLang="en-US" sz="1200" i="0"/>
              <a:pPr algn="r" eaLnBrk="1" hangingPunct="1"/>
              <a:t>4</a:t>
            </a:fld>
            <a:endParaRPr lang="en-US" altLang="en-US" sz="1200" i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CDA5A418-C4F6-4CEC-94FF-13E661B48E90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B8B540A6-1F80-4DF7-B32A-04C288A656D0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5D6E5A35-1B90-4E35-8CEB-4D4DD4EC733E}" type="slidenum">
              <a:rPr lang="en-US" altLang="en-US" sz="1200" i="0"/>
              <a:pPr algn="r" eaLnBrk="1" hangingPunct="1"/>
              <a:t>7</a:t>
            </a:fld>
            <a:endParaRPr lang="en-US" altLang="en-US" sz="1200" i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8BDE675A-F083-4603-97DF-8CA295239430}" type="slidenum">
              <a:rPr lang="en-US" altLang="en-US" sz="1200" i="0"/>
              <a:pPr algn="r" eaLnBrk="1" hangingPunct="1"/>
              <a:t>8</a:t>
            </a:fld>
            <a:endParaRPr lang="en-US" altLang="en-US" sz="1200" i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05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56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3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71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58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5308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500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69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33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005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298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34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7455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87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1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1038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30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3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63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5957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7892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814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Chapter </a:t>
            </a:r>
            <a:r>
              <a:rPr lang="en-US" sz="1600" b="1" i="0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25 </a:t>
            </a:r>
            <a:r>
              <a:rPr lang="en-US" sz="1000" b="1" i="0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i="0">
                <a:solidFill>
                  <a:srgbClr val="B3F1FF"/>
                </a:solidFill>
                <a:latin typeface="Verdana" pitchFamily="34" charset="0"/>
                <a:cs typeface="Arial" pitchFamily="34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159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i="0">
                <a:solidFill>
                  <a:srgbClr val="B3F1FF"/>
                </a:solidFill>
                <a:latin typeface="Arial" charset="0"/>
              </a:rPr>
              <a:t>The United States and Latin America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 i="0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 i="0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i="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159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i="0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 i="0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i="0">
                <a:solidFill>
                  <a:srgbClr val="B3F1FF"/>
                </a:solidFill>
                <a:latin typeface="Arial" charset="0"/>
              </a:rPr>
              <a:t>The United States and Latin America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049338" y="2209800"/>
            <a:ext cx="72469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i="0" dirty="0"/>
              <a:t>Examine what happened to Puerto Rico and Cuba after the Spanish-American War. </a:t>
            </a:r>
          </a:p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i="0" dirty="0">
                <a:ea typeface="ヒラギノ角ゴ ProN W3" pitchFamily="1" charset="-128"/>
              </a:rPr>
              <a:t>Analyze the effects of Roosevelt’s “big stick” diplomacy</a:t>
            </a:r>
            <a:r>
              <a:rPr lang="en-US" altLang="en-US" i="0" dirty="0"/>
              <a:t>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i="0" dirty="0">
                <a:ea typeface="ヒラギノ角ゴ ProN W3" pitchFamily="1" charset="-128"/>
              </a:rPr>
              <a:t>Compare Wilson’s “moral diplomacy” with the foreign policies of his predecessors</a:t>
            </a:r>
            <a:r>
              <a:rPr lang="en-US" altLang="en-US" i="0" dirty="0"/>
              <a:t>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 i="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85775" y="137001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i="0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838200" y="2286000"/>
            <a:ext cx="7467600" cy="3505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5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i="0" dirty="0">
              <a:latin typeface="Arial" charset="0"/>
            </a:endParaRPr>
          </a:p>
        </p:txBody>
      </p:sp>
      <p:sp>
        <p:nvSpPr>
          <p:cNvPr id="68610" name="Text Box 129"/>
          <p:cNvSpPr txBox="1">
            <a:spLocks noChangeArrowheads="1"/>
          </p:cNvSpPr>
          <p:nvPr/>
        </p:nvSpPr>
        <p:spPr bwMode="auto">
          <a:xfrm>
            <a:off x="838200" y="2667000"/>
            <a:ext cx="7467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1500"/>
              </a:spcAft>
              <a:buFont typeface="Verdana" pitchFamily="1" charset="0"/>
              <a:buChar char="•"/>
            </a:pPr>
            <a:r>
              <a:rPr lang="en-US" altLang="en-US" sz="1600" i="0" dirty="0"/>
              <a:t>The U.S. needed permission from Colombia</a:t>
            </a:r>
            <a:br>
              <a:rPr lang="en-US" altLang="en-US" sz="1600" i="0" dirty="0"/>
            </a:br>
            <a:r>
              <a:rPr lang="en-US" altLang="en-US" sz="1600" i="0" dirty="0"/>
              <a:t>which owned the Isthmus of Panama.</a:t>
            </a:r>
          </a:p>
          <a:p>
            <a:pPr eaLnBrk="1" hangingPunct="1">
              <a:spcAft>
                <a:spcPts val="1500"/>
              </a:spcAft>
              <a:buFont typeface="Verdana" pitchFamily="1" charset="0"/>
              <a:buChar char="•"/>
            </a:pPr>
            <a:r>
              <a:rPr lang="en-US" altLang="en-US" sz="1600" i="0" dirty="0"/>
              <a:t>Colombia wanted more money than the United States was willing to pay.</a:t>
            </a:r>
          </a:p>
          <a:p>
            <a:pPr eaLnBrk="1" hangingPunct="1">
              <a:spcAft>
                <a:spcPts val="1500"/>
              </a:spcAft>
              <a:buFont typeface="Verdana" pitchFamily="1" charset="0"/>
              <a:buChar char="•"/>
            </a:pPr>
            <a:r>
              <a:rPr lang="en-US" altLang="en-US" sz="1600" i="0" dirty="0"/>
              <a:t>Roosevelt encouraged Panamanian rebels to declare independence.</a:t>
            </a:r>
          </a:p>
          <a:p>
            <a:pPr eaLnBrk="1" hangingPunct="1">
              <a:spcAft>
                <a:spcPts val="1500"/>
              </a:spcAft>
              <a:buFont typeface="Verdana" pitchFamily="1" charset="0"/>
              <a:buChar char="•"/>
            </a:pPr>
            <a:r>
              <a:rPr lang="en-US" altLang="en-US" sz="1600" i="0" dirty="0"/>
              <a:t>The United States recognized the Panamanian government in 1904. </a:t>
            </a:r>
          </a:p>
          <a:p>
            <a:pPr eaLnBrk="1" hangingPunct="1">
              <a:spcAft>
                <a:spcPts val="1500"/>
              </a:spcAft>
              <a:buFont typeface="Verdana" pitchFamily="1" charset="0"/>
              <a:buChar char="•"/>
            </a:pPr>
            <a:r>
              <a:rPr lang="en-US" altLang="en-US" sz="1600" i="0" dirty="0"/>
              <a:t>Roosevelt negotiated to lease the “Canal Zone” from the new Panamanian government for $10 million plus an annual rent.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219200" y="1457325"/>
            <a:ext cx="6629400" cy="762000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i="0" dirty="0"/>
              <a:t>The </a:t>
            </a:r>
            <a:r>
              <a:rPr lang="en-US" altLang="en-US" b="1" i="0" dirty="0">
                <a:solidFill>
                  <a:srgbClr val="FF0000"/>
                </a:solidFill>
              </a:rPr>
              <a:t>Panama Canal </a:t>
            </a:r>
            <a:r>
              <a:rPr lang="en-US" altLang="en-US" i="0" dirty="0"/>
              <a:t>was constructed between 1904–1913</a:t>
            </a:r>
          </a:p>
        </p:txBody>
      </p:sp>
      <p:pic>
        <p:nvPicPr>
          <p:cNvPr id="13317" name="Picture 5" descr="C:\Documents and Settings\Darrell\Local Settings\Temporary Internet Files\Content.IE5\BFAIWSTG\MCj040830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2950"/>
            <a:ext cx="1955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5988" y="1066800"/>
            <a:ext cx="731361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 i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3048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 i="0" dirty="0"/>
              <a:t>Construction of </a:t>
            </a:r>
            <a:br>
              <a:rPr lang="en-US" altLang="en-US" sz="2000" i="0" dirty="0"/>
            </a:br>
            <a:r>
              <a:rPr lang="en-US" altLang="en-US" sz="2000" i="0" dirty="0"/>
              <a:t>the canal was a </a:t>
            </a:r>
            <a:r>
              <a:rPr lang="en-US" altLang="en-US" sz="2000" i="0" dirty="0">
                <a:solidFill>
                  <a:srgbClr val="0033CC"/>
                </a:solidFill>
              </a:rPr>
              <a:t>tremendous engineering feat</a:t>
            </a:r>
            <a:r>
              <a:rPr lang="en-US" altLang="en-US" sz="2000" i="0" dirty="0"/>
              <a:t> </a:t>
            </a:r>
            <a:br>
              <a:rPr lang="en-US" altLang="en-US" sz="2000" i="0" dirty="0"/>
            </a:br>
            <a:r>
              <a:rPr lang="en-US" altLang="en-US" sz="2000" i="0" dirty="0"/>
              <a:t>that involved tens </a:t>
            </a:r>
            <a:br>
              <a:rPr lang="en-US" altLang="en-US" sz="2000" i="0" dirty="0"/>
            </a:br>
            <a:r>
              <a:rPr lang="en-US" altLang="en-US" sz="2000" i="0" dirty="0"/>
              <a:t>of thousands of workers.</a:t>
            </a:r>
          </a:p>
          <a:p>
            <a:pPr algn="r" eaLnBrk="1" hangingPunct="1">
              <a:spcAft>
                <a:spcPts val="2000"/>
              </a:spcAft>
            </a:pPr>
            <a:r>
              <a:rPr lang="en-US" altLang="en-US" sz="2000" i="0" dirty="0"/>
              <a:t> </a:t>
            </a:r>
          </a:p>
        </p:txBody>
      </p:sp>
      <p:pic>
        <p:nvPicPr>
          <p:cNvPr id="5" name="Picture 4" descr="HSUS_ch18_s4_PanamaCa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86" y="1371600"/>
            <a:ext cx="4546214" cy="4538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800000" flipH="1">
            <a:off x="839788" y="1371600"/>
            <a:ext cx="7391400" cy="2438400"/>
          </a:xfrm>
          <a:prstGeom prst="upArrowCallout">
            <a:avLst>
              <a:gd name="adj1" fmla="val 34808"/>
              <a:gd name="adj2" fmla="val 35338"/>
              <a:gd name="adj3" fmla="val 24505"/>
              <a:gd name="adj4" fmla="val 6889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5363" name="Rectangle 29"/>
          <p:cNvSpPr>
            <a:spLocks noChangeArrowheads="1"/>
          </p:cNvSpPr>
          <p:nvPr/>
        </p:nvSpPr>
        <p:spPr bwMode="auto">
          <a:xfrm>
            <a:off x="1295400" y="3810000"/>
            <a:ext cx="3276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Rather than emphasizing military force, </a:t>
            </a:r>
            <a:r>
              <a:rPr lang="en-US" altLang="en-US" sz="2000" i="0" dirty="0">
                <a:solidFill>
                  <a:srgbClr val="0033CC"/>
                </a:solidFill>
              </a:rPr>
              <a:t>Taft looked to increase American investments </a:t>
            </a:r>
            <a:r>
              <a:rPr lang="en-US" altLang="en-US" sz="2000" i="0" dirty="0"/>
              <a:t>in plantations, mines, and railroads.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209675" y="1457325"/>
            <a:ext cx="6629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i="0" dirty="0"/>
              <a:t>In 1909 William Howard Taft became President. He replaced the “big stick,” which was unpopular among Latin Americans, with </a:t>
            </a:r>
            <a:r>
              <a:rPr lang="en-US" altLang="en-US" b="1" i="0" dirty="0">
                <a:solidFill>
                  <a:srgbClr val="FF0000"/>
                </a:solidFill>
              </a:rPr>
              <a:t>“dollar diplomacy.”</a:t>
            </a:r>
            <a:r>
              <a:rPr lang="en-US" altLang="en-US" i="0" dirty="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24400" y="3810000"/>
            <a:ext cx="320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buFont typeface="Verdana" pitchFamily="1" charset="0"/>
              <a:buChar char="•"/>
            </a:pPr>
            <a:r>
              <a:rPr lang="en-US" altLang="en-US" sz="2000" i="0" dirty="0"/>
              <a:t>Taft did not dismiss the use of </a:t>
            </a:r>
            <a:r>
              <a:rPr lang="en-US" altLang="en-US" sz="2000" i="0" dirty="0" smtClean="0"/>
              <a:t>force, because </a:t>
            </a:r>
            <a:r>
              <a:rPr lang="en-US" altLang="en-US" sz="2000" i="0" dirty="0"/>
              <a:t>he sent troops into Nicaragua</a:t>
            </a:r>
            <a:r>
              <a:rPr lang="en-US" altLang="en-US" sz="2000" i="0" dirty="0">
                <a:solidFill>
                  <a:srgbClr val="0000FF"/>
                </a:solidFill>
              </a:rPr>
              <a:t> </a:t>
            </a:r>
            <a:r>
              <a:rPr lang="en-US" altLang="en-US" sz="2000" i="0" dirty="0"/>
              <a:t>in 1909 and 1912.</a:t>
            </a:r>
            <a:r>
              <a:rPr lang="en-US" altLang="en-US" sz="2000" i="0" dirty="0">
                <a:solidFill>
                  <a:srgbClr val="0000FF"/>
                </a:solidFill>
              </a:rPr>
              <a:t> </a:t>
            </a:r>
            <a:endParaRPr lang="en-US" altLang="en-US" sz="2000" i="0" dirty="0"/>
          </a:p>
        </p:txBody>
      </p:sp>
      <p:pic>
        <p:nvPicPr>
          <p:cNvPr id="15366" name="Picture 7" descr="bs000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408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SUS_ch18_s4_AmericanInterventionLatinAmerica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000125"/>
            <a:ext cx="65008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 rot="5400000" flipH="1">
            <a:off x="1028700" y="1866900"/>
            <a:ext cx="3657600" cy="3581400"/>
          </a:xfrm>
          <a:prstGeom prst="upArrowCallout">
            <a:avLst>
              <a:gd name="adj1" fmla="val 19792"/>
              <a:gd name="adj2" fmla="val 16667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1447800" y="2209800"/>
            <a:ext cx="2209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0" dirty="0"/>
              <a:t>President, Woodrow Wilson proclaimed a new policy of </a:t>
            </a:r>
            <a:r>
              <a:rPr lang="en-US" altLang="en-US" b="1" i="0" dirty="0">
                <a:solidFill>
                  <a:srgbClr val="FF0000"/>
                </a:solidFill>
              </a:rPr>
              <a:t>“moral diplomacy”</a:t>
            </a:r>
            <a:r>
              <a:rPr lang="en-US" altLang="en-US" b="1" i="0" dirty="0"/>
              <a:t> in 1913.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4572000" y="1447800"/>
            <a:ext cx="37338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supported </a:t>
            </a:r>
            <a:r>
              <a:rPr lang="en-US" altLang="en-US" sz="2000" i="0" dirty="0">
                <a:solidFill>
                  <a:srgbClr val="0033CC"/>
                </a:solidFill>
              </a:rPr>
              <a:t>human rights and national integrity</a:t>
            </a:r>
            <a:r>
              <a:rPr lang="en-US" altLang="en-US" sz="2000" i="0" dirty="0"/>
              <a:t> rather than U.S. self-interest</a:t>
            </a:r>
          </a:p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stated that </a:t>
            </a:r>
            <a:r>
              <a:rPr lang="en-US" altLang="en-US" sz="2000" i="0" dirty="0">
                <a:solidFill>
                  <a:srgbClr val="0033CC"/>
                </a:solidFill>
              </a:rPr>
              <a:t>the U.S. needed to be a friend</a:t>
            </a:r>
            <a:r>
              <a:rPr lang="en-US" altLang="en-US" sz="2000" i="0" dirty="0"/>
              <a:t> even when it was not in our best interests</a:t>
            </a:r>
          </a:p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promised the </a:t>
            </a:r>
            <a:r>
              <a:rPr lang="en-US" altLang="en-US" sz="2000" i="0" dirty="0">
                <a:solidFill>
                  <a:srgbClr val="0033CC"/>
                </a:solidFill>
              </a:rPr>
              <a:t>U.S. would “never again seek one additional foot of territory</a:t>
            </a:r>
            <a:r>
              <a:rPr lang="en-US" altLang="en-US" sz="2000" i="0" dirty="0">
                <a:solidFill>
                  <a:srgbClr val="0070C0"/>
                </a:solidFill>
              </a:rPr>
              <a:t> </a:t>
            </a:r>
            <a:r>
              <a:rPr lang="en-US" altLang="en-US" sz="2000" i="0" dirty="0"/>
              <a:t>by conquest”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C:\Documents and Settings\Darrell\Local Settings\Temporary Internet Files\Content.IE5\HS216N01\MPj04328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12" y="3130550"/>
            <a:ext cx="2209800" cy="165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885825" y="1524000"/>
            <a:ext cx="7391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i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076325" y="1682750"/>
            <a:ext cx="701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0" dirty="0"/>
              <a:t>Despite his intentions, Wilson wound up intervening in Haiti, the Dominican Republic and especially in Mexico.</a:t>
            </a:r>
            <a:endParaRPr lang="en-US" altLang="en-US" i="0" dirty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447800" y="3200400"/>
            <a:ext cx="2743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i="0" dirty="0"/>
              <a:t>Mexican dictator </a:t>
            </a:r>
            <a:r>
              <a:rPr lang="en-US" altLang="en-US" sz="2000" i="0" dirty="0">
                <a:solidFill>
                  <a:srgbClr val="0000FF"/>
                </a:solidFill>
              </a:rPr>
              <a:t>Porfirio </a:t>
            </a:r>
            <a:r>
              <a:rPr lang="en-US" altLang="en-US" sz="2000" i="0" dirty="0" err="1">
                <a:solidFill>
                  <a:srgbClr val="0000FF"/>
                </a:solidFill>
              </a:rPr>
              <a:t>Díaz</a:t>
            </a:r>
            <a:r>
              <a:rPr lang="en-US" altLang="en-US" sz="2000" i="0" dirty="0"/>
              <a:t> promoted American investment in Mexico, benefiting </a:t>
            </a:r>
            <a:r>
              <a:rPr lang="en-US" altLang="en-US" sz="2000" i="0" dirty="0">
                <a:solidFill>
                  <a:srgbClr val="0033CC"/>
                </a:solidFill>
              </a:rPr>
              <a:t>a small wealthy upper class of landowners, clerics and military men.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867400" y="3200400"/>
            <a:ext cx="1981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i="0" dirty="0"/>
              <a:t>Meanwhile, poor Mexican </a:t>
            </a:r>
            <a:r>
              <a:rPr lang="en-US" altLang="en-US" sz="2000" i="0" dirty="0">
                <a:solidFill>
                  <a:srgbClr val="0033CC"/>
                </a:solidFill>
              </a:rPr>
              <a:t>farmers were struggling in extreme poverty.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6553200" y="2667000"/>
            <a:ext cx="2133600" cy="2971800"/>
          </a:xfrm>
          <a:prstGeom prst="rect">
            <a:avLst/>
          </a:prstGeom>
          <a:gradFill rotWithShape="0">
            <a:gsLst>
              <a:gs pos="0">
                <a:srgbClr val="FED27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i="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 rot="5400000" flipH="1">
            <a:off x="3771900" y="2781300"/>
            <a:ext cx="2971800" cy="2743200"/>
          </a:xfrm>
          <a:prstGeom prst="upArrowCallout">
            <a:avLst>
              <a:gd name="adj1" fmla="val 22579"/>
              <a:gd name="adj2" fmla="val 20448"/>
              <a:gd name="adj3" fmla="val 14898"/>
              <a:gd name="adj4" fmla="val 7897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Verdana" pitchFamily="34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 rot="5400000" flipH="1">
            <a:off x="723900" y="2400300"/>
            <a:ext cx="2971800" cy="3505200"/>
          </a:xfrm>
          <a:prstGeom prst="upArrowCallout">
            <a:avLst>
              <a:gd name="adj1" fmla="val 22579"/>
              <a:gd name="adj2" fmla="val 20448"/>
              <a:gd name="adj3" fmla="val 14898"/>
              <a:gd name="adj4" fmla="val 8007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Verdana" pitchFamily="34" charset="0"/>
            </a:endParaRPr>
          </a:p>
        </p:txBody>
      </p:sp>
      <p:sp>
        <p:nvSpPr>
          <p:cNvPr id="19461" name="Rectangle 22"/>
          <p:cNvSpPr>
            <a:spLocks noChangeArrowheads="1"/>
          </p:cNvSpPr>
          <p:nvPr/>
        </p:nvSpPr>
        <p:spPr bwMode="auto">
          <a:xfrm>
            <a:off x="838200" y="685800"/>
            <a:ext cx="7545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i="0">
              <a:solidFill>
                <a:srgbClr val="0000FF"/>
              </a:solidFill>
            </a:endParaRPr>
          </a:p>
          <a:p>
            <a:pPr eaLnBrk="1" hangingPunct="1"/>
            <a:endParaRPr lang="en-US" altLang="en-US" i="0">
              <a:solidFill>
                <a:srgbClr val="0000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09600" y="2895600"/>
            <a:ext cx="2514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i="0" dirty="0"/>
              <a:t>Wilson refused to recognize a “government of butchers.” When American sailors were arrested, he sent U.S. Marines into Mexico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3962400" y="3011488"/>
            <a:ext cx="2057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i="0" dirty="0"/>
              <a:t>Huerta’s government collapsed and he was in turn replaced by </a:t>
            </a:r>
            <a:r>
              <a:rPr lang="en-US" altLang="en-US" sz="2000" i="0" dirty="0" err="1">
                <a:solidFill>
                  <a:srgbClr val="0033CC"/>
                </a:solidFill>
              </a:rPr>
              <a:t>Venustiano</a:t>
            </a:r>
            <a:r>
              <a:rPr lang="en-US" altLang="en-US" sz="2000" i="0" dirty="0">
                <a:solidFill>
                  <a:srgbClr val="0033CC"/>
                </a:solidFill>
              </a:rPr>
              <a:t> </a:t>
            </a:r>
            <a:r>
              <a:rPr lang="en-US" altLang="en-US" sz="2000" i="0" dirty="0" err="1">
                <a:solidFill>
                  <a:srgbClr val="0033CC"/>
                </a:solidFill>
              </a:rPr>
              <a:t>Carrenza</a:t>
            </a:r>
            <a:r>
              <a:rPr lang="en-US" altLang="en-US" sz="2000" i="0" dirty="0"/>
              <a:t>. </a:t>
            </a: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000" b="1" i="0" dirty="0"/>
              <a:t>In 1911, a revolt by Francisco Madero toppled </a:t>
            </a:r>
            <a:r>
              <a:rPr lang="en-US" altLang="en-US" sz="2000" b="1" i="0" dirty="0" err="1"/>
              <a:t>Díaz</a:t>
            </a:r>
            <a:r>
              <a:rPr lang="en-US" altLang="en-US" sz="2000" b="1" i="0" dirty="0"/>
              <a:t>. Two years later, General </a:t>
            </a:r>
            <a:r>
              <a:rPr lang="en-US" altLang="en-US" sz="2000" b="1" i="0" dirty="0" err="1"/>
              <a:t>Victoriano</a:t>
            </a:r>
            <a:r>
              <a:rPr lang="en-US" altLang="en-US" sz="2000" b="1" i="0" dirty="0"/>
              <a:t> Huerta </a:t>
            </a:r>
            <a:br>
              <a:rPr lang="en-US" altLang="en-US" sz="2000" b="1" i="0" dirty="0"/>
            </a:br>
            <a:r>
              <a:rPr lang="en-US" altLang="en-US" sz="2000" b="1" i="0" dirty="0"/>
              <a:t>seized control and executed Madero.</a:t>
            </a:r>
          </a:p>
        </p:txBody>
      </p:sp>
      <p:sp>
        <p:nvSpPr>
          <p:cNvPr id="19465" name="Rectangle 22"/>
          <p:cNvSpPr>
            <a:spLocks noChangeArrowheads="1"/>
          </p:cNvSpPr>
          <p:nvPr/>
        </p:nvSpPr>
        <p:spPr bwMode="auto">
          <a:xfrm>
            <a:off x="6686550" y="2895600"/>
            <a:ext cx="2133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i="0" dirty="0"/>
              <a:t>The famous outlaw </a:t>
            </a:r>
            <a:r>
              <a:rPr lang="en-US" altLang="en-US" sz="2000" b="1" i="0" dirty="0">
                <a:solidFill>
                  <a:srgbClr val="FF0000"/>
                </a:solidFill>
              </a:rPr>
              <a:t>Francisco “</a:t>
            </a:r>
            <a:r>
              <a:rPr lang="en-US" altLang="en-US" sz="2000" b="1" i="0" dirty="0" err="1">
                <a:solidFill>
                  <a:srgbClr val="FF0000"/>
                </a:solidFill>
              </a:rPr>
              <a:t>Pancho</a:t>
            </a:r>
            <a:r>
              <a:rPr lang="en-US" altLang="en-US" sz="2000" b="1" i="0" dirty="0">
                <a:solidFill>
                  <a:srgbClr val="FF0000"/>
                </a:solidFill>
              </a:rPr>
              <a:t>” Villa </a:t>
            </a:r>
            <a:r>
              <a:rPr lang="en-US" altLang="en-US" sz="2000" i="0" dirty="0"/>
              <a:t>threatened to start a new rebellion.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/>
        </p:nvSpPr>
        <p:spPr bwMode="auto">
          <a:xfrm>
            <a:off x="4572000" y="1751013"/>
            <a:ext cx="35814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i="0" dirty="0"/>
              <a:t>In 1916, Villa participated in raids across the U.S. border, leaving 18 dead.</a:t>
            </a:r>
            <a:r>
              <a:rPr lang="en-US" altLang="en-US" i="0" dirty="0"/>
              <a:t> </a:t>
            </a:r>
          </a:p>
          <a:p>
            <a:pPr eaLnBrk="1" hangingPunct="1"/>
            <a:endParaRPr lang="en-US" altLang="en-US" i="0" dirty="0"/>
          </a:p>
          <a:p>
            <a:pPr eaLnBrk="1" hangingPunct="1">
              <a:spcAft>
                <a:spcPts val="2000"/>
              </a:spcAft>
            </a:pPr>
            <a:r>
              <a:rPr lang="en-US" altLang="en-US" sz="2000" i="0" dirty="0"/>
              <a:t>Wilson sent General John J. Pershing and 10,000 troops into Mexico to catch Villa but failed.</a:t>
            </a:r>
          </a:p>
        </p:txBody>
      </p:sp>
      <p:pic>
        <p:nvPicPr>
          <p:cNvPr id="4" name="Picture 3" descr="HSUS_ch18_s4_PanchoVillaHorse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52525"/>
            <a:ext cx="3060140" cy="502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504825" y="1362075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i="0" u="sng"/>
              <a:t>Terms and People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1981200"/>
            <a:ext cx="76962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Foraker Act</a:t>
            </a:r>
            <a:r>
              <a:rPr lang="en-US" altLang="en-US" b="1" i="0"/>
              <a:t> –</a:t>
            </a:r>
            <a:r>
              <a:rPr lang="en-US" altLang="en-US" i="0"/>
              <a:t> established civil government in Puerto Rico with an appointed governor</a:t>
            </a:r>
            <a:endParaRPr lang="en-US" altLang="en-US" b="1" i="0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Platt Amendment</a:t>
            </a:r>
            <a:r>
              <a:rPr lang="en-US" altLang="en-US" b="1" i="0"/>
              <a:t> –</a:t>
            </a:r>
            <a:r>
              <a:rPr lang="en-US" altLang="en-US" i="0"/>
              <a:t> addendum to Cuba’s constitution restricting Cuba’s independence from the United States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“big stick” diplomacy</a:t>
            </a:r>
            <a:r>
              <a:rPr lang="en-US" altLang="en-US" b="1" i="0"/>
              <a:t> –</a:t>
            </a:r>
            <a:r>
              <a:rPr lang="en-US" altLang="en-US" i="0"/>
              <a:t> Theodore Roosevelt’s approach to international relations that depended on a strong military to achieve its aims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Panama Canal</a:t>
            </a:r>
            <a:r>
              <a:rPr lang="en-US" altLang="en-US" b="1" i="0"/>
              <a:t> –</a:t>
            </a:r>
            <a:r>
              <a:rPr lang="en-US" altLang="en-US" i="0"/>
              <a:t> waterway dug across Panama to shorten the trip between the Atlantic and the Pacific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14350" y="1362075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i="0" u="sng"/>
              <a:t>Terms and People</a:t>
            </a:r>
            <a:r>
              <a:rPr lang="en-US" altLang="en-US" sz="2400" b="1" i="0"/>
              <a:t> </a:t>
            </a:r>
            <a:r>
              <a:rPr lang="en-US" altLang="en-US" sz="1800" i="0"/>
              <a:t>(continued)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42988" y="2057400"/>
            <a:ext cx="7620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Roosevelt Corollary</a:t>
            </a:r>
            <a:r>
              <a:rPr lang="en-US" altLang="en-US" b="1" i="0"/>
              <a:t> –</a:t>
            </a:r>
            <a:r>
              <a:rPr lang="en-US" altLang="en-US" i="0"/>
              <a:t> Roosevelt’s addition to the Monroe Doctrine, which stated that the U.S. would intervene in Latin America in order to prevent European intervention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“dollar diplomacy” </a:t>
            </a:r>
            <a:r>
              <a:rPr lang="en-US" altLang="en-US" b="1" i="0"/>
              <a:t>–</a:t>
            </a:r>
            <a:r>
              <a:rPr lang="en-US" altLang="en-US" i="0"/>
              <a:t> President Taft’s policy to encourage investment rather than use force in Latin America</a:t>
            </a:r>
            <a:endParaRPr lang="en-US" altLang="en-US" b="1" i="0"/>
          </a:p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“moral diplomacy”</a:t>
            </a:r>
            <a:r>
              <a:rPr lang="en-US" altLang="en-US" i="0"/>
              <a:t> – President Wilson’s policy to encourage human rights and opportunity rather than act in our own self-interest in Latin America</a:t>
            </a:r>
            <a:endParaRPr lang="en-US" altLang="en-US" b="1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495300" y="1347788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i="0" u="sng"/>
              <a:t>Terms and People</a:t>
            </a:r>
            <a:r>
              <a:rPr lang="en-US" altLang="en-US" sz="2400" b="1" i="0"/>
              <a:t> </a:t>
            </a:r>
            <a:r>
              <a:rPr lang="en-US" altLang="en-US" sz="1800" i="0"/>
              <a:t>(continued) 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1033463" y="2057400"/>
            <a:ext cx="7620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i="0">
                <a:solidFill>
                  <a:srgbClr val="FF0000"/>
                </a:solidFill>
              </a:rPr>
              <a:t>Francisco “Pancho” Villa</a:t>
            </a:r>
            <a:r>
              <a:rPr lang="en-US" altLang="en-US" b="1" i="0"/>
              <a:t> –</a:t>
            </a:r>
            <a:r>
              <a:rPr lang="en-US" altLang="en-US" i="0"/>
              <a:t> Mexican guerrilla and outlaw who eluded capture by General Pershing for 11 months in 1916-1917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6025" y="16764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i="0" dirty="0"/>
              <a:t>What actions did the United States take to achieve its goals in Latin America?</a:t>
            </a:r>
            <a:endParaRPr lang="en-US" altLang="en-US" b="1" i="0" dirty="0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2971800"/>
            <a:ext cx="7162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i="0" dirty="0"/>
              <a:t>American entrepreneurs and political leaders called for an aggressive and exclusive role for  the U.S. in Latin America.</a:t>
            </a:r>
          </a:p>
          <a:p>
            <a:endParaRPr lang="en-US" altLang="en-US" i="0" dirty="0"/>
          </a:p>
          <a:p>
            <a:r>
              <a:rPr lang="en-US" altLang="en-US" i="0" dirty="0">
                <a:solidFill>
                  <a:srgbClr val="0033CC"/>
                </a:solidFill>
              </a:rPr>
              <a:t>While beneficial to the United States, this approach engendered anti-American sentiment and instability in area.</a:t>
            </a:r>
          </a:p>
        </p:txBody>
      </p:sp>
      <p:pic>
        <p:nvPicPr>
          <p:cNvPr id="819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163"/>
            <a:ext cx="523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1554163"/>
            <a:ext cx="6877050" cy="4094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66">
                  <a:alpha val="65999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Verdana" pitchFamily="34" charset="0"/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/>
        </p:nvGraphicFramePr>
        <p:xfrm>
          <a:off x="1447800" y="1914525"/>
          <a:ext cx="6305550" cy="3954463"/>
        </p:xfrm>
        <a:graphic>
          <a:graphicData uri="http://schemas.openxmlformats.org/drawingml/2006/table">
            <a:tbl>
              <a:tblPr/>
              <a:tblGrid>
                <a:gridCol w="6305550"/>
              </a:tblGrid>
              <a:tr h="541338">
                <a:tc>
                  <a:txBody>
                    <a:bodyPr/>
                    <a:lstStyle/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       The status of Puerto Rico:</a:t>
                      </a:r>
                      <a:b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0"/>
                        </a:spcAft>
                        <a:buClrTx/>
                        <a:buSzPct val="80000"/>
                        <a:buFontTx/>
                        <a:buChar char="●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 1900, the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Foraker Act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authorized a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civil government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 Puerto Rico.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0"/>
                        </a:spcAft>
                        <a:buClr>
                          <a:schemeClr val="tx1"/>
                        </a:buClr>
                        <a:buSzPct val="80000"/>
                        <a:buFontTx/>
                        <a:buChar char="●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governor would be appointed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by the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U.S. President.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65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0"/>
                        </a:spcAft>
                        <a:buClrTx/>
                        <a:buSzPct val="80000"/>
                        <a:buFontTx/>
                        <a:buChar char="●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 the Insular Cases the Supreme Court ruled that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Puerto Ricans did not have the same rights or tax status as other Americans.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7" name="Picture 12" descr="MCFL0008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52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 rot="10800000" flipH="1">
            <a:off x="839788" y="1905000"/>
            <a:ext cx="7391400" cy="1447800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5751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52500" y="51054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000" i="0" dirty="0"/>
              <a:t>Cubans disliked the Platt Amendment but accepted their status since they were protected by the U.S.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66775" y="1981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i="0" dirty="0"/>
              <a:t>The </a:t>
            </a:r>
            <a:r>
              <a:rPr lang="en-US" altLang="en-US" b="1" i="0" dirty="0">
                <a:solidFill>
                  <a:srgbClr val="FF0000"/>
                </a:solidFill>
              </a:rPr>
              <a:t>Platt Amendment</a:t>
            </a:r>
            <a:r>
              <a:rPr lang="en-US" altLang="en-US" b="1" i="0" dirty="0"/>
              <a:t> </a:t>
            </a:r>
            <a:r>
              <a:rPr lang="en-US" altLang="en-US" i="0" dirty="0"/>
              <a:t>made it a protectorate of the United States which retained the rights to: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76400" y="1371600"/>
            <a:ext cx="5791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b="1" i="0" dirty="0"/>
              <a:t>Cuba became independent in 1902. </a:t>
            </a:r>
          </a:p>
        </p:txBody>
      </p:sp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1447800" y="3400425"/>
            <a:ext cx="617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1600"/>
              </a:spcAft>
              <a:buFont typeface="Verdana" pitchFamily="1" charset="0"/>
              <a:buChar char="•"/>
            </a:pPr>
            <a:r>
              <a:rPr lang="en-US" altLang="en-US" sz="2000" i="0" dirty="0"/>
              <a:t>approve or reject any treaty signed by Cuba. </a:t>
            </a:r>
          </a:p>
          <a:p>
            <a:pPr eaLnBrk="1" hangingPunct="1">
              <a:spcAft>
                <a:spcPts val="1600"/>
              </a:spcAft>
              <a:buFont typeface="Verdana" pitchFamily="1" charset="0"/>
              <a:buChar char="•"/>
            </a:pPr>
            <a:r>
              <a:rPr lang="en-US" altLang="en-US" sz="2000" i="0" dirty="0"/>
              <a:t>intervene to preserve order in Cuba. </a:t>
            </a:r>
          </a:p>
          <a:p>
            <a:pPr>
              <a:spcAft>
                <a:spcPts val="1600"/>
              </a:spcAft>
              <a:buFont typeface="Verdana" pitchFamily="1" charset="0"/>
              <a:buChar char="•"/>
            </a:pPr>
            <a:r>
              <a:rPr lang="en-US" altLang="en-US" sz="2000" i="0" dirty="0"/>
              <a:t>lease military bases in Cuba.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auto">
          <a:xfrm rot="5400000" flipH="1">
            <a:off x="914400" y="1981200"/>
            <a:ext cx="3810000" cy="3352800"/>
          </a:xfrm>
          <a:prstGeom prst="upArrowCallout">
            <a:avLst>
              <a:gd name="adj1" fmla="val 17119"/>
              <a:gd name="adj2" fmla="val 16582"/>
              <a:gd name="adj3" fmla="val 16958"/>
              <a:gd name="adj4" fmla="val 79435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1267" name="Text Box 129"/>
          <p:cNvSpPr txBox="1">
            <a:spLocks noChangeArrowheads="1"/>
          </p:cNvSpPr>
          <p:nvPr/>
        </p:nvSpPr>
        <p:spPr bwMode="auto">
          <a:xfrm>
            <a:off x="1447800" y="2286000"/>
            <a:ext cx="2286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i="0" dirty="0"/>
              <a:t>In 1904, President Roosevelt added his </a:t>
            </a:r>
            <a:r>
              <a:rPr lang="en-US" altLang="en-US" b="1" i="0" dirty="0">
                <a:solidFill>
                  <a:srgbClr val="FF0000"/>
                </a:solidFill>
              </a:rPr>
              <a:t>Roosevelt Corollary</a:t>
            </a:r>
            <a:r>
              <a:rPr lang="en-US" altLang="en-US" b="1" i="0" dirty="0"/>
              <a:t> to the Monroe Doctrine.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95800" y="1371600"/>
            <a:ext cx="37338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Roosevelt saw it as </a:t>
            </a:r>
            <a:r>
              <a:rPr lang="en-US" altLang="en-US" sz="2000" i="0" dirty="0">
                <a:solidFill>
                  <a:srgbClr val="0033CC"/>
                </a:solidFill>
              </a:rPr>
              <a:t>America’s responsibility</a:t>
            </a:r>
            <a:r>
              <a:rPr lang="en-US" altLang="en-US" sz="2000" i="0" dirty="0"/>
              <a:t> to “civilize” or uplift weaker nations.</a:t>
            </a:r>
          </a:p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The U.S. would act as an </a:t>
            </a:r>
            <a:r>
              <a:rPr lang="en-US" altLang="en-US" sz="2000" i="0" dirty="0">
                <a:solidFill>
                  <a:srgbClr val="0033CC"/>
                </a:solidFill>
              </a:rPr>
              <a:t>“International Policeman”</a:t>
            </a:r>
            <a:r>
              <a:rPr lang="en-US" altLang="en-US" sz="2000" i="0" dirty="0"/>
              <a:t> in the Western Hemisphere to prevent European intervention.</a:t>
            </a:r>
          </a:p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i="0" dirty="0"/>
              <a:t>He saw </a:t>
            </a:r>
            <a:r>
              <a:rPr lang="en-US" altLang="en-US" sz="2000" i="0" dirty="0">
                <a:solidFill>
                  <a:srgbClr val="0033CC"/>
                </a:solidFill>
              </a:rPr>
              <a:t>international leadership</a:t>
            </a:r>
            <a:r>
              <a:rPr lang="en-US" altLang="en-US" sz="2000" i="0" dirty="0"/>
              <a:t> as a moral challenge the U.S.</a:t>
            </a:r>
            <a:br>
              <a:rPr lang="en-US" altLang="en-US" sz="2000" i="0" dirty="0"/>
            </a:br>
            <a:r>
              <a:rPr lang="en-US" altLang="en-US" sz="2000" i="0" dirty="0"/>
              <a:t>had to accept.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32766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Aft>
                <a:spcPts val="2200"/>
              </a:spcAft>
            </a:pPr>
            <a:r>
              <a:rPr lang="en-US" altLang="en-US" i="0" dirty="0"/>
              <a:t>Roosevelt’s</a:t>
            </a:r>
            <a:br>
              <a:rPr lang="en-US" altLang="en-US" i="0" dirty="0"/>
            </a:br>
            <a:r>
              <a:rPr lang="en-US" altLang="en-US" i="0" dirty="0"/>
              <a:t>policy was called</a:t>
            </a:r>
            <a:br>
              <a:rPr lang="en-US" altLang="en-US" i="0" dirty="0"/>
            </a:br>
            <a:r>
              <a:rPr lang="en-US" altLang="en-US" i="0" dirty="0">
                <a:solidFill>
                  <a:srgbClr val="FF0000"/>
                </a:solidFill>
              </a:rPr>
              <a:t>“</a:t>
            </a:r>
            <a:r>
              <a:rPr lang="en-US" altLang="en-US" b="1" i="0" dirty="0">
                <a:solidFill>
                  <a:srgbClr val="FF0000"/>
                </a:solidFill>
              </a:rPr>
              <a:t>big stick</a:t>
            </a:r>
            <a:r>
              <a:rPr lang="en-US" altLang="en-US" i="0" dirty="0">
                <a:solidFill>
                  <a:srgbClr val="FF0000"/>
                </a:solidFill>
              </a:rPr>
              <a:t>” </a:t>
            </a:r>
            <a:r>
              <a:rPr lang="en-US" altLang="en-US" b="1" i="0" dirty="0">
                <a:solidFill>
                  <a:srgbClr val="FF0000"/>
                </a:solidFill>
              </a:rPr>
              <a:t>diplomacy</a:t>
            </a:r>
            <a:r>
              <a:rPr lang="en-US" altLang="en-US" i="0" dirty="0"/>
              <a:t/>
            </a:r>
            <a:br>
              <a:rPr lang="en-US" altLang="en-US" i="0" dirty="0"/>
            </a:br>
            <a:r>
              <a:rPr lang="en-US" altLang="en-US" i="0" dirty="0"/>
              <a:t>from his motto, </a:t>
            </a:r>
            <a:r>
              <a:rPr lang="en-US" altLang="en-US" i="0" dirty="0">
                <a:solidFill>
                  <a:srgbClr val="0033CC"/>
                </a:solidFill>
              </a:rPr>
              <a:t>“Speak softly but carry a big stick.”</a:t>
            </a:r>
          </a:p>
          <a:p>
            <a:pPr algn="r" eaLnBrk="1" hangingPunct="1">
              <a:spcAft>
                <a:spcPts val="2200"/>
              </a:spcAft>
            </a:pPr>
            <a:r>
              <a:rPr lang="en-US" altLang="en-US" i="0" dirty="0"/>
              <a:t> Cartoonists saw Roosevelt as a  policeman in</a:t>
            </a:r>
            <a:br>
              <a:rPr lang="en-US" altLang="en-US" i="0" dirty="0"/>
            </a:br>
            <a:r>
              <a:rPr lang="en-US" altLang="en-US" i="0" dirty="0"/>
              <a:t>Latin America.</a:t>
            </a:r>
          </a:p>
        </p:txBody>
      </p:sp>
      <p:pic>
        <p:nvPicPr>
          <p:cNvPr id="12293" name="Picture 5" descr="ch18_images_hsus_se_p0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1656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755</Words>
  <Application>Microsoft Office PowerPoint</Application>
  <PresentationFormat>On-screen Show (4:3)</PresentationFormat>
  <Paragraphs>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Verdana</vt:lpstr>
      <vt:lpstr>Arial</vt:lpstr>
      <vt:lpstr>ヒラギノ角ゴ ProN W3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265</cp:revision>
  <cp:lastPrinted>2008-05-21T18:42:16Z</cp:lastPrinted>
  <dcterms:created xsi:type="dcterms:W3CDTF">2008-06-11T20:35:12Z</dcterms:created>
  <dcterms:modified xsi:type="dcterms:W3CDTF">2018-12-12T20:57:41Z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