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763" r:id="rId3"/>
    <p:sldId id="713" r:id="rId4"/>
    <p:sldId id="730" r:id="rId5"/>
    <p:sldId id="755" r:id="rId6"/>
    <p:sldId id="728" r:id="rId7"/>
    <p:sldId id="739" r:id="rId8"/>
    <p:sldId id="757" r:id="rId9"/>
    <p:sldId id="745" r:id="rId10"/>
    <p:sldId id="746" r:id="rId11"/>
    <p:sldId id="748" r:id="rId12"/>
    <p:sldId id="762" r:id="rId13"/>
    <p:sldId id="721" r:id="rId14"/>
    <p:sldId id="740" r:id="rId15"/>
    <p:sldId id="741" r:id="rId16"/>
    <p:sldId id="750" r:id="rId17"/>
    <p:sldId id="751" r:id="rId18"/>
    <p:sldId id="760" r:id="rId19"/>
    <p:sldId id="752" r:id="rId20"/>
    <p:sldId id="753" r:id="rId21"/>
    <p:sldId id="75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30"/>
    <a:srgbClr val="FE8E5C"/>
    <a:srgbClr val="FE9668"/>
    <a:srgbClr val="F14B01"/>
    <a:srgbClr val="D94401"/>
    <a:srgbClr val="F9E59D"/>
    <a:srgbClr val="FEA88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89864" autoAdjust="0"/>
  </p:normalViewPr>
  <p:slideViewPr>
    <p:cSldViewPr>
      <p:cViewPr varScale="1">
        <p:scale>
          <a:sx n="94" d="100"/>
          <a:sy n="94" d="100"/>
        </p:scale>
        <p:origin x="-462" y="-10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C0822A44-56F4-4859-8B50-84AB47248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B8D786DE-15FE-498D-B654-957D70C25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19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C6556BBE-1EC2-4C2E-8CC1-ABCD7D65B721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200" smtClean="0">
              <a:latin typeface="Verdana" pitchFamily="1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200" smtClean="0">
              <a:latin typeface="Verdana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2F8458BA-F730-4149-9273-DDF5D1B23C79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71C97D6-CBC4-4074-BD45-8D13B4159322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2C85F72-3CBA-48BD-A878-758909EACF7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5B798654-5058-4BAF-8DA8-314AD1F5852B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7FC893EC-A08A-461D-A7A3-913A05B2E613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5AC5CFC-4D4F-43EC-9018-F6CE0161D5E5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D8D61BE-9B07-4374-88D2-DA6F86D4D98A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1AE3ED60-6C8E-4329-A777-D9E97F5C7EA5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27C66467-CB16-438A-90CC-F8FC13E448DA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E836FB3-F336-434B-B9E9-6139D9D262D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C35C04D-1DF8-4680-9B67-A946C5544A19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4BB00923-FEE1-4D89-A4FD-3DC351CA331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55AF4CBB-94D6-42FE-86DF-8A743D312DE6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30E8FA4-4DAA-4B51-B49E-9F9F517A0F4A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A8384872-2165-4BCE-BA6A-E606F64CA3BF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9A2A01E-57C2-4394-8233-C4296871F871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0DE33B15-FFD1-417F-9F9B-52E04FEDF795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AD69C50E-17E9-4D2A-9CB9-713C577586AF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05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70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01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67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38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2941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76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11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4646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544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034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641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61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4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363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93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6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59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32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3082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9311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From Neutrality to War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From Neutrality to War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4572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  <a:endParaRPr lang="en-US" alt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990600" y="22098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This chapter will focus on what caused the United States to become involved in World War I and how the United States changed as a result of this involvement.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076325" y="3606800"/>
            <a:ext cx="53990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From Neutrality to War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The Home Front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Wilson, War, and Peace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Effects of the War</a:t>
            </a:r>
          </a:p>
        </p:txBody>
      </p:sp>
    </p:spTree>
    <p:extLst>
      <p:ext uri="{BB962C8B-B14F-4D97-AF65-F5344CB8AC3E}">
        <p14:creationId xmlns:p14="http://schemas.microsoft.com/office/powerpoint/2010/main" val="99433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 flipH="1">
            <a:off x="1219200" y="1066800"/>
            <a:ext cx="3810000" cy="5029200"/>
          </a:xfrm>
          <a:prstGeom prst="upArrowCallout">
            <a:avLst>
              <a:gd name="adj1" fmla="val 20843"/>
              <a:gd name="adj2" fmla="val 18875"/>
              <a:gd name="adj3" fmla="val 19666"/>
              <a:gd name="adj4" fmla="val 76542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29"/>
          <p:cNvSpPr>
            <a:spLocks noChangeArrowheads="1"/>
          </p:cNvSpPr>
          <p:nvPr/>
        </p:nvSpPr>
        <p:spPr bwMode="auto">
          <a:xfrm>
            <a:off x="5638800" y="2374900"/>
            <a:ext cx="28194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/>
              <a:t>The assassination triggered a chain of events that drew two sets of allies into a bloody conflict.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838200" y="2003425"/>
            <a:ext cx="35052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/>
              <a:t>On June 28, 1914, Serb nationalists assassinated the heir to the throne of Austria-Hungary, Archduke, </a:t>
            </a:r>
            <a:r>
              <a:rPr lang="en-US" altLang="en-US" b="1">
                <a:solidFill>
                  <a:srgbClr val="FF0000"/>
                </a:solidFill>
              </a:rPr>
              <a:t>Francis Ferdinand</a:t>
            </a:r>
            <a:r>
              <a:rPr lang="en-US" altLang="en-US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66750" y="12954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Europe’s alliance system caused the conflict to spread quickly, creating two main combatants.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53088" y="4267200"/>
            <a:ext cx="3733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Central Powers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included Germany </a:t>
            </a:r>
            <a:br>
              <a:rPr lang="en-US" altLang="en-US"/>
            </a:br>
            <a:r>
              <a:rPr lang="en-US" altLang="en-US"/>
              <a:t>and Austria-Hungary.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638800" y="2514600"/>
            <a:ext cx="3352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Allied Powers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included Britain, France, Russia, </a:t>
            </a:r>
            <a:br>
              <a:rPr lang="en-US" altLang="en-US"/>
            </a:br>
            <a:r>
              <a:rPr lang="en-US" altLang="en-US"/>
              <a:t>and Serbia.</a:t>
            </a:r>
          </a:p>
        </p:txBody>
      </p:sp>
      <p:pic>
        <p:nvPicPr>
          <p:cNvPr id="13317" name="Picture 10" descr="hsus_ch19_s1_WWI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62175"/>
            <a:ext cx="51339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ChangeArrowheads="1"/>
          </p:cNvSpPr>
          <p:nvPr/>
        </p:nvSpPr>
        <p:spPr bwMode="auto">
          <a:xfrm>
            <a:off x="304800" y="1600200"/>
            <a:ext cx="40386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US" altLang="en-US" b="1"/>
              <a:t>Germany invaded Belgium</a:t>
            </a:r>
            <a:r>
              <a:rPr lang="en-US" altLang="en-US"/>
              <a:t>, a neutral country, to attack France. 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en-US">
                <a:solidFill>
                  <a:srgbClr val="0033CC"/>
                </a:solidFill>
              </a:rPr>
              <a:t>The German advance was stopped about 30 miles from Paris.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en-US"/>
              <a:t>The war bogged down as both sides dug a long series of trenches, creating the </a:t>
            </a:r>
            <a:r>
              <a:rPr lang="en-US" altLang="en-US" b="1">
                <a:solidFill>
                  <a:srgbClr val="FF0000"/>
                </a:solidFill>
              </a:rPr>
              <a:t>Western Front</a:t>
            </a:r>
            <a:r>
              <a:rPr lang="en-US" altLang="en-US"/>
              <a:t>.</a:t>
            </a:r>
          </a:p>
        </p:txBody>
      </p:sp>
      <p:pic>
        <p:nvPicPr>
          <p:cNvPr id="1433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084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1"/>
          <p:cNvSpPr txBox="1">
            <a:spLocks noChangeArrowheads="1"/>
          </p:cNvSpPr>
          <p:nvPr/>
        </p:nvSpPr>
        <p:spPr bwMode="auto">
          <a:xfrm>
            <a:off x="5943600" y="4495800"/>
            <a:ext cx="320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5363" name="Text Box 25"/>
          <p:cNvSpPr txBox="1">
            <a:spLocks noChangeArrowheads="1"/>
          </p:cNvSpPr>
          <p:nvPr/>
        </p:nvSpPr>
        <p:spPr bwMode="auto">
          <a:xfrm>
            <a:off x="5867400" y="2652713"/>
            <a:ext cx="2819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Neither side could overcome the other’s defenses, and </a:t>
            </a:r>
            <a:r>
              <a:rPr lang="en-US" altLang="en-US">
                <a:solidFill>
                  <a:srgbClr val="0033CC"/>
                </a:solidFill>
              </a:rPr>
              <a:t>a stalemate quickly developed</a:t>
            </a:r>
            <a:r>
              <a:rPr lang="en-US" altLang="en-US"/>
              <a:t>.</a:t>
            </a:r>
          </a:p>
        </p:txBody>
      </p:sp>
      <p:sp>
        <p:nvSpPr>
          <p:cNvPr id="15364" name="Text Box 29"/>
          <p:cNvSpPr txBox="1">
            <a:spLocks noChangeArrowheads="1"/>
          </p:cNvSpPr>
          <p:nvPr/>
        </p:nvSpPr>
        <p:spPr bwMode="auto">
          <a:xfrm>
            <a:off x="381000" y="1143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era’s deadly defensive weapons made attacks difficult and dangerous.</a:t>
            </a:r>
          </a:p>
        </p:txBody>
      </p:sp>
      <p:pic>
        <p:nvPicPr>
          <p:cNvPr id="15365" name="Picture 37" descr="HSUS_ch19_s1_Weapons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2350"/>
            <a:ext cx="50482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33400" y="1600200"/>
            <a:ext cx="3124200" cy="3048000"/>
          </a:xfrm>
          <a:prstGeom prst="rect">
            <a:avLst/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581400" y="5029200"/>
            <a:ext cx="5257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Many Americans favored one side or the other. </a:t>
            </a:r>
          </a:p>
          <a:p>
            <a:pPr eaLnBrk="1" hangingPunct="1"/>
            <a:endParaRPr lang="en-US" altLang="en-US" b="1"/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609600" y="1981200"/>
            <a:ext cx="3048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As the war dragged on in Europe, President Wilson urged Americans to remain neutral.</a:t>
            </a:r>
          </a:p>
        </p:txBody>
      </p:sp>
      <p:sp>
        <p:nvSpPr>
          <p:cNvPr id="16389" name="AutoShape 12"/>
          <p:cNvSpPr>
            <a:spLocks noChangeArrowheads="1"/>
          </p:cNvSpPr>
          <p:nvPr/>
        </p:nvSpPr>
        <p:spPr bwMode="auto">
          <a:xfrm rot="5400000">
            <a:off x="2019300" y="4533900"/>
            <a:ext cx="990600" cy="1219200"/>
          </a:xfrm>
          <a:custGeom>
            <a:avLst/>
            <a:gdLst>
              <a:gd name="T0" fmla="*/ 707591 w 21600"/>
              <a:gd name="T1" fmla="*/ 0 h 21600"/>
              <a:gd name="T2" fmla="*/ 424536 w 21600"/>
              <a:gd name="T3" fmla="*/ 406400 h 21600"/>
              <a:gd name="T4" fmla="*/ 0 w 21600"/>
              <a:gd name="T5" fmla="*/ 1016057 h 21600"/>
              <a:gd name="T6" fmla="*/ 424536 w 21600"/>
              <a:gd name="T7" fmla="*/ 1219200 h 21600"/>
              <a:gd name="T8" fmla="*/ 849073 w 21600"/>
              <a:gd name="T9" fmla="*/ 846667 h 21600"/>
              <a:gd name="T10" fmla="*/ 990600 w 21600"/>
              <a:gd name="T11" fmla="*/ 406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4038600" y="1752600"/>
            <a:ext cx="47244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The United States had a long tradition of staying out of European conflicts.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Yet one-third of Americans had been born in a foreign country and still identified with their homelands.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1066800" y="2057400"/>
            <a:ext cx="7010400" cy="35052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134198" name="Group 54"/>
          <p:cNvGraphicFramePr>
            <a:graphicFrameLocks noGrp="1"/>
          </p:cNvGraphicFramePr>
          <p:nvPr/>
        </p:nvGraphicFramePr>
        <p:xfrm>
          <a:off x="1219200" y="2362200"/>
          <a:ext cx="6629400" cy="2971800"/>
        </p:xfrm>
        <a:graphic>
          <a:graphicData uri="http://schemas.openxmlformats.org/drawingml/2006/table">
            <a:tbl>
              <a:tblPr/>
              <a:tblGrid>
                <a:gridCol w="2830513"/>
                <a:gridCol w="3798887"/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Isolationists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Favored staying out of the war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Interventionists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Favored fighting on the Allies’ side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Internationalists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Wanted the U.S. to play a role for peace but not fight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1" name="Text Box 36"/>
          <p:cNvSpPr txBox="1">
            <a:spLocks noChangeArrowheads="1"/>
          </p:cNvSpPr>
          <p:nvPr/>
        </p:nvSpPr>
        <p:spPr bwMode="auto">
          <a:xfrm>
            <a:off x="304800" y="12192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U.S. public opinion fell into three main groups.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33400" y="1600200"/>
            <a:ext cx="3124200" cy="3048000"/>
          </a:xfrm>
          <a:prstGeom prst="rect">
            <a:avLst/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8435" name="AutoShape 8"/>
          <p:cNvSpPr>
            <a:spLocks noChangeArrowheads="1"/>
          </p:cNvSpPr>
          <p:nvPr/>
        </p:nvSpPr>
        <p:spPr bwMode="auto">
          <a:xfrm rot="5400000">
            <a:off x="2019300" y="4533900"/>
            <a:ext cx="990600" cy="1219200"/>
          </a:xfrm>
          <a:custGeom>
            <a:avLst/>
            <a:gdLst>
              <a:gd name="T0" fmla="*/ 707591 w 21600"/>
              <a:gd name="T1" fmla="*/ 0 h 21600"/>
              <a:gd name="T2" fmla="*/ 424536 w 21600"/>
              <a:gd name="T3" fmla="*/ 406400 h 21600"/>
              <a:gd name="T4" fmla="*/ 0 w 21600"/>
              <a:gd name="T5" fmla="*/ 1016057 h 21600"/>
              <a:gd name="T6" fmla="*/ 424536 w 21600"/>
              <a:gd name="T7" fmla="*/ 1219200 h 21600"/>
              <a:gd name="T8" fmla="*/ 849073 w 21600"/>
              <a:gd name="T9" fmla="*/ 846667 h 21600"/>
              <a:gd name="T10" fmla="*/ 990600 w 21600"/>
              <a:gd name="T11" fmla="*/ 406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762000" y="1981200"/>
            <a:ext cx="2895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b="1"/>
              <a:t>Early in the war, the British navy had set up a blockade of Germany.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962400" y="1752600"/>
            <a:ext cx="48006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Britain’s goal was to intercept </a:t>
            </a:r>
            <a:r>
              <a:rPr lang="en-US" altLang="en-US" b="1">
                <a:solidFill>
                  <a:srgbClr val="FF0000"/>
                </a:solidFill>
              </a:rPr>
              <a:t>contraband</a:t>
            </a:r>
            <a:r>
              <a:rPr lang="en-US" altLang="en-US"/>
              <a:t> goods.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In defiance of international law, Britain also prevented non-contraband goods, such as food and gasoline, from reaching Germany.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3581400" y="50292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Germany responded by trying to blockade Britain.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5334000" y="1524000"/>
            <a:ext cx="2743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German </a:t>
            </a:r>
            <a:r>
              <a:rPr lang="en-US" altLang="en-US" b="1">
                <a:solidFill>
                  <a:srgbClr val="FF0000"/>
                </a:solidFill>
              </a:rPr>
              <a:t>U-boats</a:t>
            </a:r>
            <a:r>
              <a:rPr lang="en-US" altLang="en-US" b="1"/>
              <a:t> torpedoed ships bound for Britain.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334000" y="3124200"/>
            <a:ext cx="32766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/>
              <a:t>On May 7, 1915, </a:t>
            </a:r>
            <a:br>
              <a:rPr lang="en-US" altLang="en-US"/>
            </a:br>
            <a:r>
              <a:rPr lang="en-US" altLang="en-US"/>
              <a:t>a U-boat sank the British passenger ship </a:t>
            </a:r>
            <a:r>
              <a:rPr lang="en-US" altLang="en-US" b="1" i="1">
                <a:solidFill>
                  <a:srgbClr val="FF3300"/>
                </a:solidFill>
              </a:rPr>
              <a:t>Lusitania</a:t>
            </a:r>
            <a:r>
              <a:rPr lang="en-US" altLang="en-US"/>
              <a:t> off the coast of Ireland, </a:t>
            </a:r>
            <a:r>
              <a:rPr lang="en-US" altLang="en-US">
                <a:solidFill>
                  <a:srgbClr val="0033CC"/>
                </a:solidFill>
              </a:rPr>
              <a:t>killing many Americans</a:t>
            </a:r>
            <a:r>
              <a:rPr lang="en-US" altLang="en-US"/>
              <a:t>.</a:t>
            </a:r>
          </a:p>
        </p:txBody>
      </p:sp>
      <p:pic>
        <p:nvPicPr>
          <p:cNvPr id="19460" name="Picture 8" descr="hsus_ch19_s1_Lusitania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90675"/>
            <a:ext cx="48672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762000" y="1143000"/>
            <a:ext cx="8534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/>
              <a:t>Americans were angry about the </a:t>
            </a:r>
            <a:r>
              <a:rPr lang="en-US" altLang="en-US" b="1" i="1"/>
              <a:t>Lusitania</a:t>
            </a:r>
            <a:r>
              <a:rPr lang="en-US" altLang="en-US" b="1"/>
              <a:t>. </a:t>
            </a:r>
            <a:br>
              <a:rPr lang="en-US" altLang="en-US" b="1"/>
            </a:br>
            <a:r>
              <a:rPr lang="en-US" altLang="en-US" b="1"/>
              <a:t>Germany failed to keep its promise to </a:t>
            </a:r>
            <a:br>
              <a:rPr lang="en-US" altLang="en-US" b="1"/>
            </a:br>
            <a:r>
              <a:rPr lang="en-US" altLang="en-US" b="1"/>
              <a:t>not sink any more passenger ships.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4800600" y="2586038"/>
            <a:ext cx="38100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130000"/>
              </a:spcAft>
              <a:buSzPct val="80000"/>
              <a:buFontTx/>
              <a:buChar char="•"/>
            </a:pPr>
            <a:r>
              <a:rPr lang="en-US" altLang="en-US"/>
              <a:t>President Wilson still wanted peace, but he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began to prepare for the possibility of war</a:t>
            </a:r>
            <a:r>
              <a:rPr lang="en-US" altLang="en-US"/>
              <a:t>.</a:t>
            </a:r>
          </a:p>
          <a:p>
            <a:pPr eaLnBrk="1" hangingPunct="1">
              <a:spcAft>
                <a:spcPct val="130000"/>
              </a:spcAft>
              <a:buSzPct val="80000"/>
              <a:buFontTx/>
              <a:buChar char="•"/>
            </a:pPr>
            <a:r>
              <a:rPr lang="en-US" altLang="en-US"/>
              <a:t>In 1916, Congress </a:t>
            </a:r>
            <a:r>
              <a:rPr lang="en-US" altLang="en-US">
                <a:solidFill>
                  <a:srgbClr val="0033CC"/>
                </a:solidFill>
              </a:rPr>
              <a:t>expanded the army and authorized more warships</a:t>
            </a:r>
            <a:r>
              <a:rPr lang="en-US" altLang="en-US"/>
              <a:t>.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2375"/>
            <a:ext cx="38862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AutoShape 6"/>
          <p:cNvSpPr>
            <a:spLocks noChangeArrowheads="1"/>
          </p:cNvSpPr>
          <p:nvPr/>
        </p:nvSpPr>
        <p:spPr bwMode="auto">
          <a:xfrm rot="10800000" flipH="1">
            <a:off x="866775" y="1235075"/>
            <a:ext cx="7391400" cy="2346325"/>
          </a:xfrm>
          <a:prstGeom prst="upArrowCallout">
            <a:avLst>
              <a:gd name="adj1" fmla="val 32990"/>
              <a:gd name="adj2" fmla="val 30554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40290" name="Text Box 21"/>
          <p:cNvSpPr txBox="1">
            <a:spLocks noChangeArrowheads="1"/>
          </p:cNvSpPr>
          <p:nvPr/>
        </p:nvSpPr>
        <p:spPr bwMode="auto">
          <a:xfrm>
            <a:off x="1066800" y="3659188"/>
            <a:ext cx="7162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100000"/>
              </a:spcAft>
              <a:buSzPct val="80000"/>
              <a:buFontTx/>
              <a:buChar char="•"/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</a:rPr>
              <a:t>Zimmermann Note</a:t>
            </a:r>
            <a:r>
              <a:rPr lang="en-US" altLang="en-US"/>
              <a:t> was intercepted. In this telegram, Germany tried to forge an alliance with Mexico against the United States.</a:t>
            </a:r>
          </a:p>
          <a:p>
            <a:pPr eaLnBrk="1" hangingPunct="1">
              <a:spcAft>
                <a:spcPct val="100000"/>
              </a:spcAft>
              <a:buSzPct val="80000"/>
              <a:buFontTx/>
              <a:buChar char="•"/>
            </a:pPr>
            <a:r>
              <a:rPr lang="en-US" altLang="en-US"/>
              <a:t>Germany returned to a policy of </a:t>
            </a:r>
            <a:r>
              <a:rPr lang="en-US" altLang="en-US">
                <a:solidFill>
                  <a:srgbClr val="0033CC"/>
                </a:solidFill>
              </a:rPr>
              <a:t>unrestricted submarine warfare</a:t>
            </a:r>
            <a:r>
              <a:rPr lang="en-US" altLang="en-US"/>
              <a:t>, sinking any ship headed for Britain.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Two events in 1917 led President Wilson </a:t>
            </a:r>
            <a:br>
              <a:rPr lang="en-US" altLang="en-US" b="1"/>
            </a:br>
            <a:r>
              <a:rPr lang="en-US" altLang="en-US" b="1"/>
              <a:t>o ask Congress to declare war on </a:t>
            </a:r>
            <a:br>
              <a:rPr lang="en-US" altLang="en-US" b="1"/>
            </a:br>
            <a:r>
              <a:rPr lang="en-US" altLang="en-US" b="1"/>
              <a:t>the Central Powers.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746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Identify the causes of World War I.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Describe the course and character of the war.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Explain why the United States entered the conflict on the side of the Allies. 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029200" y="2058988"/>
            <a:ext cx="42672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On April 2, 1917, Wilson </a:t>
            </a:r>
            <a:br>
              <a:rPr lang="en-US" altLang="en-US"/>
            </a:br>
            <a:r>
              <a:rPr lang="en-US" altLang="en-US"/>
              <a:t>asked Congress to </a:t>
            </a:r>
            <a:br>
              <a:rPr lang="en-US" altLang="en-US"/>
            </a:br>
            <a:r>
              <a:rPr lang="en-US" altLang="en-US">
                <a:solidFill>
                  <a:srgbClr val="0033CC"/>
                </a:solidFill>
              </a:rPr>
              <a:t>declare war against Germany, </a:t>
            </a:r>
            <a:r>
              <a:rPr lang="en-US" altLang="en-US"/>
              <a:t>saying </a:t>
            </a:r>
            <a:br>
              <a:rPr lang="en-US" altLang="en-US"/>
            </a:br>
            <a:r>
              <a:rPr lang="en-US" altLang="en-US"/>
              <a:t>“The world must </a:t>
            </a:r>
            <a:br>
              <a:rPr lang="en-US" altLang="en-US"/>
            </a:br>
            <a:r>
              <a:rPr lang="en-US" altLang="en-US"/>
              <a:t>be made safe for democracy.”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2514600" y="4846638"/>
            <a:ext cx="6324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Congress responded with a declaration of war on April 6, and the </a:t>
            </a:r>
            <a:br>
              <a:rPr lang="en-US" altLang="en-US" b="1"/>
            </a:br>
            <a:r>
              <a:rPr lang="en-US" altLang="en-US" b="1"/>
              <a:t>United States entered World War I.</a:t>
            </a:r>
          </a:p>
        </p:txBody>
      </p:sp>
      <p:pic>
        <p:nvPicPr>
          <p:cNvPr id="22534" name="Picture 6" descr="ch19_images_hsus_se_p0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 b="34087"/>
          <a:stretch>
            <a:fillRect/>
          </a:stretch>
        </p:blipFill>
        <p:spPr bwMode="auto">
          <a:xfrm rot="-803717">
            <a:off x="804863" y="1676400"/>
            <a:ext cx="3775075" cy="29495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905000"/>
            <a:ext cx="7696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Alsace-Lorraine</a:t>
            </a:r>
            <a:r>
              <a:rPr lang="en-US" altLang="en-US" b="1"/>
              <a:t> – </a:t>
            </a:r>
            <a:r>
              <a:rPr lang="en-US" altLang="en-US"/>
              <a:t>French region lost to German states in 1871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militarism</a:t>
            </a:r>
            <a:r>
              <a:rPr lang="en-US" altLang="en-US" b="1"/>
              <a:t> –</a:t>
            </a:r>
            <a:r>
              <a:rPr lang="en-US" altLang="en-US"/>
              <a:t> a glorification of the military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Francis Ferdinand</a:t>
            </a:r>
            <a:r>
              <a:rPr lang="en-US" altLang="en-US" b="1"/>
              <a:t> – </a:t>
            </a:r>
            <a:r>
              <a:rPr lang="en-US" altLang="en-US"/>
              <a:t>archduke of Austria-Hungary who was assassinated in 1914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William II</a:t>
            </a:r>
            <a:r>
              <a:rPr lang="en-US" altLang="en-US" b="1"/>
              <a:t> –</a:t>
            </a:r>
            <a:r>
              <a:rPr lang="en-US" altLang="en-US"/>
              <a:t> the German emperor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Western Front</a:t>
            </a:r>
            <a:r>
              <a:rPr lang="en-US" altLang="en-US" b="1"/>
              <a:t> − </a:t>
            </a:r>
            <a:r>
              <a:rPr lang="en-US" altLang="en-US"/>
              <a:t>trenches that stretched from the Belgian coast to the Swiss border with France, forming the battlefield between the Allies and the Central Powers in Western Europe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828800"/>
            <a:ext cx="7696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casualty</a:t>
            </a:r>
            <a:r>
              <a:rPr lang="en-US" altLang="en-US" b="1"/>
              <a:t> – </a:t>
            </a:r>
            <a:r>
              <a:rPr lang="en-US" altLang="en-US"/>
              <a:t>killed, wounded, or missing soldier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contraband</a:t>
            </a:r>
            <a:r>
              <a:rPr lang="en-US" altLang="en-US" b="1"/>
              <a:t> –</a:t>
            </a:r>
            <a:r>
              <a:rPr lang="en-US" altLang="en-US"/>
              <a:t> weapons and other war supplies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U-boat</a:t>
            </a:r>
            <a:r>
              <a:rPr lang="en-US" altLang="en-US" b="1"/>
              <a:t> –</a:t>
            </a:r>
            <a:r>
              <a:rPr lang="en-US" altLang="en-US"/>
              <a:t> a German submarine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1">
                <a:solidFill>
                  <a:srgbClr val="FF0000"/>
                </a:solidFill>
              </a:rPr>
              <a:t>Lusitania</a:t>
            </a:r>
            <a:r>
              <a:rPr lang="en-US" altLang="en-US" b="1" i="1"/>
              <a:t> </a:t>
            </a:r>
            <a:r>
              <a:rPr lang="en-US" altLang="en-US" b="1"/>
              <a:t>– </a:t>
            </a:r>
            <a:r>
              <a:rPr lang="en-US" altLang="en-US"/>
              <a:t>English passenger ship sunk by a German U-boat, killing American civilians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Zimmermann note</a:t>
            </a:r>
            <a:r>
              <a:rPr lang="en-US" altLang="en-US" b="1"/>
              <a:t> – </a:t>
            </a:r>
            <a:r>
              <a:rPr lang="en-US" altLang="en-US"/>
              <a:t>a telegram in which the German foreign minister proposed an alliance with Mexico against the U.S.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524000" y="1600200"/>
            <a:ext cx="6705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What caused World War I, and why did the United States enter the war?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524000" y="2819400"/>
            <a:ext cx="6438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/>
              <a:t>In 1914, nationalism, militarism, imperialism, and entangling alliances combined to drag Europe into a world war. </a:t>
            </a:r>
          </a:p>
          <a:p>
            <a:pPr>
              <a:lnSpc>
                <a:spcPct val="110000"/>
              </a:lnSpc>
            </a:pP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/>
              <a:t>The United States attempted to remain neutral but abandoned its long tradition of staying out of European conflicts.</a:t>
            </a:r>
          </a:p>
        </p:txBody>
      </p:sp>
      <p:pic>
        <p:nvPicPr>
          <p:cNvPr id="7172" name="Picture 17" descr="q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7" descr="hsus_ch19_s1_b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905250"/>
            <a:ext cx="2466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26"/>
          <p:cNvSpPr>
            <a:spLocks noChangeArrowheads="1"/>
          </p:cNvSpPr>
          <p:nvPr/>
        </p:nvSpPr>
        <p:spPr bwMode="auto">
          <a:xfrm>
            <a:off x="4038600" y="5395913"/>
            <a:ext cx="36576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7030"/>
              </a:gs>
              <a:gs pos="100000">
                <a:srgbClr val="D94401"/>
              </a:gs>
            </a:gsLst>
            <a:lin ang="5400000" scaled="1"/>
          </a:gra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AutoShape 24"/>
          <p:cNvSpPr>
            <a:spLocks noChangeArrowheads="1"/>
          </p:cNvSpPr>
          <p:nvPr/>
        </p:nvSpPr>
        <p:spPr bwMode="auto">
          <a:xfrm>
            <a:off x="3581400" y="4705350"/>
            <a:ext cx="35433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DBD8D"/>
              </a:gs>
              <a:gs pos="100000">
                <a:srgbClr val="FE7030"/>
              </a:gs>
            </a:gsLst>
            <a:lin ang="5400000" scaled="1"/>
          </a:gradFill>
          <a:ln w="19050" algn="ctr">
            <a:solidFill>
              <a:srgbClr val="FD4F0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23"/>
          <p:cNvSpPr>
            <a:spLocks noChangeArrowheads="1"/>
          </p:cNvSpPr>
          <p:nvPr/>
        </p:nvSpPr>
        <p:spPr bwMode="auto">
          <a:xfrm>
            <a:off x="3200400" y="3995738"/>
            <a:ext cx="3124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F2CC"/>
              </a:gs>
              <a:gs pos="100000">
                <a:srgbClr val="FE8E5C"/>
              </a:gs>
            </a:gsLst>
            <a:lin ang="5400000" scaled="1"/>
          </a:gradFill>
          <a:ln w="19050" algn="ctr">
            <a:solidFill>
              <a:srgbClr val="FE8E5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AutoShape 22"/>
          <p:cNvSpPr>
            <a:spLocks noChangeArrowheads="1"/>
          </p:cNvSpPr>
          <p:nvPr/>
        </p:nvSpPr>
        <p:spPr bwMode="auto">
          <a:xfrm>
            <a:off x="2667000" y="3271838"/>
            <a:ext cx="25908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DF7DF"/>
              </a:gs>
              <a:gs pos="100000">
                <a:srgbClr val="FDBD8D"/>
              </a:gs>
            </a:gsLst>
            <a:lin ang="5400000" scaled="1"/>
          </a:gradFill>
          <a:ln w="19050" algn="ctr">
            <a:solidFill>
              <a:srgbClr val="FEA88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685800" y="1295400"/>
            <a:ext cx="7315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/>
              <a:t>In 1914, five factors made Europe a powder keg ready to explode.</a:t>
            </a:r>
          </a:p>
        </p:txBody>
      </p:sp>
      <p:sp>
        <p:nvSpPr>
          <p:cNvPr id="8200" name="AutoShape 21"/>
          <p:cNvSpPr>
            <a:spLocks noChangeArrowheads="1"/>
          </p:cNvSpPr>
          <p:nvPr/>
        </p:nvSpPr>
        <p:spPr bwMode="auto">
          <a:xfrm>
            <a:off x="2057400" y="2557463"/>
            <a:ext cx="25146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DF7DF"/>
              </a:gs>
              <a:gs pos="100000">
                <a:srgbClr val="F8E292"/>
              </a:gs>
            </a:gsLst>
            <a:lin ang="5400000" scaled="1"/>
          </a:gradFill>
          <a:ln w="9525" algn="ctr">
            <a:solidFill>
              <a:srgbClr val="F9E59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64" name="Rectangle 29"/>
          <p:cNvSpPr>
            <a:spLocks noChangeArrowheads="1"/>
          </p:cNvSpPr>
          <p:nvPr/>
        </p:nvSpPr>
        <p:spPr bwMode="auto">
          <a:xfrm>
            <a:off x="2438400" y="2514600"/>
            <a:ext cx="57912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en-US"/>
              <a:t>Nationalism</a:t>
            </a:r>
          </a:p>
          <a:p>
            <a:pPr lvl="1">
              <a:lnSpc>
                <a:spcPct val="150000"/>
              </a:lnSpc>
              <a:spcBef>
                <a:spcPct val="60000"/>
              </a:spcBef>
              <a:buSzPct val="80000"/>
            </a:pPr>
            <a:r>
              <a:rPr lang="en-US" altLang="en-US"/>
              <a:t>Militarism</a:t>
            </a:r>
          </a:p>
          <a:p>
            <a:pPr lvl="2">
              <a:lnSpc>
                <a:spcPct val="150000"/>
              </a:lnSpc>
              <a:spcBef>
                <a:spcPct val="60000"/>
              </a:spcBef>
              <a:buSzPct val="80000"/>
            </a:pPr>
            <a:r>
              <a:rPr lang="en-US" altLang="en-US"/>
              <a:t>Economic rivalries</a:t>
            </a:r>
          </a:p>
          <a:p>
            <a:pPr lvl="3">
              <a:lnSpc>
                <a:spcPct val="150000"/>
              </a:lnSpc>
              <a:spcBef>
                <a:spcPct val="60000"/>
              </a:spcBef>
              <a:buSzPct val="80000"/>
            </a:pPr>
            <a:r>
              <a:rPr lang="en-US" altLang="en-US"/>
              <a:t>Imperial ambitions</a:t>
            </a:r>
          </a:p>
          <a:p>
            <a:pPr lvl="4">
              <a:lnSpc>
                <a:spcPct val="150000"/>
              </a:lnSpc>
              <a:spcBef>
                <a:spcPct val="60000"/>
              </a:spcBef>
              <a:buSzPct val="80000"/>
            </a:pPr>
            <a:r>
              <a:rPr lang="en-US" altLang="en-US"/>
              <a:t>Regional tensions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9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/>
          <p:cNvSpPr>
            <a:spLocks noChangeArrowheads="1"/>
          </p:cNvSpPr>
          <p:nvPr/>
        </p:nvSpPr>
        <p:spPr bwMode="auto">
          <a:xfrm>
            <a:off x="838200" y="2438400"/>
            <a:ext cx="7239000" cy="365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2C5FF"/>
              </a:gs>
            </a:gsLst>
            <a:lin ang="5400000" scaled="1"/>
          </a:gradFill>
          <a:ln w="19050" algn="ctr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29"/>
          <p:cNvSpPr>
            <a:spLocks noChangeArrowheads="1"/>
          </p:cNvSpPr>
          <p:nvPr/>
        </p:nvSpPr>
        <p:spPr bwMode="auto">
          <a:xfrm>
            <a:off x="990600" y="2590800"/>
            <a:ext cx="70104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Among the powers of Europe, nationalism caused </a:t>
            </a:r>
            <a:r>
              <a:rPr lang="en-US" altLang="en-US">
                <a:solidFill>
                  <a:srgbClr val="0033CC"/>
                </a:solidFill>
              </a:rPr>
              <a:t>a desire to avenge perceived insults and past losses</a:t>
            </a:r>
            <a:r>
              <a:rPr lang="en-US" altLang="en-US"/>
              <a:t>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Some felt national identity centered around a</a:t>
            </a:r>
            <a:r>
              <a:rPr lang="en-US" altLang="en-US">
                <a:solidFill>
                  <a:srgbClr val="0033CC"/>
                </a:solidFill>
              </a:rPr>
              <a:t> single ethnic group</a:t>
            </a:r>
            <a:r>
              <a:rPr lang="en-US" altLang="en-US"/>
              <a:t> and questioned the loyalty of ethnic minorities.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Social Darwinists applied the idea of </a:t>
            </a:r>
            <a:r>
              <a:rPr lang="en-US" altLang="en-US">
                <a:solidFill>
                  <a:srgbClr val="0033CC"/>
                </a:solidFill>
              </a:rPr>
              <a:t>“survival of the fittest”</a:t>
            </a:r>
            <a:r>
              <a:rPr lang="en-US" altLang="en-US"/>
              <a:t> to nations.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Nationalism, or devotion to one’s country, caused tensions to rise.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AutoShape 6"/>
          <p:cNvSpPr>
            <a:spLocks noChangeArrowheads="1"/>
          </p:cNvSpPr>
          <p:nvPr/>
        </p:nvSpPr>
        <p:spPr bwMode="auto">
          <a:xfrm rot="10800000" flipH="1">
            <a:off x="866775" y="1492250"/>
            <a:ext cx="7391400" cy="1692275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23906" name="Rectangle 29"/>
          <p:cNvSpPr>
            <a:spLocks noChangeArrowheads="1"/>
          </p:cNvSpPr>
          <p:nvPr/>
        </p:nvSpPr>
        <p:spPr bwMode="auto">
          <a:xfrm>
            <a:off x="1262063" y="3352800"/>
            <a:ext cx="716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Economic competition caused </a:t>
            </a:r>
            <a:r>
              <a:rPr lang="en-US" altLang="en-US">
                <a:solidFill>
                  <a:srgbClr val="0033CC"/>
                </a:solidFill>
              </a:rPr>
              <a:t>a demand for colonies and military bases</a:t>
            </a:r>
            <a:r>
              <a:rPr lang="en-US" altLang="en-US"/>
              <a:t> in Africa, the Pacific islands, and China.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219200" y="1533525"/>
            <a:ext cx="6781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/>
              <a:t>Economic competition for trade and colonies increased nationalistic feelings.</a:t>
            </a:r>
            <a:endParaRPr lang="en-US" altLang="en-US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295400" y="4822825"/>
            <a:ext cx="6781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Alliances provided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a promise of 	assistance</a:t>
            </a:r>
            <a:r>
              <a:rPr lang="en-US" altLang="en-US"/>
              <a:t> that made some leaders reckless or overly aggressive.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ChangeArrowheads="1"/>
          </p:cNvSpPr>
          <p:nvPr/>
        </p:nvSpPr>
        <p:spPr bwMode="auto">
          <a:xfrm>
            <a:off x="5638800" y="3048000"/>
            <a:ext cx="3429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FF0000"/>
                </a:solidFill>
              </a:rPr>
              <a:t>Militarism</a:t>
            </a:r>
            <a:r>
              <a:rPr lang="en-US" altLang="en-US"/>
              <a:t>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combined with nationalism, led to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an arms race. 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685800" y="1371600"/>
            <a:ext cx="8305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Nations stockpiled new technology, </a:t>
            </a:r>
          </a:p>
          <a:p>
            <a:pPr eaLnBrk="1" hangingPunct="1"/>
            <a:r>
              <a:rPr lang="en-US" altLang="en-US" b="1"/>
              <a:t>including machine guns, mobile artillery, </a:t>
            </a:r>
          </a:p>
          <a:p>
            <a:pPr eaLnBrk="1" hangingPunct="1"/>
            <a:r>
              <a:rPr lang="en-US" altLang="en-US" b="1"/>
              <a:t>tanks, submarines, and airplanes. </a:t>
            </a:r>
          </a:p>
        </p:txBody>
      </p:sp>
      <p:pic>
        <p:nvPicPr>
          <p:cNvPr id="11268" name="Picture 9" descr="HSUS_ch19_s1_MilitaryStrength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1925"/>
            <a:ext cx="4419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842</Words>
  <Application>Microsoft Office PowerPoint</Application>
  <PresentationFormat>On-screen Show (4:3)</PresentationFormat>
  <Paragraphs>101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Verdana</vt:lpstr>
      <vt:lpstr>Arial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156</cp:revision>
  <cp:lastPrinted>2011-01-05T17:47:20Z</cp:lastPrinted>
  <dcterms:created xsi:type="dcterms:W3CDTF">2008-06-11T20:35:12Z</dcterms:created>
  <dcterms:modified xsi:type="dcterms:W3CDTF">2019-04-24T19:48:37Z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