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7"/>
  </p:notesMasterIdLst>
  <p:handoutMasterIdLst>
    <p:handoutMasterId r:id="rId18"/>
  </p:handoutMasterIdLst>
  <p:sldIdLst>
    <p:sldId id="782" r:id="rId3"/>
    <p:sldId id="713" r:id="rId4"/>
    <p:sldId id="730" r:id="rId5"/>
    <p:sldId id="771" r:id="rId6"/>
    <p:sldId id="728" r:id="rId7"/>
    <p:sldId id="729" r:id="rId8"/>
    <p:sldId id="775" r:id="rId9"/>
    <p:sldId id="764" r:id="rId10"/>
    <p:sldId id="766" r:id="rId11"/>
    <p:sldId id="778" r:id="rId12"/>
    <p:sldId id="779" r:id="rId13"/>
    <p:sldId id="767" r:id="rId14"/>
    <p:sldId id="772" r:id="rId15"/>
    <p:sldId id="78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F8F64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1679" autoAdjust="0"/>
  </p:normalViewPr>
  <p:slideViewPr>
    <p:cSldViewPr>
      <p:cViewPr varScale="1">
        <p:scale>
          <a:sx n="96" d="100"/>
          <a:sy n="96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2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EF4ACA9D-A0B6-47FC-9164-D717882E7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54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C1F7BA5A-7346-4932-A69F-0417A52D3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90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C6556BBE-1EC2-4C2E-8CC1-ABCD7D65B721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2200" smtClean="0">
              <a:latin typeface="Verdana" pitchFamily="1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200" smtClean="0">
              <a:latin typeface="Verdana" pitchFamily="1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5BB5CD2B-D13C-4F01-B9CB-78B4043EFAE4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43D80233-A54C-4047-8168-4D4ED70F6F7E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447800" y="47244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125BCAB7-23E1-4F49-893C-9011D42B6F22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0509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7AE00AB9-D69A-4470-A820-273894D321C9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FDD12302-6106-40AC-8095-FE3394FDF029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FADFABF9-2A5C-42F9-B4FB-DB79FFC620B2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145A1DC6-EDA0-4ABA-B49B-BA766DE1213E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94B38400-D6A9-43D7-92EB-ACBF0A2C9E3F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07730D80-8449-4CE3-9490-F1E65916A191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27B8DBDB-F2AA-4208-97D2-3DA9C35D0DE8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702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0233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7021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02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3721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550168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3971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188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263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80681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450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0120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938704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97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679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2580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4806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5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593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6233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47768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1434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Verdana" pitchFamily="34" charset="0"/>
                <a:cs typeface="Arial" charset="0"/>
              </a:rPr>
              <a:t>Chapter 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  <a:cs typeface="Arial" charset="0"/>
              </a:rPr>
              <a:t>25 </a:t>
            </a:r>
            <a:r>
              <a:rPr lang="en-US" sz="1000" b="1">
                <a:solidFill>
                  <a:srgbClr val="003CB4"/>
                </a:solidFill>
                <a:latin typeface="Verdana" pitchFamily="34" charset="0"/>
                <a:cs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  <a:cs typeface="Arial" charset="0"/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  <a:latin typeface="Verdana" pitchFamily="34" charset="0"/>
                <a:cs typeface="Arial" charset="0"/>
              </a:rPr>
              <a:t>The Cold War Begins</a:t>
            </a:r>
          </a:p>
        </p:txBody>
      </p:sp>
      <p:pic>
        <p:nvPicPr>
          <p:cNvPr id="1032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2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</a:rPr>
              <a:t>The Home Front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622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Chapter 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25 </a:t>
            </a: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  <a:latin typeface="Verdana" pitchFamily="34" charset="0"/>
              </a:rPr>
              <a:t>The Cold War Begins</a:t>
            </a:r>
          </a:p>
        </p:txBody>
      </p:sp>
      <p:pic>
        <p:nvPicPr>
          <p:cNvPr id="2056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2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</a:rPr>
              <a:t>The Home Front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099" name="Rectangle 17"/>
          <p:cNvSpPr>
            <a:spLocks noChangeArrowheads="1"/>
          </p:cNvSpPr>
          <p:nvPr/>
        </p:nvSpPr>
        <p:spPr bwMode="auto">
          <a:xfrm>
            <a:off x="457200" y="1371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Chapter Introduction</a:t>
            </a:r>
            <a:endParaRPr lang="en-US" altLang="en-US" sz="2400" b="1"/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990600" y="2209800"/>
            <a:ext cx="7239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000"/>
              <a:t>This chapter will focus on what caused the United States to become involved in World War I and how the United States changed as a result of this involvement.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1076325" y="3606800"/>
            <a:ext cx="539908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/>
              <a:t>Section 1:</a:t>
            </a:r>
            <a:r>
              <a:rPr lang="en-US" altLang="en-US"/>
              <a:t> From Neutrality to War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/>
              <a:t>Section 2:</a:t>
            </a:r>
            <a:r>
              <a:rPr lang="en-US" altLang="en-US"/>
              <a:t> The Home Front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/>
              <a:t>Section 3:</a:t>
            </a:r>
            <a:r>
              <a:rPr lang="en-US" altLang="en-US"/>
              <a:t> Wilson, War, and Peace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/>
              <a:t>Section 4:</a:t>
            </a:r>
            <a:r>
              <a:rPr lang="en-US" altLang="en-US"/>
              <a:t> Effects of the War</a:t>
            </a:r>
          </a:p>
        </p:txBody>
      </p:sp>
    </p:spTree>
    <p:extLst>
      <p:ext uri="{BB962C8B-B14F-4D97-AF65-F5344CB8AC3E}">
        <p14:creationId xmlns:p14="http://schemas.microsoft.com/office/powerpoint/2010/main" val="994335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 rot="5400000" flipH="1">
            <a:off x="1447800" y="2209800"/>
            <a:ext cx="3200400" cy="3810000"/>
          </a:xfrm>
          <a:prstGeom prst="upArrowCallout">
            <a:avLst>
              <a:gd name="adj1" fmla="val 20935"/>
              <a:gd name="adj2" fmla="val 20519"/>
              <a:gd name="adj3" fmla="val 18844"/>
              <a:gd name="adj4" fmla="val 73338"/>
            </a:avLst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2290" name="Text Box 129"/>
          <p:cNvSpPr txBox="1">
            <a:spLocks noChangeArrowheads="1"/>
          </p:cNvSpPr>
          <p:nvPr/>
        </p:nvSpPr>
        <p:spPr bwMode="auto">
          <a:xfrm>
            <a:off x="5257800" y="2514600"/>
            <a:ext cx="35052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100000"/>
              </a:spcAft>
            </a:pPr>
            <a:r>
              <a:rPr lang="en-US" altLang="en-US" b="1" dirty="0">
                <a:solidFill>
                  <a:srgbClr val="FF0000"/>
                </a:solidFill>
              </a:rPr>
              <a:t>Conscientious objectors</a:t>
            </a:r>
            <a:r>
              <a:rPr lang="en-US" altLang="en-US" dirty="0"/>
              <a:t> were supposed to be exempt from the draft.</a:t>
            </a:r>
          </a:p>
          <a:p>
            <a:pPr eaLnBrk="1" hangingPunct="1">
              <a:spcAft>
                <a:spcPct val="100000"/>
              </a:spcAft>
            </a:pPr>
            <a:r>
              <a:rPr lang="en-US" altLang="en-US" dirty="0"/>
              <a:t>In practice, however, </a:t>
            </a:r>
            <a:r>
              <a:rPr lang="en-US" altLang="en-US" dirty="0">
                <a:solidFill>
                  <a:srgbClr val="0033CC"/>
                </a:solidFill>
              </a:rPr>
              <a:t>this exemption was widely ignored by local draft boards</a:t>
            </a:r>
            <a:r>
              <a:rPr lang="en-US" altLang="en-US" dirty="0"/>
              <a:t>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49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b="1" dirty="0"/>
              <a:t>Not all Americans supported the war.</a:t>
            </a:r>
            <a:endParaRPr lang="en-US" alt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371600" y="2743200"/>
            <a:ext cx="2667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0033CC"/>
                </a:solidFill>
              </a:rPr>
              <a:t>The draft was controversial</a:t>
            </a:r>
            <a:r>
              <a:rPr lang="en-US" altLang="en-US" dirty="0"/>
              <a:t>, and some men refused to register for 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9"/>
          <p:cNvSpPr>
            <a:spLocks noChangeArrowheads="1"/>
          </p:cNvSpPr>
          <p:nvPr/>
        </p:nvSpPr>
        <p:spPr bwMode="auto">
          <a:xfrm>
            <a:off x="1524000" y="2505075"/>
            <a:ext cx="678180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spcAft>
                <a:spcPct val="100000"/>
              </a:spcAft>
            </a:pPr>
            <a:r>
              <a:rPr lang="en-US" altLang="en-US" dirty="0">
                <a:solidFill>
                  <a:srgbClr val="0000FF"/>
                </a:solidFill>
              </a:rPr>
              <a:t>Jean</a:t>
            </a:r>
            <a:r>
              <a:rPr lang="en-US" altLang="en-US" dirty="0">
                <a:solidFill>
                  <a:srgbClr val="0033CC"/>
                </a:solidFill>
              </a:rPr>
              <a:t>nette </a:t>
            </a:r>
            <a:r>
              <a:rPr lang="en-US" altLang="en-US" dirty="0">
                <a:solidFill>
                  <a:srgbClr val="0000FF"/>
                </a:solidFill>
              </a:rPr>
              <a:t>Rankin</a:t>
            </a:r>
            <a:r>
              <a:rPr lang="en-US" altLang="en-US" dirty="0"/>
              <a:t>, a pacifist and the only woman in Congress, </a:t>
            </a:r>
            <a:r>
              <a:rPr lang="en-US" altLang="en-US" dirty="0">
                <a:solidFill>
                  <a:srgbClr val="0033CC"/>
                </a:solidFill>
              </a:rPr>
              <a:t>voted against the war</a:t>
            </a:r>
            <a:r>
              <a:rPr lang="en-US" altLang="en-US" dirty="0"/>
              <a:t>.</a:t>
            </a:r>
          </a:p>
          <a:p>
            <a:pPr>
              <a:lnSpc>
                <a:spcPct val="110000"/>
              </a:lnSpc>
            </a:pPr>
            <a:r>
              <a:rPr lang="en-US" altLang="en-US" dirty="0">
                <a:solidFill>
                  <a:srgbClr val="0000FF"/>
                </a:solidFill>
              </a:rPr>
              <a:t>Jane Addams</a:t>
            </a:r>
            <a:r>
              <a:rPr lang="en-US" altLang="en-US" dirty="0"/>
              <a:t> formed the </a:t>
            </a:r>
            <a:r>
              <a:rPr lang="en-US" altLang="en-US" dirty="0">
                <a:solidFill>
                  <a:srgbClr val="0000FF"/>
                </a:solidFill>
              </a:rPr>
              <a:t>Women’s Peace Party</a:t>
            </a:r>
            <a:r>
              <a:rPr lang="en-US" altLang="en-US" dirty="0"/>
              <a:t> and the Women’s International League for Peace and Freedom.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76200" y="1371600"/>
            <a:ext cx="8610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b="1" dirty="0"/>
              <a:t>Some women also opposed the war.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AutoShape 10"/>
          <p:cNvSpPr>
            <a:spLocks noChangeArrowheads="1"/>
          </p:cNvSpPr>
          <p:nvPr/>
        </p:nvSpPr>
        <p:spPr bwMode="auto">
          <a:xfrm rot="10800000" flipH="1">
            <a:off x="838200" y="1143000"/>
            <a:ext cx="7391400" cy="1844675"/>
          </a:xfrm>
          <a:prstGeom prst="upArrowCallout">
            <a:avLst>
              <a:gd name="adj1" fmla="val 41033"/>
              <a:gd name="adj2" fmla="val 38010"/>
              <a:gd name="adj3" fmla="val 24505"/>
              <a:gd name="adj4" fmla="val 6114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47800" y="1311275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/>
              <a:t>The government passed laws to </a:t>
            </a:r>
            <a:br>
              <a:rPr lang="en-US" altLang="en-US" sz="2400" b="1" dirty="0"/>
            </a:br>
            <a:r>
              <a:rPr lang="en-US" altLang="en-US" sz="2400" b="1" dirty="0"/>
              <a:t>discourage dissent.</a:t>
            </a: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914400" y="2967038"/>
            <a:ext cx="7391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The 1917 </a:t>
            </a:r>
            <a:r>
              <a:rPr lang="en-US" altLang="en-US" b="1" dirty="0">
                <a:solidFill>
                  <a:srgbClr val="FF0000"/>
                </a:solidFill>
              </a:rPr>
              <a:t>Espionage Act</a:t>
            </a:r>
            <a:r>
              <a:rPr lang="en-US" altLang="en-US" dirty="0"/>
              <a:t> gave postal authorities power to </a:t>
            </a:r>
            <a:r>
              <a:rPr lang="en-US" altLang="en-US" dirty="0">
                <a:solidFill>
                  <a:srgbClr val="0033CC"/>
                </a:solidFill>
              </a:rPr>
              <a:t>ban newspapers or other printed materials </a:t>
            </a:r>
            <a:r>
              <a:rPr lang="en-US" altLang="en-US" dirty="0"/>
              <a:t>that could incite treason.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In 1918, the Sedition Act </a:t>
            </a:r>
            <a:r>
              <a:rPr lang="en-US" altLang="en-US" dirty="0">
                <a:solidFill>
                  <a:srgbClr val="0033CC"/>
                </a:solidFill>
              </a:rPr>
              <a:t>outlawed speech </a:t>
            </a:r>
            <a:r>
              <a:rPr lang="en-US" altLang="en-US" dirty="0"/>
              <a:t>that went against the government or the military.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Congress enacted laws that imposed </a:t>
            </a:r>
            <a:r>
              <a:rPr lang="en-US" altLang="en-US" dirty="0">
                <a:solidFill>
                  <a:srgbClr val="0033CC"/>
                </a:solidFill>
              </a:rPr>
              <a:t>heavy fines and prison terms </a:t>
            </a:r>
            <a:r>
              <a:rPr lang="en-US" altLang="en-US" dirty="0"/>
              <a:t>on anyone who interfered with the war effort.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43000" y="3962400"/>
            <a:ext cx="990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609600" y="12192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Support of the Allies and anger at Germany </a:t>
            </a:r>
            <a:br>
              <a:rPr lang="en-US" altLang="en-US" b="1" dirty="0"/>
            </a:br>
            <a:r>
              <a:rPr lang="en-US" altLang="en-US" b="1" dirty="0"/>
              <a:t>caused a backlash against German Americans.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2286000" y="2286000"/>
            <a:ext cx="624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Some schools stopped teaching the German language.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People stopped listening to music by German composers.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They called hamburgers “liberty steaks” and Dachshunds “liberty pups.”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609600" y="51816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Occasionally, hatred of the German enemy </a:t>
            </a:r>
            <a:br>
              <a:rPr lang="en-US" altLang="en-US" dirty="0"/>
            </a:br>
            <a:r>
              <a:rPr lang="en-US" altLang="en-US" dirty="0"/>
              <a:t>boiled over into </a:t>
            </a:r>
            <a:r>
              <a:rPr lang="en-US" altLang="en-US" dirty="0">
                <a:solidFill>
                  <a:srgbClr val="0033CC"/>
                </a:solidFill>
              </a:rPr>
              <a:t>violence against German Americans</a:t>
            </a:r>
            <a:r>
              <a:rPr lang="en-US" altLang="en-US" dirty="0"/>
              <a:t>.</a:t>
            </a:r>
          </a:p>
        </p:txBody>
      </p:sp>
      <p:pic>
        <p:nvPicPr>
          <p:cNvPr id="16487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8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13049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8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9715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89" name="AutoShape 25"/>
          <p:cNvSpPr>
            <a:spLocks noChangeArrowheads="1"/>
          </p:cNvSpPr>
          <p:nvPr/>
        </p:nvSpPr>
        <p:spPr bwMode="auto">
          <a:xfrm>
            <a:off x="1143000" y="2362200"/>
            <a:ext cx="685800" cy="533400"/>
          </a:xfrm>
          <a:custGeom>
            <a:avLst/>
            <a:gdLst>
              <a:gd name="T0" fmla="*/ 342900 w 21600"/>
              <a:gd name="T1" fmla="*/ 0 h 21600"/>
              <a:gd name="T2" fmla="*/ 100425 w 21600"/>
              <a:gd name="T3" fmla="*/ 78109 h 21600"/>
              <a:gd name="T4" fmla="*/ 0 w 21600"/>
              <a:gd name="T5" fmla="*/ 266700 h 21600"/>
              <a:gd name="T6" fmla="*/ 100425 w 21600"/>
              <a:gd name="T7" fmla="*/ 455292 h 21600"/>
              <a:gd name="T8" fmla="*/ 342900 w 21600"/>
              <a:gd name="T9" fmla="*/ 533400 h 21600"/>
              <a:gd name="T10" fmla="*/ 585375 w 21600"/>
              <a:gd name="T11" fmla="*/ 455292 h 21600"/>
              <a:gd name="T12" fmla="*/ 685800 w 21600"/>
              <a:gd name="T13" fmla="*/ 266700 h 21600"/>
              <a:gd name="T14" fmla="*/ 585375 w 21600"/>
              <a:gd name="T15" fmla="*/ 7810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890" name="AutoShape 26"/>
          <p:cNvSpPr>
            <a:spLocks noChangeArrowheads="1"/>
          </p:cNvSpPr>
          <p:nvPr/>
        </p:nvSpPr>
        <p:spPr bwMode="auto">
          <a:xfrm>
            <a:off x="1143000" y="3276600"/>
            <a:ext cx="685800" cy="533400"/>
          </a:xfrm>
          <a:custGeom>
            <a:avLst/>
            <a:gdLst>
              <a:gd name="T0" fmla="*/ 342900 w 21600"/>
              <a:gd name="T1" fmla="*/ 0 h 21600"/>
              <a:gd name="T2" fmla="*/ 100425 w 21600"/>
              <a:gd name="T3" fmla="*/ 78109 h 21600"/>
              <a:gd name="T4" fmla="*/ 0 w 21600"/>
              <a:gd name="T5" fmla="*/ 266700 h 21600"/>
              <a:gd name="T6" fmla="*/ 100425 w 21600"/>
              <a:gd name="T7" fmla="*/ 455292 h 21600"/>
              <a:gd name="T8" fmla="*/ 342900 w 21600"/>
              <a:gd name="T9" fmla="*/ 533400 h 21600"/>
              <a:gd name="T10" fmla="*/ 585375 w 21600"/>
              <a:gd name="T11" fmla="*/ 455292 h 21600"/>
              <a:gd name="T12" fmla="*/ 685800 w 21600"/>
              <a:gd name="T13" fmla="*/ 266700 h 21600"/>
              <a:gd name="T14" fmla="*/ 585375 w 21600"/>
              <a:gd name="T15" fmla="*/ 7810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891" name="AutoShape 27"/>
          <p:cNvSpPr>
            <a:spLocks noChangeArrowheads="1"/>
          </p:cNvSpPr>
          <p:nvPr/>
        </p:nvSpPr>
        <p:spPr bwMode="auto">
          <a:xfrm>
            <a:off x="1143000" y="4191000"/>
            <a:ext cx="685800" cy="533400"/>
          </a:xfrm>
          <a:custGeom>
            <a:avLst/>
            <a:gdLst>
              <a:gd name="T0" fmla="*/ 342900 w 21600"/>
              <a:gd name="T1" fmla="*/ 0 h 21600"/>
              <a:gd name="T2" fmla="*/ 100425 w 21600"/>
              <a:gd name="T3" fmla="*/ 78109 h 21600"/>
              <a:gd name="T4" fmla="*/ 0 w 21600"/>
              <a:gd name="T5" fmla="*/ 266700 h 21600"/>
              <a:gd name="T6" fmla="*/ 100425 w 21600"/>
              <a:gd name="T7" fmla="*/ 455292 h 21600"/>
              <a:gd name="T8" fmla="*/ 342900 w 21600"/>
              <a:gd name="T9" fmla="*/ 533400 h 21600"/>
              <a:gd name="T10" fmla="*/ 585375 w 21600"/>
              <a:gd name="T11" fmla="*/ 455292 h 21600"/>
              <a:gd name="T12" fmla="*/ 685800 w 21600"/>
              <a:gd name="T13" fmla="*/ 266700 h 21600"/>
              <a:gd name="T14" fmla="*/ 585375 w 21600"/>
              <a:gd name="T15" fmla="*/ 7810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4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1" grpId="0" build="p"/>
      <p:bldP spid="164874" grpId="0"/>
      <p:bldP spid="164889" grpId="0" animBg="1"/>
      <p:bldP spid="164890" grpId="0" animBg="1"/>
      <p:bldP spid="1648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866775" y="1143000"/>
            <a:ext cx="7362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The war presented new opportunities </a:t>
            </a:r>
            <a:br>
              <a:rPr lang="en-US" altLang="en-US" b="1" dirty="0"/>
            </a:br>
            <a:r>
              <a:rPr lang="en-US" altLang="en-US" b="1" dirty="0"/>
              <a:t>to African Americans.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4419600" y="2589213"/>
            <a:ext cx="44958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60000"/>
              </a:spcAft>
              <a:buFontTx/>
              <a:buChar char="•"/>
            </a:pPr>
            <a:r>
              <a:rPr lang="en-US" altLang="en-US" dirty="0"/>
              <a:t>367,000 African Americans served in the military.</a:t>
            </a:r>
          </a:p>
          <a:p>
            <a:pPr eaLnBrk="1" hangingPunct="1">
              <a:spcAft>
                <a:spcPct val="60000"/>
              </a:spcAft>
              <a:buFontTx/>
              <a:buChar char="•"/>
            </a:pPr>
            <a:r>
              <a:rPr lang="en-US" altLang="en-US"/>
              <a:t>In the </a:t>
            </a:r>
            <a:r>
              <a:rPr lang="en-US" altLang="en-US" b="1">
                <a:solidFill>
                  <a:srgbClr val="FF0000"/>
                </a:solidFill>
              </a:rPr>
              <a:t>Great Migration</a:t>
            </a:r>
            <a:r>
              <a:rPr lang="en-US" altLang="en-US"/>
              <a:t>, more than a million African Americans moved north, hoping to escape poverty and Jim Crow laws and find better jobs.</a:t>
            </a:r>
          </a:p>
        </p:txBody>
      </p:sp>
      <p:pic>
        <p:nvPicPr>
          <p:cNvPr id="16388" name="Picture 6" descr="hsus_ch19_2_GreatMigration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150"/>
            <a:ext cx="41529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914400" y="1981200"/>
            <a:ext cx="7239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  <a:spcAft>
                <a:spcPct val="60000"/>
              </a:spcAft>
              <a:buFontTx/>
              <a:buChar char="•"/>
            </a:pPr>
            <a:r>
              <a:rPr lang="en-US" altLang="en-US"/>
              <a:t>Analyze how the American government mobilized the public to support the war effort. </a:t>
            </a:r>
          </a:p>
          <a:p>
            <a:pPr>
              <a:lnSpc>
                <a:spcPct val="110000"/>
              </a:lnSpc>
              <a:spcAft>
                <a:spcPct val="60000"/>
              </a:spcAft>
              <a:buFontTx/>
              <a:buChar char="•"/>
            </a:pPr>
            <a:r>
              <a:rPr lang="en-US" altLang="en-US">
                <a:ea typeface="ヒラギノ角ゴ ProN W3" pitchFamily="1" charset="-128"/>
              </a:rPr>
              <a:t>Describe opposition to the war</a:t>
            </a:r>
            <a:r>
              <a:rPr lang="en-US" altLang="en-US"/>
              <a:t>.</a:t>
            </a:r>
          </a:p>
          <a:p>
            <a:pPr>
              <a:lnSpc>
                <a:spcPct val="110000"/>
              </a:lnSpc>
              <a:spcAft>
                <a:spcPct val="60000"/>
              </a:spcAft>
              <a:buFontTx/>
              <a:buChar char="•"/>
            </a:pPr>
            <a:r>
              <a:rPr lang="en-US" altLang="en-US">
                <a:ea typeface="ヒラギノ角ゴ ProN W3" pitchFamily="1" charset="-128"/>
              </a:rPr>
              <a:t>Outline significant social changes that occurred during the war</a:t>
            </a:r>
            <a:r>
              <a:rPr lang="en-US" altLang="en-US"/>
              <a:t>.</a:t>
            </a:r>
            <a:endParaRPr lang="en-US" altLang="en-US" b="1"/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100" name="Rectangle 20"/>
          <p:cNvSpPr>
            <a:spLocks noChangeArrowheads="1"/>
          </p:cNvSpPr>
          <p:nvPr/>
        </p:nvSpPr>
        <p:spPr bwMode="auto">
          <a:xfrm>
            <a:off x="457200" y="11430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457200" y="1219200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 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914400" y="2057400"/>
            <a:ext cx="78486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Selective Service Act</a:t>
            </a:r>
            <a:r>
              <a:rPr lang="en-US" altLang="en-US" b="1"/>
              <a:t> – </a:t>
            </a:r>
            <a:r>
              <a:rPr lang="en-US" altLang="en-US"/>
              <a:t>law that established a military draft in 1917</a:t>
            </a:r>
            <a:endParaRPr lang="en-US" altLang="en-US" b="1"/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Bernard Baruch</a:t>
            </a:r>
            <a:r>
              <a:rPr lang="en-US" altLang="en-US" b="1"/>
              <a:t> –</a:t>
            </a:r>
            <a:r>
              <a:rPr lang="en-US" altLang="en-US"/>
              <a:t> head of the War Industries Board, which regulated businesses related to the war effort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CPI</a:t>
            </a:r>
            <a:r>
              <a:rPr lang="en-US" altLang="en-US" b="1"/>
              <a:t> –</a:t>
            </a:r>
            <a:r>
              <a:rPr lang="en-US" altLang="en-US"/>
              <a:t> Committee on Public Information, which worked to convince the public that the war was just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George Creel</a:t>
            </a:r>
            <a:r>
              <a:rPr lang="en-US" altLang="en-US" b="1"/>
              <a:t> –</a:t>
            </a:r>
            <a:r>
              <a:rPr lang="en-US" altLang="en-US"/>
              <a:t> director of the CPI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457200" y="1219200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1800"/>
              <a:t> (continued) </a:t>
            </a:r>
          </a:p>
        </p:txBody>
      </p:sp>
      <p:sp>
        <p:nvSpPr>
          <p:cNvPr id="6147" name="Rectangle 13"/>
          <p:cNvSpPr>
            <a:spLocks noChangeArrowheads="1"/>
          </p:cNvSpPr>
          <p:nvPr/>
        </p:nvSpPr>
        <p:spPr bwMode="auto">
          <a:xfrm>
            <a:off x="914400" y="1981200"/>
            <a:ext cx="76962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40000"/>
              </a:spcAft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conscientious objector</a:t>
            </a:r>
            <a:r>
              <a:rPr lang="en-US" altLang="en-US" b="1"/>
              <a:t> –</a:t>
            </a:r>
            <a:r>
              <a:rPr lang="en-US" altLang="en-US"/>
              <a:t> a person whose moral or religious views forbid participation in war</a:t>
            </a:r>
            <a:endParaRPr lang="en-US" altLang="en-US" b="1"/>
          </a:p>
          <a:p>
            <a:pPr>
              <a:lnSpc>
                <a:spcPct val="110000"/>
              </a:lnSpc>
              <a:spcAft>
                <a:spcPct val="40000"/>
              </a:spcAft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Espionage Act</a:t>
            </a:r>
            <a:r>
              <a:rPr lang="en-US" altLang="en-US" b="1"/>
              <a:t> –</a:t>
            </a:r>
            <a:r>
              <a:rPr lang="en-US" altLang="en-US"/>
              <a:t> 1917 law that gave postal authorities power to ban treasonable or seditious materials from the mail</a:t>
            </a:r>
            <a:endParaRPr lang="en-US" altLang="en-US" b="1"/>
          </a:p>
          <a:p>
            <a:pPr>
              <a:lnSpc>
                <a:spcPct val="110000"/>
              </a:lnSpc>
              <a:spcAft>
                <a:spcPct val="40000"/>
              </a:spcAft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Great Migration</a:t>
            </a:r>
            <a:r>
              <a:rPr lang="en-US" altLang="en-US" b="1"/>
              <a:t> –</a:t>
            </a:r>
            <a:r>
              <a:rPr lang="en-US" altLang="en-US"/>
              <a:t> the movement of more than 1.2 million African Americans from the South to northern cities between 1910 and 1920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752600" y="1524000"/>
            <a:ext cx="6705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b="1" dirty="0"/>
              <a:t>How did the war affect Americans at home?</a:t>
            </a:r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1828800" y="2819400"/>
            <a:ext cx="66294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/>
              <a:t>For the first time, the government played a major role in Americans’ daily lives, taking on new powers to regulate industry, draft soldiers, and shape public opinion. </a:t>
            </a:r>
          </a:p>
          <a:p>
            <a:pPr>
              <a:lnSpc>
                <a:spcPct val="110000"/>
              </a:lnSpc>
            </a:pPr>
            <a:endParaRPr lang="en-US" altLang="en-US"/>
          </a:p>
          <a:p>
            <a:pPr>
              <a:lnSpc>
                <a:spcPct val="110000"/>
              </a:lnSpc>
            </a:pPr>
            <a:r>
              <a:rPr lang="en-US" altLang="en-US"/>
              <a:t>The war required sacrifice, but it also brought new opportunities. </a:t>
            </a:r>
          </a:p>
        </p:txBody>
      </p:sp>
      <p:pic>
        <p:nvPicPr>
          <p:cNvPr id="717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58578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914400" y="1476375"/>
            <a:ext cx="8534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b="1" dirty="0"/>
              <a:t>In 1917, the United States needed to </a:t>
            </a:r>
            <a:br>
              <a:rPr lang="en-US" altLang="en-US" sz="2400" b="1" dirty="0"/>
            </a:br>
            <a:r>
              <a:rPr lang="en-US" altLang="en-US" sz="2400" b="1" dirty="0"/>
              <a:t>increase the size of its army.</a:t>
            </a:r>
            <a:endParaRPr lang="en-US" altLang="en-US" b="1" dirty="0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038600" y="2752725"/>
            <a:ext cx="480060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dirty="0"/>
              <a:t>President Wilson called for volunteers. </a:t>
            </a:r>
          </a:p>
          <a:p>
            <a:pPr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dirty="0"/>
              <a:t>Congress passed the </a:t>
            </a:r>
            <a:r>
              <a:rPr lang="en-US" altLang="en-US" b="1" dirty="0">
                <a:solidFill>
                  <a:srgbClr val="FF0000"/>
                </a:solidFill>
              </a:rPr>
              <a:t>Selective Service Act</a:t>
            </a:r>
            <a:r>
              <a:rPr lang="en-US" altLang="en-US" dirty="0"/>
              <a:t>.</a:t>
            </a:r>
          </a:p>
          <a:p>
            <a:pPr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More than 4 million U.S. soldiers were sent to Europe.</a:t>
            </a:r>
          </a:p>
        </p:txBody>
      </p:sp>
      <p:pic>
        <p:nvPicPr>
          <p:cNvPr id="6169" name="Picture 25" descr="hsus_ch19_s2_UncleSamPo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76525"/>
            <a:ext cx="22479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29"/>
          <p:cNvSpPr txBox="1">
            <a:spLocks noChangeArrowheads="1"/>
          </p:cNvSpPr>
          <p:nvPr/>
        </p:nvSpPr>
        <p:spPr bwMode="auto">
          <a:xfrm>
            <a:off x="457200" y="1219200"/>
            <a:ext cx="8686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b="1" dirty="0"/>
              <a:t>The federal government took control of the wartime economy. </a:t>
            </a:r>
            <a:endParaRPr lang="en-US" altLang="en-US" dirty="0"/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1600200" y="2438400"/>
            <a:ext cx="7239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The Council of National Defense created federal agencies to </a:t>
            </a:r>
            <a:r>
              <a:rPr lang="en-US" altLang="en-US" sz="2000" dirty="0">
                <a:solidFill>
                  <a:srgbClr val="0033CC"/>
                </a:solidFill>
              </a:rPr>
              <a:t>oversee food production, fuel distribution, and railroads</a:t>
            </a:r>
            <a:r>
              <a:rPr lang="en-US" altLang="en-US" sz="2000" dirty="0"/>
              <a:t>.</a:t>
            </a:r>
          </a:p>
        </p:txBody>
      </p:sp>
      <p:pic>
        <p:nvPicPr>
          <p:cNvPr id="18433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90963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1600200" y="3810000"/>
            <a:ext cx="701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Bernard Baruch </a:t>
            </a:r>
            <a:r>
              <a:rPr lang="en-US" altLang="en-US" sz="2000" dirty="0"/>
              <a:t>headed the War Industries Board (WIB), which </a:t>
            </a:r>
            <a:r>
              <a:rPr lang="en-US" altLang="en-US" sz="2000" dirty="0">
                <a:solidFill>
                  <a:srgbClr val="0033CC"/>
                </a:solidFill>
              </a:rPr>
              <a:t>regulated war-related businesses</a:t>
            </a:r>
            <a:r>
              <a:rPr lang="en-US" altLang="en-US" sz="2000" dirty="0"/>
              <a:t>.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1600200" y="5105400"/>
            <a:ext cx="701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The Food Administration, led by Herbert Hoover, </a:t>
            </a:r>
            <a:r>
              <a:rPr lang="en-US" altLang="en-US" sz="2000" dirty="0">
                <a:solidFill>
                  <a:srgbClr val="0033CC"/>
                </a:solidFill>
              </a:rPr>
              <a:t>set prices for agricultural products</a:t>
            </a:r>
            <a:r>
              <a:rPr lang="en-US" altLang="en-US" sz="2000" dirty="0"/>
              <a:t>.</a:t>
            </a:r>
          </a:p>
        </p:txBody>
      </p:sp>
      <p:pic>
        <p:nvPicPr>
          <p:cNvPr id="18433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390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09600" y="3810000"/>
            <a:ext cx="914400" cy="838200"/>
            <a:chOff x="384" y="2400"/>
            <a:chExt cx="576" cy="528"/>
          </a:xfrm>
        </p:grpSpPr>
        <p:sp>
          <p:nvSpPr>
            <p:cNvPr id="9225" name="Oval 16"/>
            <p:cNvSpPr>
              <a:spLocks noChangeArrowheads="1"/>
            </p:cNvSpPr>
            <p:nvPr/>
          </p:nvSpPr>
          <p:spPr bwMode="auto">
            <a:xfrm>
              <a:off x="480" y="2400"/>
              <a:ext cx="384" cy="5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6" name="Text Box 15"/>
            <p:cNvSpPr txBox="1">
              <a:spLocks noChangeArrowheads="1"/>
            </p:cNvSpPr>
            <p:nvPr/>
          </p:nvSpPr>
          <p:spPr bwMode="auto">
            <a:xfrm>
              <a:off x="384" y="2400"/>
              <a:ext cx="57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4800">
                  <a:solidFill>
                    <a:schemeClr val="bg1"/>
                  </a:solidFill>
                  <a:latin typeface="Times New Roman" pitchFamily="1" charset="0"/>
                </a:rPr>
                <a:t>$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9" grpId="0"/>
      <p:bldP spid="184331" grpId="0"/>
      <p:bldP spid="1843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29"/>
          <p:cNvSpPr txBox="1">
            <a:spLocks noChangeArrowheads="1"/>
          </p:cNvSpPr>
          <p:nvPr/>
        </p:nvSpPr>
        <p:spPr bwMode="auto">
          <a:xfrm>
            <a:off x="457200" y="12319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b="1" dirty="0"/>
              <a:t>The War Industries Board encouraged factories to increase output.</a:t>
            </a:r>
          </a:p>
        </p:txBody>
      </p:sp>
      <p:pic>
        <p:nvPicPr>
          <p:cNvPr id="10243" name="Picture 4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22500"/>
            <a:ext cx="4114800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Text Box 45"/>
          <p:cNvSpPr txBox="1">
            <a:spLocks noChangeArrowheads="1"/>
          </p:cNvSpPr>
          <p:nvPr/>
        </p:nvSpPr>
        <p:spPr bwMode="auto">
          <a:xfrm>
            <a:off x="5029200" y="2374900"/>
            <a:ext cx="3352800" cy="32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Similarly, the Food Administration encouraged farmers to produce more food.</a:t>
            </a:r>
          </a:p>
          <a:p>
            <a:pPr eaLnBrk="1" hangingPunct="1"/>
            <a:endParaRPr lang="en-US" altLang="en-US" dirty="0"/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altLang="en-US" dirty="0">
                <a:solidFill>
                  <a:srgbClr val="0033CC"/>
                </a:solidFill>
              </a:rPr>
              <a:t>Women entered the workforce</a:t>
            </a:r>
            <a:r>
              <a:rPr lang="en-US" altLang="en-US" dirty="0"/>
              <a:t> to help the war effort.</a:t>
            </a:r>
          </a:p>
          <a:p>
            <a:pPr eaLnBrk="1" hangingPunct="1"/>
            <a:r>
              <a:rPr lang="en-US" altLang="en-US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AutoShape 10"/>
          <p:cNvSpPr>
            <a:spLocks noChangeArrowheads="1"/>
          </p:cNvSpPr>
          <p:nvPr/>
        </p:nvSpPr>
        <p:spPr bwMode="auto">
          <a:xfrm rot="10800000" flipH="1">
            <a:off x="838200" y="1524000"/>
            <a:ext cx="7391400" cy="1997075"/>
          </a:xfrm>
          <a:prstGeom prst="upArrowCallout">
            <a:avLst>
              <a:gd name="adj1" fmla="val 37914"/>
              <a:gd name="adj2" fmla="val 35116"/>
              <a:gd name="adj3" fmla="val 24505"/>
              <a:gd name="adj4" fmla="val 6114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52400" y="17526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The </a:t>
            </a:r>
            <a:r>
              <a:rPr lang="en-US" altLang="en-US" b="1" dirty="0">
                <a:solidFill>
                  <a:srgbClr val="FF0000"/>
                </a:solidFill>
              </a:rPr>
              <a:t>Committee on Public information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(CPI)</a:t>
            </a:r>
            <a:r>
              <a:rPr lang="en-US" altLang="en-US" b="1" dirty="0"/>
              <a:t> encouraged public support for the war.</a:t>
            </a: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1143000" y="3962400"/>
            <a:ext cx="7162800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Headed by </a:t>
            </a:r>
            <a:r>
              <a:rPr lang="en-US" altLang="en-US" b="1" dirty="0">
                <a:solidFill>
                  <a:srgbClr val="FF0000"/>
                </a:solidFill>
              </a:rPr>
              <a:t>George Creel</a:t>
            </a:r>
            <a:r>
              <a:rPr lang="en-US" altLang="en-US" dirty="0"/>
              <a:t>, the CSI </a:t>
            </a:r>
            <a:r>
              <a:rPr lang="en-US" altLang="en-US" dirty="0">
                <a:solidFill>
                  <a:srgbClr val="0033CC"/>
                </a:solidFill>
              </a:rPr>
              <a:t>distributed millions of pamphlets</a:t>
            </a:r>
            <a:r>
              <a:rPr lang="en-US" altLang="en-US" dirty="0"/>
              <a:t> and sent out thousands of press releases and speakers.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CPI materials outlined U.S. and Allied goals and </a:t>
            </a:r>
            <a:r>
              <a:rPr lang="en-US" altLang="en-US" dirty="0">
                <a:solidFill>
                  <a:srgbClr val="0033CC"/>
                </a:solidFill>
              </a:rPr>
              <a:t>stressed the enemy’s cruelty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rt">
  <a:themeElements>
    <a:clrScheme name="1_St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">
  <a:themeElements>
    <a:clrScheme name="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e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7960</TotalTime>
  <Words>686</Words>
  <Application>Microsoft Office PowerPoint</Application>
  <PresentationFormat>On-screen Show (4:3)</PresentationFormat>
  <Paragraphs>70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1_Start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PresentationExpress</dc:title>
  <dc:creator>Helene Avraham</dc:creator>
  <cp:lastModifiedBy>Alison Mc Lin</cp:lastModifiedBy>
  <cp:revision>186</cp:revision>
  <cp:lastPrinted>2008-05-21T18:42:16Z</cp:lastPrinted>
  <dcterms:created xsi:type="dcterms:W3CDTF">2008-06-11T20:35:12Z</dcterms:created>
  <dcterms:modified xsi:type="dcterms:W3CDTF">2019-04-24T20:59:30Z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