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21"/>
  </p:notesMasterIdLst>
  <p:handoutMasterIdLst>
    <p:handoutMasterId r:id="rId22"/>
  </p:handoutMasterIdLst>
  <p:sldIdLst>
    <p:sldId id="788" r:id="rId3"/>
    <p:sldId id="713" r:id="rId4"/>
    <p:sldId id="730" r:id="rId5"/>
    <p:sldId id="778" r:id="rId6"/>
    <p:sldId id="728" r:id="rId7"/>
    <p:sldId id="745" r:id="rId8"/>
    <p:sldId id="783" r:id="rId9"/>
    <p:sldId id="785" r:id="rId10"/>
    <p:sldId id="774" r:id="rId11"/>
    <p:sldId id="765" r:id="rId12"/>
    <p:sldId id="766" r:id="rId13"/>
    <p:sldId id="767" r:id="rId14"/>
    <p:sldId id="786" r:id="rId15"/>
    <p:sldId id="750" r:id="rId16"/>
    <p:sldId id="721" r:id="rId17"/>
    <p:sldId id="776" r:id="rId18"/>
    <p:sldId id="768" r:id="rId19"/>
    <p:sldId id="78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0033CC"/>
    <a:srgbClr val="0000FF"/>
    <a:srgbClr val="F8F64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3495" autoAdjust="0"/>
  </p:normalViewPr>
  <p:slideViewPr>
    <p:cSldViewPr>
      <p:cViewPr varScale="1">
        <p:scale>
          <a:sx n="98" d="100"/>
          <a:sy n="98" d="100"/>
        </p:scale>
        <p:origin x="-342" y="-102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1AACC598-5C05-4EB0-80F7-4A7D24263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61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B55B1D37-219B-4D29-92BD-4799F77BD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82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C6556BBE-1EC2-4C2E-8CC1-ABCD7D65B721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200" smtClean="0">
              <a:latin typeface="Verdana" pitchFamily="1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200" smtClean="0">
              <a:latin typeface="Verdana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641D98B1-3C08-4F66-84B7-D0550A6A7230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207C9F8F-8E8F-4CC3-A2CB-ADE620B4EEFF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9A6A3DC3-FD16-45A3-893F-2358240CFB91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68FD14B6-3DFE-4232-BEB3-73DECB6C03C3}" type="slidenum">
              <a:rPr lang="en-US" altLang="en-US" sz="1200"/>
              <a:pPr algn="r" eaLnBrk="1" hangingPunct="1"/>
              <a:t>17</a:t>
            </a:fld>
            <a:endParaRPr lang="en-US" altLang="en-US" sz="120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7AFD4A96-D51E-4A81-A0F1-95AF37F8ACBC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9258807F-D1F0-4734-B0A5-482987DE4E63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85C24EEB-5BD9-403E-BA4B-8862136319B9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00DBA790-339F-4AAC-9283-EBA1F16AF9C7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1F4C9FBB-B71E-436A-9D21-9BE6689327B4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04A378AC-16EF-41DF-B095-FD23BF69FFFE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530A0D58-1877-4579-B0C3-2477E7453EDB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4A3EC3CD-3831-4A29-9B94-635AAB050B5C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C4F77F65-704B-4108-AFDD-2C3802F020A5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938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920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6647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64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625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8730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7571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3827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284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16896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98980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653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12195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792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739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508308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898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948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056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0642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7008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5796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622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Verdana" pitchFamily="34" charset="0"/>
                <a:cs typeface="+mn-cs"/>
              </a:rPr>
              <a:t>Chapter 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  <a:cs typeface="+mn-cs"/>
              </a:rPr>
              <a:t>25 </a:t>
            </a:r>
            <a:r>
              <a:rPr lang="en-US" sz="1000" b="1">
                <a:solidFill>
                  <a:srgbClr val="003CB4"/>
                </a:solidFill>
                <a:latin typeface="Verdana" pitchFamily="34" charset="0"/>
                <a:cs typeface="+mn-cs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  <a:cs typeface="+mn-cs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  <a:latin typeface="Verdana" pitchFamily="34" charset="0"/>
                <a:cs typeface="+mn-cs"/>
              </a:rPr>
              <a:t>The Cold War Begins</a:t>
            </a:r>
          </a:p>
        </p:txBody>
      </p:sp>
      <p:pic>
        <p:nvPicPr>
          <p:cNvPr id="1032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  <a:cs typeface="+mn-cs"/>
              </a:rPr>
              <a:t>Wilson, War, and Peace</a:t>
            </a: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  <a:cs typeface="+mn-cs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  <a:cs typeface="+mn-cs"/>
              </a:rPr>
              <a:t> 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622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Verdana" pitchFamily="34" charset="0"/>
                <a:cs typeface="+mn-cs"/>
              </a:rPr>
              <a:t>Chapter 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  <a:cs typeface="+mn-cs"/>
              </a:rPr>
              <a:t>25 </a:t>
            </a:r>
            <a:r>
              <a:rPr lang="en-US" sz="1000" b="1">
                <a:solidFill>
                  <a:srgbClr val="003CB4"/>
                </a:solidFill>
                <a:latin typeface="Verdana" pitchFamily="34" charset="0"/>
                <a:cs typeface="+mn-cs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  <a:cs typeface="+mn-cs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  <a:latin typeface="Verdana" pitchFamily="34" charset="0"/>
                <a:cs typeface="+mn-cs"/>
              </a:rPr>
              <a:t>The Cold War Begins</a:t>
            </a:r>
          </a:p>
        </p:txBody>
      </p:sp>
      <p:pic>
        <p:nvPicPr>
          <p:cNvPr id="3080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  <a:cs typeface="+mn-cs"/>
              </a:rPr>
              <a:t>Wilson, War, and Peace</a:t>
            </a: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  <a:cs typeface="+mn-cs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  <a:cs typeface="+mn-cs"/>
              </a:rPr>
              <a:t> 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099" name="Rectangle 17"/>
          <p:cNvSpPr>
            <a:spLocks noChangeArrowheads="1"/>
          </p:cNvSpPr>
          <p:nvPr/>
        </p:nvSpPr>
        <p:spPr bwMode="auto">
          <a:xfrm>
            <a:off x="457200" y="13716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Chapter Introduction</a:t>
            </a:r>
            <a:endParaRPr lang="en-US" altLang="en-US" sz="2400" b="1"/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990600" y="2209800"/>
            <a:ext cx="723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/>
              <a:t>This chapter will focus on what caused the United States to become involved in World War I and how the United States changed as a result of this involvement.</a:t>
            </a:r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1076325" y="3606800"/>
            <a:ext cx="539908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/>
              <a:t>Section 1:</a:t>
            </a:r>
            <a:r>
              <a:rPr lang="en-US" altLang="en-US"/>
              <a:t> From Neutrality to War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/>
              <a:t>Section 2:</a:t>
            </a:r>
            <a:r>
              <a:rPr lang="en-US" altLang="en-US"/>
              <a:t> The Home Front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/>
              <a:t>Section 3:</a:t>
            </a:r>
            <a:r>
              <a:rPr lang="en-US" altLang="en-US"/>
              <a:t> Wilson, War, and Peace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/>
              <a:t>Section 4:</a:t>
            </a:r>
            <a:r>
              <a:rPr lang="en-US" altLang="en-US"/>
              <a:t> Effects of the War</a:t>
            </a:r>
          </a:p>
        </p:txBody>
      </p:sp>
    </p:spTree>
    <p:extLst>
      <p:ext uri="{BB962C8B-B14F-4D97-AF65-F5344CB8AC3E}">
        <p14:creationId xmlns:p14="http://schemas.microsoft.com/office/powerpoint/2010/main" val="994335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AutoShape 4"/>
          <p:cNvSpPr>
            <a:spLocks noChangeArrowheads="1"/>
          </p:cNvSpPr>
          <p:nvPr/>
        </p:nvSpPr>
        <p:spPr bwMode="auto">
          <a:xfrm rot="10800000" flipH="1">
            <a:off x="876300" y="1295400"/>
            <a:ext cx="7391400" cy="1752600"/>
          </a:xfrm>
          <a:prstGeom prst="upArrowCallout">
            <a:avLst>
              <a:gd name="adj1" fmla="val 48149"/>
              <a:gd name="adj2" fmla="val 44595"/>
              <a:gd name="adj3" fmla="val 24505"/>
              <a:gd name="adj4" fmla="val 61380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447800" y="1433513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By the fall of 1918, the German front was collapsing.</a:t>
            </a:r>
            <a:endParaRPr lang="en-US" altLang="en-US"/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914400" y="5029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On November 11, 1918, Germany surrendered </a:t>
            </a:r>
            <a:br>
              <a:rPr lang="en-US" altLang="en-US" b="1"/>
            </a:br>
            <a:r>
              <a:rPr lang="en-US" altLang="en-US" b="1"/>
              <a:t>to the Allies in Compiegne, France.</a:t>
            </a:r>
            <a:endParaRPr lang="en-US" altLang="en-US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 rot="10800000" flipH="1">
            <a:off x="876300" y="2971800"/>
            <a:ext cx="7391400" cy="1752600"/>
          </a:xfrm>
          <a:prstGeom prst="upArrowCallout">
            <a:avLst>
              <a:gd name="adj1" fmla="val 48149"/>
              <a:gd name="adj2" fmla="val 44595"/>
              <a:gd name="adj3" fmla="val 24505"/>
              <a:gd name="adj4" fmla="val 61380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1219200" y="3124200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Many German and Austro-Hungarian soldiers deserted, mutinied, or refused to fight.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2" grpId="0" animBg="1"/>
      <p:bldP spid="122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38200" y="1219200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The war took a huge toll on those involved.</a:t>
            </a:r>
            <a:endParaRPr lang="en-US" altLang="en-US"/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914400" y="2438400"/>
            <a:ext cx="41148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/>
              <a:t>Nearly 5 million Allied soldiers and 8 million Central Powers soldiers were killed in the fighting.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/>
              <a:t>In addition, 6.5 million civilians died during the conflict.</a:t>
            </a:r>
          </a:p>
        </p:txBody>
      </p:sp>
      <p:pic>
        <p:nvPicPr>
          <p:cNvPr id="13316" name="Picture 8" descr="HSUS_ch19_s3_WWICasual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1828800"/>
            <a:ext cx="290671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3348038" y="1646238"/>
            <a:ext cx="5491162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In early 1919, President Wilson traveled to Versailles, France for a peace conference.</a:t>
            </a: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3352800" y="3429000"/>
            <a:ext cx="50292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>
                <a:solidFill>
                  <a:srgbClr val="000000"/>
                </a:solidFill>
              </a:rPr>
              <a:t>He met with European leaders and presented a plan for peace based on his </a:t>
            </a:r>
            <a:r>
              <a:rPr lang="en-US" altLang="en-US" b="1">
                <a:solidFill>
                  <a:srgbClr val="FF0000"/>
                </a:solidFill>
              </a:rPr>
              <a:t>Fourteen Points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>
                <a:solidFill>
                  <a:srgbClr val="000000"/>
                </a:solidFill>
              </a:rPr>
              <a:t>Wilson’s vision of a postwar world was grounded in the idea of </a:t>
            </a:r>
            <a:r>
              <a:rPr lang="en-US" altLang="en-US">
                <a:solidFill>
                  <a:srgbClr val="0033CC"/>
                </a:solidFill>
              </a:rPr>
              <a:t>“peace without victory.”</a:t>
            </a:r>
          </a:p>
        </p:txBody>
      </p:sp>
      <p:pic>
        <p:nvPicPr>
          <p:cNvPr id="14340" name="Picture 9" descr="HSUS_ch19_s3_FourteenPoi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236663"/>
            <a:ext cx="2522537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04" name="Rectangle 16"/>
          <p:cNvSpPr>
            <a:spLocks noChangeArrowheads="1"/>
          </p:cNvSpPr>
          <p:nvPr/>
        </p:nvSpPr>
        <p:spPr bwMode="auto">
          <a:xfrm>
            <a:off x="304800" y="2438400"/>
            <a:ext cx="8610600" cy="3200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12700" dir="54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15363" name="Text Box 55"/>
          <p:cNvSpPr txBox="1">
            <a:spLocks noChangeArrowheads="1"/>
          </p:cNvSpPr>
          <p:nvPr/>
        </p:nvSpPr>
        <p:spPr bwMode="auto">
          <a:xfrm>
            <a:off x="914400" y="13716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Wilson’s Fourteen Points made specific proposals to promote future peace.</a:t>
            </a:r>
            <a:r>
              <a:rPr lang="en-US" altLang="en-US"/>
              <a:t> </a:t>
            </a:r>
          </a:p>
        </p:txBody>
      </p:sp>
      <p:sp>
        <p:nvSpPr>
          <p:cNvPr id="191544" name="Text Box 56"/>
          <p:cNvSpPr txBox="1">
            <a:spLocks noChangeArrowheads="1"/>
          </p:cNvSpPr>
          <p:nvPr/>
        </p:nvSpPr>
        <p:spPr bwMode="auto">
          <a:xfrm>
            <a:off x="457200" y="2590800"/>
            <a:ext cx="40386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3550" indent="-287338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1260475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603375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946275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289175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746375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3203575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660775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4117975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buSzPct val="80000"/>
              <a:buFontTx/>
              <a:buChar char="•"/>
            </a:pPr>
            <a:r>
              <a:rPr lang="en-US" altLang="en-US"/>
              <a:t>Practice open diplomacy.</a:t>
            </a:r>
          </a:p>
          <a:p>
            <a:pPr eaLnBrk="1" hangingPunct="1">
              <a:buSzPct val="80000"/>
              <a:buFontTx/>
              <a:buChar char="•"/>
            </a:pPr>
            <a:r>
              <a:rPr lang="en-US" altLang="en-US"/>
              <a:t>Allow freedom of </a:t>
            </a:r>
            <a:br>
              <a:rPr lang="en-US" altLang="en-US"/>
            </a:br>
            <a:r>
              <a:rPr lang="en-US" altLang="en-US"/>
              <a:t>the seas.</a:t>
            </a:r>
          </a:p>
          <a:p>
            <a:pPr eaLnBrk="1" hangingPunct="1">
              <a:buSzPct val="80000"/>
              <a:buFontTx/>
              <a:buChar char="•"/>
            </a:pPr>
            <a:r>
              <a:rPr lang="en-US" altLang="en-US"/>
              <a:t>Encourage free trade.</a:t>
            </a:r>
          </a:p>
          <a:p>
            <a:pPr eaLnBrk="1" hangingPunct="1">
              <a:spcAft>
                <a:spcPct val="50000"/>
              </a:spcAft>
              <a:buSzPct val="80000"/>
              <a:buFontTx/>
              <a:buChar char="•"/>
            </a:pPr>
            <a:r>
              <a:rPr lang="en-US" altLang="en-US"/>
              <a:t>Reduce arms stockpiles.</a:t>
            </a:r>
          </a:p>
        </p:txBody>
      </p:sp>
      <p:sp>
        <p:nvSpPr>
          <p:cNvPr id="191546" name="Text Box 58"/>
          <p:cNvSpPr txBox="1">
            <a:spLocks noChangeArrowheads="1"/>
          </p:cNvSpPr>
          <p:nvPr/>
        </p:nvSpPr>
        <p:spPr bwMode="auto">
          <a:xfrm>
            <a:off x="4724400" y="2590800"/>
            <a:ext cx="40386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6875" indent="-287338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96925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SzPct val="80000"/>
              <a:buFontTx/>
              <a:buChar char="•"/>
            </a:pPr>
            <a:r>
              <a:rPr lang="en-US" altLang="en-US"/>
              <a:t>Scale back colonialism.</a:t>
            </a:r>
          </a:p>
          <a:p>
            <a:pPr eaLnBrk="1" hangingPunct="1">
              <a:spcAft>
                <a:spcPct val="50000"/>
              </a:spcAft>
              <a:buSzPct val="80000"/>
              <a:buFontTx/>
              <a:buChar char="•"/>
            </a:pPr>
            <a:r>
              <a:rPr lang="en-US" altLang="en-US"/>
              <a:t>Encourage </a:t>
            </a:r>
            <a:br>
              <a:rPr lang="en-US" altLang="en-US"/>
            </a:br>
            <a:r>
              <a:rPr lang="en-US" altLang="en-US" b="1">
                <a:solidFill>
                  <a:srgbClr val="FF0000"/>
                </a:solidFill>
              </a:rPr>
              <a:t>self-determination</a:t>
            </a:r>
            <a:r>
              <a:rPr lang="en-US" altLang="en-US"/>
              <a:t> of nations.</a:t>
            </a:r>
          </a:p>
          <a:p>
            <a:pPr eaLnBrk="1" hangingPunct="1">
              <a:spcAft>
                <a:spcPct val="50000"/>
              </a:spcAft>
              <a:buSzPct val="80000"/>
              <a:buFontTx/>
              <a:buChar char="•"/>
            </a:pPr>
            <a:r>
              <a:rPr lang="en-US" altLang="en-US"/>
              <a:t>Establish a League of Nations.</a:t>
            </a:r>
          </a:p>
        </p:txBody>
      </p:sp>
      <p:sp>
        <p:nvSpPr>
          <p:cNvPr id="15366" name="Line 59"/>
          <p:cNvSpPr>
            <a:spLocks noChangeShapeType="1"/>
          </p:cNvSpPr>
          <p:nvPr/>
        </p:nvSpPr>
        <p:spPr bwMode="auto">
          <a:xfrm>
            <a:off x="4572000" y="2971800"/>
            <a:ext cx="0" cy="2133600"/>
          </a:xfrm>
          <a:prstGeom prst="line">
            <a:avLst/>
          </a:prstGeom>
          <a:noFill/>
          <a:ln w="9525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1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1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AutoShape 4"/>
          <p:cNvSpPr>
            <a:spLocks noChangeArrowheads="1"/>
          </p:cNvSpPr>
          <p:nvPr/>
        </p:nvSpPr>
        <p:spPr bwMode="auto">
          <a:xfrm rot="10800000" flipH="1">
            <a:off x="800100" y="1371600"/>
            <a:ext cx="7658100" cy="1752600"/>
          </a:xfrm>
          <a:prstGeom prst="upArrowCallout">
            <a:avLst>
              <a:gd name="adj1" fmla="val 49886"/>
              <a:gd name="adj2" fmla="val 46204"/>
              <a:gd name="adj3" fmla="val 24505"/>
              <a:gd name="adj4" fmla="val 61380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81000" y="1554163"/>
            <a:ext cx="8534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Allied leaders at Versailles wanted </a:t>
            </a:r>
            <a:r>
              <a:rPr lang="en-US" altLang="en-US" b="1">
                <a:solidFill>
                  <a:srgbClr val="FF0000"/>
                </a:solidFill>
              </a:rPr>
              <a:t>reparations.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990600" y="3657600"/>
            <a:ext cx="75438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European leaders did not share Wilson’s vision of peace without victory.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They wanted Germany to pay for war damages.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They also wanted to protect European colonialism </a:t>
            </a:r>
            <a:br>
              <a:rPr lang="en-US" altLang="en-US"/>
            </a:br>
            <a:r>
              <a:rPr lang="en-US" altLang="en-US"/>
              <a:t>and expand their countries’ territories.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6" name="Picture 24" descr="hsus_ch19_s3_leaguen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236696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2"/>
          <p:cNvSpPr>
            <a:spLocks noChangeArrowheads="1"/>
          </p:cNvSpPr>
          <p:nvPr/>
        </p:nvSpPr>
        <p:spPr bwMode="auto">
          <a:xfrm>
            <a:off x="304800" y="1352550"/>
            <a:ext cx="861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/>
              <a:t>One by one, Wilson’s Fourteen Points were rejected, leaving only the </a:t>
            </a:r>
            <a:r>
              <a:rPr lang="en-US" altLang="en-US" b="1">
                <a:solidFill>
                  <a:srgbClr val="FF0000"/>
                </a:solidFill>
              </a:rPr>
              <a:t>League of Nations</a:t>
            </a:r>
            <a:r>
              <a:rPr lang="en-US" altLang="en-US" b="1"/>
              <a:t>.</a:t>
            </a:r>
          </a:p>
        </p:txBody>
      </p:sp>
      <p:sp>
        <p:nvSpPr>
          <p:cNvPr id="17412" name="Text Box 22"/>
          <p:cNvSpPr txBox="1">
            <a:spLocks noChangeArrowheads="1"/>
          </p:cNvSpPr>
          <p:nvPr/>
        </p:nvSpPr>
        <p:spPr bwMode="auto">
          <a:xfrm>
            <a:off x="3352800" y="2667000"/>
            <a:ext cx="52578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The League of Nations was an organization where countries could come together to </a:t>
            </a:r>
            <a:br>
              <a:rPr lang="en-US" altLang="en-US"/>
            </a:br>
            <a:r>
              <a:rPr lang="en-US" altLang="en-US">
                <a:solidFill>
                  <a:srgbClr val="0033CC"/>
                </a:solidFill>
              </a:rPr>
              <a:t>resolve disputes peacefully</a:t>
            </a:r>
            <a:r>
              <a:rPr lang="en-US" altLang="en-US"/>
              <a:t>.</a:t>
            </a:r>
          </a:p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/>
              <a:t>Wilson’s proposal to create a League of Nations was added to the Treaty of Versailles.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2"/>
          <p:cNvSpPr txBox="1">
            <a:spLocks noChangeArrowheads="1"/>
          </p:cNvSpPr>
          <p:nvPr/>
        </p:nvSpPr>
        <p:spPr bwMode="auto">
          <a:xfrm>
            <a:off x="228600" y="1085850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The Treaty of Versailles redrew the map of Europe and broke up the Ottoman Empire.</a:t>
            </a:r>
          </a:p>
        </p:txBody>
      </p:sp>
      <p:pic>
        <p:nvPicPr>
          <p:cNvPr id="18435" name="Picture 13" descr="HSUS_ch19_s3_WWITerritorialChan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9288"/>
            <a:ext cx="82359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29063"/>
            <a:ext cx="37338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4582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Wilson returned to face a hostile Senate, where two groups opposed the treaty.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/>
              <a:t>	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914400" y="3886200"/>
            <a:ext cx="45720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/>
              <a:t>The </a:t>
            </a:r>
            <a:r>
              <a:rPr lang="en-US" altLang="en-US" b="1">
                <a:solidFill>
                  <a:srgbClr val="FF0000"/>
                </a:solidFill>
              </a:rPr>
              <a:t>“irreconcilables”</a:t>
            </a:r>
            <a:r>
              <a:rPr lang="en-US" altLang="en-US"/>
              <a:t> were isolationists who opposed the League of Nations.</a:t>
            </a: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914400" y="2438400"/>
            <a:ext cx="8001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buSzPct val="80000"/>
              <a:buFontTx/>
              <a:buChar char="•"/>
            </a:pPr>
            <a:r>
              <a:rPr lang="en-US" altLang="en-US"/>
              <a:t>The </a:t>
            </a:r>
            <a:r>
              <a:rPr lang="en-US" altLang="en-US">
                <a:solidFill>
                  <a:srgbClr val="FF0000"/>
                </a:solidFill>
              </a:rPr>
              <a:t>“</a:t>
            </a:r>
            <a:r>
              <a:rPr lang="en-US" altLang="en-US" b="1">
                <a:solidFill>
                  <a:srgbClr val="FF0000"/>
                </a:solidFill>
              </a:rPr>
              <a:t>reservationists,</a:t>
            </a:r>
            <a:r>
              <a:rPr lang="en-US" altLang="en-US">
                <a:solidFill>
                  <a:srgbClr val="FF0000"/>
                </a:solidFill>
              </a:rPr>
              <a:t>”</a:t>
            </a:r>
            <a:r>
              <a:rPr lang="en-US" altLang="en-US"/>
              <a:t> led by </a:t>
            </a:r>
            <a:r>
              <a:rPr lang="en-US" altLang="en-US" b="1">
                <a:solidFill>
                  <a:srgbClr val="FF0000"/>
                </a:solidFill>
              </a:rPr>
              <a:t>Henry Cabot Lodge</a:t>
            </a:r>
            <a:r>
              <a:rPr lang="en-US" altLang="en-US"/>
              <a:t>, opposed the treaty as written but were willing to negotiate changes.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hsus_ch19_s3_WWil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5" b="6262"/>
          <a:stretch>
            <a:fillRect/>
          </a:stretch>
        </p:blipFill>
        <p:spPr bwMode="auto">
          <a:xfrm>
            <a:off x="4772025" y="1981200"/>
            <a:ext cx="43719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409575" y="1457325"/>
            <a:ext cx="8305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Wilson was unwilling to compromise on the treaty. 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48006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/>
              <a:t>On a speaking tour to promote the League of Nations in September 1919, </a:t>
            </a:r>
            <a:r>
              <a:rPr lang="en-US" altLang="en-US">
                <a:solidFill>
                  <a:srgbClr val="0033CC"/>
                </a:solidFill>
              </a:rPr>
              <a:t>Wilson became ill and suffered a stroke</a:t>
            </a:r>
            <a:r>
              <a:rPr lang="en-US" altLang="en-US"/>
              <a:t>.</a:t>
            </a: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/>
              <a:t>As he lay near death, </a:t>
            </a:r>
            <a:r>
              <a:rPr lang="en-US" altLang="en-US">
                <a:solidFill>
                  <a:srgbClr val="0033CC"/>
                </a:solidFill>
              </a:rPr>
              <a:t>the Senate voted, refusing to ratify the Treaty of Versailles.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914400" y="1981200"/>
            <a:ext cx="7010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/>
              <a:t>Understand how the United States military contributed to the Allied victory in the war. </a:t>
            </a:r>
          </a:p>
          <a:p>
            <a:pPr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>
                <a:ea typeface="ヒラギノ角ゴ ProN W3" pitchFamily="1" charset="-128"/>
              </a:rPr>
              <a:t>Describe the aims of the Fourteen Points</a:t>
            </a:r>
            <a:r>
              <a:rPr lang="en-US" altLang="en-US"/>
              <a:t>.</a:t>
            </a:r>
          </a:p>
          <a:p>
            <a:pPr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>
                <a:ea typeface="ヒラギノ角ゴ ProN W3" pitchFamily="1" charset="-128"/>
              </a:rPr>
              <a:t>Analyze the decisions made at the Paris Peace Conference.</a:t>
            </a:r>
          </a:p>
          <a:p>
            <a:pPr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>
                <a:ea typeface="ヒラギノ角ゴ ProN W3" pitchFamily="1" charset="-128"/>
              </a:rPr>
              <a:t>Explain why the United States Senate refused to ratify the treaty ending World War I.</a:t>
            </a:r>
            <a:endParaRPr lang="en-US" altLang="en-US"/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>
            <a:off x="457200" y="1143000"/>
            <a:ext cx="6858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400" b="1" u="sng"/>
              <a:t>Objectives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838200" y="1828800"/>
            <a:ext cx="76200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convoy</a:t>
            </a:r>
            <a:r>
              <a:rPr lang="en-US" altLang="en-US" b="1"/>
              <a:t> –</a:t>
            </a:r>
            <a:r>
              <a:rPr lang="en-US" altLang="en-US"/>
              <a:t> group of ships that traveled together  for protection against German U-boats</a:t>
            </a:r>
            <a:endParaRPr lang="en-US" altLang="en-US" b="1"/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Vladimir Lenin</a:t>
            </a:r>
            <a:r>
              <a:rPr lang="en-US" altLang="en-US" b="1"/>
              <a:t> – </a:t>
            </a:r>
            <a:r>
              <a:rPr lang="en-US" altLang="en-US"/>
              <a:t>radical</a:t>
            </a:r>
            <a:r>
              <a:rPr lang="en-US" altLang="en-US" b="1"/>
              <a:t> </a:t>
            </a:r>
            <a:r>
              <a:rPr lang="en-US" altLang="en-US"/>
              <a:t>communist leader who took over Russia in March 1917 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John J. Pershing</a:t>
            </a:r>
            <a:r>
              <a:rPr lang="en-US" altLang="en-US" b="1"/>
              <a:t> –</a:t>
            </a:r>
            <a:r>
              <a:rPr lang="en-US" altLang="en-US"/>
              <a:t> General who led American forces in Europe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Fourteen Points</a:t>
            </a:r>
            <a:r>
              <a:rPr lang="en-US" altLang="en-US" b="1"/>
              <a:t> – </a:t>
            </a:r>
            <a:r>
              <a:rPr lang="en-US" altLang="en-US"/>
              <a:t>Wilson’s plan for lasting peace through international openness and cooperation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self-determination</a:t>
            </a:r>
            <a:r>
              <a:rPr lang="en-US" altLang="en-US" b="1"/>
              <a:t> –</a:t>
            </a:r>
            <a:r>
              <a:rPr lang="en-US" altLang="en-US"/>
              <a:t> the right of people to choose their own form of government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457200" y="10668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buSzPct val="80000"/>
            </a:pPr>
            <a:r>
              <a:rPr lang="en-US" altLang="en-US" sz="2400" b="1" u="sng"/>
              <a:t>Terms and People</a:t>
            </a:r>
            <a:r>
              <a:rPr lang="en-US" altLang="en-US" sz="1800"/>
              <a:t> (continued) 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914400" y="1676400"/>
            <a:ext cx="77724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League of Nations</a:t>
            </a:r>
            <a:r>
              <a:rPr lang="en-US" altLang="en-US" b="1"/>
              <a:t> – </a:t>
            </a:r>
            <a:r>
              <a:rPr lang="en-US" altLang="en-US"/>
              <a:t>world organization to promote peaceful cooperation between countries</a:t>
            </a:r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Henry Cabot Lodge</a:t>
            </a:r>
            <a:r>
              <a:rPr lang="en-US" altLang="en-US" b="1"/>
              <a:t> –</a:t>
            </a:r>
            <a:r>
              <a:rPr lang="en-US" altLang="en-US"/>
              <a:t> Republican Senator who opposed ratification of the Treaty of Versailles</a:t>
            </a:r>
            <a:endParaRPr lang="en-US" altLang="en-US" b="1"/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reparations</a:t>
            </a:r>
            <a:r>
              <a:rPr lang="en-US" altLang="en-US" b="1"/>
              <a:t> –</a:t>
            </a:r>
            <a:r>
              <a:rPr lang="en-US" altLang="en-US"/>
              <a:t> payments for war damages </a:t>
            </a:r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“irreconcilables”</a:t>
            </a:r>
            <a:r>
              <a:rPr lang="en-US" altLang="en-US" b="1"/>
              <a:t> –</a:t>
            </a:r>
            <a:r>
              <a:rPr lang="en-US" altLang="en-US"/>
              <a:t> Senate isolationists who opposed any treaty that included a League of Nations </a:t>
            </a:r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>
                <a:solidFill>
                  <a:srgbClr val="FF0000"/>
                </a:solidFill>
              </a:rPr>
              <a:t>“</a:t>
            </a:r>
            <a:r>
              <a:rPr lang="en-US" altLang="en-US" b="1">
                <a:solidFill>
                  <a:srgbClr val="FF0000"/>
                </a:solidFill>
              </a:rPr>
              <a:t>reservationists”</a:t>
            </a:r>
            <a:r>
              <a:rPr lang="en-US" altLang="en-US" b="1"/>
              <a:t> –</a:t>
            </a:r>
            <a:r>
              <a:rPr lang="en-US" altLang="en-US"/>
              <a:t> Senators who opposed the Treaty of Versailles as written but were open to compromise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524000" y="1524000"/>
            <a:ext cx="7239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400" b="1"/>
              <a:t>How did Americans affect the end of World War I and its peace settlements?</a:t>
            </a: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1600200" y="2895600"/>
            <a:ext cx="70104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/>
              <a:t>When the United States entered World War I in the spring of 1917, the war was at a deadly, bloody stalemate along the Western Front.</a:t>
            </a:r>
          </a:p>
          <a:p>
            <a:pPr>
              <a:lnSpc>
                <a:spcPct val="110000"/>
              </a:lnSpc>
            </a:pPr>
            <a:endParaRPr lang="en-US" altLang="en-US"/>
          </a:p>
          <a:p>
            <a:pPr>
              <a:lnSpc>
                <a:spcPct val="110000"/>
              </a:lnSpc>
            </a:pPr>
            <a:r>
              <a:rPr lang="en-US" altLang="en-US"/>
              <a:t>The American entry into the war would play a key role in the Allied victory.</a:t>
            </a:r>
          </a:p>
        </p:txBody>
      </p:sp>
      <p:pic>
        <p:nvPicPr>
          <p:cNvPr id="717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58578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304800" y="1143000"/>
            <a:ext cx="8534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When the United States entered the war in 1917, </a:t>
            </a:r>
            <a:br>
              <a:rPr lang="en-US" altLang="en-US"/>
            </a:br>
            <a:r>
              <a:rPr lang="en-US" altLang="en-US"/>
              <a:t>Germany increased U-boat attacks, hoping to </a:t>
            </a:r>
            <a:r>
              <a:rPr lang="en-US" altLang="en-US">
                <a:solidFill>
                  <a:srgbClr val="0033CC"/>
                </a:solidFill>
              </a:rPr>
              <a:t>win </a:t>
            </a:r>
            <a:br>
              <a:rPr lang="en-US" altLang="en-US">
                <a:solidFill>
                  <a:srgbClr val="0033CC"/>
                </a:solidFill>
              </a:rPr>
            </a:br>
            <a:r>
              <a:rPr lang="en-US" altLang="en-US">
                <a:solidFill>
                  <a:srgbClr val="0033CC"/>
                </a:solidFill>
              </a:rPr>
              <a:t>the war before American troops could make a difference</a:t>
            </a:r>
            <a:r>
              <a:rPr lang="en-US" altLang="en-US"/>
              <a:t>.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304800" y="55626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Convoys</a:t>
            </a:r>
            <a:r>
              <a:rPr lang="en-US" altLang="en-US"/>
              <a:t> of British and American ships, protected by warships, </a:t>
            </a:r>
            <a:r>
              <a:rPr lang="en-US" altLang="en-US">
                <a:solidFill>
                  <a:srgbClr val="0033CC"/>
                </a:solidFill>
              </a:rPr>
              <a:t>provided better safety at sea</a:t>
            </a:r>
            <a:r>
              <a:rPr lang="en-US" altLang="en-US"/>
              <a:t>.</a:t>
            </a:r>
          </a:p>
        </p:txBody>
      </p:sp>
      <p:pic>
        <p:nvPicPr>
          <p:cNvPr id="8196" name="Picture 10" descr="hsus_ch19_s3_WWIConv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274888"/>
            <a:ext cx="6362700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Several factors gave the Central Powers an advantage on land. </a:t>
            </a:r>
          </a:p>
        </p:txBody>
      </p:sp>
      <p:sp>
        <p:nvSpPr>
          <p:cNvPr id="9219" name="Text Box 15"/>
          <p:cNvSpPr txBox="1">
            <a:spLocks noChangeArrowheads="1"/>
          </p:cNvSpPr>
          <p:nvPr/>
        </p:nvSpPr>
        <p:spPr bwMode="auto">
          <a:xfrm>
            <a:off x="609600" y="2514600"/>
            <a:ext cx="80010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buSzPct val="80000"/>
              <a:buFontTx/>
              <a:buChar char="•"/>
            </a:pPr>
            <a:r>
              <a:rPr lang="en-US" altLang="en-US"/>
              <a:t>The </a:t>
            </a:r>
            <a:r>
              <a:rPr lang="en-US" altLang="en-US">
                <a:solidFill>
                  <a:srgbClr val="0033CC"/>
                </a:solidFill>
              </a:rPr>
              <a:t>Allies were exhausted</a:t>
            </a:r>
            <a:r>
              <a:rPr lang="en-US" altLang="en-US"/>
              <a:t> from years of fighting.</a:t>
            </a:r>
          </a:p>
          <a:p>
            <a:pPr eaLnBrk="1" hangingPunct="1">
              <a:spcBef>
                <a:spcPct val="70000"/>
              </a:spcBef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>
                <a:solidFill>
                  <a:srgbClr val="0033CC"/>
                </a:solidFill>
              </a:rPr>
              <a:t>Russia was torn apart</a:t>
            </a:r>
            <a:r>
              <a:rPr lang="en-US" altLang="en-US"/>
              <a:t> by revolutions at home.</a:t>
            </a:r>
          </a:p>
          <a:p>
            <a:pPr eaLnBrk="1" hangingPunct="1">
              <a:spcBef>
                <a:spcPct val="70000"/>
              </a:spcBef>
              <a:buSzPct val="80000"/>
              <a:buFontTx/>
              <a:buChar char="•"/>
            </a:pPr>
            <a:r>
              <a:rPr lang="en-US" altLang="en-US"/>
              <a:t>Communists gained control of Russia, and their leader </a:t>
            </a:r>
            <a:r>
              <a:rPr lang="en-US" altLang="en-US" b="1">
                <a:solidFill>
                  <a:srgbClr val="FF0000"/>
                </a:solidFill>
              </a:rPr>
              <a:t>Vladimir Lenin </a:t>
            </a:r>
            <a:r>
              <a:rPr lang="en-US" altLang="en-US"/>
              <a:t>signed a treaty with Germany in 1918, ending Russian involvement in the war.</a:t>
            </a:r>
          </a:p>
          <a:p>
            <a:pPr eaLnBrk="1" hangingPunct="1">
              <a:spcBef>
                <a:spcPct val="70000"/>
              </a:spcBef>
              <a:buSzPct val="80000"/>
              <a:buFontTx/>
              <a:buChar char="•"/>
            </a:pPr>
            <a:r>
              <a:rPr lang="en-US" altLang="en-US"/>
              <a:t>The </a:t>
            </a:r>
            <a:r>
              <a:rPr lang="en-US" altLang="en-US">
                <a:solidFill>
                  <a:srgbClr val="0033CC"/>
                </a:solidFill>
              </a:rPr>
              <a:t>closing of the Eastern Front</a:t>
            </a:r>
            <a:r>
              <a:rPr lang="en-US" altLang="en-US"/>
              <a:t> allowed Germany to send more troops to the Western Front.</a:t>
            </a:r>
            <a:endParaRPr lang="en-US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rrowheads="1"/>
          </p:cNvSpPr>
          <p:nvPr/>
        </p:nvSpPr>
        <p:spPr bwMode="auto">
          <a:xfrm rot="5400000" flipH="1">
            <a:off x="981075" y="2171700"/>
            <a:ext cx="3200400" cy="4038600"/>
          </a:xfrm>
          <a:prstGeom prst="upArrowCallout">
            <a:avLst>
              <a:gd name="adj1" fmla="val 20935"/>
              <a:gd name="adj2" fmla="val 20519"/>
              <a:gd name="adj3" fmla="val 19974"/>
              <a:gd name="adj4" fmla="val 73338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 flipH="1">
            <a:off x="4991100" y="2247900"/>
            <a:ext cx="3200400" cy="3886200"/>
          </a:xfrm>
          <a:prstGeom prst="upArrowCallout">
            <a:avLst>
              <a:gd name="adj1" fmla="val 19935"/>
              <a:gd name="adj2" fmla="val 20019"/>
              <a:gd name="adj3" fmla="val 19653"/>
              <a:gd name="adj4" fmla="val 73338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In the spring of 1918, Germany began an all-out offensive on the Western Front.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66775" y="3003550"/>
            <a:ext cx="2514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attacks threatened to break through Allied defenses and open</a:t>
            </a:r>
          </a:p>
          <a:p>
            <a:pPr eaLnBrk="1" hangingPunct="1"/>
            <a:r>
              <a:rPr lang="en-US" altLang="en-US"/>
              <a:t>a path to Paris.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943600" y="2895600"/>
            <a:ext cx="23622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More American soldiers began to arrive, and U.S. troops carried more of the burden of fighting.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245" grpId="0"/>
      <p:bldP spid="102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876300" y="1447800"/>
            <a:ext cx="73914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1066800" y="1570038"/>
            <a:ext cx="77724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General </a:t>
            </a:r>
            <a:r>
              <a:rPr lang="en-US" altLang="en-US" b="1">
                <a:solidFill>
                  <a:srgbClr val="FF0000"/>
                </a:solidFill>
              </a:rPr>
              <a:t>John J. Pershing</a:t>
            </a:r>
            <a:r>
              <a:rPr lang="en-US" altLang="en-US" b="1"/>
              <a:t> turned millions of untrained American men into soldiers, </a:t>
            </a:r>
            <a:br>
              <a:rPr lang="en-US" altLang="en-US" b="1"/>
            </a:br>
            <a:r>
              <a:rPr lang="en-US" altLang="en-US" b="1"/>
              <a:t>then led them in France.</a:t>
            </a:r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1600200" y="3219450"/>
            <a:ext cx="6324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buSzPct val="80000"/>
              <a:buFontTx/>
              <a:buChar char="•"/>
            </a:pPr>
            <a:r>
              <a:rPr lang="en-US" altLang="en-US"/>
              <a:t>The arrival of American soldiers </a:t>
            </a:r>
            <a:r>
              <a:rPr lang="en-US" altLang="en-US">
                <a:solidFill>
                  <a:srgbClr val="0033CC"/>
                </a:solidFill>
              </a:rPr>
              <a:t>gave the Allies a military advantage.</a:t>
            </a:r>
          </a:p>
          <a:p>
            <a:pPr eaLnBrk="1" hangingPunct="1">
              <a:spcBef>
                <a:spcPct val="70000"/>
              </a:spcBef>
              <a:buSzPct val="80000"/>
              <a:buFontTx/>
              <a:buChar char="•"/>
            </a:pPr>
            <a:r>
              <a:rPr lang="en-US" altLang="en-US"/>
              <a:t>They </a:t>
            </a:r>
            <a:r>
              <a:rPr lang="en-US" altLang="en-US">
                <a:solidFill>
                  <a:srgbClr val="0033CC"/>
                </a:solidFill>
              </a:rPr>
              <a:t>fought bravely</a:t>
            </a:r>
            <a:r>
              <a:rPr lang="en-US" altLang="en-US"/>
              <a:t> in many battles. </a:t>
            </a:r>
          </a:p>
          <a:p>
            <a:pPr eaLnBrk="1" hangingPunct="1">
              <a:spcBef>
                <a:spcPct val="70000"/>
              </a:spcBef>
              <a:buSzPct val="80000"/>
              <a:buFontTx/>
              <a:buChar char="•"/>
            </a:pPr>
            <a:r>
              <a:rPr lang="en-US" altLang="en-US"/>
              <a:t>By the end of the war, 1.3 million Americans had served at the front. </a:t>
            </a:r>
            <a:br>
              <a:rPr lang="en-US" altLang="en-US"/>
            </a:br>
            <a:r>
              <a:rPr lang="en-US" altLang="en-US">
                <a:solidFill>
                  <a:srgbClr val="0033CC"/>
                </a:solidFill>
              </a:rPr>
              <a:t>More than 50,000 of them died.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nt">
  <a:themeElements>
    <a:clrScheme name="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rt">
  <a:themeElements>
    <a:clrScheme name="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7203</TotalTime>
  <Words>846</Words>
  <Application>Microsoft Office PowerPoint</Application>
  <PresentationFormat>On-screen Show (4:3)</PresentationFormat>
  <Paragraphs>88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Verdana</vt:lpstr>
      <vt:lpstr>Arial</vt:lpstr>
      <vt:lpstr>ヒラギノ角ゴ ProN W3</vt:lpstr>
      <vt:lpstr>Content</vt:lpstr>
      <vt:lpstr>Start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cp:lastModifiedBy>Alison Mc Lin</cp:lastModifiedBy>
  <cp:revision>187</cp:revision>
  <cp:lastPrinted>2008-05-21T18:42:16Z</cp:lastPrinted>
  <dcterms:created xsi:type="dcterms:W3CDTF">2008-06-11T20:35:12Z</dcterms:created>
  <dcterms:modified xsi:type="dcterms:W3CDTF">2019-04-24T19:50:02Z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