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16"/>
  </p:notesMasterIdLst>
  <p:handoutMasterIdLst>
    <p:handoutMasterId r:id="rId17"/>
  </p:handoutMasterIdLst>
  <p:sldIdLst>
    <p:sldId id="784" r:id="rId3"/>
    <p:sldId id="713" r:id="rId4"/>
    <p:sldId id="730" r:id="rId5"/>
    <p:sldId id="777" r:id="rId6"/>
    <p:sldId id="728" r:id="rId7"/>
    <p:sldId id="729" r:id="rId8"/>
    <p:sldId id="745" r:id="rId9"/>
    <p:sldId id="765" r:id="rId10"/>
    <p:sldId id="779" r:id="rId11"/>
    <p:sldId id="780" r:id="rId12"/>
    <p:sldId id="781" r:id="rId13"/>
    <p:sldId id="768" r:id="rId14"/>
    <p:sldId id="78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33CC"/>
    <a:srgbClr val="0000FF"/>
    <a:srgbClr val="F8F64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88538" autoAdjust="0"/>
  </p:normalViewPr>
  <p:slideViewPr>
    <p:cSldViewPr>
      <p:cViewPr varScale="1">
        <p:scale>
          <a:sx n="93" d="100"/>
          <a:sy n="93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notesViewPr>
    <p:cSldViewPr>
      <p:cViewPr varScale="1">
        <p:scale>
          <a:sx n="56" d="100"/>
          <a:sy n="56" d="100"/>
        </p:scale>
        <p:origin x="-172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F87305B-5E7A-40DC-BCAF-3EBCDFF72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02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CAB6FF6F-1B5E-4D9B-8964-3A3D9220F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C6556BBE-1EC2-4C2E-8CC1-ABCD7D65B721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2200" smtClean="0">
              <a:latin typeface="Verdana" pitchFamily="1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200" smtClean="0">
              <a:latin typeface="Verdana" pitchFamily="1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84214AB6-F666-4719-B118-0904011031F1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447800" y="47244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1C1B8611-1C06-49A5-951D-23BD365DE9F0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0509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0453664C-F675-4357-9CA4-E868A84EA28B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421063" y="50800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5AA0201D-596B-4997-A8DC-291F0E2E93AF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0878B5CA-03CC-429B-B54C-F0872D78DFF9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3002498A-8714-4F3E-85BF-CC314A4A5A08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EC057CAC-3D69-4052-AA92-9BF23BD63E7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B6C175B0-32DE-4CF5-B484-5935368584EC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4FAA6D04-368F-49B2-A82B-81467A17FBDE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4CA191BD-C3A3-4A15-8524-272546BD0316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455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187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8887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5021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067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72162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0765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163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8325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0788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013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9124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20877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3231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715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58078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137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4617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337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0157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521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8854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622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Chapter 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25 </a:t>
            </a: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  <a:latin typeface="Verdana" pitchFamily="34" charset="0"/>
              </a:rPr>
              <a:t>The Cold War Begins</a:t>
            </a:r>
          </a:p>
        </p:txBody>
      </p:sp>
      <p:pic>
        <p:nvPicPr>
          <p:cNvPr id="2056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4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</a:rPr>
              <a:t>Effects of the War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622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Chapter 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25 </a:t>
            </a: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  <a:latin typeface="Verdana" pitchFamily="34" charset="0"/>
              </a:rPr>
              <a:t>The Cold War Begins</a:t>
            </a:r>
          </a:p>
        </p:txBody>
      </p:sp>
      <p:pic>
        <p:nvPicPr>
          <p:cNvPr id="3080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4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</a:rPr>
              <a:t>Effects of the War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099" name="Rectangle 17"/>
          <p:cNvSpPr>
            <a:spLocks noChangeArrowheads="1"/>
          </p:cNvSpPr>
          <p:nvPr/>
        </p:nvSpPr>
        <p:spPr bwMode="auto">
          <a:xfrm>
            <a:off x="457200" y="1371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Chapter Introduction</a:t>
            </a:r>
            <a:endParaRPr lang="en-US" altLang="en-US" sz="2400" b="1"/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990600" y="2209800"/>
            <a:ext cx="7239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000"/>
              <a:t>This chapter will focus on what caused the United States to become involved in World War I and how the United States changed as a result of this involvement.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1076325" y="3606800"/>
            <a:ext cx="539908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/>
              <a:t>Section 1:</a:t>
            </a:r>
            <a:r>
              <a:rPr lang="en-US" altLang="en-US"/>
              <a:t> From Neutrality to War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/>
              <a:t>Section 2:</a:t>
            </a:r>
            <a:r>
              <a:rPr lang="en-US" altLang="en-US"/>
              <a:t> The Home Front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/>
              <a:t>Section 3:</a:t>
            </a:r>
            <a:r>
              <a:rPr lang="en-US" altLang="en-US"/>
              <a:t> Wilson, War, and Peace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/>
              <a:t>Section 4:</a:t>
            </a:r>
            <a:r>
              <a:rPr lang="en-US" altLang="en-US"/>
              <a:t> Effects of the War</a:t>
            </a:r>
          </a:p>
        </p:txBody>
      </p:sp>
    </p:spTree>
    <p:extLst>
      <p:ext uri="{BB962C8B-B14F-4D97-AF65-F5344CB8AC3E}">
        <p14:creationId xmlns:p14="http://schemas.microsoft.com/office/powerpoint/2010/main" val="994335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609600" y="1524000"/>
            <a:ext cx="7696200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838200" y="1552575"/>
            <a:ext cx="7467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One mail bomb was sent to Attorney General A. Mitchell Palmer, who launched the </a:t>
            </a:r>
            <a:br>
              <a:rPr lang="en-US" altLang="en-US" b="1" dirty="0"/>
            </a:br>
            <a:r>
              <a:rPr lang="en-US" altLang="en-US" b="1" dirty="0">
                <a:solidFill>
                  <a:srgbClr val="FF0000"/>
                </a:solidFill>
              </a:rPr>
              <a:t>Palmer Raids</a:t>
            </a:r>
            <a:r>
              <a:rPr lang="en-US" altLang="en-US" b="1" dirty="0"/>
              <a:t> in 1920.</a:t>
            </a: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609600" y="3214688"/>
            <a:ext cx="80772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Police </a:t>
            </a:r>
            <a:r>
              <a:rPr lang="en-US" altLang="en-US" dirty="0">
                <a:solidFill>
                  <a:srgbClr val="0033CC"/>
                </a:solidFill>
              </a:rPr>
              <a:t>arrested thousands</a:t>
            </a:r>
            <a:r>
              <a:rPr lang="en-US" altLang="en-US" dirty="0"/>
              <a:t> of people.</a:t>
            </a:r>
          </a:p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Some were radicals; others were simply immigrants.</a:t>
            </a:r>
          </a:p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Hundreds of people were </a:t>
            </a:r>
            <a:r>
              <a:rPr lang="en-US" altLang="en-US" dirty="0">
                <a:solidFill>
                  <a:srgbClr val="0033CC"/>
                </a:solidFill>
              </a:rPr>
              <a:t>deported without a trial</a:t>
            </a:r>
            <a:r>
              <a:rPr lang="en-US" altLang="en-US" dirty="0"/>
              <a:t>.</a:t>
            </a: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685800" y="51054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 American Civil Liberties Union (ACLU) </a:t>
            </a:r>
            <a:r>
              <a:rPr lang="en-US" altLang="en-US" dirty="0" smtClean="0"/>
              <a:t>was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formed in 1920 to </a:t>
            </a:r>
            <a:r>
              <a:rPr lang="en-US" altLang="en-US" dirty="0">
                <a:solidFill>
                  <a:srgbClr val="0033CC"/>
                </a:solidFill>
              </a:rPr>
              <a:t>protect people’s rights and liberties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/>
      <p:bldP spid="1689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8458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Nicola Sacco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FF0000"/>
                </a:solidFill>
              </a:rPr>
              <a:t>Bartolomeo Vanzetti</a:t>
            </a:r>
            <a:r>
              <a:rPr lang="en-US" altLang="en-US" dirty="0"/>
              <a:t> were Italian anarchists </a:t>
            </a:r>
            <a:r>
              <a:rPr lang="en-US" altLang="en-US" dirty="0">
                <a:solidFill>
                  <a:srgbClr val="0033CC"/>
                </a:solidFill>
              </a:rPr>
              <a:t>charged with murder</a:t>
            </a:r>
            <a:r>
              <a:rPr lang="en-US" altLang="en-US" dirty="0"/>
              <a:t> committed during a robbery in Massachusetts.</a:t>
            </a: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533400" y="2667000"/>
            <a:ext cx="403860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Witnesses claimed the robbers “looked Italian.”</a:t>
            </a:r>
          </a:p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Despite little real evidence against them, </a:t>
            </a:r>
            <a:r>
              <a:rPr lang="en-US" altLang="en-US" dirty="0">
                <a:solidFill>
                  <a:srgbClr val="0033CC"/>
                </a:solidFill>
              </a:rPr>
              <a:t>Sacco and Vanzetti were convicted and executed</a:t>
            </a:r>
            <a:r>
              <a:rPr lang="en-US" altLang="en-US" dirty="0"/>
              <a:t>.</a:t>
            </a: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304800" y="53340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Many scholars and politicians believed that the men died because of their nationality and political beliefs.</a:t>
            </a:r>
          </a:p>
        </p:txBody>
      </p:sp>
      <p:pic>
        <p:nvPicPr>
          <p:cNvPr id="13319" name="Picture 7" descr="MCj029257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0"/>
            <a:ext cx="3833813" cy="18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600"/>
            <a:ext cx="231457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990600" y="1311275"/>
            <a:ext cx="8534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In the 1920 presidential election, Republican </a:t>
            </a:r>
            <a:br>
              <a:rPr lang="en-US" altLang="en-US" b="1" dirty="0"/>
            </a:br>
            <a:r>
              <a:rPr lang="en-US" altLang="en-US" b="1" dirty="0">
                <a:solidFill>
                  <a:srgbClr val="FF0000"/>
                </a:solidFill>
              </a:rPr>
              <a:t>Warren G. Harding</a:t>
            </a:r>
            <a:r>
              <a:rPr lang="en-US" altLang="en-US" b="1" dirty="0"/>
              <a:t> based his campaign </a:t>
            </a:r>
            <a:br>
              <a:rPr lang="en-US" altLang="en-US" b="1" dirty="0"/>
            </a:br>
            <a:r>
              <a:rPr lang="en-US" altLang="en-US" b="1" dirty="0"/>
              <a:t>on a call for “normalcy,” a return to </a:t>
            </a:r>
            <a:br>
              <a:rPr lang="en-US" altLang="en-US" b="1" dirty="0"/>
            </a:br>
            <a:r>
              <a:rPr lang="en-US" altLang="en-US" b="1" dirty="0"/>
              <a:t>a simpler time.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990600" y="3124200"/>
            <a:ext cx="4876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Voters rejected President Wilson’s idealism.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Harding won the election in a landslide.</a:t>
            </a:r>
          </a:p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Republicans also won control of Congress.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AutoShape 4"/>
          <p:cNvSpPr>
            <a:spLocks noChangeArrowheads="1"/>
          </p:cNvSpPr>
          <p:nvPr/>
        </p:nvSpPr>
        <p:spPr bwMode="auto">
          <a:xfrm rot="10800000" flipH="1">
            <a:off x="876300" y="1295400"/>
            <a:ext cx="7391400" cy="1674813"/>
          </a:xfrm>
          <a:prstGeom prst="upArrowCallout">
            <a:avLst>
              <a:gd name="adj1" fmla="val 50385"/>
              <a:gd name="adj2" fmla="val 46666"/>
              <a:gd name="adj3" fmla="val 24505"/>
              <a:gd name="adj4" fmla="val 61380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7663" y="1389063"/>
            <a:ext cx="84582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b="1" dirty="0"/>
              <a:t>After World War I, </a:t>
            </a:r>
            <a:br>
              <a:rPr lang="en-US" altLang="en-US" b="1" dirty="0"/>
            </a:br>
            <a:r>
              <a:rPr lang="en-US" altLang="en-US" b="1" dirty="0"/>
              <a:t>a new world order emerged.</a:t>
            </a:r>
            <a:endParaRPr lang="en-US" altLang="en-US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3352800"/>
            <a:ext cx="79248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en-US" altLang="en-US" dirty="0"/>
              <a:t>The German and Russian </a:t>
            </a:r>
            <a:r>
              <a:rPr lang="en-US" altLang="en-US" dirty="0">
                <a:solidFill>
                  <a:srgbClr val="0033CC"/>
                </a:solidFill>
              </a:rPr>
              <a:t>monarchies were replaced</a:t>
            </a:r>
            <a:r>
              <a:rPr lang="en-US" altLang="en-US" dirty="0"/>
              <a:t> by new forms of government.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en-US" altLang="en-US" dirty="0"/>
              <a:t>The Austro-Hungarian and Ottoman </a:t>
            </a:r>
            <a:r>
              <a:rPr lang="en-US" altLang="en-US" dirty="0">
                <a:solidFill>
                  <a:srgbClr val="0033CC"/>
                </a:solidFill>
              </a:rPr>
              <a:t>empires were broken up</a:t>
            </a:r>
            <a:r>
              <a:rPr lang="en-US" altLang="en-US" dirty="0"/>
              <a:t>.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en-US" altLang="en-US" dirty="0"/>
              <a:t>The United States became the world’s economic center and largest </a:t>
            </a:r>
            <a:r>
              <a:rPr lang="en-US" altLang="en-US" b="1" dirty="0">
                <a:solidFill>
                  <a:srgbClr val="FF0000"/>
                </a:solidFill>
              </a:rPr>
              <a:t>creditor nation</a:t>
            </a:r>
            <a:r>
              <a:rPr lang="en-US" alt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914400" y="2133600"/>
            <a:ext cx="68738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spcAft>
                <a:spcPct val="100000"/>
              </a:spcAft>
              <a:buSzPct val="80000"/>
              <a:buFontTx/>
              <a:buChar char="•"/>
            </a:pPr>
            <a:r>
              <a:rPr lang="en-US" altLang="en-US"/>
              <a:t>Describe the problems Americans faced immediately after the war.</a:t>
            </a:r>
          </a:p>
          <a:p>
            <a:pPr>
              <a:spcAft>
                <a:spcPct val="100000"/>
              </a:spcAft>
              <a:buSzPct val="80000"/>
              <a:buFontTx/>
              <a:buChar char="•"/>
            </a:pPr>
            <a:r>
              <a:rPr lang="en-US" altLang="en-US">
                <a:ea typeface="ヒラギノ角ゴ ProN W3" pitchFamily="1" charset="-128"/>
                <a:cs typeface="ヒラギノ角ゴ ProN W3" pitchFamily="1" charset="-128"/>
              </a:rPr>
              <a:t>Analyze how these problems contributed to the Red Scare</a:t>
            </a:r>
            <a:r>
              <a:rPr lang="en-US" altLang="en-US"/>
              <a:t>.</a:t>
            </a:r>
          </a:p>
          <a:p>
            <a:pPr>
              <a:spcAft>
                <a:spcPct val="100000"/>
              </a:spcAft>
              <a:buSzPct val="80000"/>
              <a:buFontTx/>
              <a:buChar char="•"/>
            </a:pPr>
            <a:r>
              <a:rPr lang="en-US" altLang="en-US">
                <a:ea typeface="ヒラギノ角ゴ ProN W3" pitchFamily="1" charset="-128"/>
              </a:rPr>
              <a:t>Understand how the war changed America’s role in world affairs.</a:t>
            </a:r>
            <a:endParaRPr lang="en-US" altLang="en-US"/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100" name="Rectangle 20"/>
          <p:cNvSpPr>
            <a:spLocks noChangeArrowheads="1"/>
          </p:cNvSpPr>
          <p:nvPr/>
        </p:nvSpPr>
        <p:spPr bwMode="auto">
          <a:xfrm>
            <a:off x="457200" y="1219200"/>
            <a:ext cx="6858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b="1" u="sng"/>
              <a:t>Objectives</a:t>
            </a:r>
            <a:endParaRPr lang="en-US" alt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457200" y="1219200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 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914400" y="1981200"/>
            <a:ext cx="7620000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influenza</a:t>
            </a:r>
            <a:r>
              <a:rPr lang="en-US" altLang="en-US" b="1"/>
              <a:t> – </a:t>
            </a:r>
            <a:r>
              <a:rPr lang="en-US" altLang="en-US"/>
              <a:t>the</a:t>
            </a:r>
            <a:r>
              <a:rPr lang="en-US" altLang="en-US" b="1"/>
              <a:t> </a:t>
            </a:r>
            <a:r>
              <a:rPr lang="en-US" altLang="en-US"/>
              <a:t>flu virus, which caused a deadly epidemic in 1918</a:t>
            </a:r>
            <a:endParaRPr lang="en-US" altLang="en-US" b="1"/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inflation</a:t>
            </a:r>
            <a:r>
              <a:rPr lang="en-US" altLang="en-US" b="1"/>
              <a:t> –</a:t>
            </a:r>
            <a:r>
              <a:rPr lang="en-US" altLang="en-US"/>
              <a:t> rising prices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Red Scare</a:t>
            </a:r>
            <a:r>
              <a:rPr lang="en-US" altLang="en-US" b="1"/>
              <a:t> – </a:t>
            </a:r>
            <a:r>
              <a:rPr lang="en-US" altLang="en-US"/>
              <a:t>widespread fear of radicals and communists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Palmer Raids</a:t>
            </a:r>
            <a:r>
              <a:rPr lang="en-US" altLang="en-US" b="1"/>
              <a:t> –</a:t>
            </a:r>
            <a:r>
              <a:rPr lang="en-US" altLang="en-US"/>
              <a:t> a series of raids, arrests, and deportations of suspected radicals, most of whom never received a trial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457200" y="1219200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1800"/>
              <a:t> (continued)</a:t>
            </a:r>
          </a:p>
        </p:txBody>
      </p:sp>
      <p:sp>
        <p:nvSpPr>
          <p:cNvPr id="6147" name="Rectangle 13"/>
          <p:cNvSpPr>
            <a:spLocks noChangeArrowheads="1"/>
          </p:cNvSpPr>
          <p:nvPr/>
        </p:nvSpPr>
        <p:spPr bwMode="auto">
          <a:xfrm>
            <a:off x="914400" y="2057400"/>
            <a:ext cx="7620000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Nicola Sacco </a:t>
            </a:r>
            <a:r>
              <a:rPr lang="en-US" altLang="en-US"/>
              <a:t>and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</a:rPr>
              <a:t>Bartolomeo Vanzetti</a:t>
            </a:r>
            <a:r>
              <a:rPr lang="en-US" altLang="en-US" b="1"/>
              <a:t> – </a:t>
            </a:r>
            <a:r>
              <a:rPr lang="en-US" altLang="en-US"/>
              <a:t>Italian anarchists convicted and executed for murder despite scarce evidence against them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Warren G. Harding</a:t>
            </a:r>
            <a:r>
              <a:rPr lang="en-US" altLang="en-US" b="1"/>
              <a:t> – </a:t>
            </a:r>
            <a:r>
              <a:rPr lang="en-US" altLang="en-US"/>
              <a:t>elected president in 1920 by promising Americans a “return to normalcy”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creditor nation</a:t>
            </a:r>
            <a:r>
              <a:rPr lang="en-US" altLang="en-US"/>
              <a:t> </a:t>
            </a:r>
            <a:r>
              <a:rPr lang="en-US" altLang="en-US" b="1"/>
              <a:t>–</a:t>
            </a:r>
            <a:r>
              <a:rPr lang="en-US" altLang="en-US"/>
              <a:t> a nation that lends more money than it borrows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600200" y="1524000"/>
            <a:ext cx="69342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b="1" dirty="0"/>
              <a:t>What political, economic, and social effects did World War I have on the United States?</a:t>
            </a:r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1600200" y="3048000"/>
            <a:ext cx="70866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/>
              <a:t>The Treaty of Versailles produced an unstable peace. Its harsh terms left Germany with a strong desire for revenge, while Soviet Russia threatened worldwide revolution. </a:t>
            </a:r>
          </a:p>
          <a:p>
            <a:pPr>
              <a:lnSpc>
                <a:spcPct val="110000"/>
              </a:lnSpc>
            </a:pPr>
            <a:endParaRPr lang="en-US" altLang="en-US"/>
          </a:p>
          <a:p>
            <a:pPr>
              <a:lnSpc>
                <a:spcPct val="110000"/>
              </a:lnSpc>
            </a:pPr>
            <a:r>
              <a:rPr lang="en-US" altLang="en-US"/>
              <a:t>In the United States, the horrors of the war and the fear of radicals led people to question the nation’s role in the world.</a:t>
            </a:r>
          </a:p>
        </p:txBody>
      </p:sp>
      <p:pic>
        <p:nvPicPr>
          <p:cNvPr id="717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58578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0"/>
          <p:cNvSpPr txBox="1">
            <a:spLocks noChangeArrowheads="1"/>
          </p:cNvSpPr>
          <p:nvPr/>
        </p:nvSpPr>
        <p:spPr bwMode="auto">
          <a:xfrm>
            <a:off x="381000" y="1219200"/>
            <a:ext cx="83058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b="1" dirty="0"/>
              <a:t>The transition to peace was made more difficult by a deadly </a:t>
            </a:r>
            <a:r>
              <a:rPr lang="en-US" altLang="en-US" b="1" dirty="0">
                <a:solidFill>
                  <a:srgbClr val="FF0000"/>
                </a:solidFill>
              </a:rPr>
              <a:t>influenza</a:t>
            </a:r>
            <a:r>
              <a:rPr lang="en-US" altLang="en-US" b="1" dirty="0"/>
              <a:t> pandemic that began in 1918.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8195" name="Text Box 21"/>
          <p:cNvSpPr txBox="1">
            <a:spLocks noChangeArrowheads="1"/>
          </p:cNvSpPr>
          <p:nvPr/>
        </p:nvSpPr>
        <p:spPr bwMode="auto">
          <a:xfrm>
            <a:off x="609600" y="3124200"/>
            <a:ext cx="3810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 flu killed 550,000 Americans and more than 50 million people around the world.</a:t>
            </a:r>
          </a:p>
        </p:txBody>
      </p:sp>
      <p:pic>
        <p:nvPicPr>
          <p:cNvPr id="8196" name="Picture 22" descr="HSUS_ch19_s4_InfluenzaSpread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0" y="2133600"/>
            <a:ext cx="41592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85800" y="1447800"/>
            <a:ext cx="7772400" cy="4724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lin ang="5400000" scaled="1"/>
          </a:gradFill>
          <a:ln w="19050">
            <a:solidFill>
              <a:srgbClr val="969696"/>
            </a:solidFill>
            <a:miter lim="800000"/>
            <a:headEnd/>
            <a:tailEnd/>
          </a:ln>
          <a:effectLst>
            <a:outerShdw dist="4579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graphicFrame>
        <p:nvGraphicFramePr>
          <p:cNvPr id="65554" name="Group 18"/>
          <p:cNvGraphicFramePr>
            <a:graphicFrameLocks noGrp="1"/>
          </p:cNvGraphicFramePr>
          <p:nvPr/>
        </p:nvGraphicFramePr>
        <p:xfrm>
          <a:off x="914400" y="1600200"/>
          <a:ext cx="7315200" cy="4337242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91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Economic troubles also caused problems in the United States. </a:t>
                      </a:r>
                    </a:p>
                  </a:txBody>
                  <a:tcPr marL="137160" marR="137160" marT="137152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270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recession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 or economic slowdown, occurred after the war.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Many women and African Americans lost their jobs to returning soldiers.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>
                          <a:schemeClr val="tx1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Tension over jobs and housing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led to race riots in some cities.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Scarcity of consumer goods and high demand caused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inflation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 or rising prices.</a:t>
                      </a:r>
                    </a:p>
                  </a:txBody>
                  <a:tcPr marL="137160" marR="137160" marT="137152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AutoShape 4"/>
          <p:cNvSpPr>
            <a:spLocks noChangeArrowheads="1"/>
          </p:cNvSpPr>
          <p:nvPr/>
        </p:nvSpPr>
        <p:spPr bwMode="auto">
          <a:xfrm rot="10800000" flipH="1">
            <a:off x="876300" y="1524000"/>
            <a:ext cx="7391400" cy="2360613"/>
          </a:xfrm>
          <a:prstGeom prst="upArrowCallout">
            <a:avLst>
              <a:gd name="adj1" fmla="val 35747"/>
              <a:gd name="adj2" fmla="val 33109"/>
              <a:gd name="adj3" fmla="val 24505"/>
              <a:gd name="adj4" fmla="val 61380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1752600" y="1676400"/>
            <a:ext cx="5867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Because rising prices made it harder to make ends meet, inflation caused labor unrest.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685800" y="3862388"/>
            <a:ext cx="8001000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Many unions went on strike for </a:t>
            </a:r>
            <a:r>
              <a:rPr lang="en-US" altLang="en-US" dirty="0">
                <a:solidFill>
                  <a:srgbClr val="0033CC"/>
                </a:solidFill>
              </a:rPr>
              <a:t>higher pay and shorter workdays</a:t>
            </a:r>
            <a:r>
              <a:rPr lang="en-US" altLang="en-US" dirty="0"/>
              <a:t>.</a:t>
            </a:r>
          </a:p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In 1919, more than 4 million workers went on strike.</a:t>
            </a:r>
          </a:p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The workers succeeded in some strikes, but lost far more. Some strikes turned violent.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 rot="5400000" flipH="1">
            <a:off x="1143000" y="1828800"/>
            <a:ext cx="3505200" cy="3962400"/>
          </a:xfrm>
          <a:prstGeom prst="upArrowCallout">
            <a:avLst>
              <a:gd name="adj1" fmla="val 20935"/>
              <a:gd name="adj2" fmla="val 20519"/>
              <a:gd name="adj3" fmla="val 17893"/>
              <a:gd name="adj4" fmla="val 73338"/>
            </a:avLst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2895600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b="1" dirty="0"/>
              <a:t>Several events combined to create the first </a:t>
            </a:r>
            <a:r>
              <a:rPr lang="en-US" altLang="en-US" b="1" dirty="0">
                <a:solidFill>
                  <a:srgbClr val="FF0000"/>
                </a:solidFill>
              </a:rPr>
              <a:t>Red Scare</a:t>
            </a:r>
            <a:r>
              <a:rPr lang="en-US" altLang="en-US" b="1" dirty="0"/>
              <a:t> in the United States.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4953000" y="2133600"/>
            <a:ext cx="3505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Violent strikes</a:t>
            </a:r>
          </a:p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The emergence of the </a:t>
            </a:r>
            <a:r>
              <a:rPr lang="en-US" altLang="en-US" dirty="0">
                <a:solidFill>
                  <a:srgbClr val="0033CC"/>
                </a:solidFill>
              </a:rPr>
              <a:t>Soviet Union</a:t>
            </a:r>
            <a:r>
              <a:rPr lang="en-US" altLang="en-US" dirty="0"/>
              <a:t> as a communist country</a:t>
            </a:r>
          </a:p>
          <a:p>
            <a:pPr eaLnBrk="1" hangingPunct="1">
              <a:spcBef>
                <a:spcPct val="50000"/>
              </a:spcBef>
              <a:buSzPct val="80000"/>
              <a:buFontTx/>
              <a:buChar char="•"/>
            </a:pPr>
            <a:r>
              <a:rPr lang="en-US" altLang="en-US" dirty="0"/>
              <a:t>A series of </a:t>
            </a:r>
            <a:r>
              <a:rPr lang="en-US" altLang="en-US" dirty="0">
                <a:solidFill>
                  <a:srgbClr val="0033CC"/>
                </a:solidFill>
              </a:rPr>
              <a:t>mail bombs</a:t>
            </a:r>
            <a:r>
              <a:rPr lang="en-US" altLang="en-US" dirty="0"/>
              <a:t> targeting industrialists and government officials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nt">
  <a:themeElements>
    <a:clrScheme name="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e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inish">
  <a:themeElements>
    <a:clrScheme name="1_Fin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in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in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6772</TotalTime>
  <Words>644</Words>
  <Application>Microsoft Office PowerPoint</Application>
  <PresentationFormat>On-screen Show (4:3)</PresentationFormat>
  <Paragraphs>66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Content</vt:lpstr>
      <vt:lpstr>1_Finish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PresentationExpress</dc:title>
  <dc:creator>Helene Avraham</dc:creator>
  <cp:lastModifiedBy>Alison Mc Lin</cp:lastModifiedBy>
  <cp:revision>171</cp:revision>
  <cp:lastPrinted>2008-05-21T18:42:16Z</cp:lastPrinted>
  <dcterms:created xsi:type="dcterms:W3CDTF">2008-06-11T20:35:12Z</dcterms:created>
  <dcterms:modified xsi:type="dcterms:W3CDTF">2019-04-24T21:09:00Z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