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notesMasterIdLst>
    <p:notesMasterId r:id="rId17"/>
  </p:notesMasterIdLst>
  <p:handoutMasterIdLst>
    <p:handoutMasterId r:id="rId18"/>
  </p:handoutMasterIdLst>
  <p:sldIdLst>
    <p:sldId id="713" r:id="rId3"/>
    <p:sldId id="730" r:id="rId4"/>
    <p:sldId id="762" r:id="rId5"/>
    <p:sldId id="761" r:id="rId6"/>
    <p:sldId id="729" r:id="rId7"/>
    <p:sldId id="739" r:id="rId8"/>
    <p:sldId id="741" r:id="rId9"/>
    <p:sldId id="743" r:id="rId10"/>
    <p:sldId id="764" r:id="rId11"/>
    <p:sldId id="745" r:id="rId12"/>
    <p:sldId id="749" r:id="rId13"/>
    <p:sldId id="752" r:id="rId14"/>
    <p:sldId id="754" r:id="rId15"/>
    <p:sldId id="765" r:id="rId1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1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Verdana" pitchFamily="1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Verdana" pitchFamily="1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Verdana" pitchFamily="1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Verdana" pitchFamily="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B3F1FF"/>
    <a:srgbClr val="0000FF"/>
    <a:srgbClr val="F8F64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08" autoAdjust="0"/>
    <p:restoredTop sz="99413" autoAdjust="0"/>
  </p:normalViewPr>
  <p:slideViewPr>
    <p:cSldViewPr>
      <p:cViewPr varScale="1">
        <p:scale>
          <a:sx n="109" d="100"/>
          <a:sy n="109" d="100"/>
        </p:scale>
        <p:origin x="-726" y="-72"/>
      </p:cViewPr>
      <p:guideLst>
        <p:guide orient="horz" pos="2160"/>
        <p:guide orient="horz" pos="720"/>
        <p:guide orient="horz" pos="1152"/>
        <p:guide pos="2880"/>
        <p:guide pos="288"/>
        <p:guide pos="528"/>
        <p:guide pos="5232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1828"/>
    </p:cViewPr>
  </p:sorterViewPr>
  <p:notesViewPr>
    <p:cSldViewPr>
      <p:cViewPr varScale="1">
        <p:scale>
          <a:sx n="56" d="100"/>
          <a:sy n="56" d="100"/>
        </p:scale>
        <p:origin x="-172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0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0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0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fld id="{0926D363-CF25-409F-9095-1618231160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231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fld id="{07FFF503-D885-483E-8191-60007B3057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1040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8B9CADC-30A8-4D8A-A509-32B62C8FC3A5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A160C04-BC2D-457A-BBC1-B537E832A36F}" type="slidenum">
              <a:rPr lang="en-US" altLang="en-US"/>
              <a:pPr algn="r" eaLnBrk="1" hangingPunct="1"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3421063" y="50800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4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D6119AD-0A89-40B3-AE75-3CE555DEC2C3}" type="slidenum">
              <a:rPr lang="en-US" altLang="en-US"/>
              <a:pPr algn="r" eaLnBrk="1" hangingPunct="1"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3421063" y="50800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4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0D57865-77B0-41DD-91FC-BB8493858471}" type="slidenum">
              <a:rPr lang="en-US" altLang="en-US"/>
              <a:pPr algn="r" eaLnBrk="1" hangingPunct="1"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3421063" y="50800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4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650179D-6745-42FC-9936-E51BE35E34F3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A5363EF-1065-4084-9180-1CA8BC05428A}" type="slidenum">
              <a:rPr lang="en-US" altLang="en-US"/>
              <a:pPr algn="r" eaLnBrk="1" hangingPunct="1"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20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628FFED-262F-445F-9CA4-0B2A561B3ECF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92A17E8-B86C-4C87-9BE6-F4A1D4696AAF}" type="slidenum">
              <a:rPr lang="en-US" altLang="en-US"/>
              <a:pPr algn="r" eaLnBrk="1" hangingPunct="1"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447800" y="47244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4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C11F2AA-18A5-49DE-817A-959CBE9192BF}" type="slidenum">
              <a:rPr lang="en-US" altLang="en-US"/>
              <a:pPr algn="r" eaLnBrk="1" hangingPunct="1"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3421063" y="50800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4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9602D1C-7EEE-4588-BEEF-B2A71B1B6175}" type="slidenum">
              <a:rPr lang="en-US" altLang="en-US"/>
              <a:pPr algn="r" eaLnBrk="1" hangingPunct="1"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3421063" y="50800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4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082344D-861D-4760-A32B-287CE0CB9ECF}" type="slidenum">
              <a:rPr lang="en-US" altLang="en-US"/>
              <a:pPr algn="r" eaLnBrk="1" hangingPunct="1"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3421063" y="50800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4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394096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395207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E_PP_background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13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6510338"/>
            <a:ext cx="35718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738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 Box 18"/>
          <p:cNvSpPr txBox="1">
            <a:spLocks noChangeArrowheads="1"/>
          </p:cNvSpPr>
          <p:nvPr userDrawn="1"/>
        </p:nvSpPr>
        <p:spPr bwMode="auto">
          <a:xfrm>
            <a:off x="228600" y="409575"/>
            <a:ext cx="1889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en-US" altLang="en-US" sz="1000" b="1">
                <a:solidFill>
                  <a:srgbClr val="003CB4"/>
                </a:solidFill>
                <a:cs typeface="Arial" charset="0"/>
              </a:rPr>
              <a:t>Chapter </a:t>
            </a:r>
            <a:r>
              <a:rPr lang="en-US" altLang="en-US" sz="1600" b="1">
                <a:solidFill>
                  <a:srgbClr val="003CB4"/>
                </a:solidFill>
                <a:cs typeface="Arial" charset="0"/>
              </a:rPr>
              <a:t>25 </a:t>
            </a:r>
            <a:r>
              <a:rPr lang="en-US" altLang="en-US" sz="1000" b="1">
                <a:solidFill>
                  <a:srgbClr val="003CB4"/>
                </a:solidFill>
                <a:cs typeface="Arial" charset="0"/>
              </a:rPr>
              <a:t>Section</a:t>
            </a:r>
            <a:r>
              <a:rPr lang="en-US" altLang="en-US" sz="1600" b="1">
                <a:solidFill>
                  <a:srgbClr val="003CB4"/>
                </a:solidFill>
                <a:cs typeface="Arial" charset="0"/>
              </a:rPr>
              <a:t> 1</a:t>
            </a:r>
          </a:p>
        </p:txBody>
      </p:sp>
      <p:sp>
        <p:nvSpPr>
          <p:cNvPr id="1031" name="Text Box 3"/>
          <p:cNvSpPr txBox="1">
            <a:spLocks noChangeArrowheads="1"/>
          </p:cNvSpPr>
          <p:nvPr userDrawn="1"/>
        </p:nvSpPr>
        <p:spPr bwMode="auto">
          <a:xfrm>
            <a:off x="228600" y="6505575"/>
            <a:ext cx="723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B3F1FF"/>
                </a:solidFill>
                <a:cs typeface="Arial" charset="0"/>
              </a:rPr>
              <a:t>The Cold War Begins</a:t>
            </a:r>
          </a:p>
        </p:txBody>
      </p:sp>
      <p:pic>
        <p:nvPicPr>
          <p:cNvPr id="1032" name="Picture 9" descr="USH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4" descr="PE_PP_background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20" descr="USH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6510338"/>
            <a:ext cx="3571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0" y="6511925"/>
            <a:ext cx="357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" name="Text Box 3"/>
          <p:cNvSpPr txBox="1">
            <a:spLocks noChangeArrowheads="1"/>
          </p:cNvSpPr>
          <p:nvPr userDrawn="1"/>
        </p:nvSpPr>
        <p:spPr bwMode="auto">
          <a:xfrm>
            <a:off x="0" y="6505575"/>
            <a:ext cx="914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B3F1FF"/>
                </a:solidFill>
                <a:latin typeface="Arial" charset="0"/>
              </a:rPr>
              <a:t>The Business of Government</a:t>
            </a:r>
          </a:p>
        </p:txBody>
      </p:sp>
      <p:sp>
        <p:nvSpPr>
          <p:cNvPr id="1038" name="Text Box 18"/>
          <p:cNvSpPr txBox="1">
            <a:spLocks noChangeArrowheads="1"/>
          </p:cNvSpPr>
          <p:nvPr userDrawn="1"/>
        </p:nvSpPr>
        <p:spPr bwMode="auto">
          <a:xfrm>
            <a:off x="200025" y="409575"/>
            <a:ext cx="811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en-US" altLang="en-US" sz="1000" b="1">
                <a:solidFill>
                  <a:srgbClr val="003CB4"/>
                </a:solidFill>
                <a:latin typeface="Arial" charset="0"/>
              </a:rPr>
              <a:t>Section</a:t>
            </a:r>
            <a:r>
              <a:rPr lang="en-US" altLang="en-US" sz="1600" b="1">
                <a:solidFill>
                  <a:srgbClr val="003CB4"/>
                </a:solidFill>
                <a:latin typeface="Arial" charset="0"/>
              </a:rPr>
              <a:t> 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PE_PP_background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13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6510338"/>
            <a:ext cx="35718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738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18"/>
          <p:cNvSpPr txBox="1">
            <a:spLocks noChangeArrowheads="1"/>
          </p:cNvSpPr>
          <p:nvPr userDrawn="1"/>
        </p:nvSpPr>
        <p:spPr bwMode="auto">
          <a:xfrm>
            <a:off x="228600" y="409575"/>
            <a:ext cx="1622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en-US" altLang="en-US" sz="1000" b="1">
                <a:solidFill>
                  <a:srgbClr val="003CB4"/>
                </a:solidFill>
              </a:rPr>
              <a:t>Chapter </a:t>
            </a:r>
            <a:r>
              <a:rPr lang="en-US" altLang="en-US" sz="1600" b="1">
                <a:solidFill>
                  <a:srgbClr val="003CB4"/>
                </a:solidFill>
              </a:rPr>
              <a:t>25 </a:t>
            </a:r>
            <a:r>
              <a:rPr lang="en-US" altLang="en-US" sz="1000" b="1">
                <a:solidFill>
                  <a:srgbClr val="003CB4"/>
                </a:solidFill>
              </a:rPr>
              <a:t>Section</a:t>
            </a:r>
            <a:r>
              <a:rPr lang="en-US" altLang="en-US" sz="1600" b="1">
                <a:solidFill>
                  <a:srgbClr val="003CB4"/>
                </a:solidFill>
              </a:rPr>
              <a:t> 1</a:t>
            </a:r>
          </a:p>
        </p:txBody>
      </p:sp>
      <p:sp>
        <p:nvSpPr>
          <p:cNvPr id="2055" name="Text Box 3"/>
          <p:cNvSpPr txBox="1">
            <a:spLocks noChangeArrowheads="1"/>
          </p:cNvSpPr>
          <p:nvPr userDrawn="1"/>
        </p:nvSpPr>
        <p:spPr bwMode="auto">
          <a:xfrm>
            <a:off x="228600" y="6505575"/>
            <a:ext cx="7239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B3F1FF"/>
                </a:solidFill>
              </a:rPr>
              <a:t>The Cold War Begins</a:t>
            </a:r>
          </a:p>
        </p:txBody>
      </p:sp>
      <p:pic>
        <p:nvPicPr>
          <p:cNvPr id="2056" name="Picture 9" descr="USH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4" descr="PE_PP_background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20" descr="USH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5" y="6511925"/>
            <a:ext cx="357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6510338"/>
            <a:ext cx="3571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0" y="6511925"/>
            <a:ext cx="357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2" name="Text Box 18"/>
          <p:cNvSpPr txBox="1">
            <a:spLocks noChangeArrowheads="1"/>
          </p:cNvSpPr>
          <p:nvPr userDrawn="1"/>
        </p:nvSpPr>
        <p:spPr bwMode="auto">
          <a:xfrm>
            <a:off x="200025" y="409575"/>
            <a:ext cx="811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en-US" altLang="en-US" sz="1000" b="1">
                <a:solidFill>
                  <a:srgbClr val="003CB4"/>
                </a:solidFill>
                <a:latin typeface="Arial" charset="0"/>
              </a:rPr>
              <a:t>Section</a:t>
            </a:r>
            <a:r>
              <a:rPr lang="en-US" altLang="en-US" sz="1600" b="1">
                <a:solidFill>
                  <a:srgbClr val="003CB4"/>
                </a:solidFill>
                <a:latin typeface="Arial" charset="0"/>
              </a:rPr>
              <a:t> 2</a:t>
            </a:r>
          </a:p>
        </p:txBody>
      </p:sp>
      <p:sp>
        <p:nvSpPr>
          <p:cNvPr id="2063" name="Text Box 3"/>
          <p:cNvSpPr txBox="1">
            <a:spLocks noChangeArrowheads="1"/>
          </p:cNvSpPr>
          <p:nvPr userDrawn="1"/>
        </p:nvSpPr>
        <p:spPr bwMode="auto">
          <a:xfrm>
            <a:off x="0" y="6505575"/>
            <a:ext cx="914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B3F1FF"/>
                </a:solidFill>
                <a:latin typeface="Arial" charset="0"/>
              </a:rPr>
              <a:t>The Business of Government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9"/>
          <p:cNvSpPr txBox="1">
            <a:spLocks noChangeArrowheads="1"/>
          </p:cNvSpPr>
          <p:nvPr/>
        </p:nvSpPr>
        <p:spPr bwMode="auto">
          <a:xfrm>
            <a:off x="838200" y="1828800"/>
            <a:ext cx="7543800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1775" indent="-231775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l" eaLnBrk="1" hangingPunct="1">
              <a:spcAft>
                <a:spcPts val="1588"/>
              </a:spcAft>
              <a:buSzPct val="80000"/>
              <a:buFontTx/>
              <a:buChar char="•"/>
            </a:pPr>
            <a:r>
              <a:rPr lang="en-US" altLang="en-US" dirty="0"/>
              <a:t>Analyze how the policies of Presidents Harding and Coolidge favored business growth.</a:t>
            </a:r>
          </a:p>
          <a:p>
            <a:pPr algn="l" eaLnBrk="1" hangingPunct="1">
              <a:spcAft>
                <a:spcPts val="1588"/>
              </a:spcAft>
              <a:buSzPct val="80000"/>
              <a:buFontTx/>
              <a:buChar char="•"/>
            </a:pPr>
            <a:r>
              <a:rPr lang="en-US" altLang="en-US" dirty="0"/>
              <a:t>Discuss the most significant scandals during Harding’s presidency.</a:t>
            </a:r>
          </a:p>
          <a:p>
            <a:pPr algn="l" eaLnBrk="1" hangingPunct="1">
              <a:spcAft>
                <a:spcPts val="1588"/>
              </a:spcAft>
              <a:buSzPct val="80000"/>
              <a:buFontTx/>
              <a:buChar char="•"/>
            </a:pPr>
            <a:r>
              <a:rPr lang="en-US" altLang="en-US" dirty="0"/>
              <a:t>Explain the role that the United States played in the world during the 1920s.</a:t>
            </a:r>
            <a:r>
              <a:rPr lang="en-US" altLang="en-US" b="1" dirty="0"/>
              <a:t> </a:t>
            </a:r>
          </a:p>
        </p:txBody>
      </p:sp>
      <p:sp>
        <p:nvSpPr>
          <p:cNvPr id="3075" name="Rectangle 20"/>
          <p:cNvSpPr>
            <a:spLocks noChangeArrowheads="1"/>
          </p:cNvSpPr>
          <p:nvPr/>
        </p:nvSpPr>
        <p:spPr bwMode="auto">
          <a:xfrm>
            <a:off x="457200" y="1143000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l" eaLnBrk="1" hangingPunct="1"/>
            <a:r>
              <a:rPr lang="en-US" altLang="en-US" sz="2400" b="1" u="sng"/>
              <a:t>Objectives</a:t>
            </a:r>
            <a:endParaRPr lang="en-US" altLang="en-US" sz="24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1"/>
          <p:cNvSpPr txBox="1">
            <a:spLocks noChangeArrowheads="1"/>
          </p:cNvSpPr>
          <p:nvPr/>
        </p:nvSpPr>
        <p:spPr bwMode="auto">
          <a:xfrm>
            <a:off x="4724400" y="2895600"/>
            <a:ext cx="4191000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0988" indent="-280988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l" eaLnBrk="1" hangingPunct="1">
              <a:spcAft>
                <a:spcPct val="60000"/>
              </a:spcAft>
              <a:buClr>
                <a:schemeClr val="tx1"/>
              </a:buClr>
              <a:buSzPct val="80000"/>
              <a:buFont typeface="Verdana" pitchFamily="1" charset="0"/>
              <a:buChar char="•"/>
            </a:pPr>
            <a:r>
              <a:rPr lang="en-US" altLang="en-US" dirty="0"/>
              <a:t>Coolidge was a quiet, honest, frugal Vermonter.</a:t>
            </a:r>
          </a:p>
          <a:p>
            <a:pPr algn="l" eaLnBrk="1" hangingPunct="1">
              <a:spcAft>
                <a:spcPct val="60000"/>
              </a:spcAft>
              <a:buClr>
                <a:schemeClr val="tx1"/>
              </a:buClr>
              <a:buSzPct val="80000"/>
              <a:buFont typeface="Verdana" pitchFamily="1" charset="0"/>
              <a:buChar char="•"/>
            </a:pPr>
            <a:r>
              <a:rPr lang="en-US" altLang="en-US" dirty="0"/>
              <a:t>As President, </a:t>
            </a:r>
            <a:r>
              <a:rPr lang="en-US" altLang="en-US" dirty="0">
                <a:solidFill>
                  <a:srgbClr val="0033CC"/>
                </a:solidFill>
              </a:rPr>
              <a:t>he admired productive business leaders</a:t>
            </a:r>
            <a:r>
              <a:rPr lang="en-US" altLang="en-US" dirty="0"/>
              <a:t>. </a:t>
            </a:r>
          </a:p>
        </p:txBody>
      </p:sp>
      <p:sp>
        <p:nvSpPr>
          <p:cNvPr id="12291" name="Text Box 7"/>
          <p:cNvSpPr txBox="1">
            <a:spLocks noChangeArrowheads="1"/>
          </p:cNvSpPr>
          <p:nvPr/>
        </p:nvSpPr>
        <p:spPr bwMode="auto">
          <a:xfrm>
            <a:off x="730250" y="1493838"/>
            <a:ext cx="7696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b="1" dirty="0"/>
              <a:t>In August 1923, Vice President </a:t>
            </a:r>
            <a:r>
              <a:rPr lang="en-US" altLang="en-US" b="1" dirty="0">
                <a:solidFill>
                  <a:srgbClr val="FF0000"/>
                </a:solidFill>
              </a:rPr>
              <a:t>Calvin Coolidge</a:t>
            </a:r>
            <a:r>
              <a:rPr lang="en-US" altLang="en-US" b="1" dirty="0"/>
              <a:t> became President.</a:t>
            </a:r>
          </a:p>
        </p:txBody>
      </p:sp>
      <p:pic>
        <p:nvPicPr>
          <p:cNvPr id="12292" name="Picture 6" descr="ch20_images_hsus_se_p06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93975"/>
            <a:ext cx="3860800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6"/>
          <p:cNvSpPr>
            <a:spLocks noChangeArrowheads="1"/>
          </p:cNvSpPr>
          <p:nvPr/>
        </p:nvSpPr>
        <p:spPr bwMode="auto">
          <a:xfrm rot="10800000" flipH="1">
            <a:off x="838200" y="1474788"/>
            <a:ext cx="7467600" cy="1600200"/>
          </a:xfrm>
          <a:prstGeom prst="upArrowCallout">
            <a:avLst>
              <a:gd name="adj1" fmla="val 45759"/>
              <a:gd name="adj2" fmla="val 42367"/>
              <a:gd name="adj3" fmla="val 24505"/>
              <a:gd name="adj4" fmla="val 64282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l" eaLnBrk="1" hangingPunct="1"/>
            <a:endParaRPr lang="en-US" altLang="en-US"/>
          </a:p>
        </p:txBody>
      </p:sp>
      <p:sp>
        <p:nvSpPr>
          <p:cNvPr id="13315" name="Text Box 21"/>
          <p:cNvSpPr txBox="1">
            <a:spLocks noChangeArrowheads="1"/>
          </p:cNvSpPr>
          <p:nvPr/>
        </p:nvSpPr>
        <p:spPr bwMode="auto">
          <a:xfrm>
            <a:off x="1143000" y="1582738"/>
            <a:ext cx="7162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l" eaLnBrk="1" hangingPunct="1"/>
            <a:r>
              <a:rPr lang="en-US" altLang="en-US" b="1" dirty="0"/>
              <a:t>Coolidge believed that “the chief business </a:t>
            </a:r>
            <a:br>
              <a:rPr lang="en-US" altLang="en-US" b="1" dirty="0"/>
            </a:br>
            <a:r>
              <a:rPr lang="en-US" altLang="en-US" b="1" dirty="0"/>
              <a:t>of the American people is business.”</a:t>
            </a:r>
            <a:endParaRPr lang="en-US" altLang="en-US" dirty="0"/>
          </a:p>
        </p:txBody>
      </p:sp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838200" y="3227388"/>
            <a:ext cx="7696200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l" eaLnBrk="1" hangingPunct="1">
              <a:spcAft>
                <a:spcPct val="60000"/>
              </a:spcAft>
              <a:buClr>
                <a:schemeClr val="tx1"/>
              </a:buClr>
              <a:buSzPct val="80000"/>
              <a:buFont typeface="Verdana" pitchFamily="1" charset="0"/>
              <a:buChar char="•"/>
            </a:pPr>
            <a:r>
              <a:rPr lang="en-US" altLang="en-US" dirty="0"/>
              <a:t>Coolidge continued Mellon’s policies to </a:t>
            </a:r>
            <a:r>
              <a:rPr lang="en-US" altLang="en-US" dirty="0">
                <a:solidFill>
                  <a:srgbClr val="0033CC"/>
                </a:solidFill>
              </a:rPr>
              <a:t>reduce the national debt, trim the budget, and lower taxes</a:t>
            </a:r>
            <a:r>
              <a:rPr lang="en-US" altLang="en-US" dirty="0"/>
              <a:t>.</a:t>
            </a:r>
          </a:p>
          <a:p>
            <a:pPr algn="l" eaLnBrk="1" hangingPunct="1">
              <a:spcAft>
                <a:spcPct val="60000"/>
              </a:spcAft>
              <a:buClr>
                <a:schemeClr val="tx1"/>
              </a:buClr>
              <a:buSzPct val="80000"/>
              <a:buFont typeface="Verdana" pitchFamily="1" charset="0"/>
              <a:buChar char="•"/>
            </a:pPr>
            <a:r>
              <a:rPr lang="en-US" altLang="en-US" dirty="0"/>
              <a:t>The country </a:t>
            </a:r>
            <a:r>
              <a:rPr lang="en-US" altLang="en-US" dirty="0">
                <a:solidFill>
                  <a:srgbClr val="0033CC"/>
                </a:solidFill>
              </a:rPr>
              <a:t>saw huge industrial profits and spectacular growth in the stock market</a:t>
            </a:r>
            <a:r>
              <a:rPr lang="en-US" altLang="en-US" dirty="0"/>
              <a:t>. </a:t>
            </a:r>
          </a:p>
          <a:p>
            <a:pPr algn="l" eaLnBrk="1" hangingPunct="1">
              <a:spcAft>
                <a:spcPct val="60000"/>
              </a:spcAft>
              <a:buClr>
                <a:schemeClr val="tx1"/>
              </a:buClr>
              <a:buSzPct val="80000"/>
              <a:buFont typeface="Verdana" pitchFamily="1" charset="0"/>
              <a:buChar char="•"/>
            </a:pPr>
            <a:r>
              <a:rPr lang="en-US" altLang="en-US" dirty="0">
                <a:solidFill>
                  <a:srgbClr val="0033CC"/>
                </a:solidFill>
              </a:rPr>
              <a:t>The middle and upper classes prospered</a:t>
            </a:r>
            <a:r>
              <a:rPr lang="en-US" altLang="en-US" dirty="0"/>
              <a:t>, </a:t>
            </a:r>
            <a:br>
              <a:rPr lang="en-US" altLang="en-US" dirty="0"/>
            </a:br>
            <a:r>
              <a:rPr lang="en-US" altLang="en-US" dirty="0"/>
              <a:t>especially in cities.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457200" y="1549400"/>
            <a:ext cx="8229600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339" name="Text Box 21"/>
          <p:cNvSpPr txBox="1">
            <a:spLocks noChangeArrowheads="1"/>
          </p:cNvSpPr>
          <p:nvPr/>
        </p:nvSpPr>
        <p:spPr bwMode="auto">
          <a:xfrm>
            <a:off x="1219200" y="2743200"/>
            <a:ext cx="67056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l" eaLnBrk="1" hangingPunct="1">
              <a:spcAft>
                <a:spcPct val="60000"/>
              </a:spcAft>
              <a:buClr>
                <a:schemeClr val="tx1"/>
              </a:buClr>
              <a:buSzPct val="80000"/>
              <a:buFont typeface="Verdana" pitchFamily="1" charset="0"/>
              <a:buChar char="•"/>
            </a:pPr>
            <a:r>
              <a:rPr lang="en-US" altLang="en-US" dirty="0"/>
              <a:t>Farmers struggled as agricultural prices fell. </a:t>
            </a:r>
          </a:p>
          <a:p>
            <a:pPr algn="l" eaLnBrk="1" hangingPunct="1">
              <a:spcAft>
                <a:spcPct val="60000"/>
              </a:spcAft>
              <a:buClr>
                <a:schemeClr val="tx1"/>
              </a:buClr>
              <a:buSzPct val="80000"/>
              <a:buFont typeface="Verdana" pitchFamily="1" charset="0"/>
              <a:buChar char="•"/>
            </a:pPr>
            <a:r>
              <a:rPr lang="en-US" altLang="en-US" dirty="0"/>
              <a:t>Labor unions fought for higher pay and better working conditions.</a:t>
            </a:r>
          </a:p>
          <a:p>
            <a:pPr algn="l" eaLnBrk="1" hangingPunct="1">
              <a:spcAft>
                <a:spcPct val="60000"/>
              </a:spcAft>
              <a:buClr>
                <a:schemeClr val="tx1"/>
              </a:buClr>
              <a:buSzPct val="80000"/>
              <a:buFont typeface="Verdana" pitchFamily="1" charset="0"/>
              <a:buChar char="•"/>
            </a:pPr>
            <a:r>
              <a:rPr lang="en-US" altLang="en-US" dirty="0"/>
              <a:t>African Americans and Mexican Americans faced severe discrimination.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838200" y="1698625"/>
            <a:ext cx="74676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lnSpc>
                <a:spcPct val="110000"/>
              </a:lnSpc>
              <a:spcAft>
                <a:spcPct val="30000"/>
              </a:spcAft>
            </a:pPr>
            <a:r>
              <a:rPr lang="en-US" altLang="en-US" b="1" dirty="0"/>
              <a:t>Not everyone shared in the era’s prosperity.</a:t>
            </a:r>
            <a:endParaRPr lang="en-US" altLang="en-US" dirty="0"/>
          </a:p>
        </p:txBody>
      </p:sp>
      <p:sp>
        <p:nvSpPr>
          <p:cNvPr id="14341" name="Text Box 9"/>
          <p:cNvSpPr txBox="1">
            <a:spLocks noChangeArrowheads="1"/>
          </p:cNvSpPr>
          <p:nvPr/>
        </p:nvSpPr>
        <p:spPr bwMode="auto">
          <a:xfrm>
            <a:off x="731838" y="5191125"/>
            <a:ext cx="7848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33CC"/>
                </a:solidFill>
              </a:rPr>
              <a:t>Coolidge ignored such issues, believing it was not the federal government’s job to legislate social change.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762000" y="1381125"/>
            <a:ext cx="75739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b="1" dirty="0"/>
              <a:t>Under Harding and Coolidge, the United States assumed a new role as a world leader.</a:t>
            </a:r>
          </a:p>
        </p:txBody>
      </p:sp>
      <p:sp>
        <p:nvSpPr>
          <p:cNvPr id="142343" name="Text Box 7"/>
          <p:cNvSpPr txBox="1">
            <a:spLocks noChangeArrowheads="1"/>
          </p:cNvSpPr>
          <p:nvPr/>
        </p:nvSpPr>
        <p:spPr bwMode="auto">
          <a:xfrm>
            <a:off x="4572000" y="2371725"/>
            <a:ext cx="44958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l"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dirty="0"/>
              <a:t>The </a:t>
            </a:r>
            <a:r>
              <a:rPr lang="en-US" altLang="en-US" b="1" dirty="0">
                <a:solidFill>
                  <a:srgbClr val="FF0000"/>
                </a:solidFill>
              </a:rPr>
              <a:t>Washington </a:t>
            </a:r>
            <a:br>
              <a:rPr lang="en-US" altLang="en-US" b="1" dirty="0">
                <a:solidFill>
                  <a:srgbClr val="FF0000"/>
                </a:solidFill>
              </a:rPr>
            </a:br>
            <a:r>
              <a:rPr lang="en-US" altLang="en-US" b="1" dirty="0">
                <a:solidFill>
                  <a:srgbClr val="FF0000"/>
                </a:solidFill>
              </a:rPr>
              <a:t>Naval Disarmament Conference</a:t>
            </a:r>
            <a:r>
              <a:rPr lang="en-US" altLang="en-US" dirty="0"/>
              <a:t> limited construction of large warships.</a:t>
            </a:r>
          </a:p>
          <a:p>
            <a:pPr algn="l"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dirty="0"/>
              <a:t>The</a:t>
            </a:r>
            <a:r>
              <a:rPr lang="en-US" altLang="en-US" b="1" dirty="0">
                <a:solidFill>
                  <a:srgbClr val="FF0000"/>
                </a:solidFill>
              </a:rPr>
              <a:t> Kellogg-Briand </a:t>
            </a:r>
            <a:br>
              <a:rPr lang="en-US" altLang="en-US" b="1" dirty="0">
                <a:solidFill>
                  <a:srgbClr val="FF0000"/>
                </a:solidFill>
              </a:rPr>
            </a:br>
            <a:r>
              <a:rPr lang="en-US" altLang="en-US" b="1" dirty="0">
                <a:solidFill>
                  <a:srgbClr val="FF0000"/>
                </a:solidFill>
              </a:rPr>
              <a:t>Pact</a:t>
            </a:r>
            <a:r>
              <a:rPr lang="en-US" altLang="en-US" dirty="0">
                <a:solidFill>
                  <a:srgbClr val="FF0000"/>
                </a:solidFill>
              </a:rPr>
              <a:t>,</a:t>
            </a:r>
            <a:r>
              <a:rPr lang="en-US" altLang="en-US" dirty="0"/>
              <a:t> signed by 62 countries, outlawed war.</a:t>
            </a:r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 rot="5400000" flipH="1">
            <a:off x="1476375" y="1790700"/>
            <a:ext cx="2381250" cy="3810000"/>
          </a:xfrm>
          <a:prstGeom prst="upArrowCallout">
            <a:avLst>
              <a:gd name="adj1" fmla="val 26037"/>
              <a:gd name="adj2" fmla="val 24769"/>
              <a:gd name="adj3" fmla="val 20837"/>
              <a:gd name="adj4" fmla="val 78454"/>
            </a:avLst>
          </a:prstGeom>
          <a:gradFill rotWithShape="1">
            <a:gsLst>
              <a:gs pos="0">
                <a:srgbClr val="00B0F0">
                  <a:alpha val="50000"/>
                </a:srgbClr>
              </a:gs>
              <a:gs pos="100000">
                <a:schemeClr val="bg1"/>
              </a:gs>
            </a:gsLst>
            <a:lin ang="135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l" eaLnBrk="1" hangingPunct="1"/>
            <a:endParaRPr lang="en-US" altLang="en-US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143000" y="2814638"/>
            <a:ext cx="2514600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dirty="0"/>
              <a:t>Much of U.S. foreign policy was a response to World War I’s devastation. 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762000" y="5715000"/>
            <a:ext cx="79248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33CC"/>
                </a:solidFill>
              </a:rPr>
              <a:t>But the U.S. refused to join the World Court.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6"/>
          <p:cNvSpPr>
            <a:spLocks noChangeArrowheads="1"/>
          </p:cNvSpPr>
          <p:nvPr/>
        </p:nvSpPr>
        <p:spPr bwMode="auto">
          <a:xfrm rot="10800000" flipH="1">
            <a:off x="838200" y="1387475"/>
            <a:ext cx="7467600" cy="1631950"/>
          </a:xfrm>
          <a:prstGeom prst="upArrowCallout">
            <a:avLst>
              <a:gd name="adj1" fmla="val 45759"/>
              <a:gd name="adj2" fmla="val 42369"/>
              <a:gd name="adj3" fmla="val 24505"/>
              <a:gd name="adj4" fmla="val 63606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l" eaLnBrk="1" hangingPunct="1"/>
            <a:endParaRPr lang="en-US" altLang="en-US"/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1295400" y="1495425"/>
            <a:ext cx="6629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b="1" dirty="0"/>
              <a:t>During this period the United States also </a:t>
            </a:r>
            <a:br>
              <a:rPr lang="en-US" altLang="en-US" b="1" dirty="0"/>
            </a:br>
            <a:r>
              <a:rPr lang="en-US" altLang="en-US" b="1" dirty="0"/>
              <a:t>became a world economic leader.</a:t>
            </a:r>
          </a:p>
        </p:txBody>
      </p:sp>
      <p:sp>
        <p:nvSpPr>
          <p:cNvPr id="199686" name="Text Box 6"/>
          <p:cNvSpPr txBox="1">
            <a:spLocks noChangeArrowheads="1"/>
          </p:cNvSpPr>
          <p:nvPr/>
        </p:nvSpPr>
        <p:spPr bwMode="auto">
          <a:xfrm>
            <a:off x="838200" y="3206750"/>
            <a:ext cx="746760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l" eaLnBrk="1" hangingPunct="1">
              <a:spcAft>
                <a:spcPct val="60000"/>
              </a:spcAft>
              <a:buClr>
                <a:schemeClr val="tx1"/>
              </a:buClr>
              <a:buSzPct val="80000"/>
              <a:buFont typeface="Verdana" pitchFamily="1" charset="0"/>
              <a:buChar char="•"/>
            </a:pPr>
            <a:r>
              <a:rPr lang="en-US" altLang="en-US" dirty="0"/>
              <a:t>To protect American businesses, </a:t>
            </a:r>
            <a:r>
              <a:rPr lang="en-US" altLang="en-US" dirty="0">
                <a:solidFill>
                  <a:srgbClr val="0033CC"/>
                </a:solidFill>
              </a:rPr>
              <a:t>Harding raised tariffs on imported goods by 25%.</a:t>
            </a:r>
          </a:p>
          <a:p>
            <a:pPr algn="l" eaLnBrk="1" hangingPunct="1">
              <a:spcAft>
                <a:spcPct val="60000"/>
              </a:spcAft>
              <a:buClr>
                <a:schemeClr val="tx1"/>
              </a:buClr>
              <a:buSzPct val="80000"/>
              <a:buFont typeface="Verdana" pitchFamily="1" charset="0"/>
              <a:buChar char="•"/>
            </a:pPr>
            <a:r>
              <a:rPr lang="en-US" altLang="en-US" dirty="0">
                <a:solidFill>
                  <a:srgbClr val="0033CC"/>
                </a:solidFill>
              </a:rPr>
              <a:t>European nations retaliated,</a:t>
            </a:r>
            <a:r>
              <a:rPr lang="en-US" altLang="en-US" dirty="0"/>
              <a:t> creating a tariff war.</a:t>
            </a:r>
          </a:p>
          <a:p>
            <a:pPr algn="l" eaLnBrk="1" hangingPunct="1">
              <a:spcAft>
                <a:spcPct val="60000"/>
              </a:spcAft>
              <a:buClr>
                <a:schemeClr val="tx1"/>
              </a:buClr>
              <a:buSzPct val="80000"/>
              <a:buFont typeface="Verdana" pitchFamily="1" charset="0"/>
              <a:buChar char="•"/>
            </a:pPr>
            <a:r>
              <a:rPr lang="en-US" altLang="en-US" dirty="0"/>
              <a:t>The </a:t>
            </a:r>
            <a:r>
              <a:rPr lang="en-US" altLang="en-US" b="1" dirty="0">
                <a:solidFill>
                  <a:srgbClr val="FF0000"/>
                </a:solidFill>
              </a:rPr>
              <a:t>Dawes Plan</a:t>
            </a:r>
            <a:r>
              <a:rPr lang="en-US" altLang="en-US" dirty="0"/>
              <a:t> loaned money to Germany so that Germany could pay reparations to Britain and France; in turn, those countries could repay the U.S. for wartime loans.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9"/>
          <p:cNvSpPr txBox="1">
            <a:spLocks noChangeArrowheads="1"/>
          </p:cNvSpPr>
          <p:nvPr/>
        </p:nvSpPr>
        <p:spPr bwMode="auto">
          <a:xfrm>
            <a:off x="455613" y="1143000"/>
            <a:ext cx="7850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l" eaLnBrk="1" hangingPunct="1"/>
            <a:r>
              <a:rPr lang="en-US" altLang="en-US" sz="2400" b="1" u="sng"/>
              <a:t>Terms and People</a:t>
            </a:r>
            <a:endParaRPr lang="en-US" altLang="en-US" sz="2400" b="1"/>
          </a:p>
        </p:txBody>
      </p:sp>
      <p:sp>
        <p:nvSpPr>
          <p:cNvPr id="4099" name="Rectangle 13"/>
          <p:cNvSpPr>
            <a:spLocks noChangeArrowheads="1"/>
          </p:cNvSpPr>
          <p:nvPr/>
        </p:nvSpPr>
        <p:spPr bwMode="auto">
          <a:xfrm>
            <a:off x="838200" y="1828800"/>
            <a:ext cx="7467600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l" eaLnBrk="1" hangingPunct="1">
              <a:spcAft>
                <a:spcPts val="1588"/>
              </a:spcAft>
              <a:buSzPct val="80000"/>
              <a:buFont typeface="Verdana" pitchFamily="1" charset="0"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Andrew Mellon</a:t>
            </a:r>
            <a:r>
              <a:rPr lang="en-US" altLang="en-US" b="1"/>
              <a:t> –</a:t>
            </a:r>
            <a:r>
              <a:rPr lang="en-US" altLang="en-US"/>
              <a:t> Secretary of the Treasury under President Harding; favored low taxes, a balanced budget, and less business regulation </a:t>
            </a:r>
          </a:p>
          <a:p>
            <a:pPr algn="l" eaLnBrk="1" hangingPunct="1">
              <a:spcAft>
                <a:spcPts val="1588"/>
              </a:spcAft>
              <a:buSzPct val="80000"/>
              <a:buFont typeface="Verdana" pitchFamily="1" charset="0"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Herbert Hoover</a:t>
            </a:r>
            <a:r>
              <a:rPr lang="en-US" altLang="en-US" b="1"/>
              <a:t> – </a:t>
            </a:r>
            <a:r>
              <a:rPr lang="en-US" altLang="en-US"/>
              <a:t>Secretary of Commerce; favored voluntary cooperation between businesses and workers</a:t>
            </a:r>
            <a:endParaRPr lang="en-US" altLang="en-US" b="1"/>
          </a:p>
          <a:p>
            <a:pPr algn="l" eaLnBrk="1" hangingPunct="1">
              <a:spcAft>
                <a:spcPts val="1588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Teapot Dome scandal</a:t>
            </a:r>
            <a:r>
              <a:rPr lang="en-US" altLang="en-US" b="1"/>
              <a:t> –</a:t>
            </a:r>
            <a:r>
              <a:rPr lang="en-US" altLang="en-US"/>
              <a:t> Secretary of the Interior Albert Fall took bribes in return for leasing federal oil reserves to private companies.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9"/>
          <p:cNvSpPr txBox="1">
            <a:spLocks noChangeArrowheads="1"/>
          </p:cNvSpPr>
          <p:nvPr/>
        </p:nvSpPr>
        <p:spPr bwMode="auto">
          <a:xfrm>
            <a:off x="455613" y="1143000"/>
            <a:ext cx="7850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l" eaLnBrk="1" hangingPunct="1"/>
            <a:r>
              <a:rPr lang="en-US" altLang="en-US" sz="2400" b="1" u="sng"/>
              <a:t>Terms and People</a:t>
            </a:r>
            <a:r>
              <a:rPr lang="en-US" altLang="en-US" sz="1800"/>
              <a:t> (continued)</a:t>
            </a:r>
          </a:p>
        </p:txBody>
      </p:sp>
      <p:sp>
        <p:nvSpPr>
          <p:cNvPr id="5123" name="Rectangle 13"/>
          <p:cNvSpPr>
            <a:spLocks noChangeArrowheads="1"/>
          </p:cNvSpPr>
          <p:nvPr/>
        </p:nvSpPr>
        <p:spPr bwMode="auto">
          <a:xfrm>
            <a:off x="838200" y="1828800"/>
            <a:ext cx="76962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l" eaLnBrk="1" hangingPunct="1">
              <a:spcAft>
                <a:spcPts val="1588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Calvin Coolidge</a:t>
            </a:r>
            <a:r>
              <a:rPr lang="en-US" altLang="en-US" b="1"/>
              <a:t> –</a:t>
            </a:r>
            <a:r>
              <a:rPr lang="en-US" altLang="en-US"/>
              <a:t> quiet, frugal, and honest president who took office when Harding died</a:t>
            </a:r>
          </a:p>
          <a:p>
            <a:pPr algn="l" eaLnBrk="1" hangingPunct="1">
              <a:spcAft>
                <a:spcPts val="1588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Washington Naval Disarmament Conference</a:t>
            </a:r>
            <a:r>
              <a:rPr lang="en-US" altLang="en-US" b="1"/>
              <a:t> –</a:t>
            </a:r>
            <a:r>
              <a:rPr lang="en-US" altLang="en-US"/>
              <a:t>meeting in which nations agreed to limit construction of large warships</a:t>
            </a:r>
            <a:endParaRPr lang="en-US" altLang="en-US" b="1"/>
          </a:p>
          <a:p>
            <a:pPr algn="l" eaLnBrk="1" hangingPunct="1">
              <a:spcAft>
                <a:spcPts val="1588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Kellogg-Briand Pact</a:t>
            </a:r>
            <a:r>
              <a:rPr lang="en-US" altLang="en-US" b="1"/>
              <a:t> –</a:t>
            </a:r>
            <a:r>
              <a:rPr lang="en-US" altLang="en-US"/>
              <a:t> agreement to outlaw war as an instrument of national policy</a:t>
            </a:r>
          </a:p>
          <a:p>
            <a:pPr algn="l" eaLnBrk="1" hangingPunct="1">
              <a:spcAft>
                <a:spcPts val="1588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Dawes Plan</a:t>
            </a:r>
            <a:r>
              <a:rPr lang="en-US" altLang="en-US" b="1"/>
              <a:t> –</a:t>
            </a:r>
            <a:r>
              <a:rPr lang="en-US" altLang="en-US"/>
              <a:t> loan program to help Germany make reparations to England and France so that those countries could repay wartime loans to U.S.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Text Box 3"/>
          <p:cNvSpPr txBox="1">
            <a:spLocks noChangeArrowheads="1"/>
          </p:cNvSpPr>
          <p:nvPr/>
        </p:nvSpPr>
        <p:spPr bwMode="auto">
          <a:xfrm>
            <a:off x="1216025" y="3278188"/>
            <a:ext cx="66294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l" eaLnBrk="1" hangingPunct="1">
              <a:spcAft>
                <a:spcPct val="100000"/>
              </a:spcAft>
            </a:pPr>
            <a:r>
              <a:rPr lang="en-US" altLang="en-US" dirty="0"/>
              <a:t>Rather than pursue Progressive reform, Presidents Warren G. Harding and Calvin Coolidge favored conservative policies that aided business growth. </a:t>
            </a:r>
          </a:p>
          <a:p>
            <a:pPr algn="l" eaLnBrk="1" hangingPunct="1">
              <a:spcAft>
                <a:spcPct val="100000"/>
              </a:spcAft>
            </a:pPr>
            <a:r>
              <a:rPr lang="en-US" altLang="en-US" dirty="0"/>
              <a:t>Foreign policy during this time was largely a response to the devastation of World War I.</a:t>
            </a: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1216025" y="1708150"/>
            <a:ext cx="7086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l" eaLnBrk="1" hangingPunct="1"/>
            <a:r>
              <a:rPr lang="en-US" altLang="en-US" sz="2400" b="1" dirty="0"/>
              <a:t>How did domestic and foreign policy change direction under Harding and Coolidge?</a:t>
            </a:r>
            <a:endParaRPr lang="en-US" altLang="en-US" sz="2400" dirty="0"/>
          </a:p>
        </p:txBody>
      </p:sp>
      <p:pic>
        <p:nvPicPr>
          <p:cNvPr id="6148" name="Picture 4" descr="HSUS09_EQ_logoSm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588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1066800" y="3429000"/>
            <a:ext cx="7162800" cy="270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l" eaLnBrk="1" hangingPunct="1">
              <a:spcAft>
                <a:spcPct val="60000"/>
              </a:spcAft>
              <a:buClr>
                <a:schemeClr val="tx1"/>
              </a:buClr>
              <a:buSzPct val="80000"/>
              <a:buFont typeface="Verdana" pitchFamily="1" charset="0"/>
              <a:buChar char="•"/>
            </a:pPr>
            <a:r>
              <a:rPr lang="en-US" altLang="en-US" dirty="0"/>
              <a:t>Unlike Progressives, Harding favored business interests and reduced federal regulations.</a:t>
            </a:r>
            <a:endParaRPr lang="en-US" altLang="en-US" b="1" dirty="0"/>
          </a:p>
          <a:p>
            <a:pPr algn="l" eaLnBrk="1" hangingPunct="1">
              <a:spcAft>
                <a:spcPct val="60000"/>
              </a:spcAft>
              <a:buClr>
                <a:schemeClr val="tx1"/>
              </a:buClr>
              <a:buSzPct val="80000"/>
              <a:buFont typeface="Verdana" pitchFamily="1" charset="0"/>
              <a:buChar char="•"/>
            </a:pPr>
            <a:r>
              <a:rPr lang="en-US" altLang="en-US" dirty="0"/>
              <a:t>His Secretary of the Treasury </a:t>
            </a:r>
            <a:r>
              <a:rPr lang="en-US" altLang="en-US" b="1" dirty="0">
                <a:solidFill>
                  <a:srgbClr val="FF0000"/>
                </a:solidFill>
              </a:rPr>
              <a:t>Andrew Mellon</a:t>
            </a:r>
            <a:r>
              <a:rPr lang="en-US" altLang="en-US" dirty="0"/>
              <a:t> was for low taxes and efficiency in government. </a:t>
            </a:r>
          </a:p>
          <a:p>
            <a:pPr algn="l" eaLnBrk="1" hangingPunct="1">
              <a:spcAft>
                <a:spcPct val="60000"/>
              </a:spcAft>
              <a:buClr>
                <a:schemeClr val="tx1"/>
              </a:buClr>
              <a:buSzPct val="80000"/>
              <a:buFont typeface="Verdana" pitchFamily="1" charset="0"/>
              <a:buChar char="•"/>
            </a:pPr>
            <a:r>
              <a:rPr lang="en-US" altLang="en-US" dirty="0"/>
              <a:t>Mellon cut the federal budget from a wartime high of $18 billion to $3 billion.</a:t>
            </a:r>
          </a:p>
        </p:txBody>
      </p:sp>
      <p:sp>
        <p:nvSpPr>
          <p:cNvPr id="7171" name="AutoShape 6"/>
          <p:cNvSpPr>
            <a:spLocks noChangeArrowheads="1"/>
          </p:cNvSpPr>
          <p:nvPr/>
        </p:nvSpPr>
        <p:spPr bwMode="auto">
          <a:xfrm rot="10800000" flipH="1">
            <a:off x="838200" y="1492250"/>
            <a:ext cx="7467600" cy="1692275"/>
          </a:xfrm>
          <a:prstGeom prst="upArrowCallout">
            <a:avLst>
              <a:gd name="adj1" fmla="val 45762"/>
              <a:gd name="adj2" fmla="val 42371"/>
              <a:gd name="adj3" fmla="val 24505"/>
              <a:gd name="adj4" fmla="val 61144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l" eaLnBrk="1" hangingPunct="1"/>
            <a:endParaRPr lang="en-US" altLang="en-US"/>
          </a:p>
        </p:txBody>
      </p:sp>
      <p:sp>
        <p:nvSpPr>
          <p:cNvPr id="7172" name="Text Box 129"/>
          <p:cNvSpPr txBox="1">
            <a:spLocks noChangeArrowheads="1"/>
          </p:cNvSpPr>
          <p:nvPr/>
        </p:nvSpPr>
        <p:spPr bwMode="auto">
          <a:xfrm>
            <a:off x="965200" y="1590675"/>
            <a:ext cx="7208838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l" eaLnBrk="1" hangingPunct="1">
              <a:lnSpc>
                <a:spcPct val="110000"/>
              </a:lnSpc>
              <a:spcAft>
                <a:spcPct val="60000"/>
              </a:spcAft>
            </a:pPr>
            <a:r>
              <a:rPr lang="en-US" altLang="en-US" b="1" dirty="0"/>
              <a:t>In 1920 Warren G. Harding was elected President, promising a “return to normalcy.”</a:t>
            </a:r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9"/>
          <p:cNvSpPr>
            <a:spLocks noChangeArrowheads="1"/>
          </p:cNvSpPr>
          <p:nvPr/>
        </p:nvSpPr>
        <p:spPr bwMode="auto">
          <a:xfrm>
            <a:off x="381000" y="1341438"/>
            <a:ext cx="830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8738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l" eaLnBrk="1" hangingPunct="1"/>
            <a:r>
              <a:rPr lang="en-US" altLang="en-US" b="1" dirty="0"/>
              <a:t>Secretary of Commerce </a:t>
            </a:r>
            <a:r>
              <a:rPr lang="en-US" altLang="en-US" b="1" dirty="0">
                <a:solidFill>
                  <a:srgbClr val="FF0000"/>
                </a:solidFill>
              </a:rPr>
              <a:t>Herbert Hoover</a:t>
            </a:r>
            <a:r>
              <a:rPr lang="en-US" altLang="en-US" b="1" dirty="0"/>
              <a:t> sought voluntary cooperation between labor and business.</a:t>
            </a:r>
          </a:p>
        </p:txBody>
      </p:sp>
      <p:sp>
        <p:nvSpPr>
          <p:cNvPr id="8195" name="Text Box 18"/>
          <p:cNvSpPr txBox="1">
            <a:spLocks noChangeArrowheads="1"/>
          </p:cNvSpPr>
          <p:nvPr/>
        </p:nvSpPr>
        <p:spPr bwMode="auto">
          <a:xfrm>
            <a:off x="990600" y="2332038"/>
            <a:ext cx="7086600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dirty="0"/>
              <a:t>Instead of relying on legislation to improve labor relations, </a:t>
            </a:r>
            <a:r>
              <a:rPr lang="en-US" altLang="en-US" dirty="0">
                <a:solidFill>
                  <a:srgbClr val="0033CC"/>
                </a:solidFill>
              </a:rPr>
              <a:t>Hoover got business and labor leaders to work together.</a:t>
            </a:r>
          </a:p>
        </p:txBody>
      </p:sp>
      <p:pic>
        <p:nvPicPr>
          <p:cNvPr id="8196" name="Picture 19" descr="hsus_ch13_s2_facto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543300"/>
            <a:ext cx="53213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1"/>
          <p:cNvSpPr txBox="1">
            <a:spLocks noChangeArrowheads="1"/>
          </p:cNvSpPr>
          <p:nvPr/>
        </p:nvSpPr>
        <p:spPr bwMode="auto">
          <a:xfrm>
            <a:off x="457200" y="1387475"/>
            <a:ext cx="8229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l" eaLnBrk="1" hangingPunct="1"/>
            <a:r>
              <a:rPr lang="en-US" altLang="en-US" sz="2400" b="1" dirty="0"/>
              <a:t>Harding was a popular, fun-loving president who trusted others to make decisions for him.</a:t>
            </a:r>
            <a:endParaRPr lang="en-US" altLang="en-US" b="1" dirty="0"/>
          </a:p>
        </p:txBody>
      </p:sp>
      <p:sp>
        <p:nvSpPr>
          <p:cNvPr id="9219" name="Text Box 9"/>
          <p:cNvSpPr txBox="1">
            <a:spLocks noChangeArrowheads="1"/>
          </p:cNvSpPr>
          <p:nvPr/>
        </p:nvSpPr>
        <p:spPr bwMode="auto">
          <a:xfrm>
            <a:off x="4295775" y="2924175"/>
            <a:ext cx="4343400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l" eaLnBrk="1" hangingPunct="1">
              <a:spcAft>
                <a:spcPct val="60000"/>
              </a:spcAft>
              <a:buClr>
                <a:schemeClr val="tx1"/>
              </a:buClr>
              <a:buSzPct val="80000"/>
              <a:buFontTx/>
              <a:buChar char="•"/>
            </a:pPr>
            <a:r>
              <a:rPr lang="en-US" altLang="en-US" dirty="0"/>
              <a:t>Some advisors, such as Mellon and Hoover, were honest, capable, and trustworthy.</a:t>
            </a:r>
          </a:p>
          <a:p>
            <a:pPr algn="l" eaLnBrk="1" hangingPunct="1">
              <a:spcAft>
                <a:spcPct val="60000"/>
              </a:spcAft>
              <a:buClr>
                <a:schemeClr val="tx1"/>
              </a:buClr>
              <a:buSzPct val="80000"/>
              <a:buFontTx/>
              <a:buChar char="•"/>
            </a:pPr>
            <a:r>
              <a:rPr lang="en-US" altLang="en-US" dirty="0">
                <a:solidFill>
                  <a:srgbClr val="0033CC"/>
                </a:solidFill>
              </a:rPr>
              <a:t>Others, including a group known as the “Ohio Gang,” were not so civic-minded.</a:t>
            </a:r>
            <a:r>
              <a:rPr lang="en-US" altLang="en-US" dirty="0"/>
              <a:t> </a:t>
            </a:r>
          </a:p>
        </p:txBody>
      </p:sp>
      <p:pic>
        <p:nvPicPr>
          <p:cNvPr id="9220" name="Picture 12" descr="hsus_ch20_s2Har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0275"/>
            <a:ext cx="3838575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8"/>
          <p:cNvSpPr>
            <a:spLocks noChangeArrowheads="1"/>
          </p:cNvSpPr>
          <p:nvPr/>
        </p:nvSpPr>
        <p:spPr bwMode="auto">
          <a:xfrm>
            <a:off x="838200" y="1676400"/>
            <a:ext cx="7467600" cy="4114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9C9FF"/>
              </a:gs>
            </a:gsLst>
            <a:lin ang="5400000" scaled="1"/>
          </a:gradFill>
          <a:ln w="19050">
            <a:solidFill>
              <a:srgbClr val="666699"/>
            </a:solidFill>
            <a:miter lim="800000"/>
            <a:headEnd/>
            <a:tailEnd/>
          </a:ln>
          <a:effectLst>
            <a:outerShdw dist="45791" dir="3378596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19884" name="Group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54148"/>
              </p:ext>
            </p:extLst>
          </p:nvPr>
        </p:nvGraphicFramePr>
        <p:xfrm>
          <a:off x="914400" y="1768475"/>
          <a:ext cx="7315200" cy="3862388"/>
        </p:xfrm>
        <a:graphic>
          <a:graphicData uri="http://schemas.openxmlformats.org/drawingml/2006/table">
            <a:tbl>
              <a:tblPr/>
              <a:tblGrid>
                <a:gridCol w="7315200"/>
              </a:tblGrid>
              <a:tr h="7462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Some Scandals of Harding’s Administration</a:t>
                      </a:r>
                    </a:p>
                  </a:txBody>
                  <a:tcPr marL="137160" marR="137160" marT="91455" marB="45727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6181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60000"/>
                        </a:spcAft>
                        <a:buClr>
                          <a:schemeClr val="tx1"/>
                        </a:buClr>
                        <a:buSzPct val="80000"/>
                        <a:buFont typeface="Verdana" pitchFamily="34" charset="0"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Charles Forbes, head of the Veterans’ Administration, 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wasted millions of dollars on overpriced, unneeded supplies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.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60000"/>
                        </a:spcAft>
                        <a:buClr>
                          <a:schemeClr val="tx1"/>
                        </a:buClr>
                        <a:buSzPct val="80000"/>
                        <a:buFont typeface="Verdana" pitchFamily="34" charset="0"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Attorney General Harry Daugherty 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accepted money from criminals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.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60000"/>
                        </a:spcAft>
                        <a:buClr>
                          <a:schemeClr val="tx1"/>
                        </a:buClr>
                        <a:buSzPct val="80000"/>
                        <a:buFont typeface="Verdana" pitchFamily="34" charset="0"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Secretary of the Interior Albert Fall 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took bribes in return for federal oil reserve leases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. </a:t>
                      </a:r>
                    </a:p>
                  </a:txBody>
                  <a:tcPr marL="137160" marR="137160" marT="137182" marB="0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600200" y="1524000"/>
            <a:ext cx="6819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l" eaLnBrk="1" hangingPunct="1">
              <a:lnSpc>
                <a:spcPct val="110000"/>
              </a:lnSpc>
            </a:pPr>
            <a:endParaRPr lang="en-US" altLang="en-US"/>
          </a:p>
        </p:txBody>
      </p:sp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457200" y="1371600"/>
            <a:ext cx="8001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b="1" dirty="0"/>
              <a:t>The </a:t>
            </a:r>
            <a:r>
              <a:rPr lang="en-US" altLang="en-US" b="1" dirty="0">
                <a:solidFill>
                  <a:srgbClr val="FF0000"/>
                </a:solidFill>
              </a:rPr>
              <a:t>Teapot Dome scandal</a:t>
            </a:r>
            <a:r>
              <a:rPr lang="en-US" altLang="en-US" b="1" dirty="0"/>
              <a:t> became public.</a:t>
            </a:r>
          </a:p>
        </p:txBody>
      </p:sp>
      <p:sp>
        <p:nvSpPr>
          <p:cNvPr id="193545" name="Text Box 9"/>
          <p:cNvSpPr txBox="1">
            <a:spLocks noChangeArrowheads="1"/>
          </p:cNvSpPr>
          <p:nvPr/>
        </p:nvSpPr>
        <p:spPr bwMode="auto">
          <a:xfrm>
            <a:off x="457200" y="2057400"/>
            <a:ext cx="3810000" cy="461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 algn="l">
              <a:spcBef>
                <a:spcPts val="0"/>
              </a:spcBef>
              <a:spcAft>
                <a:spcPts val="1400"/>
              </a:spcAft>
              <a:buSzPct val="80000"/>
              <a:buFontTx/>
              <a:buChar char="•"/>
              <a:defRPr/>
            </a:pPr>
            <a:r>
              <a:rPr lang="en-US" sz="2000" dirty="0">
                <a:latin typeface="Verdana" pitchFamily="34" charset="0"/>
              </a:rPr>
              <a:t>In 1921, Fall </a:t>
            </a:r>
            <a:r>
              <a:rPr lang="en-US" sz="2000" dirty="0">
                <a:solidFill>
                  <a:srgbClr val="0033CC"/>
                </a:solidFill>
                <a:latin typeface="Verdana" pitchFamily="34" charset="0"/>
              </a:rPr>
              <a:t>took control of federal oil reserves</a:t>
            </a:r>
            <a:r>
              <a:rPr lang="en-US" sz="2000" dirty="0">
                <a:latin typeface="Verdana" pitchFamily="34" charset="0"/>
              </a:rPr>
              <a:t> intended for the navy.</a:t>
            </a:r>
          </a:p>
          <a:p>
            <a:pPr marL="228600" indent="-228600" algn="l">
              <a:spcBef>
                <a:spcPts val="0"/>
              </a:spcBef>
              <a:spcAft>
                <a:spcPts val="1400"/>
              </a:spcAft>
              <a:buSzPct val="80000"/>
              <a:buFontTx/>
              <a:buChar char="•"/>
              <a:defRPr/>
            </a:pPr>
            <a:r>
              <a:rPr lang="en-US" sz="2000" dirty="0">
                <a:latin typeface="Verdana" pitchFamily="34" charset="0"/>
              </a:rPr>
              <a:t>He then </a:t>
            </a:r>
            <a:r>
              <a:rPr lang="en-US" sz="2000" dirty="0">
                <a:solidFill>
                  <a:srgbClr val="0033CC"/>
                </a:solidFill>
                <a:latin typeface="Verdana" pitchFamily="34" charset="0"/>
              </a:rPr>
              <a:t>leased those reserves to private oil companies</a:t>
            </a:r>
            <a:r>
              <a:rPr lang="en-US" sz="2000" dirty="0">
                <a:latin typeface="Verdana" pitchFamily="34" charset="0"/>
              </a:rPr>
              <a:t>.</a:t>
            </a:r>
          </a:p>
          <a:p>
            <a:pPr marL="228600" indent="-228600" algn="l">
              <a:spcBef>
                <a:spcPts val="0"/>
              </a:spcBef>
              <a:spcAft>
                <a:spcPts val="1400"/>
              </a:spcAft>
              <a:buSzPct val="80000"/>
              <a:buFontTx/>
              <a:buChar char="•"/>
              <a:defRPr/>
            </a:pPr>
            <a:r>
              <a:rPr lang="en-US" sz="2000" dirty="0">
                <a:latin typeface="Verdana" pitchFamily="34" charset="0"/>
              </a:rPr>
              <a:t>Fall was sent to prison.</a:t>
            </a:r>
          </a:p>
          <a:p>
            <a:pPr marL="228600" indent="-228600" algn="l">
              <a:spcBef>
                <a:spcPts val="0"/>
              </a:spcBef>
              <a:spcAft>
                <a:spcPts val="1400"/>
              </a:spcAft>
              <a:buClr>
                <a:schemeClr val="tx1"/>
              </a:buClr>
              <a:buSzPct val="80000"/>
              <a:buFontTx/>
              <a:buChar char="•"/>
              <a:defRPr/>
            </a:pPr>
            <a:r>
              <a:rPr lang="en-US" sz="2000" dirty="0">
                <a:latin typeface="Verdana" pitchFamily="34" charset="0"/>
              </a:rPr>
              <a:t>President Harding did </a:t>
            </a:r>
            <a:br>
              <a:rPr lang="en-US" sz="2000" dirty="0">
                <a:latin typeface="Verdana" pitchFamily="34" charset="0"/>
              </a:rPr>
            </a:br>
            <a:r>
              <a:rPr lang="en-US" sz="2000" dirty="0">
                <a:latin typeface="Verdana" pitchFamily="34" charset="0"/>
              </a:rPr>
              <a:t>not live to hear all of </a:t>
            </a:r>
            <a:br>
              <a:rPr lang="en-US" sz="2000" dirty="0">
                <a:latin typeface="Verdana" pitchFamily="34" charset="0"/>
              </a:rPr>
            </a:br>
            <a:r>
              <a:rPr lang="en-US" sz="2000" dirty="0">
                <a:latin typeface="Verdana" pitchFamily="34" charset="0"/>
              </a:rPr>
              <a:t>the scandal’s details. </a:t>
            </a:r>
            <a:br>
              <a:rPr lang="en-US" sz="2000" dirty="0">
                <a:latin typeface="Verdana" pitchFamily="34" charset="0"/>
              </a:rPr>
            </a:br>
            <a:r>
              <a:rPr lang="en-US" sz="2000" dirty="0">
                <a:solidFill>
                  <a:srgbClr val="0033CC"/>
                </a:solidFill>
                <a:latin typeface="Verdana" pitchFamily="34" charset="0"/>
              </a:rPr>
              <a:t>He died in 1923.</a:t>
            </a:r>
          </a:p>
          <a:p>
            <a:pPr marL="288925" indent="-288925" algn="l">
              <a:spcBef>
                <a:spcPct val="50000"/>
              </a:spcBef>
              <a:buSzPct val="80000"/>
              <a:buFontTx/>
              <a:buChar char="•"/>
              <a:defRPr/>
            </a:pPr>
            <a:endParaRPr lang="en-US" sz="2000" dirty="0">
              <a:solidFill>
                <a:srgbClr val="0033CC"/>
              </a:solidFill>
              <a:latin typeface="Verdana" pitchFamily="34" charset="0"/>
            </a:endParaRPr>
          </a:p>
        </p:txBody>
      </p:sp>
      <p:pic>
        <p:nvPicPr>
          <p:cNvPr id="11269" name="Picture 7" descr="ch20_images_hsus_se_p06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227263"/>
            <a:ext cx="4495800" cy="348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art">
  <a:themeElements>
    <a:clrScheme name="1_St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r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St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tent">
  <a:themeElements>
    <a:clrScheme name="Cont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ten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5950</TotalTime>
  <Words>713</Words>
  <Application>Microsoft Office PowerPoint</Application>
  <PresentationFormat>On-screen Show (4:3)</PresentationFormat>
  <Paragraphs>66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Verdana</vt:lpstr>
      <vt:lpstr>Arial</vt:lpstr>
      <vt:lpstr>1_Start</vt:lpstr>
      <vt:lpstr>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Pearson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PresentationExpress</dc:title>
  <dc:creator>Helene Avraham</dc:creator>
  <cp:lastModifiedBy>Alison Mc Lin</cp:lastModifiedBy>
  <cp:revision>161</cp:revision>
  <cp:lastPrinted>2008-05-21T18:42:16Z</cp:lastPrinted>
  <dcterms:created xsi:type="dcterms:W3CDTF">2008-06-11T20:35:12Z</dcterms:created>
  <dcterms:modified xsi:type="dcterms:W3CDTF">2018-12-17T18:08:44Z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