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0"/>
  </p:notesMasterIdLst>
  <p:handoutMasterIdLst>
    <p:handoutMasterId r:id="rId21"/>
  </p:handoutMasterIdLst>
  <p:sldIdLst>
    <p:sldId id="713" r:id="rId3"/>
    <p:sldId id="730" r:id="rId4"/>
    <p:sldId id="767" r:id="rId5"/>
    <p:sldId id="769" r:id="rId6"/>
    <p:sldId id="751" r:id="rId7"/>
    <p:sldId id="756" r:id="rId8"/>
    <p:sldId id="771" r:id="rId9"/>
    <p:sldId id="754" r:id="rId10"/>
    <p:sldId id="758" r:id="rId11"/>
    <p:sldId id="772" r:id="rId12"/>
    <p:sldId id="773" r:id="rId13"/>
    <p:sldId id="766" r:id="rId14"/>
    <p:sldId id="774" r:id="rId15"/>
    <p:sldId id="775" r:id="rId16"/>
    <p:sldId id="777" r:id="rId17"/>
    <p:sldId id="778" r:id="rId18"/>
    <p:sldId id="78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66"/>
    <a:srgbClr val="0033CC"/>
    <a:srgbClr val="B3F1FF"/>
    <a:srgbClr val="0000FF"/>
    <a:srgbClr val="F8F64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6" autoAdjust="0"/>
    <p:restoredTop sz="91211" autoAdjust="0"/>
  </p:normalViewPr>
  <p:slideViewPr>
    <p:cSldViewPr>
      <p:cViewPr varScale="1">
        <p:scale>
          <a:sx n="99" d="100"/>
          <a:sy n="99" d="100"/>
        </p:scale>
        <p:origin x="-834" y="-96"/>
      </p:cViewPr>
      <p:guideLst>
        <p:guide orient="horz" pos="2160"/>
        <p:guide orient="horz" pos="720"/>
        <p:guide orient="horz" pos="1152"/>
        <p:guide pos="2880"/>
        <p:guide pos="288"/>
        <p:guide pos="528"/>
        <p:guide pos="5232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204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9965DA52-9B52-41F5-8E9A-E95703A27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8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A5F35F5E-D9FC-473B-BC8D-45415B81A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45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DF76733E-A4D0-45F6-85C7-5926C33DCF50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BCE00A46-CCC0-441F-8B5C-1FD999EA995B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9C38B776-4A89-4A4A-9D64-B70A77641AF2}" type="slidenum">
              <a:rPr lang="en-US" altLang="en-US" sz="1200"/>
              <a:pPr algn="r" eaLnBrk="1" hangingPunct="1"/>
              <a:t>17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0B021C1B-9D8A-4890-9FE5-583BDF65B6F1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6E62FD31-5E59-40A3-9546-19180831E331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C71E9C95-ACFC-4DCE-A807-714AD43E537F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3447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853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5888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Verdana" pitchFamily="34" charset="0"/>
                <a:cs typeface="Arial" charset="0"/>
              </a:rPr>
              <a:t>Chapter 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  <a:cs typeface="Arial" charset="0"/>
              </a:rPr>
              <a:t>25 </a:t>
            </a:r>
            <a:r>
              <a:rPr lang="en-US" sz="1000" b="1">
                <a:solidFill>
                  <a:srgbClr val="003CB4"/>
                </a:solidFill>
                <a:latin typeface="Verdana" pitchFamily="34" charset="0"/>
                <a:cs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  <a:cs typeface="Arial" charset="0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B3F1FF"/>
                </a:solidFill>
                <a:latin typeface="Verdana" pitchFamily="34" charset="0"/>
                <a:cs typeface="Arial" charset="0"/>
              </a:rPr>
              <a:t>The Cold War Begins</a:t>
            </a:r>
          </a:p>
        </p:txBody>
      </p:sp>
      <p:pic>
        <p:nvPicPr>
          <p:cNvPr id="1032" name="Picture 9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 3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</a:rPr>
              <a:t>Social and Cultural Tensions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E_PP_background3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Verdana" pitchFamily="34" charset="0"/>
              </a:rPr>
              <a:t>Chapter 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</a:rPr>
              <a:t>25 </a:t>
            </a:r>
            <a:r>
              <a:rPr lang="en-US" sz="1000" b="1">
                <a:solidFill>
                  <a:srgbClr val="003CB4"/>
                </a:solidFill>
                <a:latin typeface="Verdana" pitchFamily="34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B3F1FF"/>
                </a:solidFill>
                <a:latin typeface="Verdana" pitchFamily="34" charset="0"/>
              </a:rPr>
              <a:t>The Cold War Begins</a:t>
            </a:r>
          </a:p>
        </p:txBody>
      </p:sp>
      <p:pic>
        <p:nvPicPr>
          <p:cNvPr id="2056" name="Picture 9" descr="USH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PE_PP_background3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 descr="USH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</a:rPr>
              <a:t>Social and Cultural Tensions</a:t>
            </a:r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 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099" name="Rectangle 20"/>
          <p:cNvSpPr>
            <a:spLocks noChangeArrowheads="1"/>
          </p:cNvSpPr>
          <p:nvPr/>
        </p:nvSpPr>
        <p:spPr bwMode="auto">
          <a:xfrm>
            <a:off x="457200" y="1143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Objectives</a:t>
            </a:r>
            <a:endParaRPr lang="en-US" altLang="en-US" sz="2400" b="1"/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838200" y="1828800"/>
            <a:ext cx="716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30188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dirty="0"/>
              <a:t>Compare economic and cultural life in rural America to that in urban America.</a:t>
            </a:r>
          </a:p>
          <a:p>
            <a:pPr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dirty="0"/>
              <a:t>Discuss changes in U.S. immigration policy in the 1920s.</a:t>
            </a:r>
          </a:p>
          <a:p>
            <a:pPr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dirty="0"/>
              <a:t>Analyze the goals and motives of the Ku Klux Klan in the 1920s.</a:t>
            </a:r>
          </a:p>
          <a:p>
            <a:pPr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dirty="0"/>
              <a:t>Discuss the successes and failures of the Eighteenth Amendment.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4419600" y="4084638"/>
            <a:ext cx="41910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The conflict over teaching evolution in public schools continues today.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457200" y="1676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b="1" dirty="0"/>
              <a:t>The Scopes Trial illustrated a major cultural and religious division, but it did not resolve the issue.</a:t>
            </a:r>
          </a:p>
        </p:txBody>
      </p:sp>
      <p:pic>
        <p:nvPicPr>
          <p:cNvPr id="13316" name="Picture 8" descr="MCj029257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39624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1066800" y="2819400"/>
            <a:ext cx="83058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dirty="0"/>
              <a:t>Scopes was found guilty of teaching evolution</a:t>
            </a:r>
            <a:br>
              <a:rPr lang="en-US" altLang="en-US" dirty="0"/>
            </a:br>
            <a:r>
              <a:rPr lang="en-US" altLang="en-US" dirty="0"/>
              <a:t>and fined.</a:t>
            </a:r>
            <a:endParaRPr lang="en-US" alt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5"/>
          <p:cNvSpPr>
            <a:spLocks noChangeArrowheads="1"/>
          </p:cNvSpPr>
          <p:nvPr/>
        </p:nvSpPr>
        <p:spPr bwMode="auto">
          <a:xfrm rot="5400000" flipH="1">
            <a:off x="788988" y="2451100"/>
            <a:ext cx="3733800" cy="3635375"/>
          </a:xfrm>
          <a:prstGeom prst="upArrowCallout">
            <a:avLst>
              <a:gd name="adj1" fmla="val 21711"/>
              <a:gd name="adj2" fmla="val 19661"/>
              <a:gd name="adj3" fmla="val 10786"/>
              <a:gd name="adj4" fmla="val 81907"/>
            </a:avLst>
          </a:prstGeom>
          <a:gradFill rotWithShape="1">
            <a:gsLst>
              <a:gs pos="0">
                <a:srgbClr val="FFC000">
                  <a:alpha val="54999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38200" y="1455738"/>
            <a:ext cx="746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Immigrants were at the center of another cultural clash.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1041400" y="2630488"/>
            <a:ext cx="26670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45000"/>
              </a:spcAft>
              <a:buClr>
                <a:schemeClr val="tx2"/>
              </a:buClr>
              <a:buSzPct val="80000"/>
            </a:pPr>
            <a:r>
              <a:rPr lang="en-US" altLang="en-US" sz="2000" dirty="0"/>
              <a:t>Many Americans </a:t>
            </a:r>
            <a:r>
              <a:rPr lang="en-US" altLang="en-US" sz="2000" dirty="0">
                <a:solidFill>
                  <a:srgbClr val="0033CC"/>
                </a:solidFill>
              </a:rPr>
              <a:t>recognized the importance of immigration</a:t>
            </a:r>
            <a:r>
              <a:rPr lang="en-US" altLang="en-US" sz="2000" dirty="0"/>
              <a:t> to </a:t>
            </a:r>
            <a:br>
              <a:rPr lang="en-US" altLang="en-US" sz="2000" dirty="0"/>
            </a:br>
            <a:r>
              <a:rPr lang="en-US" altLang="en-US" sz="2000" dirty="0"/>
              <a:t>U.S. history.</a:t>
            </a:r>
          </a:p>
          <a:p>
            <a:pPr eaLnBrk="1" hangingPunct="1">
              <a:spcAft>
                <a:spcPct val="45000"/>
              </a:spcAft>
              <a:buClr>
                <a:schemeClr val="tx2"/>
              </a:buClr>
              <a:buSzPct val="80000"/>
            </a:pPr>
            <a:r>
              <a:rPr lang="en-US" altLang="en-US" sz="2000" dirty="0"/>
              <a:t>Many Mexicans </a:t>
            </a:r>
            <a:br>
              <a:rPr lang="en-US" altLang="en-US" sz="2000" dirty="0"/>
            </a:br>
            <a:r>
              <a:rPr lang="en-US" altLang="en-US" sz="2000" dirty="0"/>
              <a:t>settled in the </a:t>
            </a:r>
            <a:br>
              <a:rPr lang="en-US" altLang="en-US" sz="2000" dirty="0"/>
            </a:br>
            <a:r>
              <a:rPr lang="en-US" altLang="en-US" sz="2000" dirty="0"/>
              <a:t>sparsely populated </a:t>
            </a:r>
            <a:br>
              <a:rPr lang="en-US" altLang="en-US" sz="2000" dirty="0"/>
            </a:br>
            <a:r>
              <a:rPr lang="en-US" altLang="en-US" sz="2000" dirty="0"/>
              <a:t>areas of the </a:t>
            </a:r>
            <a:br>
              <a:rPr lang="en-US" altLang="en-US" sz="2000" dirty="0"/>
            </a:br>
            <a:r>
              <a:rPr lang="en-US" altLang="en-US" sz="2000" dirty="0"/>
              <a:t>southwest.</a:t>
            </a:r>
            <a:endParaRPr lang="en-US" altLang="en-US" sz="2000" dirty="0">
              <a:solidFill>
                <a:srgbClr val="0033CC"/>
              </a:solidFill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 rot="16200000" flipH="1">
            <a:off x="4457700" y="2287588"/>
            <a:ext cx="3733800" cy="3962400"/>
          </a:xfrm>
          <a:prstGeom prst="upArrowCallout">
            <a:avLst>
              <a:gd name="adj1" fmla="val 18195"/>
              <a:gd name="adj2" fmla="val 18875"/>
              <a:gd name="adj3" fmla="val 12483"/>
              <a:gd name="adj4" fmla="val 8028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5334000" y="2630488"/>
            <a:ext cx="28194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45000"/>
              </a:spcAft>
              <a:buClr>
                <a:schemeClr val="tx2"/>
              </a:buClr>
              <a:buSzPct val="80000"/>
            </a:pPr>
            <a:r>
              <a:rPr lang="en-US" altLang="en-US" sz="2000" dirty="0"/>
              <a:t>Nativists feared that </a:t>
            </a:r>
            <a:r>
              <a:rPr lang="en-US" altLang="en-US" sz="2000" dirty="0">
                <a:solidFill>
                  <a:srgbClr val="0033CC"/>
                </a:solidFill>
              </a:rPr>
              <a:t>immigrants took </a:t>
            </a:r>
            <a:br>
              <a:rPr lang="en-US" altLang="en-US" sz="2000" dirty="0">
                <a:solidFill>
                  <a:srgbClr val="0033CC"/>
                </a:solidFill>
              </a:rPr>
            </a:br>
            <a:r>
              <a:rPr lang="en-US" altLang="en-US" sz="2000" dirty="0">
                <a:solidFill>
                  <a:srgbClr val="0033CC"/>
                </a:solidFill>
              </a:rPr>
              <a:t>jobs away from native-born workers</a:t>
            </a:r>
            <a:r>
              <a:rPr lang="en-US" altLang="en-US" sz="2000" dirty="0"/>
              <a:t> and threatened American traditions.</a:t>
            </a:r>
          </a:p>
          <a:p>
            <a:pPr eaLnBrk="1" hangingPunct="1">
              <a:spcAft>
                <a:spcPct val="45000"/>
              </a:spcAft>
              <a:buClr>
                <a:schemeClr val="tx2"/>
              </a:buClr>
              <a:buSzPct val="80000"/>
            </a:pPr>
            <a:r>
              <a:rPr lang="en-US" altLang="en-US" sz="2000" dirty="0"/>
              <a:t>After World War I, the</a:t>
            </a:r>
            <a:r>
              <a:rPr lang="en-US" altLang="en-US" sz="2000" dirty="0">
                <a:solidFill>
                  <a:srgbClr val="0033CC"/>
                </a:solidFill>
              </a:rPr>
              <a:t> Red Scare increased distrust </a:t>
            </a:r>
            <a:br>
              <a:rPr lang="en-US" altLang="en-US" sz="2000" dirty="0">
                <a:solidFill>
                  <a:srgbClr val="0033CC"/>
                </a:solidFill>
              </a:rPr>
            </a:br>
            <a:r>
              <a:rPr lang="en-US" altLang="en-US" sz="2000" dirty="0">
                <a:solidFill>
                  <a:srgbClr val="0033CC"/>
                </a:solidFill>
              </a:rPr>
              <a:t>of immigrants.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38200" y="1308100"/>
            <a:ext cx="7467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 dirty="0"/>
              <a:t>In 1924, the </a:t>
            </a:r>
            <a:r>
              <a:rPr lang="en-US" altLang="en-US" b="1" dirty="0">
                <a:solidFill>
                  <a:srgbClr val="FF0000"/>
                </a:solidFill>
              </a:rPr>
              <a:t>National Origins Act</a:t>
            </a:r>
            <a:r>
              <a:rPr lang="en-US" altLang="en-US" dirty="0"/>
              <a:t> </a:t>
            </a:r>
            <a:r>
              <a:rPr lang="en-US" altLang="en-US" b="1" dirty="0"/>
              <a:t>set up a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quota system</a:t>
            </a:r>
            <a:r>
              <a:rPr lang="en-US" altLang="en-US" b="1" dirty="0"/>
              <a:t> for immigrants. </a:t>
            </a:r>
            <a:endParaRPr lang="en-US" altLang="en-US" dirty="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105400" y="2895600"/>
            <a:ext cx="31242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60000"/>
              </a:spcAft>
              <a:buSzPct val="80000"/>
            </a:pPr>
            <a:r>
              <a:rPr lang="en-US" altLang="en-US" dirty="0"/>
              <a:t>For each nationality, the quota allowed </a:t>
            </a:r>
            <a:br>
              <a:rPr lang="en-US" altLang="en-US" dirty="0"/>
            </a:br>
            <a:r>
              <a:rPr lang="en-US" altLang="en-US" dirty="0">
                <a:solidFill>
                  <a:srgbClr val="0033CC"/>
                </a:solidFill>
              </a:rPr>
              <a:t>up to 2% of 1890’s total population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of that nationality living in the U.S. </a:t>
            </a:r>
          </a:p>
        </p:txBody>
      </p:sp>
      <p:pic>
        <p:nvPicPr>
          <p:cNvPr id="15364" name="Picture 9" descr="hsus_ch020_s3_SourcesEmig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424113"/>
            <a:ext cx="3773488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457200" y="1330325"/>
            <a:ext cx="8001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Trends such as urbanization, modernism, and increasing diversity made some people lash out against change.</a:t>
            </a:r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457200" y="2667000"/>
            <a:ext cx="53340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dirty="0"/>
              <a:t>Beginning in 1915, there was a resurgence of the </a:t>
            </a:r>
            <a:r>
              <a:rPr lang="en-US" altLang="en-US" b="1" dirty="0">
                <a:solidFill>
                  <a:srgbClr val="FF0000"/>
                </a:solidFill>
              </a:rPr>
              <a:t>Ku Klux Klan.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dirty="0"/>
              <a:t>The Klan promoted hatred of African Americans, Jews, Catholics, and immigrants. 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dirty="0"/>
              <a:t>By 1925, the Klan had between </a:t>
            </a:r>
            <a:br>
              <a:rPr lang="en-US" altLang="en-US" dirty="0"/>
            </a:br>
            <a:r>
              <a:rPr lang="en-US" altLang="en-US" dirty="0"/>
              <a:t>4 and 5 million members.</a:t>
            </a:r>
          </a:p>
        </p:txBody>
      </p:sp>
      <p:pic>
        <p:nvPicPr>
          <p:cNvPr id="16388" name="Picture 10" descr="hsus_ch020_s3_KKKM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30194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035050" y="2209800"/>
            <a:ext cx="7010400" cy="2743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035050" y="1219200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Others embraced the idea of racial, ethnic, </a:t>
            </a:r>
            <a:br>
              <a:rPr lang="en-US" altLang="en-US" b="1" dirty="0"/>
            </a:br>
            <a:r>
              <a:rPr lang="en-US" altLang="en-US" b="1" dirty="0"/>
              <a:t>and religious diversity.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263650" y="2590800"/>
            <a:ext cx="6781800" cy="266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dirty="0"/>
              <a:t>Many valued the idea of the United States as a “melting pot.”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dirty="0"/>
              <a:t>Groups such as the NAACP </a:t>
            </a:r>
            <a:r>
              <a:rPr lang="en-US" altLang="en-US" dirty="0" smtClean="0"/>
              <a:t>(</a:t>
            </a:r>
            <a:r>
              <a:rPr lang="en-US" dirty="0"/>
              <a:t> National Association for the Advancement of Colored </a:t>
            </a:r>
            <a:r>
              <a:rPr lang="en-US" dirty="0" smtClean="0"/>
              <a:t>People) </a:t>
            </a:r>
            <a:r>
              <a:rPr lang="en-US" altLang="en-US" dirty="0" smtClean="0"/>
              <a:t>and </a:t>
            </a:r>
            <a:r>
              <a:rPr lang="en-US" altLang="en-US" dirty="0"/>
              <a:t>the Jewish Anti-Defamation League worked to counter the Klan and its values.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111250" y="5257800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33CC"/>
                </a:solidFill>
              </a:rPr>
              <a:t>By the late 1920s, many Klan leaders had been</a:t>
            </a:r>
            <a:br>
              <a:rPr lang="en-US" altLang="en-US" dirty="0">
                <a:solidFill>
                  <a:srgbClr val="0033CC"/>
                </a:solidFill>
              </a:rPr>
            </a:br>
            <a:r>
              <a:rPr lang="en-US" altLang="en-US" dirty="0">
                <a:solidFill>
                  <a:srgbClr val="0033CC"/>
                </a:solidFill>
              </a:rPr>
              <a:t>exposed as corrupt.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AutoShape 10"/>
          <p:cNvSpPr>
            <a:spLocks noChangeArrowheads="1"/>
          </p:cNvSpPr>
          <p:nvPr/>
        </p:nvSpPr>
        <p:spPr bwMode="auto">
          <a:xfrm rot="10800000" flipH="1">
            <a:off x="838200" y="2043113"/>
            <a:ext cx="7467600" cy="1919287"/>
          </a:xfrm>
          <a:prstGeom prst="upArrowCallout">
            <a:avLst>
              <a:gd name="adj1" fmla="val 37902"/>
              <a:gd name="adj2" fmla="val 35109"/>
              <a:gd name="adj3" fmla="val 20001"/>
              <a:gd name="adj4" fmla="val 70192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" name="AutoShape 10"/>
          <p:cNvSpPr>
            <a:spLocks noChangeArrowheads="1"/>
          </p:cNvSpPr>
          <p:nvPr/>
        </p:nvSpPr>
        <p:spPr bwMode="auto">
          <a:xfrm rot="10800000" flipH="1">
            <a:off x="914400" y="3835400"/>
            <a:ext cx="7391400" cy="1573213"/>
          </a:xfrm>
          <a:prstGeom prst="upArrowCallout">
            <a:avLst>
              <a:gd name="adj1" fmla="val 48293"/>
              <a:gd name="adj2" fmla="val 44181"/>
              <a:gd name="adj3" fmla="val 21364"/>
              <a:gd name="adj4" fmla="val 65856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457200" y="1368425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1" dirty="0"/>
              <a:t>Alcoholic beverages were another divisive issue.</a:t>
            </a:r>
          </a:p>
        </p:txBody>
      </p:sp>
      <p:sp>
        <p:nvSpPr>
          <p:cNvPr id="18437" name="Text Box 11"/>
          <p:cNvSpPr txBox="1">
            <a:spLocks noChangeArrowheads="1"/>
          </p:cNvSpPr>
          <p:nvPr/>
        </p:nvSpPr>
        <p:spPr bwMode="auto">
          <a:xfrm>
            <a:off x="1182688" y="2143125"/>
            <a:ext cx="6781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In 1919, the </a:t>
            </a:r>
            <a:r>
              <a:rPr lang="en-US" altLang="en-US" b="1" dirty="0">
                <a:solidFill>
                  <a:srgbClr val="FF0000"/>
                </a:solidFill>
              </a:rPr>
              <a:t>Eighteenth Amendment</a:t>
            </a:r>
            <a:r>
              <a:rPr lang="en-US" altLang="en-US" dirty="0"/>
              <a:t>, which banned the making, distributing, or selling of </a:t>
            </a:r>
            <a:br>
              <a:rPr lang="en-US" altLang="en-US" dirty="0"/>
            </a:br>
            <a:r>
              <a:rPr lang="en-US" altLang="en-US" dirty="0"/>
              <a:t>alcohol, became part of the Constitution. </a:t>
            </a:r>
          </a:p>
        </p:txBody>
      </p:sp>
      <p:sp>
        <p:nvSpPr>
          <p:cNvPr id="247820" name="Text Box 12"/>
          <p:cNvSpPr txBox="1">
            <a:spLocks noChangeArrowheads="1"/>
          </p:cNvSpPr>
          <p:nvPr/>
        </p:nvSpPr>
        <p:spPr bwMode="auto">
          <a:xfrm>
            <a:off x="1752600" y="3979863"/>
            <a:ext cx="632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Volstead Act</a:t>
            </a:r>
            <a:r>
              <a:rPr lang="en-US" altLang="en-US" dirty="0"/>
              <a:t> enabled the government to enforce the amendment.</a:t>
            </a:r>
          </a:p>
        </p:txBody>
      </p:sp>
      <p:sp>
        <p:nvSpPr>
          <p:cNvPr id="247823" name="Text Box 15"/>
          <p:cNvSpPr txBox="1">
            <a:spLocks noChangeArrowheads="1"/>
          </p:cNvSpPr>
          <p:nvPr/>
        </p:nvSpPr>
        <p:spPr bwMode="auto">
          <a:xfrm>
            <a:off x="838200" y="5683250"/>
            <a:ext cx="7467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Prohibition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b="1" dirty="0"/>
              <a:t>became law in the United States.</a:t>
            </a:r>
          </a:p>
        </p:txBody>
      </p:sp>
      <p:pic>
        <p:nvPicPr>
          <p:cNvPr id="18440" name="Picture 19" descr="MCj040787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15335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29" name="AutoShape 21"/>
          <p:cNvSpPr>
            <a:spLocks noChangeArrowheads="1"/>
          </p:cNvSpPr>
          <p:nvPr/>
        </p:nvSpPr>
        <p:spPr bwMode="auto">
          <a:xfrm>
            <a:off x="304800" y="4267200"/>
            <a:ext cx="1219200" cy="1219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" grpId="0" animBg="1"/>
      <p:bldP spid="2478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43" name="AutoShape 11"/>
          <p:cNvSpPr>
            <a:spLocks noChangeArrowheads="1"/>
          </p:cNvSpPr>
          <p:nvPr/>
        </p:nvSpPr>
        <p:spPr bwMode="auto">
          <a:xfrm rot="5400000" flipH="1">
            <a:off x="647700" y="1409700"/>
            <a:ext cx="3886200" cy="4267200"/>
          </a:xfrm>
          <a:prstGeom prst="upArrowCallout">
            <a:avLst>
              <a:gd name="adj1" fmla="val 20843"/>
              <a:gd name="adj2" fmla="val 18875"/>
              <a:gd name="adj3" fmla="val 17282"/>
              <a:gd name="adj4" fmla="val 76832"/>
            </a:avLst>
          </a:prstGeom>
          <a:gradFill rotWithShape="1">
            <a:gsLst>
              <a:gs pos="0">
                <a:srgbClr val="FFC000">
                  <a:alpha val="54999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48842" name="AutoShape 10"/>
          <p:cNvSpPr>
            <a:spLocks noChangeArrowheads="1"/>
          </p:cNvSpPr>
          <p:nvPr/>
        </p:nvSpPr>
        <p:spPr bwMode="auto">
          <a:xfrm rot="16200000" flipH="1">
            <a:off x="4610100" y="1409700"/>
            <a:ext cx="3886200" cy="4267200"/>
          </a:xfrm>
          <a:prstGeom prst="upArrowCallout">
            <a:avLst>
              <a:gd name="adj1" fmla="val 20843"/>
              <a:gd name="adj2" fmla="val 18875"/>
              <a:gd name="adj3" fmla="val 14142"/>
              <a:gd name="adj4" fmla="val 78990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685800" y="1905000"/>
            <a:ext cx="28956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1" dirty="0"/>
              <a:t>“</a:t>
            </a:r>
            <a:r>
              <a:rPr lang="en-US" altLang="en-US" b="1" dirty="0" err="1"/>
              <a:t>Drys</a:t>
            </a:r>
            <a:r>
              <a:rPr lang="en-US" altLang="en-US" b="1" dirty="0"/>
              <a:t>” favored Prohibition,</a:t>
            </a:r>
            <a:r>
              <a:rPr lang="en-US" altLang="en-US" dirty="0"/>
              <a:t>  hailing the law </a:t>
            </a:r>
            <a:br>
              <a:rPr lang="en-US" altLang="en-US" dirty="0"/>
            </a:br>
            <a:r>
              <a:rPr lang="en-US" altLang="en-US" dirty="0"/>
              <a:t>as a “noble experiment.”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 dirty="0" err="1"/>
              <a:t>Drys</a:t>
            </a:r>
            <a:r>
              <a:rPr lang="en-US" altLang="en-US" dirty="0"/>
              <a:t> believed that Prohibition was good for society.</a:t>
            </a:r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5638800" y="1905000"/>
            <a:ext cx="30480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50000"/>
              </a:spcAft>
            </a:pPr>
            <a:r>
              <a:rPr lang="en-US" altLang="en-US" b="1" dirty="0"/>
              <a:t>“Wets” opposed Prohibition, </a:t>
            </a:r>
            <a:r>
              <a:rPr lang="en-US" altLang="en-US" dirty="0"/>
              <a:t>claiming that it did not stop drinking.</a:t>
            </a:r>
          </a:p>
          <a:p>
            <a:pPr eaLnBrk="1" hangingPunct="1">
              <a:spcAft>
                <a:spcPct val="50000"/>
              </a:spcAft>
            </a:pPr>
            <a:r>
              <a:rPr lang="en-US" altLang="en-US" dirty="0"/>
              <a:t>Wets argued </a:t>
            </a:r>
            <a:br>
              <a:rPr lang="en-US" altLang="en-US" dirty="0"/>
            </a:br>
            <a:r>
              <a:rPr lang="en-US" altLang="en-US" dirty="0"/>
              <a:t>that Prohibition </a:t>
            </a:r>
            <a:r>
              <a:rPr lang="en-US" altLang="en-US" dirty="0">
                <a:solidFill>
                  <a:srgbClr val="0033CC"/>
                </a:solidFill>
              </a:rPr>
              <a:t>encouraged hypocrisy and illegal activity.</a:t>
            </a:r>
          </a:p>
        </p:txBody>
      </p:sp>
      <p:pic>
        <p:nvPicPr>
          <p:cNvPr id="248845" name="Picture 13" descr="MCj011249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4478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46" name="Picture 14" descr="MCj011249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4478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47" name="AutoShape 15"/>
          <p:cNvSpPr>
            <a:spLocks noChangeArrowheads="1"/>
          </p:cNvSpPr>
          <p:nvPr/>
        </p:nvSpPr>
        <p:spPr bwMode="auto">
          <a:xfrm>
            <a:off x="609600" y="5105400"/>
            <a:ext cx="1066800" cy="10668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43" grpId="0" animBg="1"/>
      <p:bldP spid="248842" grpId="0" animBg="1"/>
      <p:bldP spid="248847" grpId="0" animBg="1"/>
      <p:bldP spid="24884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3" name="AutoShape 5"/>
          <p:cNvSpPr>
            <a:spLocks noChangeArrowheads="1"/>
          </p:cNvSpPr>
          <p:nvPr/>
        </p:nvSpPr>
        <p:spPr bwMode="auto">
          <a:xfrm rot="5400000">
            <a:off x="2019300" y="4457700"/>
            <a:ext cx="990600" cy="12192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1">
            <a:gsLst>
              <a:gs pos="0">
                <a:srgbClr val="FFC000">
                  <a:alpha val="54999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838200" y="1676400"/>
            <a:ext cx="2667000" cy="2895600"/>
          </a:xfrm>
          <a:prstGeom prst="rect">
            <a:avLst/>
          </a:prstGeom>
          <a:gradFill rotWithShape="1">
            <a:gsLst>
              <a:gs pos="0">
                <a:srgbClr val="FFC000">
                  <a:alpha val="54999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066800" y="1981200"/>
            <a:ext cx="2362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Prohibition </a:t>
            </a:r>
            <a:br>
              <a:rPr lang="en-US" altLang="en-US" b="1" dirty="0"/>
            </a:br>
            <a:r>
              <a:rPr lang="en-US" altLang="en-US" b="1" dirty="0"/>
              <a:t>did not stop people from drinking alcoholic beverages.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3962400" y="1828800"/>
            <a:ext cx="457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sz="2000" dirty="0"/>
              <a:t>A large illegal network created, smuggled, distributed, and sold alcohol, benefiting gangsters such as Al Capone. 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sz="2000" dirty="0"/>
              <a:t>People bought alcohol illegally from </a:t>
            </a:r>
            <a:r>
              <a:rPr lang="en-US" altLang="en-US" sz="2000" b="1" dirty="0">
                <a:solidFill>
                  <a:srgbClr val="FF0000"/>
                </a:solidFill>
              </a:rPr>
              <a:t>bootleggers</a:t>
            </a:r>
            <a:r>
              <a:rPr lang="en-US" altLang="en-US" sz="2000" dirty="0"/>
              <a:t> and at speakeasies. </a:t>
            </a:r>
          </a:p>
        </p:txBody>
      </p:sp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3581400" y="5029200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Prohibition contributed to the rise of organized crime.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5613" y="1143000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endParaRPr lang="en-US" altLang="en-US" sz="2400" b="1"/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838200" y="1828800"/>
            <a:ext cx="77724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 typeface="Verdana" pitchFamily="1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modernism</a:t>
            </a:r>
            <a:r>
              <a:rPr lang="en-US" altLang="en-US" b="1"/>
              <a:t> – </a:t>
            </a:r>
            <a:r>
              <a:rPr lang="en-US" altLang="en-US"/>
              <a:t>trend that emphasized science and secular values over traditional religious ideas</a:t>
            </a:r>
          </a:p>
          <a:p>
            <a:pPr eaLnBrk="1" hangingPunct="1">
              <a:spcAft>
                <a:spcPct val="60000"/>
              </a:spcAft>
              <a:buSzPct val="80000"/>
              <a:buFont typeface="Verdana" pitchFamily="1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fundamentalism</a:t>
            </a:r>
            <a:r>
              <a:rPr lang="en-US" altLang="en-US" b="1"/>
              <a:t> –</a:t>
            </a:r>
            <a:r>
              <a:rPr lang="en-US" altLang="en-US"/>
              <a:t> belief that emphasizes the Bible as literal truth</a:t>
            </a:r>
          </a:p>
          <a:p>
            <a:pPr eaLnBrk="1" hangingPunct="1">
              <a:spcAft>
                <a:spcPct val="60000"/>
              </a:spcAft>
              <a:buSzPct val="80000"/>
              <a:buFont typeface="Verdana" pitchFamily="1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Scopes Trial</a:t>
            </a:r>
            <a:r>
              <a:rPr lang="en-US" altLang="en-US" b="1"/>
              <a:t> –</a:t>
            </a:r>
            <a:r>
              <a:rPr lang="en-US" altLang="en-US"/>
              <a:t> 1925 “Monkey Trial,” which challenged a law against teaching Darwin’s theory of evolution in Tennessee public schools </a:t>
            </a:r>
          </a:p>
          <a:p>
            <a:pPr eaLnBrk="1" hangingPunct="1">
              <a:spcAft>
                <a:spcPct val="60000"/>
              </a:spcAft>
              <a:buSzPct val="80000"/>
              <a:buFont typeface="Verdana" pitchFamily="1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Clarence Darrow</a:t>
            </a:r>
            <a:r>
              <a:rPr lang="en-US" altLang="en-US" b="1"/>
              <a:t> – </a:t>
            </a:r>
            <a:r>
              <a:rPr lang="en-US" altLang="en-US"/>
              <a:t>defense</a:t>
            </a:r>
            <a:r>
              <a:rPr lang="en-US" altLang="en-US" b="1"/>
              <a:t> </a:t>
            </a:r>
            <a:r>
              <a:rPr lang="en-US" altLang="en-US"/>
              <a:t>attorney in the Scopes Trial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455613" y="1143000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1800"/>
              <a:t> (continued)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838200" y="1828800"/>
            <a:ext cx="78486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quota system</a:t>
            </a:r>
            <a:r>
              <a:rPr lang="en-US" altLang="en-US" b="1"/>
              <a:t> –</a:t>
            </a:r>
            <a:r>
              <a:rPr lang="en-US" altLang="en-US"/>
              <a:t> a formula to determine how many immigrants could enter the U.S. annually from a given country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Ku Klux Klan</a:t>
            </a:r>
            <a:r>
              <a:rPr lang="en-US" altLang="en-US" b="1"/>
              <a:t> –</a:t>
            </a:r>
            <a:r>
              <a:rPr lang="en-US" altLang="en-US"/>
              <a:t> a group violently opposed to immigrants, Catholics, Jews, and African Americans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Prohibition </a:t>
            </a:r>
            <a:r>
              <a:rPr lang="en-US" altLang="en-US" b="1"/>
              <a:t>–</a:t>
            </a:r>
            <a:r>
              <a:rPr lang="en-US" altLang="en-US"/>
              <a:t> a ban on alcohol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Eighteenth Amendment</a:t>
            </a:r>
            <a:r>
              <a:rPr lang="en-US" altLang="en-US" b="1"/>
              <a:t> –</a:t>
            </a:r>
            <a:r>
              <a:rPr lang="en-US" altLang="en-US"/>
              <a:t> a 1919 Constitutional amendment that established Prohibition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455613" y="1143000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1800"/>
              <a:t> (continued)</a:t>
            </a:r>
          </a:p>
        </p:txBody>
      </p:sp>
      <p:sp>
        <p:nvSpPr>
          <p:cNvPr id="7171" name="Rectangle 13"/>
          <p:cNvSpPr>
            <a:spLocks noChangeArrowheads="1"/>
          </p:cNvSpPr>
          <p:nvPr/>
        </p:nvSpPr>
        <p:spPr bwMode="auto">
          <a:xfrm>
            <a:off x="838200" y="1828800"/>
            <a:ext cx="76200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Volstead Act</a:t>
            </a:r>
            <a:r>
              <a:rPr lang="en-US" altLang="en-US" b="1"/>
              <a:t> –</a:t>
            </a:r>
            <a:r>
              <a:rPr lang="en-US" altLang="en-US"/>
              <a:t> a law that gave the government power to enforce the Eighteenth Amendment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bootlegger</a:t>
            </a:r>
            <a:r>
              <a:rPr lang="en-US" altLang="en-US" b="1"/>
              <a:t> –</a:t>
            </a:r>
            <a:r>
              <a:rPr lang="en-US" altLang="en-US"/>
              <a:t> someone who illegally sold alcohol during Prohibition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1216025" y="1712913"/>
            <a:ext cx="6705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dirty="0"/>
              <a:t>How did Americans differ on major social and cultural issues? </a:t>
            </a:r>
          </a:p>
        </p:txBody>
      </p:sp>
      <p:sp>
        <p:nvSpPr>
          <p:cNvPr id="136195" name="Rectangle 12"/>
          <p:cNvSpPr>
            <a:spLocks noChangeArrowheads="1"/>
          </p:cNvSpPr>
          <p:nvPr/>
        </p:nvSpPr>
        <p:spPr bwMode="auto">
          <a:xfrm>
            <a:off x="1216025" y="2855913"/>
            <a:ext cx="61722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dirty="0"/>
              <a:t>In the 1920s, many city dwellers enjoyed a rising standard of living, while most farmers suffered through hard times. </a:t>
            </a:r>
          </a:p>
          <a:p>
            <a:pPr>
              <a:lnSpc>
                <a:spcPct val="110000"/>
              </a:lnSpc>
            </a:pP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dirty="0"/>
              <a:t>Conflicting visions for the nation’s future heightened tensions between cities and rural areas.</a:t>
            </a:r>
          </a:p>
        </p:txBody>
      </p:sp>
      <p:pic>
        <p:nvPicPr>
          <p:cNvPr id="8196" name="Picture 4" descr="HSUS09_EQ_logo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70" name="AutoShape 14"/>
          <p:cNvSpPr>
            <a:spLocks noChangeArrowheads="1"/>
          </p:cNvSpPr>
          <p:nvPr/>
        </p:nvSpPr>
        <p:spPr bwMode="auto">
          <a:xfrm rot="16200000" flipH="1">
            <a:off x="4229100" y="2247900"/>
            <a:ext cx="3733800" cy="3810000"/>
          </a:xfrm>
          <a:prstGeom prst="upArrowCallout">
            <a:avLst>
              <a:gd name="adj1" fmla="val 20843"/>
              <a:gd name="adj2" fmla="val 18875"/>
              <a:gd name="adj3" fmla="val 13144"/>
              <a:gd name="adj4" fmla="val 79785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47471" name="AutoShape 15"/>
          <p:cNvSpPr>
            <a:spLocks noChangeArrowheads="1"/>
          </p:cNvSpPr>
          <p:nvPr/>
        </p:nvSpPr>
        <p:spPr bwMode="auto">
          <a:xfrm rot="5400000" flipH="1">
            <a:off x="990600" y="2362200"/>
            <a:ext cx="3733800" cy="3581400"/>
          </a:xfrm>
          <a:prstGeom prst="upArrowCallout">
            <a:avLst>
              <a:gd name="adj1" fmla="val 21711"/>
              <a:gd name="adj2" fmla="val 19661"/>
              <a:gd name="adj3" fmla="val 13863"/>
              <a:gd name="adj4" fmla="val 78267"/>
            </a:avLst>
          </a:prstGeom>
          <a:gradFill rotWithShape="1">
            <a:gsLst>
              <a:gs pos="0">
                <a:srgbClr val="FFC000">
                  <a:alpha val="54999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838200" y="1260475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In 1920, for the first time, more Americans lived in cities than in rural areas.</a:t>
            </a:r>
            <a:endParaRPr lang="en-US" altLang="en-US" b="1" dirty="0"/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1219200" y="2514600"/>
            <a:ext cx="24384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In cities, many people enjoyed prosperity and were open to social change and new ideas.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5105400" y="2514600"/>
            <a:ext cx="27432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Times were harder in rural areas. Rural people generally preferred traditional views of science, religion, and culture.</a:t>
            </a:r>
          </a:p>
        </p:txBody>
      </p:sp>
      <p:pic>
        <p:nvPicPr>
          <p:cNvPr id="147477" name="Picture 21" descr="j02971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18097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8" name="Picture 22" descr="j03320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876800"/>
            <a:ext cx="1816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0" grpId="0" animBg="1"/>
      <p:bldP spid="1474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38200" y="1358900"/>
            <a:ext cx="7848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An example of this clash of values was </a:t>
            </a:r>
            <a:br>
              <a:rPr lang="en-US" altLang="en-US" sz="2400" b="1" dirty="0"/>
            </a:br>
            <a:r>
              <a:rPr lang="en-US" altLang="en-US" sz="2400" b="1" dirty="0"/>
              <a:t>the tension between </a:t>
            </a:r>
            <a:r>
              <a:rPr lang="en-US" altLang="en-US" sz="2400" b="1" dirty="0">
                <a:solidFill>
                  <a:srgbClr val="FF0000"/>
                </a:solidFill>
              </a:rPr>
              <a:t>modernism</a:t>
            </a:r>
            <a:r>
              <a:rPr lang="en-US" altLang="en-US" sz="2400" b="1" dirty="0"/>
              <a:t> and Christian </a:t>
            </a:r>
            <a:r>
              <a:rPr lang="en-US" altLang="en-US" sz="2400" b="1" dirty="0">
                <a:solidFill>
                  <a:srgbClr val="FF0000"/>
                </a:solidFill>
              </a:rPr>
              <a:t>fundamentalism </a:t>
            </a:r>
            <a:r>
              <a:rPr lang="en-US" altLang="en-US" sz="2400" b="1" dirty="0"/>
              <a:t>in the 1920s.</a:t>
            </a:r>
            <a:endParaRPr lang="en-US" altLang="en-US" b="1" dirty="0"/>
          </a:p>
        </p:txBody>
      </p:sp>
      <p:sp>
        <p:nvSpPr>
          <p:cNvPr id="10243" name="Text Box 11"/>
          <p:cNvSpPr txBox="1">
            <a:spLocks noChangeArrowheads="1"/>
          </p:cNvSpPr>
          <p:nvPr/>
        </p:nvSpPr>
        <p:spPr bwMode="auto">
          <a:xfrm>
            <a:off x="1828800" y="3124200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Modernism</a:t>
            </a:r>
            <a:r>
              <a:rPr lang="en-US" altLang="en-US" dirty="0"/>
              <a:t> emphasized science </a:t>
            </a:r>
            <a:br>
              <a:rPr lang="en-US" altLang="en-US" dirty="0"/>
            </a:br>
            <a:r>
              <a:rPr lang="en-US" altLang="en-US" dirty="0"/>
              <a:t>and secular values.</a:t>
            </a: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1828800" y="4378325"/>
            <a:ext cx="5029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Fundamentalism</a:t>
            </a:r>
            <a:r>
              <a:rPr lang="en-US" altLang="en-US" dirty="0"/>
              <a:t> emphasized religious values and taught the literal truth of the Christian Bible.</a:t>
            </a:r>
          </a:p>
        </p:txBody>
      </p:sp>
      <p:pic>
        <p:nvPicPr>
          <p:cNvPr id="10245" name="Picture 17" descr="MCj043692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1" descr="C:\Documents and Settings\sheassler\Local Settings\Temporary Internet Files\Content.IE5\OH2NGD0R\MCSO01872_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733800"/>
            <a:ext cx="1727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1304925"/>
            <a:ext cx="8001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 dirty="0"/>
              <a:t>Attitudes toward education illustrate another difference between urban and rural perspectives.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38200" y="2438400"/>
            <a:ext cx="33528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Urban people </a:t>
            </a:r>
            <a:r>
              <a:rPr lang="en-US" altLang="en-US" dirty="0">
                <a:solidFill>
                  <a:srgbClr val="0033CC"/>
                </a:solidFill>
              </a:rPr>
              <a:t>saw formal education as essential to getting a good job.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In rural areas, </a:t>
            </a:r>
            <a:r>
              <a:rPr lang="en-US" altLang="en-US" dirty="0">
                <a:solidFill>
                  <a:srgbClr val="0033CC"/>
                </a:solidFill>
              </a:rPr>
              <a:t>“book learning” interfered with farm work</a:t>
            </a:r>
            <a:r>
              <a:rPr lang="en-US" altLang="en-US" dirty="0"/>
              <a:t> and was less highly valued.</a:t>
            </a:r>
          </a:p>
        </p:txBody>
      </p:sp>
      <p:pic>
        <p:nvPicPr>
          <p:cNvPr id="11270" name="Picture 6" descr="ch20_images_hsus_se_p06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5"/>
          <a:stretch>
            <a:fillRect/>
          </a:stretch>
        </p:blipFill>
        <p:spPr bwMode="auto">
          <a:xfrm>
            <a:off x="4786313" y="2286000"/>
            <a:ext cx="3519487" cy="382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AutoShape 10"/>
          <p:cNvSpPr>
            <a:spLocks noChangeArrowheads="1"/>
          </p:cNvSpPr>
          <p:nvPr/>
        </p:nvSpPr>
        <p:spPr bwMode="auto">
          <a:xfrm rot="10800000" flipH="1">
            <a:off x="838200" y="1524000"/>
            <a:ext cx="7467600" cy="2057400"/>
          </a:xfrm>
          <a:prstGeom prst="upArrowCallout">
            <a:avLst>
              <a:gd name="adj1" fmla="val 37914"/>
              <a:gd name="adj2" fmla="val 35116"/>
              <a:gd name="adj3" fmla="val 24505"/>
              <a:gd name="adj4" fmla="val 63000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524000" y="1600200"/>
            <a:ext cx="6477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Education became a battleground for fundamentalist and modernist values </a:t>
            </a:r>
            <a:br>
              <a:rPr lang="en-US" altLang="en-US" b="1" dirty="0"/>
            </a:br>
            <a:r>
              <a:rPr lang="en-US" altLang="en-US" b="1" dirty="0"/>
              <a:t>in the 1925</a:t>
            </a:r>
            <a:r>
              <a:rPr lang="en-US" altLang="en-US" b="1" dirty="0">
                <a:solidFill>
                  <a:srgbClr val="FF0000"/>
                </a:solidFill>
              </a:rPr>
              <a:t> Scopes Trial.</a:t>
            </a: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838200" y="3733800"/>
            <a:ext cx="74676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Tennessee made it illegal to teach evolution in public schools.</a:t>
            </a:r>
          </a:p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Biology teacher John Scopes challenged the law.</a:t>
            </a:r>
          </a:p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Defense attorney </a:t>
            </a:r>
            <a:r>
              <a:rPr lang="en-US" altLang="en-US" b="1" dirty="0">
                <a:solidFill>
                  <a:srgbClr val="FF0000"/>
                </a:solidFill>
              </a:rPr>
              <a:t>Clarence Darrow</a:t>
            </a:r>
            <a:r>
              <a:rPr lang="en-US" altLang="en-US" dirty="0"/>
              <a:t> tried to use science to cast doubt on religious beliefs.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rt">
  <a:themeElements>
    <a:clrScheme name="1_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">
  <a:themeElements>
    <a:clrScheme name="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1940</TotalTime>
  <Words>701</Words>
  <Application>Microsoft Office PowerPoint</Application>
  <PresentationFormat>On-screen Show (4:3)</PresentationFormat>
  <Paragraphs>71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1_Start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Sam Lewbel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Lewbel</dc:creator>
  <cp:lastModifiedBy>Alison Mc Lin</cp:lastModifiedBy>
  <cp:revision>91</cp:revision>
  <cp:lastPrinted>2008-05-21T18:42:16Z</cp:lastPrinted>
  <dcterms:created xsi:type="dcterms:W3CDTF">2008-12-06T15:26:32Z</dcterms:created>
  <dcterms:modified xsi:type="dcterms:W3CDTF">2018-12-18T20:22:22Z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