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713" r:id="rId3"/>
    <p:sldId id="730" r:id="rId4"/>
    <p:sldId id="769" r:id="rId5"/>
    <p:sldId id="751" r:id="rId6"/>
    <p:sldId id="771" r:id="rId7"/>
    <p:sldId id="772" r:id="rId8"/>
    <p:sldId id="773" r:id="rId9"/>
    <p:sldId id="758" r:id="rId10"/>
    <p:sldId id="745" r:id="rId11"/>
    <p:sldId id="746" r:id="rId12"/>
    <p:sldId id="762" r:id="rId13"/>
    <p:sldId id="774" r:id="rId14"/>
    <p:sldId id="763" r:id="rId15"/>
    <p:sldId id="775" r:id="rId16"/>
    <p:sldId id="766" r:id="rId17"/>
    <p:sldId id="7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8FE"/>
    <a:srgbClr val="0033CC"/>
    <a:srgbClr val="B3F1FF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92053" autoAdjust="0"/>
  </p:normalViewPr>
  <p:slideViewPr>
    <p:cSldViewPr>
      <p:cViewPr varScale="1">
        <p:scale>
          <a:sx n="100" d="100"/>
          <a:sy n="100" d="100"/>
        </p:scale>
        <p:origin x="-996" y="-90"/>
      </p:cViewPr>
      <p:guideLst>
        <p:guide orient="horz" pos="2160"/>
        <p:guide orient="horz" pos="720"/>
        <p:guide orient="horz" pos="1152"/>
        <p:guide pos="2880"/>
        <p:guide pos="5472"/>
        <p:guide pos="288"/>
        <p:guide pos="528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69F5FCF-9249-462A-A26B-46DDC592D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B6EF5CF-319C-4C1E-9B12-FD74ACB81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9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1EA38F4E-29C2-437C-A4EE-91267857AAE5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1CA84874-660D-4931-83BA-59F37A18385D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B63701FD-E437-411C-BB95-A64B52560103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BE96B3A-5036-4E9E-933E-CA59B61B8FE1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559BCB66-B893-4B03-A599-55F924137139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05EAB07A-FCA2-4AA8-8AEE-94A8CFF0ADD9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3803EA0-11D2-44DE-9849-E648E080B672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FAAF5582-CF5B-4BE8-AF0A-FF40401F9B30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78D1A8A7-67D1-4004-885E-88526F9D5233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7980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6247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A New Mass Culture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14313" y="414338"/>
            <a:ext cx="811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14313" y="414338"/>
            <a:ext cx="811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A New Mass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/>
        </p:nvSpPr>
        <p:spPr bwMode="auto">
          <a:xfrm>
            <a:off x="533400" y="11430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 dirty="0"/>
              <a:t>Objectives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69770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Trace the reasons that leisure time increased during the 1920s.</a:t>
            </a:r>
          </a:p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Analyze how the development of popular culture united Americans and created new activities and heroes.</a:t>
            </a:r>
          </a:p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Discuss the advancements of women in the 1920s.</a:t>
            </a:r>
          </a:p>
          <a:p>
            <a:pPr>
              <a:spcAft>
                <a:spcPts val="1588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Analyze the concept of modernism and its impact on writers and painters in the 1920s.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sus_ch020_s4_Lindburgh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t="36456" r="3963" b="3951"/>
          <a:stretch>
            <a:fillRect/>
          </a:stretch>
        </p:blipFill>
        <p:spPr bwMode="auto">
          <a:xfrm>
            <a:off x="368300" y="2185988"/>
            <a:ext cx="49530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257800" y="2590800"/>
            <a:ext cx="3429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In May 1927, Lindbergh flew his single-engine plane, </a:t>
            </a:r>
            <a:r>
              <a:rPr lang="en-US" altLang="en-US" i="1" dirty="0"/>
              <a:t>Spirit of St. Louis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33CC"/>
                </a:solidFill>
              </a:rPr>
              <a:t>non-stop from New York to Paris.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The flight took more than </a:t>
            </a:r>
            <a:r>
              <a:rPr lang="en-US" altLang="en-US" dirty="0">
                <a:solidFill>
                  <a:srgbClr val="0033CC"/>
                </a:solidFill>
              </a:rPr>
              <a:t>33 hours.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92100" y="1371600"/>
            <a:ext cx="8610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Aviator </a:t>
            </a:r>
            <a:r>
              <a:rPr lang="en-US" altLang="en-US" b="1" dirty="0">
                <a:solidFill>
                  <a:srgbClr val="FF0000"/>
                </a:solidFill>
              </a:rPr>
              <a:t>Charles Lindbergh</a:t>
            </a:r>
            <a:r>
              <a:rPr lang="en-US" altLang="en-US" b="1" dirty="0"/>
              <a:t> became a national hero when he made the first solo flight across the Atlantic.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876300" y="1524000"/>
            <a:ext cx="7391400" cy="1447800"/>
          </a:xfrm>
          <a:prstGeom prst="upArrowCallout">
            <a:avLst>
              <a:gd name="adj1" fmla="val 52282"/>
              <a:gd name="adj2" fmla="val 4842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23900" y="1673225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 dirty="0"/>
              <a:t>Women’s roles also changed in the 1920s.</a:t>
            </a:r>
            <a:endParaRPr lang="en-US" altLang="en-US" dirty="0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838200" y="3200400"/>
            <a:ext cx="784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Women married later, had fewer children, and generally lived longer, healthier lives.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Labor-saving appliances, such as electric irons and vacuum cleaners, allowed time for book clubs, charitable work, and new personal interests.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Such changes benefited urban women more than rural women.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MCj00834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209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85800" y="2665413"/>
            <a:ext cx="4114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These young women rejected Victorian morality and values.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They wore short skirts, cut their hair in a short style called the bob, and followed dance crazes such as the Charleston.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30250" y="1538288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Flappers</a:t>
            </a:r>
            <a:r>
              <a:rPr lang="en-US" altLang="en-US" b="1" dirty="0"/>
              <a:t> represented a “revolution in </a:t>
            </a:r>
            <a:br>
              <a:rPr lang="en-US" altLang="en-US" b="1" dirty="0"/>
            </a:br>
            <a:r>
              <a:rPr lang="en-US" altLang="en-US" b="1" dirty="0"/>
              <a:t>manners and morals.”</a:t>
            </a:r>
          </a:p>
        </p:txBody>
      </p:sp>
      <p:pic>
        <p:nvPicPr>
          <p:cNvPr id="15365" name="Picture 5" descr="MCj035880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838200"/>
            <a:ext cx="22082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685800" y="1371600"/>
            <a:ext cx="7772400" cy="4495800"/>
          </a:xfrm>
          <a:prstGeom prst="rect">
            <a:avLst/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168983" name="Group 23"/>
          <p:cNvGraphicFramePr>
            <a:graphicFrameLocks noGrp="1"/>
          </p:cNvGraphicFramePr>
          <p:nvPr/>
        </p:nvGraphicFramePr>
        <p:xfrm>
          <a:off x="914400" y="1219200"/>
          <a:ext cx="7315200" cy="4008438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decade saw many “firsts” for women.</a:t>
                      </a:r>
                    </a:p>
                  </a:txBody>
                  <a:tcPr marL="137160" marR="137160" marT="13716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5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37160" marR="137160" marT="137160" marB="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8982" name="Rectangle 22"/>
          <p:cNvSpPr>
            <a:spLocks noChangeArrowheads="1"/>
          </p:cNvSpPr>
          <p:nvPr/>
        </p:nvSpPr>
        <p:spPr bwMode="auto">
          <a:xfrm>
            <a:off x="1066800" y="2314575"/>
            <a:ext cx="7162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 dirty="0"/>
              <a:t>More women </a:t>
            </a:r>
            <a:r>
              <a:rPr lang="en-US" altLang="en-US" dirty="0">
                <a:solidFill>
                  <a:srgbClr val="0033CC"/>
                </a:solidFill>
              </a:rPr>
              <a:t>entered the workforce.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 dirty="0"/>
              <a:t>They </a:t>
            </a:r>
            <a:r>
              <a:rPr lang="en-US" altLang="en-US" dirty="0">
                <a:solidFill>
                  <a:srgbClr val="0033CC"/>
                </a:solidFill>
              </a:rPr>
              <a:t>moved into new fields</a:t>
            </a:r>
            <a:r>
              <a:rPr lang="en-US" altLang="en-US" dirty="0"/>
              <a:t> such as banking, aviation, journalism, and medicine.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 dirty="0"/>
              <a:t>Nellie </a:t>
            </a:r>
            <a:r>
              <a:rPr lang="en-US" altLang="en-US" dirty="0" err="1"/>
              <a:t>Tayloe</a:t>
            </a:r>
            <a:r>
              <a:rPr lang="en-US" altLang="en-US" dirty="0"/>
              <a:t> Ross of Wyoming became the </a:t>
            </a:r>
            <a:r>
              <a:rPr lang="en-US" altLang="en-US" dirty="0">
                <a:solidFill>
                  <a:srgbClr val="0033CC"/>
                </a:solidFill>
              </a:rPr>
              <a:t>first female governor.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 dirty="0"/>
              <a:t>Other “firsts” included the </a:t>
            </a:r>
            <a:r>
              <a:rPr lang="en-US" altLang="en-US" dirty="0">
                <a:solidFill>
                  <a:srgbClr val="0033CC"/>
                </a:solidFill>
              </a:rPr>
              <a:t>first woman judge</a:t>
            </a:r>
            <a:r>
              <a:rPr lang="en-US" altLang="en-US" dirty="0"/>
              <a:t> and the first woman elected to the U.S. </a:t>
            </a:r>
            <a:r>
              <a:rPr lang="en-US" altLang="en-US" dirty="0">
                <a:solidFill>
                  <a:srgbClr val="0033CC"/>
                </a:solidFill>
              </a:rPr>
              <a:t>Senate.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78486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4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dirty="0"/>
              <a:t>The war’s devastation left many questioning the optimistic Victorian attitude of progress.</a:t>
            </a:r>
          </a:p>
          <a:p>
            <a:pPr eaLnBrk="1" hangingPunct="1">
              <a:spcAft>
                <a:spcPts val="14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Modernism expressed a skeptical, pessimistic view of the world.</a:t>
            </a:r>
          </a:p>
          <a:p>
            <a:pPr eaLnBrk="1" hangingPunct="1">
              <a:spcAft>
                <a:spcPts val="14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dirty="0"/>
              <a:t>Writers and artists explored the ideas of psychologist </a:t>
            </a:r>
            <a:r>
              <a:rPr lang="en-US" altLang="en-US" b="1" dirty="0">
                <a:solidFill>
                  <a:srgbClr val="FF0000"/>
                </a:solidFill>
              </a:rPr>
              <a:t>Sigmund Freud</a:t>
            </a:r>
            <a:r>
              <a:rPr lang="en-US" altLang="en-US" dirty="0">
                <a:solidFill>
                  <a:srgbClr val="FF0000"/>
                </a:solidFill>
              </a:rPr>
              <a:t>,</a:t>
            </a:r>
            <a:r>
              <a:rPr lang="en-US" altLang="en-US" dirty="0"/>
              <a:t> who suggested that </a:t>
            </a:r>
            <a:r>
              <a:rPr lang="en-US" altLang="en-US" dirty="0">
                <a:solidFill>
                  <a:srgbClr val="0033CC"/>
                </a:solidFill>
              </a:rPr>
              <a:t>human behavior was driven by unconscious desires.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5600" y="1219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World War I strongly affected the art and literature of the 1920s.</a:t>
            </a:r>
            <a:endParaRPr lang="en-US" altLang="en-US" dirty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85963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05400" y="2281238"/>
            <a:ext cx="41148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Artists such as Edward Hopper, Joseph Stella, </a:t>
            </a:r>
            <a:br>
              <a:rPr lang="en-US" altLang="en-US" dirty="0"/>
            </a:br>
            <a:r>
              <a:rPr lang="en-US" altLang="en-US" dirty="0"/>
              <a:t>and Georgia O’Keefe </a:t>
            </a:r>
            <a:r>
              <a:rPr lang="en-US" altLang="en-US" dirty="0">
                <a:solidFill>
                  <a:srgbClr val="0033CC"/>
                </a:solidFill>
              </a:rPr>
              <a:t>challenged tradition and experimented with new subjects and abstract styles. </a:t>
            </a:r>
          </a:p>
        </p:txBody>
      </p:sp>
      <p:pic>
        <p:nvPicPr>
          <p:cNvPr id="18435" name="Picture 10" descr="hsus_ch020_s4_ModernistPai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2191" r="39592" b="-1556"/>
          <a:stretch>
            <a:fillRect/>
          </a:stretch>
        </p:blipFill>
        <p:spPr bwMode="auto">
          <a:xfrm>
            <a:off x="381000" y="1600200"/>
            <a:ext cx="46482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04800" y="1304925"/>
            <a:ext cx="8534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Writers of the 1920s were called the </a:t>
            </a:r>
            <a:r>
              <a:rPr lang="en-US" altLang="en-US" b="1" dirty="0">
                <a:solidFill>
                  <a:srgbClr val="FF0000"/>
                </a:solidFill>
              </a:rPr>
              <a:t>Lost Generation</a:t>
            </a:r>
            <a:r>
              <a:rPr lang="en-US" altLang="en-US" b="1" dirty="0"/>
              <a:t> because they’d lost faith in Victorian cultural values. 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8001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F. Scott </a:t>
            </a:r>
            <a:r>
              <a:rPr lang="en-US" altLang="en-US" b="1" dirty="0" err="1">
                <a:solidFill>
                  <a:srgbClr val="FF0000"/>
                </a:solidFill>
              </a:rPr>
              <a:t>Fitgerald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explored the idea of the American dream,</a:t>
            </a:r>
            <a:r>
              <a:rPr lang="en-US" altLang="en-US" dirty="0"/>
              <a:t> writing that his generation had found</a:t>
            </a:r>
            <a:br>
              <a:rPr lang="en-US" altLang="en-US" dirty="0"/>
            </a:br>
            <a:r>
              <a:rPr lang="en-US" altLang="en-US" i="1" dirty="0"/>
              <a:t>“all faiths in man shaken.”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Ernest Hemingway</a:t>
            </a:r>
            <a:r>
              <a:rPr lang="en-US" altLang="en-US" dirty="0"/>
              <a:t> questioned concepts of personal sacrifice, glory, honor, and war and </a:t>
            </a:r>
            <a:r>
              <a:rPr lang="en-US" altLang="en-US" dirty="0">
                <a:solidFill>
                  <a:srgbClr val="0033CC"/>
                </a:solidFill>
              </a:rPr>
              <a:t>created a new style of writing.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/>
              <a:t>Playwright Eugene O’Neill </a:t>
            </a:r>
            <a:r>
              <a:rPr lang="en-US" altLang="en-US" dirty="0">
                <a:solidFill>
                  <a:srgbClr val="0033CC"/>
                </a:solidFill>
              </a:rPr>
              <a:t>explored the subconscious mind in his plays.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962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Charlie Chaplin</a:t>
            </a:r>
            <a:r>
              <a:rPr lang="en-US" altLang="en-US" b="1" dirty="0"/>
              <a:t> – </a:t>
            </a:r>
            <a:r>
              <a:rPr lang="en-US" altLang="en-US" dirty="0"/>
              <a:t>popular silent film star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i="1" dirty="0">
                <a:solidFill>
                  <a:srgbClr val="FF0000"/>
                </a:solidFill>
              </a:rPr>
              <a:t>The Jazz Singer</a:t>
            </a:r>
            <a:r>
              <a:rPr lang="en-US" altLang="en-US" b="1" i="1" dirty="0"/>
              <a:t> </a:t>
            </a:r>
            <a:r>
              <a:rPr lang="en-US" altLang="en-US" b="1" dirty="0"/>
              <a:t>–</a:t>
            </a:r>
            <a:r>
              <a:rPr lang="en-US" altLang="en-US" dirty="0"/>
              <a:t> the first talking motion picture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Babe Ruth</a:t>
            </a:r>
            <a:r>
              <a:rPr lang="en-US" altLang="en-US" b="1" dirty="0"/>
              <a:t> –</a:t>
            </a:r>
            <a:r>
              <a:rPr lang="en-US" altLang="en-US" dirty="0"/>
              <a:t> baseball star known as the “Sultan </a:t>
            </a:r>
            <a:br>
              <a:rPr lang="en-US" altLang="en-US" dirty="0"/>
            </a:br>
            <a:r>
              <a:rPr lang="en-US" altLang="en-US" dirty="0"/>
              <a:t>of Swat” and the “Bambino” 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Charles Lindbergh</a:t>
            </a:r>
            <a:r>
              <a:rPr lang="en-US" altLang="en-US" b="1" dirty="0"/>
              <a:t> –</a:t>
            </a:r>
            <a:r>
              <a:rPr lang="en-US" altLang="en-US" dirty="0"/>
              <a:t> the first person to fly solo and non-stop across the Atlantic Ocean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flapper</a:t>
            </a:r>
            <a:r>
              <a:rPr lang="en-US" altLang="en-US" b="1" dirty="0"/>
              <a:t> –</a:t>
            </a:r>
            <a:r>
              <a:rPr lang="en-US" altLang="en-US" dirty="0"/>
              <a:t> a young woman of the 1920s who rejected traditional values and 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828800"/>
            <a:ext cx="7696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Sigmund Freud</a:t>
            </a:r>
            <a:r>
              <a:rPr lang="en-US" altLang="en-US" b="1"/>
              <a:t> –</a:t>
            </a:r>
            <a:r>
              <a:rPr lang="en-US" altLang="en-US"/>
              <a:t> psychologist who suggested that people are driven by subconscious desires 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“Lost Generation”</a:t>
            </a:r>
            <a:r>
              <a:rPr lang="en-US" altLang="en-US" b="1"/>
              <a:t> –</a:t>
            </a:r>
            <a:r>
              <a:rPr lang="en-US" altLang="en-US"/>
              <a:t> writers who rejected Victorian values after World War I and searched for new truths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F. Scott Fitzgerald</a:t>
            </a:r>
            <a:r>
              <a:rPr lang="en-US" altLang="en-US" b="1"/>
              <a:t> –</a:t>
            </a:r>
            <a:r>
              <a:rPr lang="en-US" altLang="en-US"/>
              <a:t> author of </a:t>
            </a:r>
            <a:r>
              <a:rPr lang="en-US" altLang="en-US" i="1"/>
              <a:t>The Great Gatsby</a:t>
            </a:r>
            <a:r>
              <a:rPr lang="en-US" altLang="en-US"/>
              <a:t> and other novels that questioned the idea of the American dream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Ernest Hemingway</a:t>
            </a:r>
            <a:r>
              <a:rPr lang="en-US" altLang="en-US" b="1"/>
              <a:t> –</a:t>
            </a:r>
            <a:r>
              <a:rPr lang="en-US" altLang="en-US"/>
              <a:t> author of a </a:t>
            </a:r>
            <a:r>
              <a:rPr lang="en-US" altLang="en-US" i="1"/>
              <a:t>Farewell to Arms</a:t>
            </a:r>
            <a:r>
              <a:rPr lang="en-US" altLang="en-US"/>
              <a:t> who developed a new writing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27200"/>
            <a:ext cx="6705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How did the new mass culture reflect technological and social changes?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16025" y="2895600"/>
            <a:ext cx="7010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/>
              <a:t>The automobile made it easier for people to travel. Other technological advances, such as radio and film, created a new mass culture. New styles also emerged in art and literature. </a:t>
            </a:r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In many ways, the 1920s represented the </a:t>
            </a:r>
            <a:br>
              <a:rPr lang="en-US" altLang="en-US" dirty="0"/>
            </a:br>
            <a:r>
              <a:rPr lang="en-US" altLang="en-US" dirty="0"/>
              <a:t>first decade of our own modern era. 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4648200" y="2209800"/>
            <a:ext cx="3657600" cy="3810000"/>
          </a:xfrm>
          <a:prstGeom prst="rect">
            <a:avLst/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838200" y="2209800"/>
            <a:ext cx="3124200" cy="3810000"/>
          </a:xfrm>
          <a:prstGeom prst="rect">
            <a:avLst/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In the 1920s, urban dwellers saw an increase in leisure time.</a:t>
            </a:r>
            <a:endParaRPr lang="en-US" altLang="en-US" b="1" dirty="0"/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1447800" y="2439988"/>
            <a:ext cx="2438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Farmers worked from dawn to dusk and had little time for recreation.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76800" y="2439988"/>
            <a:ext cx="31242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 cities and suburbs, people earned more money and had more time for fun. They looked for new kinds of entertainment.</a:t>
            </a:r>
          </a:p>
        </p:txBody>
      </p:sp>
      <p:pic>
        <p:nvPicPr>
          <p:cNvPr id="225289" name="Picture 9" descr="j0297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809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0" name="Picture 10" descr="j0332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48768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MPj043101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/>
          <a:stretch>
            <a:fillRect/>
          </a:stretch>
        </p:blipFill>
        <p:spPr bwMode="auto">
          <a:xfrm>
            <a:off x="76200" y="1295400"/>
            <a:ext cx="3298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505200" y="1646238"/>
            <a:ext cx="5029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One of the new kinds of entertainment was the </a:t>
            </a:r>
            <a:br>
              <a:rPr lang="en-US" altLang="en-US" b="1" dirty="0"/>
            </a:br>
            <a:r>
              <a:rPr lang="en-US" altLang="en-US" b="1" dirty="0"/>
              <a:t>motion picture.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505200" y="3246438"/>
            <a:ext cx="4953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 the 1920s, 60 to 100 million people went to the movies each week.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362200" y="4648200"/>
            <a:ext cx="6553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Throughout most of the decade, </a:t>
            </a:r>
            <a:br>
              <a:rPr lang="en-US" altLang="en-US" dirty="0"/>
            </a:br>
            <a:r>
              <a:rPr lang="en-US" altLang="en-US" dirty="0">
                <a:solidFill>
                  <a:srgbClr val="0033CC"/>
                </a:solidFill>
              </a:rPr>
              <a:t>movies were silent,</a:t>
            </a:r>
            <a:r>
              <a:rPr lang="en-US" altLang="en-US" dirty="0"/>
              <a:t> so people could watch them no matter what language they spoke.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MPj04072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886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990600" y="1371600"/>
            <a:ext cx="7086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Text Box 15"/>
          <p:cNvSpPr txBox="1">
            <a:spLocks noChangeArrowheads="1"/>
          </p:cNvSpPr>
          <p:nvPr/>
        </p:nvSpPr>
        <p:spPr bwMode="auto">
          <a:xfrm>
            <a:off x="1600200" y="14224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Movies were affordable and available to everyone, everywhere.</a:t>
            </a: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914400" y="5257800"/>
            <a:ext cx="7620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/>
              <a:t>In 1927, Al Jolson appeared in </a:t>
            </a:r>
            <a:r>
              <a:rPr lang="en-US" altLang="en-US" b="1" i="1" dirty="0">
                <a:solidFill>
                  <a:srgbClr val="FF0000"/>
                </a:solidFill>
              </a:rPr>
              <a:t>The Jazz Singer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/>
              <a:t>the first “talkie,” ending the era of silent films.</a:t>
            </a:r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3581400" y="2590800"/>
            <a:ext cx="4800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5000"/>
              </a:spcAft>
            </a:pPr>
            <a:r>
              <a:rPr lang="en-US" altLang="en-US" dirty="0">
                <a:solidFill>
                  <a:srgbClr val="0033CC"/>
                </a:solidFill>
              </a:rPr>
              <a:t>Movies’ democratic, universal appeal created stars known the world over.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450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Charlie Chaplin</a:t>
            </a:r>
            <a:r>
              <a:rPr lang="en-US" altLang="en-US" dirty="0"/>
              <a:t> became the most popular silent film star by playing “The Little Tramp.”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MCj023416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18">
            <a:off x="7497763" y="955675"/>
            <a:ext cx="15700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MCj023436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16002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The radio and the phonograph were</a:t>
            </a:r>
            <a:br>
              <a:rPr lang="en-US" altLang="en-US" b="1" dirty="0"/>
            </a:br>
            <a:r>
              <a:rPr lang="en-US" altLang="en-US" b="1" dirty="0"/>
              <a:t> powerful instruments of mass culture.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09600" y="2286000"/>
            <a:ext cx="3733800" cy="388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2C5FF"/>
              </a:gs>
            </a:gsLst>
            <a:lin ang="5400000" scaled="1"/>
          </a:gradFill>
          <a:ln w="19050" algn="ctr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724400" y="2286000"/>
            <a:ext cx="3733800" cy="388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EF8FE"/>
              </a:gs>
            </a:gsLst>
            <a:lin ang="5400000" scaled="1"/>
          </a:gradFill>
          <a:ln w="19050" algn="ctr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2451100"/>
            <a:ext cx="3200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400"/>
              </a:spcAft>
              <a:buSzPct val="80000"/>
              <a:buFontTx/>
              <a:buChar char="•"/>
            </a:pPr>
            <a:r>
              <a:rPr lang="en-US" altLang="en-US" sz="2000" dirty="0"/>
              <a:t>The first commercial radio station, KDKA, began in 1920.</a:t>
            </a:r>
          </a:p>
          <a:p>
            <a:pPr eaLnBrk="1" hangingPunct="1">
              <a:spcAft>
                <a:spcPts val="1400"/>
              </a:spcAft>
              <a:buSzPct val="80000"/>
              <a:buFontTx/>
              <a:buChar char="•"/>
            </a:pPr>
            <a:r>
              <a:rPr lang="en-US" altLang="en-US" sz="2000" dirty="0"/>
              <a:t>Within three years, there were 600 radio stations.</a:t>
            </a:r>
          </a:p>
          <a:p>
            <a:pPr eaLnBrk="1" hangingPunct="1">
              <a:spcAft>
                <a:spcPts val="1400"/>
              </a:spcAft>
              <a:buSzPct val="80000"/>
              <a:buFontTx/>
              <a:buChar char="•"/>
            </a:pPr>
            <a:r>
              <a:rPr lang="en-US" altLang="en-US" sz="2000" dirty="0"/>
              <a:t>People all over the country could hear the same music, news, and shows.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00600" y="2451100"/>
            <a:ext cx="3581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400"/>
              </a:spcAft>
              <a:buSzPct val="80000"/>
              <a:buFontTx/>
              <a:buChar char="•"/>
            </a:pPr>
            <a:r>
              <a:rPr lang="en-US" altLang="en-US" sz="2000" dirty="0"/>
              <a:t>With phonographs, people could listen to music whenever they wanted.</a:t>
            </a:r>
          </a:p>
          <a:p>
            <a:pPr eaLnBrk="1" hangingPunct="1">
              <a:spcAft>
                <a:spcPts val="1400"/>
              </a:spcAft>
              <a:buSzPct val="80000"/>
              <a:buFontTx/>
              <a:buChar char="•"/>
            </a:pPr>
            <a:r>
              <a:rPr lang="en-US" altLang="en-US" sz="2000" dirty="0"/>
              <a:t>Improvements in recording technology made records popular.</a:t>
            </a:r>
          </a:p>
          <a:p>
            <a:pPr eaLnBrk="1" hangingPunct="1">
              <a:spcAft>
                <a:spcPts val="1400"/>
              </a:spcAft>
              <a:buSzPct val="80000"/>
              <a:buFontTx/>
              <a:buChar char="•"/>
            </a:pPr>
            <a:r>
              <a:rPr lang="en-US" altLang="en-US" sz="2000" dirty="0"/>
              <a:t>People listened to the same songs and learned the same dances.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The world of sports produced some nationally famous heroes.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4114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Baseball player </a:t>
            </a:r>
            <a:r>
              <a:rPr lang="en-US" altLang="en-US" b="1" dirty="0">
                <a:solidFill>
                  <a:srgbClr val="FF0000"/>
                </a:solidFill>
              </a:rPr>
              <a:t>Babe Ruth</a:t>
            </a:r>
            <a:r>
              <a:rPr lang="en-US" altLang="en-US" dirty="0">
                <a:solidFill>
                  <a:srgbClr val="FF0000"/>
                </a:solidFill>
              </a:rPr>
              <a:t>,</a:t>
            </a:r>
            <a:r>
              <a:rPr lang="en-US" altLang="en-US" dirty="0"/>
              <a:t> nicknamed “The Sultan of Swat,” thrilled people with his home runs.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4114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</a:rPr>
              <a:t>Thanks to newspapers and radio, millions of people could follow their favorite athletes.</a:t>
            </a:r>
          </a:p>
        </p:txBody>
      </p:sp>
      <p:pic>
        <p:nvPicPr>
          <p:cNvPr id="12295" name="Picture 7" descr="ch20_images_ahon_se_p0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9"/>
          <a:stretch>
            <a:fillRect/>
          </a:stretch>
        </p:blipFill>
        <p:spPr bwMode="auto">
          <a:xfrm>
            <a:off x="5372100" y="2019300"/>
            <a:ext cx="29337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798</Words>
  <Application>Microsoft Office PowerPoint</Application>
  <PresentationFormat>On-screen Show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93</cp:revision>
  <cp:lastPrinted>2008-05-21T18:42:16Z</cp:lastPrinted>
  <dcterms:created xsi:type="dcterms:W3CDTF">2008-12-06T15:26:32Z</dcterms:created>
  <dcterms:modified xsi:type="dcterms:W3CDTF">2018-12-19T17:57:49Z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