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6"/>
  </p:notesMasterIdLst>
  <p:handoutMasterIdLst>
    <p:handoutMasterId r:id="rId17"/>
  </p:handoutMasterIdLst>
  <p:sldIdLst>
    <p:sldId id="713" r:id="rId3"/>
    <p:sldId id="730" r:id="rId4"/>
    <p:sldId id="764" r:id="rId5"/>
    <p:sldId id="751" r:id="rId6"/>
    <p:sldId id="756" r:id="rId7"/>
    <p:sldId id="757" r:id="rId8"/>
    <p:sldId id="754" r:id="rId9"/>
    <p:sldId id="758" r:id="rId10"/>
    <p:sldId id="760" r:id="rId11"/>
    <p:sldId id="745" r:id="rId12"/>
    <p:sldId id="753" r:id="rId13"/>
    <p:sldId id="762" r:id="rId14"/>
    <p:sldId id="7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3F1FF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906" y="-90"/>
      </p:cViewPr>
      <p:guideLst>
        <p:guide orient="horz" pos="2160"/>
        <p:guide orient="horz" pos="720"/>
        <p:guide orient="horz" pos="1152"/>
        <p:guide pos="2880"/>
        <p:guide pos="288"/>
        <p:guide pos="52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F950CC24-A845-479F-A4AE-C5F25006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5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B6F18064-27A6-4BEC-8B32-EA309AA3C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DEEA726C-F151-4629-80C1-8CEEE42FA947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B0DB355-6C31-4931-9529-5C7623BE3FBF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31C6B5D8-25C3-42F2-947E-7A7B0C3815C9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910B181F-0333-47B9-AE96-F7744DA6D432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8C6CE8C6-7326-4DF2-BB91-610022E03626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4589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398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38735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5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Harlem Renaissance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Harlem Renaissance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38735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701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sz="2200" dirty="0"/>
              <a:t>Analyze the racial and economic philosophies of Marcus Garvey.</a:t>
            </a:r>
          </a:p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sz="2200" dirty="0"/>
              <a:t>Trace the development and impact of jazz.</a:t>
            </a:r>
          </a:p>
          <a:p>
            <a:pPr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sz="2200" dirty="0"/>
              <a:t>Discuss the themes explored by writers of the Harlem Renaissance.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AutoShape 10"/>
          <p:cNvSpPr>
            <a:spLocks noChangeArrowheads="1"/>
          </p:cNvSpPr>
          <p:nvPr/>
        </p:nvSpPr>
        <p:spPr bwMode="auto">
          <a:xfrm rot="10800000" flipH="1">
            <a:off x="838200" y="1420813"/>
            <a:ext cx="7467600" cy="1676400"/>
          </a:xfrm>
          <a:prstGeom prst="upArrowCallout">
            <a:avLst>
              <a:gd name="adj1" fmla="val 45750"/>
              <a:gd name="adj2" fmla="val 41859"/>
              <a:gd name="adj3" fmla="val 22294"/>
              <a:gd name="adj4" fmla="val 64092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>
              <a:latin typeface="Verdana" pitchFamily="34" charset="0"/>
            </a:endParaRPr>
          </a:p>
        </p:txBody>
      </p:sp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838200" y="3227388"/>
            <a:ext cx="76962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>
                <a:solidFill>
                  <a:srgbClr val="0033CC"/>
                </a:solidFill>
              </a:rPr>
              <a:t>Duke Ellington was a popular band leader</a:t>
            </a:r>
            <a:r>
              <a:rPr lang="en-US" altLang="en-US" sz="2200" dirty="0"/>
              <a:t> who wrote or arranged more than 2,000 pieces of music and earned international honors.</a:t>
            </a:r>
          </a:p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/>
              <a:t>Jazz bands featured solo vocalists such as </a:t>
            </a:r>
            <a:r>
              <a:rPr lang="en-US" altLang="en-US" sz="2200" b="1" dirty="0">
                <a:solidFill>
                  <a:srgbClr val="FF0000"/>
                </a:solidFill>
              </a:rPr>
              <a:t>Bessie Smith</a:t>
            </a:r>
            <a:r>
              <a:rPr lang="en-US" altLang="en-US" sz="2200" dirty="0">
                <a:solidFill>
                  <a:srgbClr val="FF0000"/>
                </a:solidFill>
              </a:rPr>
              <a:t>,</a:t>
            </a:r>
            <a:r>
              <a:rPr lang="en-US" altLang="en-US" sz="2200" dirty="0">
                <a:solidFill>
                  <a:srgbClr val="0033CC"/>
                </a:solidFill>
              </a:rPr>
              <a:t> the “Empress of the Blues.”</a:t>
            </a:r>
            <a:r>
              <a:rPr lang="en-US" altLang="en-US" sz="2200" dirty="0"/>
              <a:t> </a:t>
            </a:r>
          </a:p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/>
              <a:t>White composers such as Cole Porter, Irving Berlin, and George Gershwin found inspiration in jazz.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9200" y="1498600"/>
            <a:ext cx="6705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200" b="1" dirty="0"/>
              <a:t>Spread by radio and phonograph records, </a:t>
            </a:r>
            <a:br>
              <a:rPr lang="en-US" altLang="en-US" sz="2200" b="1" dirty="0"/>
            </a:br>
            <a:r>
              <a:rPr lang="en-US" altLang="en-US" sz="2200" b="1" dirty="0"/>
              <a:t>jazz gained worldwide popularity.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49275" y="1265238"/>
            <a:ext cx="8001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200" b="1" dirty="0"/>
              <a:t>Jazz and the blues were part of the </a:t>
            </a:r>
            <a:br>
              <a:rPr lang="en-US" altLang="en-US" sz="2200" b="1" dirty="0"/>
            </a:br>
            <a:r>
              <a:rPr lang="en-US" altLang="en-US" sz="2200" b="1" dirty="0">
                <a:solidFill>
                  <a:srgbClr val="FF0000"/>
                </a:solidFill>
              </a:rPr>
              <a:t>Harlem Renaissance</a:t>
            </a:r>
            <a:r>
              <a:rPr lang="en-US" altLang="en-US" sz="2200" dirty="0">
                <a:solidFill>
                  <a:srgbClr val="FF0000"/>
                </a:solidFill>
              </a:rPr>
              <a:t>,</a:t>
            </a:r>
            <a:r>
              <a:rPr lang="en-US" altLang="en-US" sz="2200" dirty="0"/>
              <a:t> </a:t>
            </a:r>
            <a:r>
              <a:rPr lang="en-US" altLang="en-US" sz="2200" b="1" dirty="0"/>
              <a:t>a flowering of </a:t>
            </a:r>
            <a:br>
              <a:rPr lang="en-US" altLang="en-US" sz="2200" b="1" dirty="0"/>
            </a:br>
            <a:r>
              <a:rPr lang="en-US" altLang="en-US" sz="2200" b="1" dirty="0"/>
              <a:t>African American arts and literature.</a:t>
            </a:r>
          </a:p>
        </p:txBody>
      </p:sp>
      <p:sp>
        <p:nvSpPr>
          <p:cNvPr id="85032" name="Rectangle 40"/>
          <p:cNvSpPr>
            <a:spLocks noChangeArrowheads="1"/>
          </p:cNvSpPr>
          <p:nvPr/>
        </p:nvSpPr>
        <p:spPr bwMode="auto">
          <a:xfrm>
            <a:off x="5562600" y="2743200"/>
            <a:ext cx="3200400" cy="3124200"/>
          </a:xfrm>
          <a:prstGeom prst="rect">
            <a:avLst/>
          </a:prstGeom>
          <a:gradFill rotWithShape="1">
            <a:gsLst>
              <a:gs pos="0">
                <a:srgbClr val="DF9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31" name="Rectangle 39"/>
          <p:cNvSpPr>
            <a:spLocks noChangeArrowheads="1"/>
          </p:cNvSpPr>
          <p:nvPr/>
        </p:nvSpPr>
        <p:spPr bwMode="auto">
          <a:xfrm rot="10800000">
            <a:off x="2895600" y="2743200"/>
            <a:ext cx="2667000" cy="304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381000" y="2743200"/>
            <a:ext cx="2514600" cy="304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299" name="Text Box 30"/>
          <p:cNvSpPr txBox="1">
            <a:spLocks noChangeArrowheads="1"/>
          </p:cNvSpPr>
          <p:nvPr/>
        </p:nvSpPr>
        <p:spPr bwMode="auto">
          <a:xfrm>
            <a:off x="574675" y="2908300"/>
            <a:ext cx="2362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</a:pPr>
            <a:r>
              <a:rPr lang="en-US" altLang="en-US" dirty="0"/>
              <a:t>Novelists, poets, and artists celebrated their culture and explored questions of </a:t>
            </a:r>
            <a:br>
              <a:rPr lang="en-US" altLang="en-US" dirty="0"/>
            </a:br>
            <a:r>
              <a:rPr lang="en-US" altLang="en-US" dirty="0"/>
              <a:t>race in America.</a:t>
            </a:r>
          </a:p>
        </p:txBody>
      </p:sp>
      <p:sp>
        <p:nvSpPr>
          <p:cNvPr id="140300" name="Text Box 31"/>
          <p:cNvSpPr txBox="1">
            <a:spLocks noChangeArrowheads="1"/>
          </p:cNvSpPr>
          <p:nvPr/>
        </p:nvSpPr>
        <p:spPr bwMode="auto">
          <a:xfrm>
            <a:off x="3124200" y="2919413"/>
            <a:ext cx="23622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100000"/>
              </a:spcAft>
            </a:pPr>
            <a:r>
              <a:rPr lang="en-US" altLang="en-US" dirty="0"/>
              <a:t>Jean Toomer’s </a:t>
            </a:r>
            <a:r>
              <a:rPr lang="en-US" altLang="en-US" i="1" dirty="0"/>
              <a:t>Cane</a:t>
            </a:r>
            <a:r>
              <a:rPr lang="en-US" altLang="en-US" dirty="0"/>
              <a:t> showed the richness of African American life and folk culture.</a:t>
            </a:r>
          </a:p>
        </p:txBody>
      </p:sp>
      <p:sp>
        <p:nvSpPr>
          <p:cNvPr id="140301" name="Text Box 32"/>
          <p:cNvSpPr txBox="1">
            <a:spLocks noChangeArrowheads="1"/>
          </p:cNvSpPr>
          <p:nvPr/>
        </p:nvSpPr>
        <p:spPr bwMode="auto">
          <a:xfrm>
            <a:off x="5867400" y="2895600"/>
            <a:ext cx="27432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100000"/>
              </a:spcAft>
            </a:pPr>
            <a:r>
              <a:rPr lang="en-US" altLang="en-US" dirty="0"/>
              <a:t>The writings of </a:t>
            </a:r>
            <a:r>
              <a:rPr lang="en-US" altLang="en-US" b="1" dirty="0">
                <a:solidFill>
                  <a:srgbClr val="FF0000"/>
                </a:solidFill>
              </a:rPr>
              <a:t>Claude McKay</a:t>
            </a:r>
            <a:r>
              <a:rPr lang="en-US" altLang="en-US" dirty="0"/>
              <a:t> emphasized the dignity of African Americans and called for social and political change.</a:t>
            </a: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381000" y="2743200"/>
            <a:ext cx="8382000" cy="3048000"/>
          </a:xfrm>
          <a:prstGeom prst="rect">
            <a:avLst/>
          </a:prstGeom>
          <a:noFill/>
          <a:ln w="1587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2" grpId="0" animBg="1"/>
      <p:bldP spid="85031" grpId="0" animBg="1"/>
      <p:bldP spid="850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93750" y="1708150"/>
            <a:ext cx="4800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FF0000"/>
                </a:solidFill>
              </a:rPr>
              <a:t>Langston Hughes</a:t>
            </a:r>
            <a:r>
              <a:rPr lang="en-US" altLang="en-US" sz="2200" dirty="0">
                <a:solidFill>
                  <a:srgbClr val="FF0000"/>
                </a:solidFill>
              </a:rPr>
              <a:t>,</a:t>
            </a:r>
            <a:r>
              <a:rPr lang="en-US" altLang="en-US" sz="2200" dirty="0"/>
              <a:t> the most celebrated Harlem Renaissance writer, captured the diversity of everyday African American life in his poetry, journalism, and criticism.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762000" y="4267200"/>
            <a:ext cx="78025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</a:rPr>
              <a:t>Zora Neale Hurston</a:t>
            </a:r>
            <a:r>
              <a:rPr lang="en-US" altLang="en-US" sz="2200" dirty="0"/>
              <a:t> published folk tales from her native Florida. Her novel </a:t>
            </a:r>
            <a:r>
              <a:rPr lang="en-US" altLang="en-US" sz="2200" i="1" dirty="0"/>
              <a:t>Their Eyes Were Watching God</a:t>
            </a:r>
            <a:r>
              <a:rPr lang="en-US" altLang="en-US" sz="2200" dirty="0"/>
              <a:t> speaks of women’s longing for independence.</a:t>
            </a:r>
          </a:p>
        </p:txBody>
      </p:sp>
      <p:pic>
        <p:nvPicPr>
          <p:cNvPr id="15364" name="Picture 18" descr="MCj043523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146300"/>
            <a:ext cx="46291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838200" y="1466850"/>
            <a:ext cx="7467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38200" y="31242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US" altLang="en-US" sz="2200" dirty="0"/>
              <a:t>Yet this artistic movement had a lasting effect on the self-image of African Americans.</a:t>
            </a:r>
          </a:p>
          <a:p>
            <a:pPr eaLnBrk="1" hangingPunct="1">
              <a:spcAft>
                <a:spcPct val="100000"/>
              </a:spcAft>
            </a:pPr>
            <a:r>
              <a:rPr lang="en-US" altLang="en-US" sz="2200" dirty="0">
                <a:solidFill>
                  <a:srgbClr val="0033CC"/>
                </a:solidFill>
              </a:rPr>
              <a:t>It created a sense of group identity and </a:t>
            </a:r>
            <a:r>
              <a:rPr lang="en-US" altLang="en-US" sz="2200" dirty="0" smtClean="0">
                <a:solidFill>
                  <a:srgbClr val="0033CC"/>
                </a:solidFill>
              </a:rPr>
              <a:t>solidarity </a:t>
            </a:r>
            <a:r>
              <a:rPr lang="en-US" altLang="en-US" sz="2200" dirty="0">
                <a:solidFill>
                  <a:srgbClr val="0033CC"/>
                </a:solidFill>
              </a:rPr>
              <a:t>among African Americans. It later became </a:t>
            </a:r>
            <a:br>
              <a:rPr lang="en-US" altLang="en-US" sz="2200" dirty="0">
                <a:solidFill>
                  <a:srgbClr val="0033CC"/>
                </a:solidFill>
              </a:rPr>
            </a:br>
            <a:r>
              <a:rPr lang="en-US" altLang="en-US" sz="2200" dirty="0">
                <a:solidFill>
                  <a:srgbClr val="0033CC"/>
                </a:solidFill>
              </a:rPr>
              <a:t>the cultural bedrock upon which the Civil Rights movement would be built.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200" b="1" dirty="0"/>
              <a:t>As the Great Depression began, the </a:t>
            </a:r>
            <a:br>
              <a:rPr lang="en-US" altLang="en-US" sz="2200" b="1" dirty="0"/>
            </a:br>
            <a:r>
              <a:rPr lang="en-US" altLang="en-US" sz="2200" b="1" dirty="0"/>
              <a:t>Harlem Renaissance came to an end.</a:t>
            </a:r>
            <a:endParaRPr lang="en-US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6200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Marcus Garvey</a:t>
            </a:r>
            <a:r>
              <a:rPr lang="en-US" altLang="en-US" sz="2200" b="1"/>
              <a:t> –</a:t>
            </a:r>
            <a:r>
              <a:rPr lang="en-US" altLang="en-US" sz="2200"/>
              <a:t> founder of the Universal Negro Improvement Association and the “Back to Africa” movement who promoted black pride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jazz</a:t>
            </a:r>
            <a:r>
              <a:rPr lang="en-US" altLang="en-US" sz="2200" b="1"/>
              <a:t> –</a:t>
            </a:r>
            <a:r>
              <a:rPr lang="en-US" altLang="en-US" sz="2200"/>
              <a:t> American musical art form based on improvisation that came to represent the Roaring Twenties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Louis Armstrong</a:t>
            </a:r>
            <a:r>
              <a:rPr lang="en-US" altLang="en-US" sz="2200" b="1"/>
              <a:t> – </a:t>
            </a:r>
            <a:r>
              <a:rPr lang="en-US" altLang="en-US" sz="2200"/>
              <a:t>trumpet player who influenced the development of jazz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Bessie Smith</a:t>
            </a:r>
            <a:r>
              <a:rPr lang="en-US" altLang="en-US" sz="2200" b="1"/>
              <a:t> –</a:t>
            </a:r>
            <a:r>
              <a:rPr lang="en-US" altLang="en-US" sz="2200"/>
              <a:t> jazz singer known as the “Empress of the Blues”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838200" y="1828800"/>
            <a:ext cx="77724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Harlem Renaissance</a:t>
            </a:r>
            <a:r>
              <a:rPr lang="en-US" altLang="en-US" sz="2200" b="1"/>
              <a:t> –</a:t>
            </a:r>
            <a:r>
              <a:rPr lang="en-US" altLang="en-US" sz="2200"/>
              <a:t> the flowering of African American arts and literature in 1920s New York</a:t>
            </a:r>
            <a:endParaRPr lang="en-US" altLang="en-US" sz="2200" b="1"/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Claude McKay</a:t>
            </a:r>
            <a:r>
              <a:rPr lang="en-US" altLang="en-US" sz="2200" b="1"/>
              <a:t> – </a:t>
            </a:r>
            <a:r>
              <a:rPr lang="en-US" altLang="en-US" sz="2200"/>
              <a:t>Harlem Renaissance writer who showed the struggles of ordinary African Americans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Langston Hughes</a:t>
            </a:r>
            <a:r>
              <a:rPr lang="en-US" altLang="en-US" sz="2200" b="1"/>
              <a:t> –</a:t>
            </a:r>
            <a:r>
              <a:rPr lang="en-US" altLang="en-US" sz="2200"/>
              <a:t> prolific writer who celebrated African American culture and life</a:t>
            </a:r>
          </a:p>
          <a:p>
            <a:pPr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sz="2200" b="1">
                <a:solidFill>
                  <a:srgbClr val="FF0000"/>
                </a:solidFill>
              </a:rPr>
              <a:t>Zora Neale Hurston</a:t>
            </a:r>
            <a:r>
              <a:rPr lang="en-US" altLang="en-US" sz="2200" b="1"/>
              <a:t> –</a:t>
            </a:r>
            <a:r>
              <a:rPr lang="en-US" altLang="en-US" sz="2200"/>
              <a:t> folklorist and author of </a:t>
            </a:r>
            <a:r>
              <a:rPr lang="en-US" altLang="en-US" sz="2200" i="1"/>
              <a:t>Their Eyes Were Watching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27200"/>
            <a:ext cx="6705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 b="1" dirty="0"/>
              <a:t>How did African Americans express a new sense of hope and pride?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216025" y="2946400"/>
            <a:ext cx="6705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dirty="0"/>
              <a:t>As a result of World War I and the Great Migration, millions of African Americans relocated from the rural South to the urban North. This migration contributed to a flowering of music and literature. </a:t>
            </a:r>
          </a:p>
          <a:p>
            <a:pPr>
              <a:lnSpc>
                <a:spcPct val="110000"/>
              </a:lnSpc>
            </a:pPr>
            <a:endParaRPr lang="en-US" altLang="en-US" sz="2200" dirty="0"/>
          </a:p>
          <a:p>
            <a:pPr>
              <a:lnSpc>
                <a:spcPct val="110000"/>
              </a:lnSpc>
            </a:pPr>
            <a:r>
              <a:rPr lang="en-US" altLang="en-US" sz="2200" dirty="0"/>
              <a:t>Jazz and the Harlem Renaissance had a lasting impact on American culture.</a:t>
            </a:r>
          </a:p>
        </p:txBody>
      </p:sp>
      <p:pic>
        <p:nvPicPr>
          <p:cNvPr id="7172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AutoShape 10"/>
          <p:cNvSpPr>
            <a:spLocks noChangeArrowheads="1"/>
          </p:cNvSpPr>
          <p:nvPr/>
        </p:nvSpPr>
        <p:spPr bwMode="auto">
          <a:xfrm rot="10800000" flipH="1">
            <a:off x="838200" y="1295400"/>
            <a:ext cx="7467600" cy="1600200"/>
          </a:xfrm>
          <a:prstGeom prst="upArrowCallout">
            <a:avLst>
              <a:gd name="adj1" fmla="val 42802"/>
              <a:gd name="adj2" fmla="val 39648"/>
              <a:gd name="adj3" fmla="val 22188"/>
              <a:gd name="adj4" fmla="val 65005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>
              <a:latin typeface="Verdana" pitchFamily="34" charset="0"/>
            </a:endParaRPr>
          </a:p>
        </p:txBody>
      </p:sp>
      <p:sp>
        <p:nvSpPr>
          <p:cNvPr id="147458" name="Rectangle 12"/>
          <p:cNvSpPr>
            <a:spLocks noChangeArrowheads="1"/>
          </p:cNvSpPr>
          <p:nvPr/>
        </p:nvSpPr>
        <p:spPr bwMode="auto">
          <a:xfrm>
            <a:off x="838200" y="3048000"/>
            <a:ext cx="762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dirty="0"/>
              <a:t>They hoped to escape the poverty and racism of the South.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dirty="0"/>
              <a:t>The North offered </a:t>
            </a:r>
            <a:r>
              <a:rPr lang="en-US" altLang="en-US" sz="2200" dirty="0">
                <a:solidFill>
                  <a:srgbClr val="0033CC"/>
                </a:solidFill>
              </a:rPr>
              <a:t>higher wages and a middle class</a:t>
            </a:r>
            <a:r>
              <a:rPr lang="en-US" altLang="en-US" sz="2200" dirty="0"/>
              <a:t> of African American ministers, physicians, and teachers. </a:t>
            </a:r>
          </a:p>
          <a:p>
            <a:pPr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>
                <a:solidFill>
                  <a:srgbClr val="0033CC"/>
                </a:solidFill>
              </a:rPr>
              <a:t>Discrimination did exist in the North,</a:t>
            </a:r>
            <a:r>
              <a:rPr lang="en-US" altLang="en-US" sz="2200" dirty="0"/>
              <a:t> however, and African Americans faced low pay, poor housing, and the threat of race riots.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158875" y="1406525"/>
            <a:ext cx="7772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200" b="1" dirty="0"/>
              <a:t>Many African Americans were attracted to northern cities by dreams of a better life.</a:t>
            </a:r>
            <a:endParaRPr lang="en-US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9"/>
          <p:cNvSpPr txBox="1">
            <a:spLocks noChangeArrowheads="1"/>
          </p:cNvSpPr>
          <p:nvPr/>
        </p:nvSpPr>
        <p:spPr bwMode="auto">
          <a:xfrm>
            <a:off x="762000" y="1828800"/>
            <a:ext cx="39624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200" b="1" dirty="0"/>
              <a:t>Harlem, in New York City, was the cultural focal point of the northern migration. </a:t>
            </a:r>
          </a:p>
          <a:p>
            <a:pPr eaLnBrk="1" hangingPunct="1">
              <a:lnSpc>
                <a:spcPct val="110000"/>
              </a:lnSpc>
            </a:pPr>
            <a:endParaRPr lang="en-US" altLang="en-US" sz="220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200" dirty="0"/>
              <a:t>In Harlem, 200,000 African Americans mixed with immigrants from Caribbean islands such </a:t>
            </a:r>
            <a:br>
              <a:rPr lang="en-US" altLang="en-US" sz="2200" dirty="0"/>
            </a:br>
            <a:r>
              <a:rPr lang="en-US" altLang="en-US" sz="2200" dirty="0"/>
              <a:t>as Jamaica.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143000"/>
            <a:ext cx="3852862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-358775" y="-1619250"/>
            <a:ext cx="184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2433638"/>
            <a:ext cx="51816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/>
              <a:t>Garvey promoted universal black nationalism and support of black-owned businesses.</a:t>
            </a:r>
          </a:p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>
                <a:solidFill>
                  <a:srgbClr val="0033CC"/>
                </a:solidFill>
              </a:rPr>
              <a:t>He founded a “Back to Africa” movement and the Universal Negro Improvement Association.</a:t>
            </a:r>
          </a:p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/>
              <a:t>Eventually, Garvey was </a:t>
            </a:r>
            <a:br>
              <a:rPr lang="en-US" altLang="en-US" sz="2200" dirty="0"/>
            </a:br>
            <a:r>
              <a:rPr lang="en-US" altLang="en-US" sz="2200" dirty="0"/>
              <a:t>convicted of mail fraud and deported.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2194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412750" y="13716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/>
              <a:t>Jamaican immigrant </a:t>
            </a:r>
            <a:r>
              <a:rPr lang="en-US" altLang="en-US" sz="2200" b="1" dirty="0">
                <a:solidFill>
                  <a:srgbClr val="FF0000"/>
                </a:solidFill>
              </a:rPr>
              <a:t>Marcus Garvey</a:t>
            </a:r>
            <a:r>
              <a:rPr lang="en-US" altLang="en-US" sz="2200" b="1" dirty="0"/>
              <a:t> </a:t>
            </a:r>
            <a:br>
              <a:rPr lang="en-US" altLang="en-US" sz="2200" b="1" dirty="0"/>
            </a:br>
            <a:r>
              <a:rPr lang="en-US" altLang="en-US" sz="2200" b="1" dirty="0"/>
              <a:t>encouraged black pride.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9"/>
          <p:cNvSpPr txBox="1">
            <a:spLocks noChangeArrowheads="1"/>
          </p:cNvSpPr>
          <p:nvPr/>
        </p:nvSpPr>
        <p:spPr bwMode="auto">
          <a:xfrm>
            <a:off x="1371600" y="2133600"/>
            <a:ext cx="46482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Jazz</a:t>
            </a:r>
            <a:r>
              <a:rPr lang="en-US" altLang="en-US" sz="2200" dirty="0"/>
              <a:t> was a </a:t>
            </a:r>
            <a:r>
              <a:rPr lang="en-US" altLang="en-US" sz="2200" dirty="0">
                <a:solidFill>
                  <a:srgbClr val="0033CC"/>
                </a:solidFill>
              </a:rPr>
              <a:t>kind of music based on improvisation </a:t>
            </a:r>
            <a:r>
              <a:rPr lang="en-US" altLang="en-US" sz="2200" dirty="0"/>
              <a:t>that grew out of African American blues and ragtime.</a:t>
            </a:r>
          </a:p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/>
              <a:t>It began in southern and southwestern cities such as New Orleans. </a:t>
            </a:r>
          </a:p>
          <a:p>
            <a:pPr eaLnBrk="1" hangingPunct="1">
              <a:spcAft>
                <a:spcPct val="6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altLang="en-US" sz="2200" dirty="0"/>
              <a:t>Jazz crossed racial lines to become a </a:t>
            </a:r>
            <a:r>
              <a:rPr lang="en-US" altLang="en-US" sz="2200" dirty="0">
                <a:solidFill>
                  <a:srgbClr val="0033CC"/>
                </a:solidFill>
              </a:rPr>
              <a:t>uniquely American art form.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The 1920s was known as the “Jazz Age.”</a:t>
            </a:r>
            <a:endParaRPr lang="en-US" altLang="en-US" sz="2200" dirty="0"/>
          </a:p>
        </p:txBody>
      </p:sp>
      <p:pic>
        <p:nvPicPr>
          <p:cNvPr id="11268" name="Picture 5" descr="MCEN00479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45903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h20_images_ahon_se_p0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828800"/>
            <a:ext cx="34861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066800" y="1341438"/>
            <a:ext cx="8001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b="1" dirty="0"/>
              <a:t>New Orleans trumpet player</a:t>
            </a:r>
            <a:r>
              <a:rPr lang="en-US" altLang="en-US" sz="2200" dirty="0"/>
              <a:t> </a:t>
            </a:r>
            <a:br>
              <a:rPr lang="en-US" altLang="en-US" sz="2200" dirty="0"/>
            </a:br>
            <a:r>
              <a:rPr lang="en-US" altLang="en-US" sz="2200" b="1" dirty="0">
                <a:solidFill>
                  <a:srgbClr val="FF0000"/>
                </a:solidFill>
              </a:rPr>
              <a:t>Louis Armstrong</a:t>
            </a:r>
            <a:r>
              <a:rPr lang="en-US" altLang="en-US" sz="2200" dirty="0"/>
              <a:t> </a:t>
            </a:r>
            <a:r>
              <a:rPr lang="en-US" altLang="en-US" sz="2200" b="1" dirty="0"/>
              <a:t>was the unofficial </a:t>
            </a:r>
            <a:br>
              <a:rPr lang="en-US" altLang="en-US" sz="2200" b="1" dirty="0"/>
            </a:br>
            <a:r>
              <a:rPr lang="en-US" altLang="en-US" sz="2200" b="1" dirty="0"/>
              <a:t>ambassador of jazz</a:t>
            </a:r>
            <a:r>
              <a:rPr lang="en-US" altLang="en-US" sz="2200" dirty="0"/>
              <a:t>.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081088" y="3000375"/>
            <a:ext cx="41148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dirty="0"/>
              <a:t>Armstrong played in New Orleans, Chicago, and New York.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200" dirty="0"/>
              <a:t>His expert playing made him a legend and </a:t>
            </a:r>
            <a:r>
              <a:rPr lang="en-US" altLang="en-US" sz="2200" dirty="0">
                <a:solidFill>
                  <a:srgbClr val="0033CC"/>
                </a:solidFill>
              </a:rPr>
              <a:t>influenced the development of jazz.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652</Words>
  <Application>Microsoft Office PowerPoint</Application>
  <PresentationFormat>On-screen Show (4:3)</PresentationFormat>
  <Paragraphs>54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79</cp:revision>
  <cp:lastPrinted>2008-05-21T18:42:16Z</cp:lastPrinted>
  <dcterms:created xsi:type="dcterms:W3CDTF">2008-12-06T15:26:32Z</dcterms:created>
  <dcterms:modified xsi:type="dcterms:W3CDTF">2018-12-21T18:29:13Z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