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1"/>
  </p:notesMasterIdLst>
  <p:handoutMasterIdLst>
    <p:handoutMasterId r:id="rId22"/>
  </p:handoutMasterIdLst>
  <p:sldIdLst>
    <p:sldId id="773" r:id="rId3"/>
    <p:sldId id="713" r:id="rId4"/>
    <p:sldId id="730" r:id="rId5"/>
    <p:sldId id="765" r:id="rId6"/>
    <p:sldId id="751" r:id="rId7"/>
    <p:sldId id="756" r:id="rId8"/>
    <p:sldId id="757" r:id="rId9"/>
    <p:sldId id="758" r:id="rId10"/>
    <p:sldId id="760" r:id="rId11"/>
    <p:sldId id="745" r:id="rId12"/>
    <p:sldId id="762" r:id="rId13"/>
    <p:sldId id="769" r:id="rId14"/>
    <p:sldId id="770" r:id="rId15"/>
    <p:sldId id="771" r:id="rId16"/>
    <p:sldId id="715" r:id="rId17"/>
    <p:sldId id="772" r:id="rId18"/>
    <p:sldId id="766" r:id="rId19"/>
    <p:sldId id="76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9C9FF"/>
    <a:srgbClr val="0066CC"/>
    <a:srgbClr val="333399"/>
    <a:srgbClr val="B3F1FF"/>
    <a:srgbClr val="0000FF"/>
    <a:srgbClr val="F8F64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88502" autoAdjust="0"/>
  </p:normalViewPr>
  <p:slideViewPr>
    <p:cSldViewPr>
      <p:cViewPr varScale="1">
        <p:scale>
          <a:sx n="96" d="100"/>
          <a:sy n="96" d="100"/>
        </p:scale>
        <p:origin x="-930" y="-90"/>
      </p:cViewPr>
      <p:guideLst>
        <p:guide orient="horz" pos="720"/>
        <p:guide orient="horz" pos="1104"/>
        <p:guide pos="28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1E4EDD-BB0C-4A33-B82B-E91EBFAB3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7A3D17C-68B9-407A-9E9F-F2045C72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5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1279CD-A95E-4124-9B75-71147C0CA49A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200" smtClean="0"/>
              <a:t>Comma after Americans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BA9C54-00F4-4DB6-B8F9-04EAC7D70DB3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A67A30C-C58C-4972-A30E-7E4BC6DDB19D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861A0BF-FEA7-4161-8E51-CDCFD95DEBC1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664797A-181D-4A92-A7C8-594C339AF89D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8B966D-29D7-472F-AC35-9256C0EAD937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BC4D2CA-E9D6-4B69-BD35-86584AFF4FE2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FE68E23-4DA2-4B4A-B9DE-CD876AB295A4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F5C8A94-9896-47CD-B64B-ABFC59122E53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5334DD-F2AA-4674-9D90-BA21D48C392B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FF9AE6-17D2-4D71-BB0C-B2A1BD655F4E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A50ECE3-A6CE-4E15-9F8F-987AA7EB0613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557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27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7512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55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03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7738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18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23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05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8138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3550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9878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7583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464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962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1610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4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3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03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7248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6350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4274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cs typeface="+mn-cs"/>
              </a:rPr>
              <a:t>Chapter 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25 </a:t>
            </a:r>
            <a:r>
              <a:rPr lang="en-US" sz="1000" b="1" dirty="0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cs typeface="+mn-cs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>
                <a:solidFill>
                  <a:srgbClr val="003CB4"/>
                </a:solidFill>
                <a:cs typeface="+mn-cs"/>
              </a:rPr>
              <a:t> 1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>
                <a:solidFill>
                  <a:srgbClr val="B3F1FF"/>
                </a:solidFill>
                <a:cs typeface="+mn-cs"/>
              </a:rPr>
              <a:t>Causes of the Depression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cs typeface="+mn-cs"/>
              </a:rPr>
              <a:t>Chapter 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25 </a:t>
            </a:r>
            <a:r>
              <a:rPr lang="en-US" sz="1000" b="1" dirty="0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cs typeface="+mn-cs"/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>
                <a:solidFill>
                  <a:srgbClr val="003CB4"/>
                </a:solidFill>
                <a:cs typeface="+mn-cs"/>
              </a:rPr>
              <a:t> 1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>
                <a:solidFill>
                  <a:srgbClr val="B3F1FF"/>
                </a:solidFill>
                <a:cs typeface="+mn-cs"/>
              </a:rPr>
              <a:t>Causes of the Depression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400">
              <a:latin typeface="Verdana" pitchFamily="1" charset="0"/>
            </a:endParaRPr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Chapter Introduction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838200" y="1752600"/>
            <a:ext cx="7239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1" charset="0"/>
              </a:rPr>
              <a:t>This chapter will cover the causes of the Great Depression, its impact on Americans, </a:t>
            </a:r>
            <a:br>
              <a:rPr lang="en-US" altLang="en-US" sz="2000">
                <a:latin typeface="Verdana" pitchFamily="1" charset="0"/>
              </a:rPr>
            </a:br>
            <a:r>
              <a:rPr lang="en-US" altLang="en-US" sz="2000">
                <a:latin typeface="Verdana" pitchFamily="1" charset="0"/>
              </a:rPr>
              <a:t>and Herbert Hoover’s unsuccessful attempts </a:t>
            </a:r>
            <a:br>
              <a:rPr lang="en-US" altLang="en-US" sz="2000">
                <a:latin typeface="Verdana" pitchFamily="1" charset="0"/>
              </a:rPr>
            </a:br>
            <a:r>
              <a:rPr lang="en-US" altLang="en-US" sz="2000">
                <a:latin typeface="Verdana" pitchFamily="1" charset="0"/>
              </a:rPr>
              <a:t>to deal with the crisis.</a:t>
            </a: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838200" y="3581400"/>
            <a:ext cx="59817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>
                <a:latin typeface="Verdana" pitchFamily="1" charset="0"/>
              </a:rPr>
              <a:t>Section 1:</a:t>
            </a:r>
            <a:r>
              <a:rPr lang="en-US" altLang="en-US">
                <a:latin typeface="Verdana" pitchFamily="1" charset="0"/>
              </a:rPr>
              <a:t> Causes of the Depression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>
                <a:latin typeface="Verdana" pitchFamily="1" charset="0"/>
              </a:rPr>
              <a:t>Section 2:</a:t>
            </a:r>
            <a:r>
              <a:rPr lang="en-US" altLang="en-US">
                <a:latin typeface="Verdana" pitchFamily="1" charset="0"/>
              </a:rPr>
              <a:t> Americans Face Hard Times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>
                <a:latin typeface="Verdana" pitchFamily="1" charset="0"/>
              </a:rPr>
              <a:t>Section 3:</a:t>
            </a:r>
            <a:r>
              <a:rPr lang="en-US" altLang="en-US">
                <a:latin typeface="Verdana" pitchFamily="1" charset="0"/>
              </a:rPr>
              <a:t> Hoover’s Response Fails</a:t>
            </a:r>
          </a:p>
        </p:txBody>
      </p:sp>
    </p:spTree>
    <p:extLst>
      <p:ext uri="{BB962C8B-B14F-4D97-AF65-F5344CB8AC3E}">
        <p14:creationId xmlns:p14="http://schemas.microsoft.com/office/powerpoint/2010/main" val="1496298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38200" y="1524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1" charset="0"/>
              </a:rPr>
              <a:t>Until September 1929, the stock market continued to rise.</a:t>
            </a:r>
            <a:r>
              <a:rPr lang="en-US" altLang="en-US" sz="2400" b="1" dirty="0">
                <a:latin typeface="Verdana" pitchFamily="1" charset="0"/>
              </a:rPr>
              <a:t> 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733800" y="2489200"/>
            <a:ext cx="4572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1" charset="0"/>
              </a:rPr>
              <a:t>Many people borrowed money to buy stock, assuming prices would continue to go up.</a:t>
            </a:r>
          </a:p>
          <a:p>
            <a:pPr eaLnBrk="1" hangingPunct="1"/>
            <a:endParaRPr lang="en-US" altLang="en-US" dirty="0">
              <a:latin typeface="Verdana" pitchFamily="1" charset="0"/>
            </a:endParaRPr>
          </a:p>
          <a:p>
            <a:pPr eaLnBrk="1" hangingPunct="1"/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Some economists feared that stocks were over-priced.</a:t>
            </a:r>
          </a:p>
        </p:txBody>
      </p:sp>
      <p:pic>
        <p:nvPicPr>
          <p:cNvPr id="12292" name="Picture 8" descr="HSUS_ch21_s1_StockPrices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619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6"/>
          <p:cNvSpPr>
            <a:spLocks noChangeArrowheads="1"/>
          </p:cNvSpPr>
          <p:nvPr/>
        </p:nvSpPr>
        <p:spPr bwMode="auto">
          <a:xfrm>
            <a:off x="2133600" y="2895600"/>
            <a:ext cx="4724400" cy="2895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09600" y="16002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1" charset="0"/>
              </a:rPr>
              <a:t>On October 29</a:t>
            </a:r>
            <a:r>
              <a:rPr lang="en-US" altLang="en-US" b="1" baseline="30000" dirty="0">
                <a:latin typeface="Verdana" pitchFamily="1" charset="0"/>
              </a:rPr>
              <a:t>th</a:t>
            </a:r>
            <a:r>
              <a:rPr lang="en-US" altLang="en-US" b="1" dirty="0">
                <a:latin typeface="Verdana" pitchFamily="1" charset="0"/>
              </a:rPr>
              <a:t>, the stock market went into a free fall as investors tried to sell at any price.</a:t>
            </a:r>
          </a:p>
        </p:txBody>
      </p:sp>
      <p:graphicFrame>
        <p:nvGraphicFramePr>
          <p:cNvPr id="166957" name="Group 45"/>
          <p:cNvGraphicFramePr>
            <a:graphicFrameLocks noGrp="1"/>
          </p:cNvGraphicFramePr>
          <p:nvPr/>
        </p:nvGraphicFramePr>
        <p:xfrm>
          <a:off x="2286000" y="2895600"/>
          <a:ext cx="4419600" cy="2895600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959" name="Text Box 47"/>
          <p:cNvSpPr txBox="1">
            <a:spLocks noChangeArrowheads="1"/>
          </p:cNvSpPr>
          <p:nvPr/>
        </p:nvSpPr>
        <p:spPr bwMode="auto">
          <a:xfrm>
            <a:off x="2286000" y="4876800"/>
            <a:ext cx="441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>
                <a:latin typeface="Verdana" pitchFamily="1" charset="0"/>
              </a:rPr>
              <a:t>Many who bought stocks </a:t>
            </a:r>
            <a:br>
              <a:rPr lang="en-US" altLang="en-US">
                <a:latin typeface="Verdana" pitchFamily="1" charset="0"/>
              </a:rPr>
            </a:br>
            <a:r>
              <a:rPr lang="en-US" altLang="en-US">
                <a:latin typeface="Verdana" pitchFamily="1" charset="0"/>
              </a:rPr>
              <a:t>on margin were wiped out.</a:t>
            </a:r>
            <a:endParaRPr lang="en-US" altLang="en-US"/>
          </a:p>
        </p:txBody>
      </p:sp>
      <p:sp>
        <p:nvSpPr>
          <p:cNvPr id="166960" name="Text Box 48"/>
          <p:cNvSpPr txBox="1">
            <a:spLocks noChangeArrowheads="1"/>
          </p:cNvSpPr>
          <p:nvPr/>
        </p:nvSpPr>
        <p:spPr bwMode="auto">
          <a:xfrm>
            <a:off x="2286000" y="3924300"/>
            <a:ext cx="441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>
                <a:latin typeface="Verdana" pitchFamily="1" charset="0"/>
              </a:rPr>
              <a:t>Billions of dollars were lost </a:t>
            </a:r>
            <a:br>
              <a:rPr lang="en-US" altLang="en-US">
                <a:latin typeface="Verdana" pitchFamily="1" charset="0"/>
              </a:rPr>
            </a:br>
            <a:r>
              <a:rPr lang="en-US" altLang="en-US">
                <a:latin typeface="Verdana" pitchFamily="1" charset="0"/>
              </a:rPr>
              <a:t>in a few hours.</a:t>
            </a:r>
            <a:endParaRPr lang="en-US" altLang="en-US"/>
          </a:p>
        </p:txBody>
      </p:sp>
      <p:sp>
        <p:nvSpPr>
          <p:cNvPr id="166961" name="Text Box 49"/>
          <p:cNvSpPr txBox="1">
            <a:spLocks noChangeArrowheads="1"/>
          </p:cNvSpPr>
          <p:nvPr/>
        </p:nvSpPr>
        <p:spPr bwMode="auto">
          <a:xfrm>
            <a:off x="2286000" y="2959100"/>
            <a:ext cx="441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dirty="0">
                <a:latin typeface="Verdana" pitchFamily="1" charset="0"/>
              </a:rPr>
              <a:t>16 million shares were sold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on “Black Tuesday.”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4876800" y="1638300"/>
            <a:ext cx="40386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>
                <a:solidFill>
                  <a:srgbClr val="0033CC"/>
                </a:solidFill>
                <a:latin typeface="Verdana" pitchFamily="1" charset="0"/>
              </a:rPr>
              <a:t>In growth periods, workers are hired, wages rise, </a:t>
            </a:r>
            <a:r>
              <a:rPr lang="en-US" altLang="en-US">
                <a:latin typeface="Verdana" pitchFamily="1" charset="0"/>
              </a:rPr>
              <a:t>and demand for products increases.</a:t>
            </a:r>
          </a:p>
          <a:p>
            <a:pPr eaLnBrk="1" hangingPunct="1">
              <a:buFontTx/>
              <a:buChar char="•"/>
            </a:pPr>
            <a:endParaRPr lang="en-US" altLang="en-US">
              <a:latin typeface="Verdana" pitchFamily="1" charset="0"/>
            </a:endParaRP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>
                <a:solidFill>
                  <a:srgbClr val="0033CC"/>
                </a:solidFill>
                <a:latin typeface="Verdana" pitchFamily="1" charset="0"/>
              </a:rPr>
              <a:t>In contraction periods, workers are fired, wages drop, </a:t>
            </a:r>
            <a:r>
              <a:rPr lang="en-US" altLang="en-US">
                <a:latin typeface="Verdana" pitchFamily="1" charset="0"/>
              </a:rPr>
              <a:t>and demand for products falls.</a:t>
            </a:r>
          </a:p>
        </p:txBody>
      </p:sp>
      <p:sp>
        <p:nvSpPr>
          <p:cNvPr id="191491" name="AutoShape 3"/>
          <p:cNvSpPr>
            <a:spLocks noChangeArrowheads="1"/>
          </p:cNvSpPr>
          <p:nvPr/>
        </p:nvSpPr>
        <p:spPr bwMode="auto">
          <a:xfrm rot="5400000" flipH="1">
            <a:off x="1143000" y="1295400"/>
            <a:ext cx="3048000" cy="3962400"/>
          </a:xfrm>
          <a:prstGeom prst="upArrowCallout">
            <a:avLst>
              <a:gd name="adj1" fmla="val 24065"/>
              <a:gd name="adj2" fmla="val 20264"/>
              <a:gd name="adj3" fmla="val 15516"/>
              <a:gd name="adj4" fmla="val 81093"/>
            </a:avLst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2971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Verdana" pitchFamily="1" charset="0"/>
              </a:rPr>
              <a:t>The Great Crash was a hallmark </a:t>
            </a:r>
            <a:br>
              <a:rPr lang="en-US" altLang="en-US" b="1">
                <a:latin typeface="Verdana" pitchFamily="1" charset="0"/>
              </a:rPr>
            </a:br>
            <a:r>
              <a:rPr lang="en-US" altLang="en-US" b="1">
                <a:latin typeface="Verdana" pitchFamily="1" charset="0"/>
              </a:rPr>
              <a:t>of the nation’s </a:t>
            </a: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business cycle.</a:t>
            </a:r>
            <a:r>
              <a:rPr lang="en-US" altLang="en-US" b="1">
                <a:latin typeface="Verdana" pitchFamily="1" charset="0"/>
              </a:rPr>
              <a:t> The economy periodically grows and then </a:t>
            </a:r>
          </a:p>
          <a:p>
            <a:pPr eaLnBrk="1" hangingPunct="1"/>
            <a:r>
              <a:rPr lang="en-US" altLang="en-US" b="1">
                <a:latin typeface="Verdana" pitchFamily="1" charset="0"/>
              </a:rPr>
              <a:t>contracts.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0" y="4724400"/>
            <a:ext cx="6781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Verdana" pitchFamily="1" charset="0"/>
              </a:rPr>
              <a:t>The stock market crash didn’t start the Great Depression by itself. Instead, it quickened the </a:t>
            </a:r>
            <a:br>
              <a:rPr lang="en-US" altLang="en-US">
                <a:latin typeface="Verdana" pitchFamily="1" charset="0"/>
              </a:rPr>
            </a:br>
            <a:r>
              <a:rPr lang="en-US" altLang="en-US">
                <a:latin typeface="Verdana" pitchFamily="1" charset="0"/>
              </a:rPr>
              <a:t>collapse of the U.S. economy.</a:t>
            </a:r>
          </a:p>
        </p:txBody>
      </p:sp>
      <p:pic>
        <p:nvPicPr>
          <p:cNvPr id="15363" name="Picture 6" descr="HSUS_ch21_s1_BusinessCycle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105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38200" y="1425575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FF"/>
                </a:solidFill>
                <a:latin typeface="Verdana" pitchFamily="1" charset="0"/>
              </a:rPr>
              <a:t>The banking system feels the effects of the crash first.</a:t>
            </a:r>
            <a:r>
              <a:rPr lang="en-US" altLang="en-US" b="1" dirty="0">
                <a:latin typeface="Verdana" pitchFamily="1" charset="0"/>
              </a:rPr>
              <a:t> </a:t>
            </a:r>
            <a:r>
              <a:rPr lang="en-US" altLang="en-US" dirty="0">
                <a:latin typeface="Verdana" pitchFamily="1" charset="0"/>
              </a:rPr>
              <a:t>People fear that their money will be lost so they run to the bank and attempt to withdraw their funds.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257800" y="2984500"/>
            <a:ext cx="3200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Verdana" pitchFamily="1" charset="0"/>
              </a:rPr>
              <a:t>But banks don’t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have enough of their money on hand as cash. </a:t>
            </a: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These bank runs cause banks </a:t>
            </a:r>
            <a:br>
              <a:rPr lang="en-US" altLang="en-US" dirty="0">
                <a:solidFill>
                  <a:srgbClr val="0033CC"/>
                </a:solidFill>
                <a:latin typeface="Verdana" pitchFamily="1" charset="0"/>
              </a:rPr>
            </a:b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to fail.</a:t>
            </a:r>
          </a:p>
        </p:txBody>
      </p:sp>
      <p:pic>
        <p:nvPicPr>
          <p:cNvPr id="16388" name="Picture 7" descr="HSUS_ch21_s1_BankFail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100388"/>
            <a:ext cx="4114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05"/>
          <p:cNvSpPr txBox="1">
            <a:spLocks noChangeArrowheads="1"/>
          </p:cNvSpPr>
          <p:nvPr/>
        </p:nvSpPr>
        <p:spPr bwMode="auto">
          <a:xfrm>
            <a:off x="4572000" y="1981200"/>
            <a:ext cx="4191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80000"/>
              <a:buFontTx/>
              <a:buChar char="•"/>
            </a:pPr>
            <a:r>
              <a:rPr lang="en-US" altLang="en-US" dirty="0">
                <a:solidFill>
                  <a:srgbClr val="0066CC"/>
                </a:solidFill>
                <a:latin typeface="Verdana" pitchFamily="1" charset="0"/>
              </a:rPr>
              <a:t>  Factories closed, causing</a:t>
            </a:r>
            <a:br>
              <a:rPr lang="en-US" altLang="en-US" dirty="0">
                <a:solidFill>
                  <a:srgbClr val="0066CC"/>
                </a:solidFill>
                <a:latin typeface="Verdana" pitchFamily="1" charset="0"/>
              </a:rPr>
            </a:br>
            <a:r>
              <a:rPr lang="en-US" altLang="en-US" dirty="0">
                <a:solidFill>
                  <a:srgbClr val="0066CC"/>
                </a:solidFill>
                <a:latin typeface="Verdana" pitchFamily="1" charset="0"/>
              </a:rPr>
              <a:t>   worker layoffs.</a:t>
            </a:r>
          </a:p>
          <a:p>
            <a:pPr eaLnBrk="1" hangingPunct="1">
              <a:buSzPct val="80000"/>
              <a:buFontTx/>
              <a:buChar char="•"/>
            </a:pPr>
            <a:endParaRPr lang="en-US" altLang="en-US" dirty="0">
              <a:solidFill>
                <a:srgbClr val="333399"/>
              </a:solidFill>
              <a:latin typeface="Verdana" pitchFamily="1" charset="0"/>
            </a:endParaRPr>
          </a:p>
          <a:p>
            <a:pPr eaLnBrk="1" hangingPunct="1">
              <a:buSzPct val="80000"/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  This lowered demand for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   goods.</a:t>
            </a:r>
          </a:p>
          <a:p>
            <a:pPr eaLnBrk="1" hangingPunct="1">
              <a:buSzPct val="80000"/>
              <a:buFontTx/>
              <a:buChar char="•"/>
            </a:pPr>
            <a:endParaRPr lang="en-US" altLang="en-US" dirty="0">
              <a:latin typeface="Verdana" pitchFamily="1" charset="0"/>
            </a:endParaRPr>
          </a:p>
          <a:p>
            <a:pPr eaLnBrk="1" hangingPunct="1">
              <a:buSzPct val="80000"/>
              <a:buFontTx/>
              <a:buChar char="•"/>
            </a:pPr>
            <a:r>
              <a:rPr lang="en-US" altLang="en-US" dirty="0">
                <a:solidFill>
                  <a:srgbClr val="0066CC"/>
                </a:solidFill>
                <a:latin typeface="Verdana" pitchFamily="1" charset="0"/>
              </a:rPr>
              <a:t>  By 1933, the</a:t>
            </a:r>
            <a:br>
              <a:rPr lang="en-US" altLang="en-US" dirty="0">
                <a:solidFill>
                  <a:srgbClr val="0066CC"/>
                </a:solidFill>
                <a:latin typeface="Verdana" pitchFamily="1" charset="0"/>
              </a:rPr>
            </a:br>
            <a:r>
              <a:rPr lang="en-US" altLang="en-US" dirty="0">
                <a:solidFill>
                  <a:srgbClr val="0066CC"/>
                </a:solidFill>
                <a:latin typeface="Verdana" pitchFamily="1" charset="0"/>
              </a:rPr>
              <a:t>   unemployment rate</a:t>
            </a:r>
            <a:br>
              <a:rPr lang="en-US" altLang="en-US" dirty="0">
                <a:solidFill>
                  <a:srgbClr val="0066CC"/>
                </a:solidFill>
                <a:latin typeface="Verdana" pitchFamily="1" charset="0"/>
              </a:rPr>
            </a:br>
            <a:r>
              <a:rPr lang="en-US" altLang="en-US" dirty="0">
                <a:solidFill>
                  <a:srgbClr val="0066CC"/>
                </a:solidFill>
                <a:latin typeface="Verdana" pitchFamily="1" charset="0"/>
              </a:rPr>
              <a:t>   reached 25%.</a:t>
            </a:r>
            <a:endParaRPr lang="en-US" altLang="en-US" dirty="0">
              <a:solidFill>
                <a:srgbClr val="333399"/>
              </a:solidFill>
              <a:latin typeface="Verdana" pitchFamily="1" charset="0"/>
            </a:endParaRPr>
          </a:p>
          <a:p>
            <a:pPr eaLnBrk="1" hangingPunct="1"/>
            <a:endParaRPr lang="en-US" altLang="en-US" dirty="0">
              <a:latin typeface="Verdana" pitchFamily="1" charset="0"/>
            </a:endParaRPr>
          </a:p>
        </p:txBody>
      </p:sp>
      <p:pic>
        <p:nvPicPr>
          <p:cNvPr id="8400" name="Picture 208" descr="hsus_ch21_s1_BusinessFailure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2886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724400" y="3657600"/>
            <a:ext cx="3352800" cy="2424113"/>
            <a:chOff x="3552" y="2304"/>
            <a:chExt cx="1536" cy="1304"/>
          </a:xfrm>
        </p:grpSpPr>
        <p:sp>
          <p:nvSpPr>
            <p:cNvPr id="197649" name="Rectangle 17"/>
            <p:cNvSpPr>
              <a:spLocks noChangeArrowheads="1"/>
            </p:cNvSpPr>
            <p:nvPr/>
          </p:nvSpPr>
          <p:spPr bwMode="auto">
            <a:xfrm>
              <a:off x="3552" y="2304"/>
              <a:ext cx="1536" cy="125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34" charset="0"/>
                <a:cs typeface="+mn-cs"/>
              </a:endParaRPr>
            </a:p>
          </p:txBody>
        </p:sp>
        <p:sp>
          <p:nvSpPr>
            <p:cNvPr id="18443" name="Text Box 21"/>
            <p:cNvSpPr txBox="1">
              <a:spLocks noChangeArrowheads="1"/>
            </p:cNvSpPr>
            <p:nvPr/>
          </p:nvSpPr>
          <p:spPr bwMode="auto">
            <a:xfrm>
              <a:off x="3635" y="2369"/>
              <a:ext cx="1370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60000"/>
                </a:spcAft>
              </a:pPr>
              <a:r>
                <a:rPr lang="en-US" altLang="en-US">
                  <a:solidFill>
                    <a:srgbClr val="0033CC"/>
                  </a:solidFill>
                  <a:latin typeface="Verdana" pitchFamily="1" charset="0"/>
                </a:rPr>
                <a:t>The resulting drop in world trade only made the glut of American factory and farm products harder to sell.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966788" y="3657600"/>
            <a:ext cx="3833812" cy="1981200"/>
            <a:chOff x="609" y="2304"/>
            <a:chExt cx="2415" cy="1248"/>
          </a:xfrm>
        </p:grpSpPr>
        <p:sp>
          <p:nvSpPr>
            <p:cNvPr id="197652" name="AutoShape 20"/>
            <p:cNvSpPr>
              <a:spLocks noChangeArrowheads="1"/>
            </p:cNvSpPr>
            <p:nvPr/>
          </p:nvSpPr>
          <p:spPr bwMode="auto">
            <a:xfrm rot="16200000">
              <a:off x="2328" y="2624"/>
              <a:ext cx="768" cy="624"/>
            </a:xfrm>
            <a:prstGeom prst="downArrow">
              <a:avLst>
                <a:gd name="adj1" fmla="val 49741"/>
                <a:gd name="adj2" fmla="val 31574"/>
              </a:avLst>
            </a:prstGeom>
            <a:gradFill rotWithShape="1">
              <a:gsLst>
                <a:gs pos="0">
                  <a:srgbClr val="83D7E5"/>
                </a:gs>
                <a:gs pos="100000">
                  <a:srgbClr val="FED273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7653" name="Rectangle 21"/>
            <p:cNvSpPr>
              <a:spLocks noChangeArrowheads="1"/>
            </p:cNvSpPr>
            <p:nvPr/>
          </p:nvSpPr>
          <p:spPr bwMode="auto">
            <a:xfrm>
              <a:off x="609" y="2304"/>
              <a:ext cx="1839" cy="12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34" charset="0"/>
                <a:cs typeface="+mn-cs"/>
              </a:endParaRPr>
            </a:p>
          </p:txBody>
        </p:sp>
        <p:sp>
          <p:nvSpPr>
            <p:cNvPr id="18441" name="Text Box 21"/>
            <p:cNvSpPr txBox="1">
              <a:spLocks noChangeArrowheads="1"/>
            </p:cNvSpPr>
            <p:nvPr/>
          </p:nvSpPr>
          <p:spPr bwMode="auto">
            <a:xfrm>
              <a:off x="666" y="2365"/>
              <a:ext cx="1686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1" charset="0"/>
                </a:rPr>
                <a:t>The strategy was a mistake. Other nations retaliated and raised tariffs as well.</a:t>
              </a:r>
            </a:p>
          </p:txBody>
        </p:sp>
      </p:grpSp>
      <p:sp>
        <p:nvSpPr>
          <p:cNvPr id="197655" name="AutoShape 23"/>
          <p:cNvSpPr>
            <a:spLocks noChangeArrowheads="1"/>
          </p:cNvSpPr>
          <p:nvPr/>
        </p:nvSpPr>
        <p:spPr bwMode="auto">
          <a:xfrm>
            <a:off x="2057400" y="2819400"/>
            <a:ext cx="990600" cy="914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7656" name="Rectangle 24"/>
          <p:cNvSpPr>
            <a:spLocks noChangeArrowheads="1"/>
          </p:cNvSpPr>
          <p:nvPr/>
        </p:nvSpPr>
        <p:spPr bwMode="auto">
          <a:xfrm>
            <a:off x="952500" y="1447800"/>
            <a:ext cx="7134225" cy="1371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1054100" y="1562100"/>
            <a:ext cx="69469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Verdana" pitchFamily="1" charset="0"/>
              </a:rPr>
              <a:t>Congress passed the </a:t>
            </a: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Hawley-Smoot Tariff</a:t>
            </a:r>
            <a:r>
              <a:rPr lang="en-US" altLang="en-US" b="1">
                <a:latin typeface="Verdana" pitchFamily="1" charset="0"/>
              </a:rPr>
              <a:t> to protect American manufacturers from foreign competition. </a:t>
            </a:r>
            <a:endParaRPr lang="en-US" altLang="en-US">
              <a:solidFill>
                <a:srgbClr val="333399"/>
              </a:solidFill>
              <a:latin typeface="Verdana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HSUS_ch21_s1_WorldBusiness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057400"/>
            <a:ext cx="664845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38200" y="14224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Verdana" pitchFamily="1" charset="0"/>
              </a:rPr>
              <a:t>As international trade falls, a global drop in business leads to a worldwide depression.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1422400"/>
            <a:ext cx="7696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Verdana" pitchFamily="1" charset="0"/>
              </a:rPr>
              <a:t>There were several causes of the Great Depression. There is still disagreement over which are most important.</a:t>
            </a:r>
            <a:endParaRPr lang="en-US" altLang="en-US"/>
          </a:p>
        </p:txBody>
      </p:sp>
      <p:sp>
        <p:nvSpPr>
          <p:cNvPr id="20483" name="Rectangle 36"/>
          <p:cNvSpPr>
            <a:spLocks noChangeArrowheads="1"/>
          </p:cNvSpPr>
          <p:nvPr/>
        </p:nvSpPr>
        <p:spPr bwMode="auto">
          <a:xfrm>
            <a:off x="1168400" y="2781300"/>
            <a:ext cx="6781800" cy="312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501" name="Group 21"/>
          <p:cNvGraphicFramePr>
            <a:graphicFrameLocks noGrp="1"/>
          </p:cNvGraphicFramePr>
          <p:nvPr/>
        </p:nvGraphicFramePr>
        <p:xfrm>
          <a:off x="1600200" y="2895600"/>
          <a:ext cx="6096000" cy="2835275"/>
        </p:xfrm>
        <a:graphic>
          <a:graphicData uri="http://schemas.openxmlformats.org/drawingml/2006/table">
            <a:tbl>
              <a:tblPr/>
              <a:tblGrid>
                <a:gridCol w="2286000"/>
                <a:gridCol w="3810000"/>
              </a:tblGrid>
              <a:tr h="831850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1" charset="0"/>
                          <a:cs typeface="Arial" charset="0"/>
                        </a:rPr>
                        <a:t>Each of the following contributed to dangerous economic conditions: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Text Box 71"/>
          <p:cNvSpPr txBox="1">
            <a:spLocks noChangeArrowheads="1"/>
          </p:cNvSpPr>
          <p:nvPr/>
        </p:nvSpPr>
        <p:spPr bwMode="auto">
          <a:xfrm>
            <a:off x="4203700" y="2895600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Verdana" pitchFamily="1" charset="0"/>
              </a:rPr>
              <a:t>hardships in Europe and rural America</a:t>
            </a:r>
            <a:endParaRPr lang="en-US" altLang="en-US"/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4191000" y="37465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Verdana" pitchFamily="1" charset="0"/>
              </a:rPr>
              <a:t>uneven distribution </a:t>
            </a:r>
            <a:br>
              <a:rPr lang="en-US" altLang="en-US">
                <a:latin typeface="Verdana" pitchFamily="1" charset="0"/>
              </a:rPr>
            </a:br>
            <a:r>
              <a:rPr lang="en-US" altLang="en-US">
                <a:latin typeface="Verdana" pitchFamily="1" charset="0"/>
              </a:rPr>
              <a:t>of wealth</a:t>
            </a:r>
            <a:endParaRPr lang="en-US" altLang="en-US"/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4191000" y="44958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Verdana" pitchFamily="1" charset="0"/>
              </a:rPr>
              <a:t>speculation in the stock market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4191000" y="5334000"/>
            <a:ext cx="3581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Verdana" pitchFamily="1" charset="0"/>
              </a:rPr>
              <a:t>increased personal debt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Objectives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838200" y="1752600"/>
            <a:ext cx="69770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Discuss the weaknesses in the economy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of the 1920s.</a:t>
            </a:r>
          </a:p>
          <a:p>
            <a:pPr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Explain how the stock market crash contributed to the coming of the Great Depression.</a:t>
            </a:r>
          </a:p>
          <a:p>
            <a:pPr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Describe how the Great Depression spread overseas.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752600"/>
            <a:ext cx="76200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Herbert Hoover</a:t>
            </a:r>
            <a:r>
              <a:rPr lang="en-US" altLang="en-US" b="1" dirty="0">
                <a:latin typeface="Verdana" pitchFamily="1" charset="0"/>
              </a:rPr>
              <a:t> </a:t>
            </a:r>
            <a:r>
              <a:rPr lang="en-US" altLang="en-US" dirty="0">
                <a:latin typeface="Verdana" pitchFamily="1" charset="0"/>
              </a:rPr>
              <a:t>– former Secretary of Commerce and Republican candidate for President in 1928 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speculation</a:t>
            </a:r>
            <a:r>
              <a:rPr lang="en-US" altLang="en-US" b="1" dirty="0">
                <a:latin typeface="Verdana" pitchFamily="1" charset="0"/>
              </a:rPr>
              <a:t> </a:t>
            </a:r>
            <a:r>
              <a:rPr lang="en-US" altLang="en-US" dirty="0">
                <a:latin typeface="Verdana" pitchFamily="1" charset="0"/>
              </a:rPr>
              <a:t>– when investors gamble that stock prices will rise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Black Tuesday</a:t>
            </a:r>
            <a:r>
              <a:rPr lang="en-US" altLang="en-US" b="1" dirty="0">
                <a:latin typeface="Verdana" pitchFamily="1" charset="0"/>
              </a:rPr>
              <a:t> </a:t>
            </a:r>
            <a:r>
              <a:rPr lang="en-US" altLang="en-US" dirty="0">
                <a:latin typeface="Verdana" pitchFamily="1" charset="0"/>
              </a:rPr>
              <a:t>– October 24, 1929, the day the stock market crashed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business cycle</a:t>
            </a:r>
            <a:r>
              <a:rPr lang="en-US" altLang="en-US" b="1" dirty="0">
                <a:latin typeface="Verdana" pitchFamily="1" charset="0"/>
              </a:rPr>
              <a:t> </a:t>
            </a:r>
            <a:r>
              <a:rPr lang="en-US" altLang="en-US" dirty="0">
                <a:latin typeface="Verdana" pitchFamily="1" charset="0"/>
              </a:rPr>
              <a:t>– periodic expansion and contraction of the economy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Terms and People</a:t>
            </a:r>
            <a:r>
              <a:rPr lang="en-US" altLang="en-US" sz="2400" b="1">
                <a:latin typeface="Verdana" pitchFamily="1" charset="0"/>
              </a:rPr>
              <a:t> </a:t>
            </a:r>
            <a:r>
              <a:rPr lang="en-US" altLang="en-US" sz="1800">
                <a:latin typeface="Verdana" pitchFamily="1" charset="0"/>
              </a:rPr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838200" y="1752600"/>
            <a:ext cx="7620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Great Depression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The collapse of the United States and world economies beginning in 1929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Hawley-Smoot Tariff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high protective tariff passed in June 1930 that contributed to a worldwide depression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95400" y="1625600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Verdana" pitchFamily="1" charset="0"/>
              </a:rPr>
              <a:t>How did the prosperity of the 1920s give way to the Great Depression?</a:t>
            </a:r>
            <a:r>
              <a:rPr lang="en-US" altLang="en-US" b="1">
                <a:latin typeface="Verdana" pitchFamily="1" charset="0"/>
              </a:rPr>
              <a:t> </a:t>
            </a:r>
          </a:p>
        </p:txBody>
      </p:sp>
      <p:sp>
        <p:nvSpPr>
          <p:cNvPr id="136195" name="Rectangle 12"/>
          <p:cNvSpPr>
            <a:spLocks noChangeArrowheads="1"/>
          </p:cNvSpPr>
          <p:nvPr/>
        </p:nvSpPr>
        <p:spPr bwMode="auto">
          <a:xfrm>
            <a:off x="1295400" y="2819400"/>
            <a:ext cx="74676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During the 1920s, many Americans enjoyed what seemed like an endless era of prosperity. But in 1929, the stock market crashed. </a:t>
            </a: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Production fell, unemployment rose, and the economy went into </a:t>
            </a:r>
            <a:br>
              <a:rPr lang="en-US" altLang="en-US" dirty="0">
                <a:solidFill>
                  <a:srgbClr val="0033CC"/>
                </a:solidFill>
                <a:latin typeface="Verdana" pitchFamily="1" charset="0"/>
              </a:rPr>
            </a:b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a period of dramatic decline. </a:t>
            </a:r>
          </a:p>
          <a:p>
            <a:pPr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Years after the Great Depression began, periodic contraction was seen as part of the business cycle.</a:t>
            </a:r>
          </a:p>
        </p:txBody>
      </p:sp>
      <p:pic>
        <p:nvPicPr>
          <p:cNvPr id="7172" name="Picture 6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2"/>
          <p:cNvSpPr>
            <a:spLocks noChangeArrowheads="1"/>
          </p:cNvSpPr>
          <p:nvPr/>
        </p:nvSpPr>
        <p:spPr bwMode="auto">
          <a:xfrm>
            <a:off x="4953000" y="16383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>
                <a:solidFill>
                  <a:srgbClr val="0033CC"/>
                </a:solidFill>
                <a:latin typeface="Verdana" pitchFamily="1" charset="0"/>
              </a:rPr>
              <a:t>The Republicans took credit for the strong economy.</a:t>
            </a:r>
            <a:endParaRPr lang="en-US" altLang="en-US" b="1">
              <a:solidFill>
                <a:srgbClr val="0033CC"/>
              </a:solidFill>
              <a:latin typeface="Verdana" pitchFamily="1" charset="0"/>
            </a:endParaRPr>
          </a:p>
          <a:p>
            <a:pPr>
              <a:spcAft>
                <a:spcPct val="60000"/>
              </a:spcAft>
            </a:pPr>
            <a:r>
              <a:rPr lang="en-US" altLang="en-US">
                <a:latin typeface="Verdana" pitchFamily="1" charset="0"/>
              </a:rPr>
              <a:t>Their presidential candidate was </a:t>
            </a: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Herbert Hoover.</a:t>
            </a:r>
            <a:endParaRPr lang="en-US" altLang="en-US">
              <a:latin typeface="Verdana" pitchFamily="1" charset="0"/>
            </a:endParaRPr>
          </a:p>
          <a:p>
            <a:pPr>
              <a:spcAft>
                <a:spcPct val="60000"/>
              </a:spcAft>
            </a:pPr>
            <a:r>
              <a:rPr lang="en-US" altLang="en-US">
                <a:latin typeface="Verdana" pitchFamily="1" charset="0"/>
              </a:rPr>
              <a:t>He believed in voluntary cooperation between business and labor.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 rot="5400000" flipH="1">
            <a:off x="1524000" y="1066800"/>
            <a:ext cx="2286000" cy="3657600"/>
          </a:xfrm>
          <a:prstGeom prst="upArrowCallout">
            <a:avLst>
              <a:gd name="adj1" fmla="val 23759"/>
              <a:gd name="adj2" fmla="val 21671"/>
              <a:gd name="adj3" fmla="val 21111"/>
              <a:gd name="adj4" fmla="val 77431"/>
            </a:avLst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259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Verdana" pitchFamily="1" charset="0"/>
              </a:rPr>
              <a:t>In the 1928 presidential race, the Republican Party was confident.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638800" y="3657600"/>
            <a:ext cx="2590800" cy="1984375"/>
            <a:chOff x="3552" y="2304"/>
            <a:chExt cx="1536" cy="1250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3552" y="2304"/>
              <a:ext cx="1536" cy="125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34" charset="0"/>
                <a:cs typeface="+mn-cs"/>
              </a:endParaRPr>
            </a:p>
          </p:txBody>
        </p:sp>
        <p:sp>
          <p:nvSpPr>
            <p:cNvPr id="9227" name="Text Box 21"/>
            <p:cNvSpPr txBox="1">
              <a:spLocks noChangeArrowheads="1"/>
            </p:cNvSpPr>
            <p:nvPr/>
          </p:nvSpPr>
          <p:spPr bwMode="auto">
            <a:xfrm>
              <a:off x="3635" y="2369"/>
              <a:ext cx="1370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33CC"/>
                  </a:solidFill>
                  <a:latin typeface="Verdana" pitchFamily="1" charset="0"/>
                </a:rPr>
                <a:t>Farmers could not afford to buy goods or repay their loans.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66788" y="3657600"/>
            <a:ext cx="4757737" cy="1981200"/>
            <a:chOff x="609" y="2304"/>
            <a:chExt cx="2997" cy="1248"/>
          </a:xfrm>
        </p:grpSpPr>
        <p:sp>
          <p:nvSpPr>
            <p:cNvPr id="148490" name="AutoShape 10"/>
            <p:cNvSpPr>
              <a:spLocks noChangeArrowheads="1"/>
            </p:cNvSpPr>
            <p:nvPr/>
          </p:nvSpPr>
          <p:spPr bwMode="auto">
            <a:xfrm rot="-5400000">
              <a:off x="2910" y="2624"/>
              <a:ext cx="768" cy="624"/>
            </a:xfrm>
            <a:prstGeom prst="downArrow">
              <a:avLst>
                <a:gd name="adj1" fmla="val 49741"/>
                <a:gd name="adj2" fmla="val 31574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609" y="2304"/>
              <a:ext cx="2421" cy="12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34" charset="0"/>
                <a:cs typeface="+mn-cs"/>
              </a:endParaRPr>
            </a:p>
          </p:txBody>
        </p:sp>
        <p:sp>
          <p:nvSpPr>
            <p:cNvPr id="9225" name="Text Box 21"/>
            <p:cNvSpPr txBox="1">
              <a:spLocks noChangeArrowheads="1"/>
            </p:cNvSpPr>
            <p:nvPr/>
          </p:nvSpPr>
          <p:spPr bwMode="auto">
            <a:xfrm>
              <a:off x="666" y="2365"/>
              <a:ext cx="2316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1" charset="0"/>
                </a:rPr>
                <a:t>The agricultural sector </a:t>
              </a:r>
              <a:br>
                <a:rPr lang="en-US" altLang="en-US">
                  <a:latin typeface="Verdana" pitchFamily="1" charset="0"/>
                </a:rPr>
              </a:br>
              <a:r>
                <a:rPr lang="en-US" altLang="en-US">
                  <a:latin typeface="Verdana" pitchFamily="1" charset="0"/>
                </a:rPr>
                <a:t>was in trouble. Rural farmers produced huge surpluses of food that depressed prices.</a:t>
              </a:r>
            </a:p>
          </p:txBody>
        </p:sp>
      </p:grpSp>
      <p:sp>
        <p:nvSpPr>
          <p:cNvPr id="148494" name="AutoShape 14"/>
          <p:cNvSpPr>
            <a:spLocks noChangeArrowheads="1"/>
          </p:cNvSpPr>
          <p:nvPr/>
        </p:nvSpPr>
        <p:spPr bwMode="auto">
          <a:xfrm>
            <a:off x="2295525" y="2819400"/>
            <a:ext cx="828675" cy="914400"/>
          </a:xfrm>
          <a:prstGeom prst="downArrow">
            <a:avLst>
              <a:gd name="adj1" fmla="val 50000"/>
              <a:gd name="adj2" fmla="val 27586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952500" y="1752600"/>
            <a:ext cx="7134225" cy="1066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1042988" y="1849438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Verdana" pitchFamily="1" charset="0"/>
              </a:rPr>
              <a:t>Despite Hoover’s confidence, some saw signs of weakness in the economy.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9"/>
          <p:cNvSpPr txBox="1">
            <a:spLocks noChangeArrowheads="1"/>
          </p:cNvSpPr>
          <p:nvPr/>
        </p:nvSpPr>
        <p:spPr bwMode="auto">
          <a:xfrm>
            <a:off x="838200" y="14224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Verdana" pitchFamily="1" charset="0"/>
              </a:rPr>
              <a:t>Easy credit and installment buying lead people to purchase goods they can’t pay for.</a:t>
            </a:r>
            <a:r>
              <a:rPr lang="en-US" altLang="en-US">
                <a:latin typeface="Verdana" pitchFamily="1" charset="0"/>
              </a:rPr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105400" y="2387600"/>
            <a:ext cx="3352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Verdana" pitchFamily="1" charset="0"/>
              </a:rPr>
              <a:t>By 1929, Americans racked up more than $6 billion in personal debt — more than double the 1921 level.</a:t>
            </a:r>
            <a:endParaRPr lang="en-US" altLang="en-US" b="1">
              <a:latin typeface="Verdana" pitchFamily="1" charset="0"/>
            </a:endParaRPr>
          </a:p>
        </p:txBody>
      </p:sp>
      <p:pic>
        <p:nvPicPr>
          <p:cNvPr id="10244" name="Picture 7" descr="HSUS_ch21_s1_ConsumerDebt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86025"/>
            <a:ext cx="3886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38200" y="14097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Verdana" pitchFamily="1" charset="0"/>
              </a:rPr>
              <a:t>Rising wages masked an uneven distribution of wealth.</a:t>
            </a:r>
            <a:endParaRPr lang="en-US" altLang="en-US">
              <a:solidFill>
                <a:srgbClr val="333399"/>
              </a:solidFill>
              <a:latin typeface="Verdana" pitchFamily="1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4559300" y="2311400"/>
            <a:ext cx="38989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erdana" pitchFamily="1" charset="0"/>
              </a:rPr>
              <a:t>While factory workers’ wages rose 8%, factory output increased by 32%. As a result, </a:t>
            </a:r>
            <a:r>
              <a:rPr lang="en-US" altLang="en-US">
                <a:solidFill>
                  <a:srgbClr val="0066CC"/>
                </a:solidFill>
                <a:latin typeface="Verdana" pitchFamily="1" charset="0"/>
              </a:rPr>
              <a:t>worker incomes rose modestly, while rich investor incomes skyrocketed.</a:t>
            </a:r>
          </a:p>
        </p:txBody>
      </p:sp>
      <p:pic>
        <p:nvPicPr>
          <p:cNvPr id="11268" name="Picture 9" descr="HSUS_ch21_s1_IncomeDistributionPie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9825"/>
            <a:ext cx="3432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615</Words>
  <Application>Microsoft Office PowerPoint</Application>
  <PresentationFormat>On-screen Show (4:3)</PresentationFormat>
  <Paragraphs>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Verdana</vt:lpstr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 Lewbel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Lewbel</dc:creator>
  <cp:lastModifiedBy>Alison Mc Lin</cp:lastModifiedBy>
  <cp:revision>94</cp:revision>
  <cp:lastPrinted>2008-05-21T18:42:16Z</cp:lastPrinted>
  <dcterms:created xsi:type="dcterms:W3CDTF">2008-12-06T15:26:32Z</dcterms:created>
  <dcterms:modified xsi:type="dcterms:W3CDTF">2019-01-07T19:26:51Z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