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760" r:id="rId3"/>
    <p:sldId id="713" r:id="rId4"/>
    <p:sldId id="730" r:id="rId5"/>
    <p:sldId id="759" r:id="rId6"/>
    <p:sldId id="728" r:id="rId7"/>
    <p:sldId id="729" r:id="rId8"/>
    <p:sldId id="741" r:id="rId9"/>
    <p:sldId id="745" r:id="rId10"/>
    <p:sldId id="752" r:id="rId11"/>
    <p:sldId id="754" r:id="rId12"/>
    <p:sldId id="755" r:id="rId13"/>
    <p:sldId id="757" r:id="rId14"/>
    <p:sldId id="75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6699"/>
    <a:srgbClr val="C9C9FF"/>
    <a:srgbClr val="333399"/>
    <a:srgbClr val="B3F1FF"/>
    <a:srgbClr val="0000FF"/>
    <a:srgbClr val="F8F64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0772" autoAdjust="0"/>
  </p:normalViewPr>
  <p:slideViewPr>
    <p:cSldViewPr>
      <p:cViewPr varScale="1">
        <p:scale>
          <a:sx n="100" d="100"/>
          <a:sy n="100" d="100"/>
        </p:scale>
        <p:origin x="1836" y="78"/>
      </p:cViewPr>
      <p:guideLst>
        <p:guide orient="horz" pos="720"/>
        <p:guide orient="horz" pos="1104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50D595-8612-4977-994E-67EE0E989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C2D3B0-8E30-4452-BA53-EB9EA1A29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1279CD-A95E-4124-9B75-71147C0CA49A}" type="slidenum">
              <a:rPr lang="en-US" altLang="en-US" sz="1200" smtClean="0"/>
              <a:pPr eaLnBrk="1" hangingPunct="1"/>
              <a:t>1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200"/>
              <a:t>Comma after Americans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775523-5CEC-4A6A-BA9F-68062495A291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3E4E87-DB3F-41EB-AB8F-1578C36C30C7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F5365F-E1F3-4369-A833-FA0A62AD38E5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AA839-5784-40AC-9080-4FB495C46D1D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4D30B09-5315-45F9-8CCD-17D40F9A4C8F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4BF4E34-A180-43C7-8DDE-F48E58A44565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5992ECD-38F9-40AF-9339-94C32EDC74C9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6889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6715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12302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507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4168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1815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698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0117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9978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8239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4353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0429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435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6207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5357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8723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4918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6874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2780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20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799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3706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cs typeface="+mn-cs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cs typeface="+mn-cs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cs typeface="+mn-cs"/>
              </a:rPr>
              <a:t>Americans Face Hard Times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cs typeface="+mn-cs"/>
              </a:rPr>
              <a:t>Chapter 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25 </a:t>
            </a:r>
            <a:r>
              <a:rPr lang="en-US" sz="1000" b="1" dirty="0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 dirty="0">
                <a:solidFill>
                  <a:srgbClr val="003CB4"/>
                </a:solidFill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cs typeface="+mn-cs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cs typeface="+mn-cs"/>
              </a:rPr>
              <a:t> 2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cs typeface="+mn-cs"/>
              </a:rPr>
              <a:t>Americans Face Hard Times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400">
              <a:latin typeface="Verdana" pitchFamily="1" charset="0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Chapter Introduction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838200" y="17526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1" charset="0"/>
              </a:rPr>
              <a:t>This chapter will cover the causes of the Great Depression, its impact on Americans, </a:t>
            </a:r>
            <a:br>
              <a:rPr lang="en-US" altLang="en-US" sz="2000">
                <a:latin typeface="Verdana" pitchFamily="1" charset="0"/>
              </a:rPr>
            </a:br>
            <a:r>
              <a:rPr lang="en-US" altLang="en-US" sz="2000">
                <a:latin typeface="Verdana" pitchFamily="1" charset="0"/>
              </a:rPr>
              <a:t>and Herbert Hoover’s unsuccessful attempts </a:t>
            </a:r>
            <a:br>
              <a:rPr lang="en-US" altLang="en-US" sz="2000">
                <a:latin typeface="Verdana" pitchFamily="1" charset="0"/>
              </a:rPr>
            </a:br>
            <a:r>
              <a:rPr lang="en-US" altLang="en-US" sz="2000">
                <a:latin typeface="Verdana" pitchFamily="1" charset="0"/>
              </a:rPr>
              <a:t>to deal with the crisis.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838200" y="3581400"/>
            <a:ext cx="59817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>
                <a:latin typeface="Verdana" pitchFamily="1" charset="0"/>
              </a:rPr>
              <a:t>Section 1:</a:t>
            </a:r>
            <a:r>
              <a:rPr lang="en-US" altLang="en-US">
                <a:latin typeface="Verdana" pitchFamily="1" charset="0"/>
              </a:rPr>
              <a:t> Causes of the Depression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>
                <a:latin typeface="Verdana" pitchFamily="1" charset="0"/>
              </a:rPr>
              <a:t>Section 2:</a:t>
            </a:r>
            <a:r>
              <a:rPr lang="en-US" altLang="en-US">
                <a:latin typeface="Verdana" pitchFamily="1" charset="0"/>
              </a:rPr>
              <a:t> Americans Face Hard Times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>
                <a:latin typeface="Verdana" pitchFamily="1" charset="0"/>
              </a:rPr>
              <a:t>Section 3:</a:t>
            </a:r>
            <a:r>
              <a:rPr lang="en-US" altLang="en-US">
                <a:latin typeface="Verdana" pitchFamily="1" charset="0"/>
              </a:rPr>
              <a:t> Hoover’s Response Fails</a:t>
            </a:r>
          </a:p>
        </p:txBody>
      </p:sp>
    </p:spTree>
    <p:extLst>
      <p:ext uri="{BB962C8B-B14F-4D97-AF65-F5344CB8AC3E}">
        <p14:creationId xmlns:p14="http://schemas.microsoft.com/office/powerpoint/2010/main" val="11101042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7" name="AutoShape 11"/>
          <p:cNvSpPr>
            <a:spLocks noChangeArrowheads="1"/>
          </p:cNvSpPr>
          <p:nvPr/>
        </p:nvSpPr>
        <p:spPr bwMode="auto">
          <a:xfrm rot="10792560" flipH="1">
            <a:off x="914400" y="1219200"/>
            <a:ext cx="7467600" cy="1827213"/>
          </a:xfrm>
          <a:prstGeom prst="upArrowCallout">
            <a:avLst>
              <a:gd name="adj1" fmla="val 50821"/>
              <a:gd name="adj2" fmla="val 43215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3276600"/>
            <a:ext cx="8153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  Farmers had dug up thick prairie grasses to plant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   wheat so</a:t>
            </a:r>
            <a:r>
              <a:rPr lang="en-US" altLang="en-US" dirty="0">
                <a:solidFill>
                  <a:srgbClr val="0066CC"/>
                </a:solidFill>
                <a:latin typeface="Verdana" pitchFamily="1" charset="0"/>
              </a:rPr>
              <a:t> there was nothing to hold the soil in place.</a:t>
            </a:r>
            <a:endParaRPr lang="en-US" altLang="en-US" dirty="0">
              <a:latin typeface="Verdana" pitchFamily="1" charset="0"/>
            </a:endParaRP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 100 mile-per-hour winds blew dust clouds 8,000 feet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   tall in Oklahoma, Texas, New Mexico, and Colorado.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 Wildlife and farm animals suffocated in the choking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   winds.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066800" y="12954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Verdana" pitchFamily="1" charset="0"/>
              </a:rPr>
              <a:t>Millions of tons of topsoil were blown away in giant dust storms.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974725" y="3721100"/>
            <a:ext cx="7407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5029200" y="1447800"/>
            <a:ext cx="3886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In old trucks, they moved west or to northern cities. 800,000 Okies</a:t>
            </a:r>
            <a:r>
              <a:rPr lang="en-US" altLang="en-US" dirty="0"/>
              <a:t> </a:t>
            </a:r>
            <a:r>
              <a:rPr lang="en-US" altLang="en-US" dirty="0">
                <a:latin typeface="Verdana" pitchFamily="1" charset="0"/>
              </a:rPr>
              <a:t>left Texas, Oklahoma, Missouri, and Arkansas alone.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Rural states lost population during the 1930s.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Those who could afford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it bought distressed neighbors’ farms at low prices to build expanded commercial farms.</a:t>
            </a: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 rot="5400000" flipH="1">
            <a:off x="1257300" y="1333500"/>
            <a:ext cx="3048000" cy="3886200"/>
          </a:xfrm>
          <a:prstGeom prst="upArrowCallout">
            <a:avLst>
              <a:gd name="adj1" fmla="val 25000"/>
              <a:gd name="adj2" fmla="val 25005"/>
              <a:gd name="adj3" fmla="val 21250"/>
              <a:gd name="adj4" fmla="val 74838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14400" y="2057400"/>
            <a:ext cx="2895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Farmers who had lost their land, called </a:t>
            </a:r>
            <a:r>
              <a:rPr lang="en-US" altLang="en-US" b="1" dirty="0">
                <a:solidFill>
                  <a:srgbClr val="FF3300"/>
                </a:solidFill>
                <a:latin typeface="Verdana" pitchFamily="1" charset="0"/>
              </a:rPr>
              <a:t>Okies</a:t>
            </a:r>
            <a:r>
              <a:rPr lang="en-US" altLang="en-US" b="1" dirty="0">
                <a:latin typeface="Verdana" pitchFamily="1" charset="0"/>
              </a:rPr>
              <a:t> regardless of where they were from, were forced to leave.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658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Verdana" pitchFamily="1" charset="0"/>
              </a:rPr>
              <a:t>Family life was hurt by the Great Depression.</a:t>
            </a:r>
          </a:p>
        </p:txBody>
      </p:sp>
      <p:sp>
        <p:nvSpPr>
          <p:cNvPr id="15363" name="Rectangle 36"/>
          <p:cNvSpPr>
            <a:spLocks noChangeArrowheads="1"/>
          </p:cNvSpPr>
          <p:nvPr/>
        </p:nvSpPr>
        <p:spPr bwMode="auto">
          <a:xfrm>
            <a:off x="838200" y="2514600"/>
            <a:ext cx="7564438" cy="3429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5466" name="Group 58"/>
          <p:cNvGraphicFramePr>
            <a:graphicFrameLocks noGrp="1"/>
          </p:cNvGraphicFramePr>
          <p:nvPr/>
        </p:nvGraphicFramePr>
        <p:xfrm>
          <a:off x="1012825" y="2514600"/>
          <a:ext cx="7216775" cy="3352800"/>
        </p:xfrm>
        <a:graphic>
          <a:graphicData uri="http://schemas.openxmlformats.org/drawingml/2006/table">
            <a:tbl>
              <a:tblPr/>
              <a:tblGrid>
                <a:gridCol w="721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467" name="Text Box 59"/>
          <p:cNvSpPr txBox="1">
            <a:spLocks noChangeArrowheads="1"/>
          </p:cNvSpPr>
          <p:nvPr/>
        </p:nvSpPr>
        <p:spPr bwMode="auto">
          <a:xfrm>
            <a:off x="990600" y="5410200"/>
            <a:ext cx="739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Verdana" pitchFamily="1" charset="0"/>
              </a:rPr>
              <a:t>Some teens ran away and families broke up.</a:t>
            </a:r>
            <a:endParaRPr lang="en-US" altLang="en-US" dirty="0"/>
          </a:p>
        </p:txBody>
      </p:sp>
      <p:sp>
        <p:nvSpPr>
          <p:cNvPr id="145468" name="Text Box 60"/>
          <p:cNvSpPr txBox="1">
            <a:spLocks noChangeArrowheads="1"/>
          </p:cNvSpPr>
          <p:nvPr/>
        </p:nvSpPr>
        <p:spPr bwMode="auto">
          <a:xfrm>
            <a:off x="990600" y="44958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Verdana" pitchFamily="1" charset="0"/>
              </a:rPr>
              <a:t>America’s birthrate fell to its lowest level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on record.</a:t>
            </a:r>
            <a:endParaRPr lang="en-US" altLang="en-US" dirty="0"/>
          </a:p>
        </p:txBody>
      </p:sp>
      <p:sp>
        <p:nvSpPr>
          <p:cNvPr id="145469" name="Text Box 61"/>
          <p:cNvSpPr txBox="1">
            <a:spLocks noChangeArrowheads="1"/>
          </p:cNvSpPr>
          <p:nvPr/>
        </p:nvSpPr>
        <p:spPr bwMode="auto">
          <a:xfrm>
            <a:off x="990600" y="35433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Verdana" pitchFamily="1" charset="0"/>
              </a:rPr>
              <a:t>Those who were still working felt guilty because friends and relatives were unemployed.</a:t>
            </a:r>
            <a:endParaRPr lang="en-US" altLang="en-US" dirty="0"/>
          </a:p>
        </p:txBody>
      </p:sp>
      <p:sp>
        <p:nvSpPr>
          <p:cNvPr id="145470" name="Text Box 62"/>
          <p:cNvSpPr txBox="1">
            <a:spLocks noChangeArrowheads="1"/>
          </p:cNvSpPr>
          <p:nvPr/>
        </p:nvSpPr>
        <p:spPr bwMode="auto">
          <a:xfrm>
            <a:off x="990600" y="25654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Verdana" pitchFamily="1" charset="0"/>
              </a:rPr>
              <a:t>Those who still had jobs lived in fear that their next paycheck would be their last.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 rot="10800000">
            <a:off x="4572000" y="3124200"/>
            <a:ext cx="39624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-1494860">
            <a:off x="5562600" y="1981200"/>
            <a:ext cx="685800" cy="1371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" name="Rounded Rectangle 4"/>
          <p:cNvSpPr>
            <a:spLocks noChangeArrowheads="1"/>
          </p:cNvSpPr>
          <p:nvPr/>
        </p:nvSpPr>
        <p:spPr bwMode="auto">
          <a:xfrm rot="10800000">
            <a:off x="533400" y="3124200"/>
            <a:ext cx="39624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1815386">
            <a:off x="2590800" y="1981200"/>
            <a:ext cx="685800" cy="1371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C000">
                  <a:alpha val="50000"/>
                </a:srgbClr>
              </a:gs>
            </a:gsLst>
            <a:lin ang="27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" name="Rounded Rectangle 4"/>
          <p:cNvSpPr>
            <a:spLocks noChangeArrowheads="1"/>
          </p:cNvSpPr>
          <p:nvPr/>
        </p:nvSpPr>
        <p:spPr bwMode="auto">
          <a:xfrm>
            <a:off x="1828800" y="1371600"/>
            <a:ext cx="5334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00200" y="1447800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Verdana" pitchFamily="1" charset="0"/>
              </a:rPr>
              <a:t>Minorities suffered even more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during the depression.</a:t>
            </a:r>
          </a:p>
        </p:txBody>
      </p:sp>
      <p:sp>
        <p:nvSpPr>
          <p:cNvPr id="16396" name="Text Box 2"/>
          <p:cNvSpPr txBox="1">
            <a:spLocks noChangeArrowheads="1"/>
          </p:cNvSpPr>
          <p:nvPr/>
        </p:nvSpPr>
        <p:spPr bwMode="auto">
          <a:xfrm>
            <a:off x="4724400" y="32766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000" dirty="0">
                <a:latin typeface="Verdana" pitchFamily="1" charset="0"/>
              </a:rPr>
              <a:t>  As Okies moved west to find work, Mexicans and Mexican Americans faced fierce competition for jobs.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000" dirty="0">
                <a:latin typeface="Verdana" pitchFamily="1" charset="0"/>
              </a:rPr>
              <a:t>  Local governments urged </a:t>
            </a:r>
            <a:r>
              <a:rPr lang="en-US" altLang="en-US" sz="2000" b="1" dirty="0">
                <a:solidFill>
                  <a:srgbClr val="FF0000"/>
                </a:solidFill>
                <a:latin typeface="Verdana" pitchFamily="1" charset="0"/>
              </a:rPr>
              <a:t>repatriation </a:t>
            </a:r>
            <a:r>
              <a:rPr lang="en-US" altLang="en-US" sz="2000" dirty="0">
                <a:latin typeface="Verdana" pitchFamily="1" charset="0"/>
              </a:rPr>
              <a:t>for Mexican Americans.</a:t>
            </a:r>
            <a:endParaRPr lang="en-US" altLang="en-US" sz="2000" b="1" dirty="0">
              <a:latin typeface="Verdana" pitchFamily="1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609600" y="3429000"/>
            <a:ext cx="3886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000" dirty="0">
                <a:latin typeface="Verdana" pitchFamily="1" charset="0"/>
              </a:rPr>
              <a:t>  Even in good times,</a:t>
            </a:r>
            <a:br>
              <a:rPr lang="en-US" altLang="en-US" sz="2000" dirty="0">
                <a:latin typeface="Verdana" pitchFamily="1" charset="0"/>
              </a:rPr>
            </a:br>
            <a:r>
              <a:rPr lang="en-US" altLang="en-US" sz="2000" dirty="0">
                <a:latin typeface="Verdana" pitchFamily="1" charset="0"/>
              </a:rPr>
              <a:t>   African Americans were</a:t>
            </a:r>
            <a:br>
              <a:rPr lang="en-US" altLang="en-US" sz="2000" dirty="0">
                <a:latin typeface="Verdana" pitchFamily="1" charset="0"/>
              </a:rPr>
            </a:br>
            <a:r>
              <a:rPr lang="en-US" altLang="en-US" sz="2000" dirty="0">
                <a:latin typeface="Verdana" pitchFamily="1" charset="0"/>
              </a:rPr>
              <a:t>   “last hired and first fired.”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  <a:latin typeface="Verdana" pitchFamily="1" charset="0"/>
              </a:rPr>
              <a:t> Many were thrown off</a:t>
            </a:r>
            <a:br>
              <a:rPr lang="en-US" altLang="en-US" sz="2000" dirty="0">
                <a:solidFill>
                  <a:srgbClr val="0033CC"/>
                </a:solidFill>
                <a:latin typeface="Verdana" pitchFamily="1" charset="0"/>
              </a:rPr>
            </a:br>
            <a:r>
              <a:rPr lang="en-US" altLang="en-US" sz="2000" dirty="0">
                <a:solidFill>
                  <a:srgbClr val="0033CC"/>
                </a:solidFill>
                <a:latin typeface="Verdana" pitchFamily="1" charset="0"/>
              </a:rPr>
              <a:t>  southern farms where they</a:t>
            </a:r>
            <a:br>
              <a:rPr lang="en-US" altLang="en-US" sz="2000" dirty="0">
                <a:solidFill>
                  <a:srgbClr val="0033CC"/>
                </a:solidFill>
                <a:latin typeface="Verdana" pitchFamily="1" charset="0"/>
              </a:rPr>
            </a:br>
            <a:r>
              <a:rPr lang="en-US" altLang="en-US" sz="2000" dirty="0">
                <a:solidFill>
                  <a:srgbClr val="0033CC"/>
                </a:solidFill>
                <a:latin typeface="Verdana" pitchFamily="1" charset="0"/>
              </a:rPr>
              <a:t>  were sharecroppers.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693578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Examine the spread of unemployment in America’s cities.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Discuss the impact of the Great Depression on rural America.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1" charset="0"/>
              </a:rPr>
              <a:t>Explain the human and geographical factors that created the Dust Bowl.</a:t>
            </a:r>
            <a:r>
              <a:rPr lang="en-US" altLang="en-US" b="1" dirty="0">
                <a:latin typeface="Verdana" pitchFamily="1" charset="0"/>
              </a:rPr>
              <a:t> </a:t>
            </a:r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Objectives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752600"/>
            <a:ext cx="78486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bread line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where charities or local agencies gave food to the poor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Hoovervilles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shantytowns set up on empty land in cities and named after the President</a:t>
            </a:r>
            <a:endParaRPr lang="en-US" altLang="en-US" b="1">
              <a:latin typeface="Verdana" pitchFamily="1" charset="0"/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tenant farmers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rural farmers who lost their land but stayed on to work for larger landowners</a:t>
            </a:r>
            <a:endParaRPr lang="en-US" altLang="en-US" b="1">
              <a:latin typeface="Verdana" pitchFamily="1" charset="0"/>
            </a:endParaRP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Dust Bowl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millions of acres in the Great Plains that were destroyed when dust storms blew away the soil</a:t>
            </a:r>
            <a:endParaRPr lang="en-US" altLang="en-US" b="1">
              <a:latin typeface="Verdana" pitchFamily="1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Terms and People</a:t>
            </a:r>
            <a:r>
              <a:rPr lang="en-US" altLang="en-US" sz="2400" b="1">
                <a:latin typeface="Verdana" pitchFamily="1" charset="0"/>
              </a:rPr>
              <a:t> </a:t>
            </a:r>
            <a:r>
              <a:rPr lang="en-US" altLang="en-US" sz="1800">
                <a:latin typeface="Verdana" pitchFamily="1" charset="0"/>
              </a:rPr>
              <a:t>(continued)</a:t>
            </a:r>
            <a:endParaRPr lang="en-US" altLang="en-US" sz="2400" b="1" u="sng">
              <a:latin typeface="Verdana" pitchFamily="1" charset="0"/>
            </a:endParaRP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752600"/>
            <a:ext cx="762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Okies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Great Plains farmers forced off their land by the Dust Bowl</a:t>
            </a: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Verdana" pitchFamily="1" charset="0"/>
              </a:rPr>
              <a:t>repatriation</a:t>
            </a:r>
            <a:r>
              <a:rPr lang="en-US" altLang="en-US" b="1">
                <a:latin typeface="Verdana" pitchFamily="1" charset="0"/>
              </a:rPr>
              <a:t> </a:t>
            </a:r>
            <a:r>
              <a:rPr lang="en-US" altLang="en-US">
                <a:latin typeface="Verdana" pitchFamily="1" charset="0"/>
              </a:rPr>
              <a:t>– policy whereby local, state, and federal governments encouraged or coerced Mexican immigrants – some of them U.S. citizens – to return to Mexico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9200" y="16256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Verdana" pitchFamily="1" charset="0"/>
              </a:rPr>
              <a:t>How did the Great Depression affect the lives of urban and rural Americans?</a:t>
            </a:r>
            <a:r>
              <a:rPr lang="en-US" altLang="en-US" b="1">
                <a:latin typeface="Verdana" pitchFamily="1" charset="0"/>
              </a:rPr>
              <a:t>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9200" y="2730500"/>
            <a:ext cx="716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>
                <a:latin typeface="Verdana" pitchFamily="1" charset="0"/>
              </a:rPr>
              <a:t>The stock market crash signaled the end of boom times and the economy staggered into the Great Depression.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Desperate poverty gripped the nation leaving a permanent impression on those who lived through it. </a:t>
            </a:r>
          </a:p>
          <a:p>
            <a:endParaRPr lang="en-US" altLang="en-US" dirty="0">
              <a:solidFill>
                <a:srgbClr val="0033CC"/>
              </a:solidFill>
              <a:latin typeface="Verdana" pitchFamily="1" charset="0"/>
            </a:endParaRPr>
          </a:p>
          <a:p>
            <a:r>
              <a:rPr lang="en-US" altLang="en-US" dirty="0">
                <a:latin typeface="Verdana" pitchFamily="1" charset="0"/>
              </a:rPr>
              <a:t>Tested by extreme hardship, this generation forged a strong character and will to restore prosperity.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758825" y="12842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Verdana" pitchFamily="1" charset="0"/>
            </a:endParaRPr>
          </a:p>
        </p:txBody>
      </p:sp>
      <p:pic>
        <p:nvPicPr>
          <p:cNvPr id="7173" name="Picture 16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53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9"/>
          <p:cNvSpPr txBox="1">
            <a:spLocks noChangeArrowheads="1"/>
          </p:cNvSpPr>
          <p:nvPr/>
        </p:nvSpPr>
        <p:spPr bwMode="auto">
          <a:xfrm>
            <a:off x="5257800" y="1633538"/>
            <a:ext cx="35052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Between 1921–1929, the unemployment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rate never rose above 4%. </a:t>
            </a:r>
            <a:r>
              <a:rPr lang="en-US" altLang="en-US" dirty="0">
                <a:solidFill>
                  <a:srgbClr val="0033CC"/>
                </a:solidFill>
                <a:latin typeface="Verdana" pitchFamily="1" charset="0"/>
              </a:rPr>
              <a:t>By 1933, however, it was near 25%.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Those who managed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to keep their jobs </a:t>
            </a:r>
            <a:br>
              <a:rPr lang="en-US" altLang="en-US" dirty="0">
                <a:latin typeface="Verdana" pitchFamily="1" charset="0"/>
              </a:rPr>
            </a:br>
            <a:r>
              <a:rPr lang="en-US" altLang="en-US" dirty="0">
                <a:latin typeface="Verdana" pitchFamily="1" charset="0"/>
              </a:rPr>
              <a:t>had their wages and hours cut. 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rot="5400000" flipH="1">
            <a:off x="1447800" y="457200"/>
            <a:ext cx="2971800" cy="4191000"/>
          </a:xfrm>
          <a:prstGeom prst="upArrowCallout">
            <a:avLst>
              <a:gd name="adj1" fmla="val 29176"/>
              <a:gd name="adj2" fmla="val 22009"/>
              <a:gd name="adj3" fmla="val 22701"/>
              <a:gd name="adj4" fmla="val 75116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990600" y="1228725"/>
            <a:ext cx="2971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Few Americans understood </a:t>
            </a:r>
            <a:br>
              <a:rPr lang="en-US" altLang="en-US" b="1" dirty="0">
                <a:latin typeface="Verdana" pitchFamily="1" charset="0"/>
              </a:rPr>
            </a:br>
            <a:r>
              <a:rPr lang="en-US" altLang="en-US" b="1" dirty="0">
                <a:latin typeface="Verdana" pitchFamily="1" charset="0"/>
              </a:rPr>
              <a:t>the causes </a:t>
            </a:r>
            <a:br>
              <a:rPr lang="en-US" altLang="en-US" b="1" dirty="0">
                <a:latin typeface="Verdana" pitchFamily="1" charset="0"/>
              </a:rPr>
            </a:br>
            <a:r>
              <a:rPr lang="en-US" altLang="en-US" b="1" dirty="0">
                <a:latin typeface="Verdana" pitchFamily="1" charset="0"/>
              </a:rPr>
              <a:t>of the Great Depression, but everyone felt the impact.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Verdana" pitchFamily="1" charset="0"/>
            </a:endParaRPr>
          </a:p>
        </p:txBody>
      </p:sp>
      <p:pic>
        <p:nvPicPr>
          <p:cNvPr id="5" name="Picture 20" descr="HSUS_ch21_s2_UnemploymentGraph">
            <a:extLst>
              <a:ext uri="{FF2B5EF4-FFF2-40B4-BE49-F238E27FC236}">
                <a16:creationId xmlns:a16="http://schemas.microsoft.com/office/drawing/2014/main" id="{C3D6EADF-B2D3-4052-B3B1-E30FA7AE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8546"/>
            <a:ext cx="2390775" cy="256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1"/>
          <p:cNvSpPr txBox="1">
            <a:spLocks noChangeArrowheads="1"/>
          </p:cNvSpPr>
          <p:nvPr/>
        </p:nvSpPr>
        <p:spPr bwMode="auto">
          <a:xfrm>
            <a:off x="762000" y="1422400"/>
            <a:ext cx="7696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1" charset="0"/>
              </a:rPr>
              <a:t>The homeless lived in empty railroad cars, in cardboard boxes, or in shacks built on public land or empty lots.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5257800" y="2705100"/>
            <a:ext cx="27432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Verdana" pitchFamily="1" charset="0"/>
              </a:rPr>
              <a:t>Hoovervilles</a:t>
            </a:r>
            <a:r>
              <a:rPr lang="en-US" altLang="en-US" dirty="0">
                <a:latin typeface="Verdana" pitchFamily="1" charset="0"/>
              </a:rPr>
              <a:t> appeared in major cities across the country.</a:t>
            </a:r>
          </a:p>
          <a:p>
            <a:pPr algn="r" eaLnBrk="1" hangingPunct="1">
              <a:spcBef>
                <a:spcPct val="50000"/>
              </a:spcBef>
            </a:pPr>
            <a:endParaRPr lang="en-US" altLang="en-US" dirty="0">
              <a:latin typeface="Verdana" pitchFamily="1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altLang="en-US" dirty="0">
              <a:latin typeface="Verdana" pitchFamily="1" charset="0"/>
            </a:endParaRPr>
          </a:p>
        </p:txBody>
      </p:sp>
      <p:pic>
        <p:nvPicPr>
          <p:cNvPr id="10244" name="Picture 13" descr="HSUS_ch21_s2_Hooverv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43227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1"/>
          <p:cNvSpPr txBox="1">
            <a:spLocks noChangeArrowheads="1"/>
          </p:cNvSpPr>
          <p:nvPr/>
        </p:nvSpPr>
        <p:spPr bwMode="auto">
          <a:xfrm>
            <a:off x="5334000" y="1752600"/>
            <a:ext cx="3048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1" charset="0"/>
              </a:rPr>
              <a:t>Bankers sold the land and equipment at auction. Some farmers became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tenant farmers</a:t>
            </a:r>
            <a:r>
              <a:rPr lang="en-US" altLang="en-US" dirty="0">
                <a:latin typeface="Verdana" pitchFamily="1" charset="0"/>
              </a:rPr>
              <a:t>, working for bigger landowners. Others decided to leave in search of work elsewhere in the U.S. </a:t>
            </a: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 rot="5400000" flipH="1">
            <a:off x="1104900" y="1485900"/>
            <a:ext cx="3352800" cy="3886200"/>
          </a:xfrm>
          <a:prstGeom prst="upArrowCallout">
            <a:avLst>
              <a:gd name="adj1" fmla="val 29176"/>
              <a:gd name="adj2" fmla="val 22009"/>
              <a:gd name="adj3" fmla="val 18658"/>
              <a:gd name="adj4" fmla="val 75116"/>
            </a:avLst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939800" y="1854200"/>
            <a:ext cx="27590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Between 1930 and 1934, nearly a million farmers lost their farms, homes, and farm equipment because they could not pay their mortgages.</a:t>
            </a:r>
            <a:endParaRPr lang="en-US" altLang="en-US" dirty="0">
              <a:solidFill>
                <a:srgbClr val="FF0000"/>
              </a:solidFill>
              <a:latin typeface="Verdana" pitchFamily="1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791200" y="1752600"/>
            <a:ext cx="2895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1" charset="0"/>
              </a:rPr>
              <a:t>The remaining farmers on the Great Plains suffered a terrible drought, which led to the </a:t>
            </a:r>
            <a:r>
              <a:rPr lang="en-US" altLang="en-US" b="1" dirty="0">
                <a:solidFill>
                  <a:srgbClr val="FF0000"/>
                </a:solidFill>
                <a:latin typeface="Verdana" pitchFamily="1" charset="0"/>
              </a:rPr>
              <a:t>Dust Bowl</a:t>
            </a:r>
            <a:r>
              <a:rPr lang="en-US" altLang="en-US" dirty="0">
                <a:solidFill>
                  <a:srgbClr val="FF0000"/>
                </a:solidFill>
                <a:latin typeface="Verdana" pitchFamily="1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Verdana" pitchFamily="1" charset="0"/>
            </a:endParaRPr>
          </a:p>
          <a:p>
            <a:pPr eaLnBrk="1" hangingPunct="1"/>
            <a:r>
              <a:rPr lang="en-US" altLang="en-US" b="1" dirty="0">
                <a:latin typeface="Verdana" pitchFamily="1" charset="0"/>
              </a:rPr>
              <a:t>Dust storms destroyed millions of acres of farmland. </a:t>
            </a:r>
            <a:endParaRPr lang="en-US" altLang="en-US" dirty="0">
              <a:latin typeface="Verdana" pitchFamily="1" charset="0"/>
            </a:endParaRPr>
          </a:p>
        </p:txBody>
      </p:sp>
      <p:pic>
        <p:nvPicPr>
          <p:cNvPr id="12291" name="Picture 7" descr="HSUS_ch21_s2_AreasHitbyDustbowl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b="7130"/>
          <a:stretch>
            <a:fillRect/>
          </a:stretch>
        </p:blipFill>
        <p:spPr bwMode="auto">
          <a:xfrm>
            <a:off x="457200" y="1143000"/>
            <a:ext cx="50276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569</Words>
  <Application>Microsoft Office PowerPoint</Application>
  <PresentationFormat>On-screen Show (4:3)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Verdana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McLin</cp:lastModifiedBy>
  <cp:revision>165</cp:revision>
  <cp:lastPrinted>2008-05-21T18:42:16Z</cp:lastPrinted>
  <dcterms:created xsi:type="dcterms:W3CDTF">2008-06-11T20:35:12Z</dcterms:created>
  <dcterms:modified xsi:type="dcterms:W3CDTF">2019-01-09T15:42:18Z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