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6"/>
  </p:notesMasterIdLst>
  <p:handoutMasterIdLst>
    <p:handoutMasterId r:id="rId17"/>
  </p:handoutMasterIdLst>
  <p:sldIdLst>
    <p:sldId id="713" r:id="rId3"/>
    <p:sldId id="730" r:id="rId4"/>
    <p:sldId id="759" r:id="rId5"/>
    <p:sldId id="728" r:id="rId6"/>
    <p:sldId id="729" r:id="rId7"/>
    <p:sldId id="739" r:id="rId8"/>
    <p:sldId id="741" r:id="rId9"/>
    <p:sldId id="743" r:id="rId10"/>
    <p:sldId id="752" r:id="rId11"/>
    <p:sldId id="755" r:id="rId12"/>
    <p:sldId id="756" r:id="rId13"/>
    <p:sldId id="761" r:id="rId14"/>
    <p:sldId id="76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C9C9FF"/>
    <a:srgbClr val="0066CC"/>
    <a:srgbClr val="333399"/>
    <a:srgbClr val="B3F1FF"/>
    <a:srgbClr val="0000FF"/>
    <a:srgbClr val="B2B2B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0772" autoAdjust="0"/>
  </p:normalViewPr>
  <p:slideViewPr>
    <p:cSldViewPr>
      <p:cViewPr varScale="1">
        <p:scale>
          <a:sx n="98" d="100"/>
          <a:sy n="98" d="100"/>
        </p:scale>
        <p:origin x="-870" y="-108"/>
      </p:cViewPr>
      <p:guideLst>
        <p:guide orient="horz" pos="720"/>
        <p:guide orient="horz" pos="1104"/>
        <p:guide pos="288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828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E00A3A-05D7-499F-8738-2A860AB60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28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89AE96-5A59-4FF4-9704-2186A5F71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66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9479D3-7E12-46F4-BE3D-4D590DFD8792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DF7440-B209-4C07-A51E-A392AFC64A52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CF5DE01-D8D4-4C71-B264-3CFBD0C17252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8DCA68-9C02-460C-84A2-AA65ACEB9E98}" type="slidenum">
              <a:rPr lang="en-US" altLang="en-US" sz="1200" smtClean="0"/>
              <a:pPr eaLnBrk="1" hangingPunct="1"/>
              <a:t>4</a:t>
            </a:fld>
            <a:endParaRPr lang="en-US" altLang="en-US" sz="1200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B1EC92-FA35-41C6-9E25-296DD326651F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CEFF241-33E7-4AD0-BCD7-63072C9CF6ED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D77E398-FC3C-4F68-B155-E84AF9A9FD08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9C11FCA-2E16-409B-B457-83A4B85C42E3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BE66DF9-E2E9-469C-AD93-C39C68E603CE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935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971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115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285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617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74404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112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789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119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74606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4694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033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9996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4160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779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2100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816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145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593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023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5720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1424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003CB4"/>
                </a:solidFill>
                <a:cs typeface="+mn-cs"/>
              </a:rPr>
              <a:t>Chapter </a:t>
            </a:r>
            <a:r>
              <a:rPr lang="en-US" sz="1600" b="1" dirty="0">
                <a:solidFill>
                  <a:srgbClr val="003CB4"/>
                </a:solidFill>
                <a:cs typeface="+mn-cs"/>
              </a:rPr>
              <a:t>25 </a:t>
            </a:r>
            <a:r>
              <a:rPr lang="en-US" sz="1000" b="1" dirty="0">
                <a:solidFill>
                  <a:srgbClr val="003CB4"/>
                </a:solidFill>
                <a:cs typeface="+mn-cs"/>
              </a:rPr>
              <a:t>Section</a:t>
            </a:r>
            <a:r>
              <a:rPr lang="en-US" sz="1600" b="1" dirty="0">
                <a:solidFill>
                  <a:srgbClr val="003CB4"/>
                </a:solidFill>
                <a:cs typeface="+mn-cs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cs typeface="+mn-cs"/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cs typeface="+mn-cs"/>
              </a:rPr>
              <a:t>Section</a:t>
            </a:r>
            <a:r>
              <a:rPr lang="en-US" sz="1600" b="1">
                <a:solidFill>
                  <a:srgbClr val="003CB4"/>
                </a:solidFill>
                <a:cs typeface="+mn-cs"/>
              </a:rPr>
              <a:t> 3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cs typeface="+mn-cs"/>
              </a:rPr>
              <a:t>Hoover’s Response Fails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003CB4"/>
                </a:solidFill>
                <a:cs typeface="+mn-cs"/>
              </a:rPr>
              <a:t>Chapter </a:t>
            </a:r>
            <a:r>
              <a:rPr lang="en-US" sz="1600" b="1" dirty="0">
                <a:solidFill>
                  <a:srgbClr val="003CB4"/>
                </a:solidFill>
                <a:cs typeface="+mn-cs"/>
              </a:rPr>
              <a:t>25 </a:t>
            </a:r>
            <a:r>
              <a:rPr lang="en-US" sz="1000" b="1" dirty="0">
                <a:solidFill>
                  <a:srgbClr val="003CB4"/>
                </a:solidFill>
                <a:cs typeface="+mn-cs"/>
              </a:rPr>
              <a:t>Section</a:t>
            </a:r>
            <a:r>
              <a:rPr lang="en-US" sz="1600" b="1" dirty="0">
                <a:solidFill>
                  <a:srgbClr val="003CB4"/>
                </a:solidFill>
                <a:cs typeface="+mn-cs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cs typeface="+mn-cs"/>
              </a:rPr>
              <a:t>The Cold War Begins</a:t>
            </a:r>
          </a:p>
        </p:txBody>
      </p:sp>
      <p:pic>
        <p:nvPicPr>
          <p:cNvPr id="3080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cs typeface="+mn-cs"/>
              </a:rPr>
              <a:t>Section</a:t>
            </a:r>
            <a:r>
              <a:rPr lang="en-US" sz="1600" b="1">
                <a:solidFill>
                  <a:srgbClr val="003CB4"/>
                </a:solidFill>
                <a:cs typeface="+mn-cs"/>
              </a:rPr>
              <a:t> 3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cs typeface="+mn-cs"/>
              </a:rPr>
              <a:t>Hoover’s Response Fails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838200" y="1752600"/>
            <a:ext cx="6935788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1" charset="0"/>
              </a:rPr>
              <a:t>Discuss how Hoover’s initial conservative response to the depression failed.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1" charset="0"/>
              </a:rPr>
              <a:t>Explain the changes in the President’s policies as the crisis continued.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1" charset="0"/>
              </a:rPr>
              <a:t>Describe how Americans reacted to Hoover’s relief programs. </a:t>
            </a:r>
          </a:p>
        </p:txBody>
      </p:sp>
      <p:sp>
        <p:nvSpPr>
          <p:cNvPr id="4099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Verdana" pitchFamily="1" charset="0"/>
              </a:rPr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114800" y="1646238"/>
            <a:ext cx="464820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 dirty="0">
                <a:latin typeface="Verdana" pitchFamily="1" charset="0"/>
              </a:rPr>
              <a:t>One policy that did succeed was the construction of Boulder Dam (later renamed </a:t>
            </a:r>
            <a:r>
              <a:rPr lang="en-US" altLang="en-US" b="1" dirty="0">
                <a:solidFill>
                  <a:srgbClr val="FF0000"/>
                </a:solidFill>
                <a:latin typeface="Verdana" pitchFamily="1" charset="0"/>
              </a:rPr>
              <a:t>Hoover Dam</a:t>
            </a:r>
            <a:r>
              <a:rPr lang="en-US" altLang="en-US" b="1" dirty="0">
                <a:latin typeface="Verdana" pitchFamily="1" charset="0"/>
              </a:rPr>
              <a:t>) across the Colorado River.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dirty="0">
                <a:latin typeface="Verdana" pitchFamily="1" charset="0"/>
              </a:rPr>
              <a:t>Started in 1930, the huge dam provided power for millions and irrigation for farm land, and put thousands to work.</a:t>
            </a:r>
            <a:endParaRPr lang="en-US" altLang="en-US" dirty="0"/>
          </a:p>
        </p:txBody>
      </p:sp>
      <p:pic>
        <p:nvPicPr>
          <p:cNvPr id="13315" name="Picture 11" descr="HSUS_ch21_s3_HooverDamEnergy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8313"/>
            <a:ext cx="34845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AutoShape 6"/>
          <p:cNvSpPr>
            <a:spLocks noChangeArrowheads="1"/>
          </p:cNvSpPr>
          <p:nvPr/>
        </p:nvSpPr>
        <p:spPr bwMode="auto">
          <a:xfrm rot="10800000" flipH="1">
            <a:off x="866775" y="1539875"/>
            <a:ext cx="7391400" cy="2041525"/>
          </a:xfrm>
          <a:prstGeom prst="upArrowCallout">
            <a:avLst>
              <a:gd name="adj1" fmla="val 37915"/>
              <a:gd name="adj2" fmla="val 35116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609600" y="3581400"/>
            <a:ext cx="79248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1" charset="0"/>
              </a:rPr>
              <a:t>Some blamed Hoover and some blamed capitalism.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Some were World War I veterans</a:t>
            </a:r>
            <a:r>
              <a:rPr lang="en-US" altLang="en-US" dirty="0">
                <a:latin typeface="Verdana" pitchFamily="1" charset="0"/>
              </a:rPr>
              <a:t> who wanted a bonus that was promised to them.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1" charset="0"/>
              </a:rPr>
              <a:t>In 1932, those veterans </a:t>
            </a: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formed the Bonus Army </a:t>
            </a:r>
            <a:r>
              <a:rPr lang="en-US" altLang="en-US" dirty="0">
                <a:latin typeface="Verdana" pitchFamily="1" charset="0"/>
              </a:rPr>
              <a:t>and marched on Washington.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447800" y="1676400"/>
            <a:ext cx="617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latin typeface="Verdana" pitchFamily="1" charset="0"/>
              </a:rPr>
              <a:t>Many grew disillusioned during the Great Depression.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auto">
          <a:xfrm rot="5400000" flipH="1">
            <a:off x="1181100" y="1638300"/>
            <a:ext cx="3657600" cy="4343400"/>
          </a:xfrm>
          <a:prstGeom prst="upArrowCallout">
            <a:avLst>
              <a:gd name="adj1" fmla="val 13417"/>
              <a:gd name="adj2" fmla="val 12500"/>
              <a:gd name="adj3" fmla="val 19280"/>
              <a:gd name="adj4" fmla="val 74616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5334000" y="1638300"/>
            <a:ext cx="33528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dirty="0">
                <a:latin typeface="Verdana" pitchFamily="1" charset="0"/>
              </a:rPr>
              <a:t>Hoover ordered General </a:t>
            </a:r>
            <a:r>
              <a:rPr lang="en-US" altLang="en-US" b="1" dirty="0">
                <a:solidFill>
                  <a:srgbClr val="FF0000"/>
                </a:solidFill>
                <a:latin typeface="Verdana" pitchFamily="1" charset="0"/>
              </a:rPr>
              <a:t>Douglas MacArthur</a:t>
            </a:r>
            <a:r>
              <a:rPr lang="en-US" altLang="en-US" b="1" dirty="0">
                <a:latin typeface="Verdana" pitchFamily="1" charset="0"/>
              </a:rPr>
              <a:t> </a:t>
            </a:r>
            <a:r>
              <a:rPr lang="en-US" altLang="en-US" dirty="0">
                <a:latin typeface="Verdana" pitchFamily="1" charset="0"/>
              </a:rPr>
              <a:t>to remove the veterans. He used tear gas, cavalry, tanks, and troops </a:t>
            </a:r>
            <a:br>
              <a:rPr lang="en-US" altLang="en-US" dirty="0">
                <a:latin typeface="Verdana" pitchFamily="1" charset="0"/>
              </a:rPr>
            </a:br>
            <a:r>
              <a:rPr lang="en-US" altLang="en-US" dirty="0">
                <a:latin typeface="Verdana" pitchFamily="1" charset="0"/>
              </a:rPr>
              <a:t>with fixed bayonets.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Press photos of troops using excessive force angered the American public.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66800" y="2438400"/>
            <a:ext cx="29718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latin typeface="Verdana" pitchFamily="1" charset="0"/>
              </a:rPr>
              <a:t>20,000 veterans set up camps and occupied vacant buildings. In July, police tried to evict them and riots erupted.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 dirty="0">
              <a:latin typeface="Verdana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495800" y="1638300"/>
            <a:ext cx="34290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 dirty="0">
                <a:latin typeface="Verdana" pitchFamily="1" charset="0"/>
              </a:rPr>
              <a:t>The eviction of the Bonus Army doomed Hoover’s bid for re-election.</a:t>
            </a:r>
            <a:r>
              <a:rPr lang="en-US" altLang="en-US" dirty="0">
                <a:latin typeface="Verdana" pitchFamily="1" charset="0"/>
              </a:rPr>
              <a:t> 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Americans were ready for new leadership </a:t>
            </a:r>
            <a:r>
              <a:rPr lang="en-US" altLang="en-US" dirty="0">
                <a:latin typeface="Verdana" pitchFamily="1" charset="0"/>
              </a:rPr>
              <a:t>and a greater role for the government in solving problems.</a:t>
            </a:r>
          </a:p>
        </p:txBody>
      </p:sp>
      <p:pic>
        <p:nvPicPr>
          <p:cNvPr id="16387" name="Picture 10" descr="HSUS_ch21_s3_SoilderBayo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28479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Verdana" pitchFamily="1" charset="0"/>
              </a:rPr>
              <a:t>Terms and People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838200" y="1752600"/>
            <a:ext cx="7773988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pitchFamily="1" charset="0"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localism</a:t>
            </a:r>
            <a:r>
              <a:rPr lang="en-US" altLang="en-US" b="1">
                <a:latin typeface="Verdana" pitchFamily="1" charset="0"/>
              </a:rPr>
              <a:t> </a:t>
            </a:r>
            <a:r>
              <a:rPr lang="en-US" altLang="en-US">
                <a:latin typeface="Verdana" pitchFamily="1" charset="0"/>
              </a:rPr>
              <a:t>– policy whereby problems are best solved at the state and local level and not by the federal government</a:t>
            </a:r>
          </a:p>
          <a:p>
            <a:pPr eaLnBrk="1" hangingPunct="1">
              <a:spcAft>
                <a:spcPct val="60000"/>
              </a:spcAft>
              <a:buFont typeface="Times" pitchFamily="1" charset="0"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Reconstruction Finance Corporation</a:t>
            </a:r>
            <a:r>
              <a:rPr lang="en-US" altLang="en-US" b="1">
                <a:latin typeface="Verdana" pitchFamily="1" charset="0"/>
              </a:rPr>
              <a:t> </a:t>
            </a:r>
            <a:r>
              <a:rPr lang="en-US" altLang="en-US">
                <a:latin typeface="Verdana" pitchFamily="1" charset="0"/>
              </a:rPr>
              <a:t>– created in 1932 to lend cash to investors to stimulate the economy</a:t>
            </a:r>
          </a:p>
          <a:p>
            <a:pPr eaLnBrk="1" hangingPunct="1">
              <a:spcAft>
                <a:spcPct val="60000"/>
              </a:spcAft>
              <a:buFont typeface="Times" pitchFamily="1" charset="0"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trickle-down economics</a:t>
            </a:r>
            <a:r>
              <a:rPr lang="en-US" altLang="en-US" b="1">
                <a:latin typeface="Verdana" pitchFamily="1" charset="0"/>
              </a:rPr>
              <a:t> </a:t>
            </a:r>
            <a:r>
              <a:rPr lang="en-US" altLang="en-US">
                <a:latin typeface="Verdana" pitchFamily="1" charset="0"/>
              </a:rPr>
              <a:t>– economic theory that held that money lent to large banks and corporations would in turn be invested in small businesses which would hire more workers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Verdana" pitchFamily="1" charset="0"/>
              </a:rPr>
              <a:t>Terms and People</a:t>
            </a:r>
            <a:r>
              <a:rPr lang="en-US" altLang="en-US" sz="2400" b="1">
                <a:latin typeface="Verdana" pitchFamily="1" charset="0"/>
              </a:rPr>
              <a:t> </a:t>
            </a:r>
            <a:r>
              <a:rPr lang="en-US" altLang="en-US" sz="1800">
                <a:latin typeface="Verdana" pitchFamily="1" charset="0"/>
              </a:rPr>
              <a:t>(Continued)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838200" y="1752600"/>
            <a:ext cx="76200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pitchFamily="1" charset="0"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Hoover Dam</a:t>
            </a:r>
            <a:r>
              <a:rPr lang="en-US" altLang="en-US" b="1">
                <a:latin typeface="Verdana" pitchFamily="1" charset="0"/>
              </a:rPr>
              <a:t> </a:t>
            </a:r>
            <a:r>
              <a:rPr lang="en-US" altLang="en-US">
                <a:latin typeface="Verdana" pitchFamily="1" charset="0"/>
              </a:rPr>
              <a:t>– huge public works project on </a:t>
            </a:r>
            <a:br>
              <a:rPr lang="en-US" altLang="en-US">
                <a:latin typeface="Verdana" pitchFamily="1" charset="0"/>
              </a:rPr>
            </a:br>
            <a:r>
              <a:rPr lang="en-US" altLang="en-US">
                <a:latin typeface="Verdana" pitchFamily="1" charset="0"/>
              </a:rPr>
              <a:t>the Colorado River that provided jobs, water for irrigation, and power </a:t>
            </a:r>
          </a:p>
          <a:p>
            <a:pPr eaLnBrk="1" hangingPunct="1">
              <a:spcAft>
                <a:spcPct val="60000"/>
              </a:spcAft>
              <a:buFont typeface="Times" pitchFamily="1" charset="0"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Bonus Army</a:t>
            </a:r>
            <a:r>
              <a:rPr lang="en-US" altLang="en-US" b="1">
                <a:latin typeface="Verdana" pitchFamily="1" charset="0"/>
              </a:rPr>
              <a:t> </a:t>
            </a:r>
            <a:r>
              <a:rPr lang="en-US" altLang="en-US">
                <a:latin typeface="Verdana" pitchFamily="1" charset="0"/>
              </a:rPr>
              <a:t>– a march on Washington in 1932 </a:t>
            </a:r>
            <a:br>
              <a:rPr lang="en-US" altLang="en-US">
                <a:latin typeface="Verdana" pitchFamily="1" charset="0"/>
              </a:rPr>
            </a:br>
            <a:r>
              <a:rPr lang="en-US" altLang="en-US">
                <a:latin typeface="Verdana" pitchFamily="1" charset="0"/>
              </a:rPr>
              <a:t>in which World War I veterans seek bonus payment early</a:t>
            </a:r>
          </a:p>
          <a:p>
            <a:pPr eaLnBrk="1" hangingPunct="1">
              <a:spcAft>
                <a:spcPct val="60000"/>
              </a:spcAft>
              <a:buFont typeface="Times" pitchFamily="1" charset="0"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Douglas MacArthur</a:t>
            </a:r>
            <a:r>
              <a:rPr lang="en-US" altLang="en-US" b="1">
                <a:latin typeface="Verdana" pitchFamily="1" charset="0"/>
              </a:rPr>
              <a:t> </a:t>
            </a:r>
            <a:r>
              <a:rPr lang="en-US" altLang="en-US">
                <a:latin typeface="Verdana" pitchFamily="1" charset="0"/>
              </a:rPr>
              <a:t>– supervised the forced removal of the Bonus Army, which angered many Americans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9200" y="1625600"/>
            <a:ext cx="746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Verdana" pitchFamily="1" charset="0"/>
              </a:rPr>
              <a:t>Why did Herbert Hoover’s policies fail to solve the country’s economic crisis?</a:t>
            </a:r>
            <a:r>
              <a:rPr lang="en-US" altLang="en-US" b="1">
                <a:latin typeface="Verdana" pitchFamily="1" charset="0"/>
              </a:rPr>
              <a:t> 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219200" y="3114675"/>
            <a:ext cx="731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</a:pPr>
            <a:r>
              <a:rPr lang="en-US" altLang="en-US" dirty="0">
                <a:latin typeface="Verdana" pitchFamily="1" charset="0"/>
              </a:rPr>
              <a:t>As the Great Depression spread misery across America, </a:t>
            </a: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Herbert Hoover struggled unsuccessfully to respond to the nation’s problems. </a:t>
            </a:r>
          </a:p>
          <a:p>
            <a:pPr>
              <a:spcAft>
                <a:spcPct val="60000"/>
              </a:spcAft>
            </a:pPr>
            <a:r>
              <a:rPr lang="en-US" altLang="en-US" dirty="0">
                <a:latin typeface="Verdana" pitchFamily="1" charset="0"/>
              </a:rPr>
              <a:t>As a result of Hoover’s failed response, in 1932 Americans would turn to a new leader and increased government intervention to stop the depression.</a:t>
            </a:r>
          </a:p>
        </p:txBody>
      </p:sp>
      <p:sp>
        <p:nvSpPr>
          <p:cNvPr id="7172" name="Rectangle 14"/>
          <p:cNvSpPr>
            <a:spLocks noChangeArrowheads="1"/>
          </p:cNvSpPr>
          <p:nvPr/>
        </p:nvSpPr>
        <p:spPr bwMode="auto">
          <a:xfrm>
            <a:off x="758825" y="1284288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Verdana" pitchFamily="1" charset="0"/>
            </a:endParaRPr>
          </a:p>
        </p:txBody>
      </p:sp>
      <p:pic>
        <p:nvPicPr>
          <p:cNvPr id="7173" name="Picture 16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h21_images_hsus_se_p07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"/>
          <a:stretch>
            <a:fillRect/>
          </a:stretch>
        </p:blipFill>
        <p:spPr bwMode="auto">
          <a:xfrm>
            <a:off x="6797675" y="1516063"/>
            <a:ext cx="2346325" cy="48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ext Box 129"/>
          <p:cNvSpPr txBox="1">
            <a:spLocks noChangeArrowheads="1"/>
          </p:cNvSpPr>
          <p:nvPr/>
        </p:nvSpPr>
        <p:spPr bwMode="auto">
          <a:xfrm>
            <a:off x="1295400" y="2027238"/>
            <a:ext cx="61722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latin typeface="Verdana" pitchFamily="1" charset="0"/>
              </a:rPr>
              <a:t>Herbert Hoover did not cause the Great Depression, but Americans looked to him to solve the crisis. </a:t>
            </a:r>
            <a:endParaRPr lang="en-US" altLang="en-US" dirty="0"/>
          </a:p>
        </p:txBody>
      </p:sp>
      <p:sp>
        <p:nvSpPr>
          <p:cNvPr id="8195" name="Text Box 17"/>
          <p:cNvSpPr txBox="1">
            <a:spLocks noChangeArrowheads="1"/>
          </p:cNvSpPr>
          <p:nvPr/>
        </p:nvSpPr>
        <p:spPr bwMode="auto">
          <a:xfrm>
            <a:off x="1752600" y="3873500"/>
            <a:ext cx="4572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Verdana" pitchFamily="1" charset="0"/>
              </a:rPr>
              <a:t>He tried a number of different approaches, but in the end he</a:t>
            </a:r>
            <a:r>
              <a:rPr lang="en-US" altLang="en-US" dirty="0">
                <a:solidFill>
                  <a:srgbClr val="0066CC"/>
                </a:solidFill>
                <a:latin typeface="Verdana" pitchFamily="1" charset="0"/>
              </a:rPr>
              <a:t> </a:t>
            </a: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failed to discover the right formula for stopping the crisis.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4" name="Rectangle 29"/>
          <p:cNvSpPr>
            <a:spLocks noChangeArrowheads="1"/>
          </p:cNvSpPr>
          <p:nvPr/>
        </p:nvSpPr>
        <p:spPr bwMode="auto">
          <a:xfrm>
            <a:off x="5181600" y="1638300"/>
            <a:ext cx="35814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8738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itchFamily="1" charset="0"/>
              </a:rPr>
              <a:t>Like most economists of the day, he believed that up and down swings in the economy were a natural part of the business cycle.</a:t>
            </a:r>
          </a:p>
          <a:p>
            <a:pPr eaLnBrk="1" hangingPunct="1"/>
            <a:endParaRPr lang="en-US" altLang="en-US" dirty="0">
              <a:latin typeface="Verdana" pitchFamily="1" charset="0"/>
            </a:endParaRPr>
          </a:p>
          <a:p>
            <a:pPr eaLnBrk="1" hangingPunct="1"/>
            <a:r>
              <a:rPr lang="en-US" altLang="en-US" dirty="0">
                <a:latin typeface="Verdana" pitchFamily="1" charset="0"/>
              </a:rPr>
              <a:t>It was thought that strong businesses </a:t>
            </a:r>
            <a:br>
              <a:rPr lang="en-US" altLang="en-US" dirty="0">
                <a:latin typeface="Verdana" pitchFamily="1" charset="0"/>
              </a:rPr>
            </a:br>
            <a:r>
              <a:rPr lang="en-US" altLang="en-US" dirty="0">
                <a:latin typeface="Verdana" pitchFamily="1" charset="0"/>
              </a:rPr>
              <a:t>would weather storms without the support </a:t>
            </a:r>
            <a:br>
              <a:rPr lang="en-US" altLang="en-US" dirty="0">
                <a:latin typeface="Verdana" pitchFamily="1" charset="0"/>
              </a:rPr>
            </a:br>
            <a:r>
              <a:rPr lang="en-US" altLang="en-US" dirty="0">
                <a:latin typeface="Verdana" pitchFamily="1" charset="0"/>
              </a:rPr>
              <a:t>of the government.</a:t>
            </a:r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 rot="5400000" flipH="1">
            <a:off x="1524000" y="1066800"/>
            <a:ext cx="2667000" cy="4038600"/>
          </a:xfrm>
          <a:prstGeom prst="upArrowCallout">
            <a:avLst>
              <a:gd name="adj1" fmla="val 25009"/>
              <a:gd name="adj2" fmla="val 25000"/>
              <a:gd name="adj3" fmla="val 31316"/>
              <a:gd name="adj4" fmla="val 70000"/>
            </a:avLst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0" name="Text Box 17"/>
          <p:cNvSpPr txBox="1">
            <a:spLocks noChangeArrowheads="1"/>
          </p:cNvSpPr>
          <p:nvPr/>
        </p:nvSpPr>
        <p:spPr bwMode="auto">
          <a:xfrm>
            <a:off x="990600" y="1917700"/>
            <a:ext cx="26670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latin typeface="Verdana" pitchFamily="1" charset="0"/>
              </a:rPr>
              <a:t>At the start of the economic downturn, Hoover took a hands-off approach.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latin typeface="Verdana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5" name="Picture 15" descr="ch21_images_hsus_se_p0721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"/>
          <a:stretch>
            <a:fillRect/>
          </a:stretch>
        </p:blipFill>
        <p:spPr bwMode="auto">
          <a:xfrm>
            <a:off x="7570788" y="3124200"/>
            <a:ext cx="157321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Rectangle 29"/>
          <p:cNvSpPr>
            <a:spLocks noChangeArrowheads="1"/>
          </p:cNvSpPr>
          <p:nvPr/>
        </p:nvSpPr>
        <p:spPr bwMode="auto">
          <a:xfrm>
            <a:off x="942975" y="2971800"/>
            <a:ext cx="2209800" cy="2819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B0F0">
                  <a:alpha val="50000"/>
                </a:srgbClr>
              </a:gs>
            </a:gsLst>
            <a:lin ang="27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Verdana" pitchFamily="1" charset="0"/>
            </a:endParaRPr>
          </a:p>
        </p:txBody>
      </p:sp>
      <p:sp>
        <p:nvSpPr>
          <p:cNvPr id="10253" name="Text Box 32"/>
          <p:cNvSpPr txBox="1">
            <a:spLocks noChangeArrowheads="1"/>
          </p:cNvSpPr>
          <p:nvPr/>
        </p:nvSpPr>
        <p:spPr bwMode="auto">
          <a:xfrm>
            <a:off x="957263" y="3429000"/>
            <a:ext cx="2133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itchFamily="1" charset="0"/>
              </a:rPr>
              <a:t>Asked businesses to keep wages, employment,  and prices at current levels</a:t>
            </a:r>
          </a:p>
        </p:txBody>
      </p:sp>
      <p:sp>
        <p:nvSpPr>
          <p:cNvPr id="10250" name="Rectangle 30"/>
          <p:cNvSpPr>
            <a:spLocks noChangeArrowheads="1"/>
          </p:cNvSpPr>
          <p:nvPr/>
        </p:nvSpPr>
        <p:spPr bwMode="auto">
          <a:xfrm>
            <a:off x="3305175" y="2971800"/>
            <a:ext cx="2209800" cy="2819400"/>
          </a:xfrm>
          <a:prstGeom prst="rect">
            <a:avLst/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Verdana" pitchFamily="1" charset="0"/>
            </a:endParaRPr>
          </a:p>
        </p:txBody>
      </p:sp>
      <p:sp>
        <p:nvSpPr>
          <p:cNvPr id="10251" name="Text Box 33"/>
          <p:cNvSpPr txBox="1">
            <a:spLocks noChangeArrowheads="1"/>
          </p:cNvSpPr>
          <p:nvPr/>
        </p:nvSpPr>
        <p:spPr bwMode="auto">
          <a:xfrm>
            <a:off x="3381375" y="3429000"/>
            <a:ext cx="1981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itchFamily="1" charset="0"/>
              </a:rPr>
              <a:t>Called for tax cuts, lower interest rates, and public works</a:t>
            </a:r>
          </a:p>
        </p:txBody>
      </p:sp>
      <p:sp>
        <p:nvSpPr>
          <p:cNvPr id="10248" name="Rectangle 31"/>
          <p:cNvSpPr>
            <a:spLocks noChangeArrowheads="1"/>
          </p:cNvSpPr>
          <p:nvPr/>
        </p:nvSpPr>
        <p:spPr bwMode="auto">
          <a:xfrm>
            <a:off x="5638800" y="2971800"/>
            <a:ext cx="2209800" cy="2819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45791" dir="2021404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Text Box 34"/>
          <p:cNvSpPr txBox="1">
            <a:spLocks noChangeArrowheads="1"/>
          </p:cNvSpPr>
          <p:nvPr/>
        </p:nvSpPr>
        <p:spPr bwMode="auto">
          <a:xfrm>
            <a:off x="5791200" y="3429000"/>
            <a:ext cx="19812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B2B2B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itchFamily="1" charset="0"/>
              </a:rPr>
              <a:t>Asked wealthy to donate more money to charity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990600" y="1752600"/>
            <a:ext cx="73914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44" name="Text Box 28"/>
          <p:cNvSpPr txBox="1">
            <a:spLocks noChangeArrowheads="1"/>
          </p:cNvSpPr>
          <p:nvPr/>
        </p:nvSpPr>
        <p:spPr bwMode="auto">
          <a:xfrm>
            <a:off x="1447800" y="1828800"/>
            <a:ext cx="64738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latin typeface="Verdana" pitchFamily="1" charset="0"/>
              </a:rPr>
              <a:t>Hoover saw that he must do something: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838200" y="1752600"/>
            <a:ext cx="73914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7924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Verdana" pitchFamily="1" charset="0"/>
              </a:rPr>
              <a:t>But volunteerism failed:</a:t>
            </a:r>
            <a:endParaRPr lang="en-US" altLang="en-US" dirty="0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5334000" y="2819400"/>
            <a:ext cx="35052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Towns and states didn’t have the necessary resources </a:t>
            </a:r>
            <a:r>
              <a:rPr lang="en-US" altLang="en-US" dirty="0">
                <a:latin typeface="Verdana" pitchFamily="1" charset="0"/>
              </a:rPr>
              <a:t>to deal with the depression.</a:t>
            </a:r>
          </a:p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 dirty="0">
                <a:latin typeface="Verdana" pitchFamily="1" charset="0"/>
              </a:rPr>
              <a:t>Hoover </a:t>
            </a: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did not support direct federal aid</a:t>
            </a:r>
            <a:r>
              <a:rPr lang="en-US" altLang="en-US" dirty="0">
                <a:latin typeface="Verdana" pitchFamily="1" charset="0"/>
              </a:rPr>
              <a:t> to individuals.</a:t>
            </a:r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auto">
          <a:xfrm rot="5400000" flipH="1">
            <a:off x="1600200" y="2057400"/>
            <a:ext cx="2743200" cy="4267200"/>
          </a:xfrm>
          <a:prstGeom prst="upArrowCallout">
            <a:avLst>
              <a:gd name="adj1" fmla="val 23963"/>
              <a:gd name="adj2" fmla="val 25000"/>
              <a:gd name="adj3" fmla="val 24983"/>
              <a:gd name="adj4" fmla="val 78329"/>
            </a:avLst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990600" y="2971800"/>
            <a:ext cx="2971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Verdana" pitchFamily="1" charset="0"/>
              </a:rPr>
              <a:t>Hoover put his faith in </a:t>
            </a:r>
            <a:r>
              <a:rPr lang="en-US" altLang="en-US" b="1" dirty="0">
                <a:solidFill>
                  <a:srgbClr val="FF0000"/>
                </a:solidFill>
                <a:latin typeface="Verdana" pitchFamily="1" charset="0"/>
              </a:rPr>
              <a:t>localism</a:t>
            </a:r>
            <a:r>
              <a:rPr lang="en-US" altLang="en-US" dirty="0">
                <a:latin typeface="Verdana" pitchFamily="1" charset="0"/>
              </a:rPr>
              <a:t>,</a:t>
            </a:r>
            <a:r>
              <a:rPr lang="en-US" altLang="en-US" b="1" dirty="0">
                <a:latin typeface="Verdana" pitchFamily="1" charset="0"/>
              </a:rPr>
              <a:t> </a:t>
            </a:r>
            <a:r>
              <a:rPr lang="en-US" altLang="en-US" dirty="0">
                <a:latin typeface="Verdana" pitchFamily="1" charset="0"/>
              </a:rPr>
              <a:t>a policy whereby problems are best solved at the local and state levels.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1"/>
          <p:cNvSpPr txBox="1">
            <a:spLocks noChangeArrowheads="1"/>
          </p:cNvSpPr>
          <p:nvPr/>
        </p:nvSpPr>
        <p:spPr bwMode="auto">
          <a:xfrm>
            <a:off x="5295900" y="1638300"/>
            <a:ext cx="35052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The RFC gave billions </a:t>
            </a:r>
            <a:br>
              <a:rPr lang="en-US" altLang="en-US" dirty="0">
                <a:solidFill>
                  <a:srgbClr val="0033CC"/>
                </a:solidFill>
                <a:latin typeface="Verdana" pitchFamily="1" charset="0"/>
              </a:rPr>
            </a:b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of dollars to banks and large businesses.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dirty="0">
                <a:latin typeface="Verdana" pitchFamily="1" charset="0"/>
              </a:rPr>
              <a:t>The idea was that they would lend to, and invest in, struggling businesses who would hire workers and thus end the depression. 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The RFC failed when businesses did not </a:t>
            </a:r>
            <a:br>
              <a:rPr lang="en-US" altLang="en-US" dirty="0">
                <a:solidFill>
                  <a:srgbClr val="0033CC"/>
                </a:solidFill>
                <a:latin typeface="Verdana" pitchFamily="1" charset="0"/>
              </a:rPr>
            </a:b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hire more workers.</a:t>
            </a:r>
          </a:p>
        </p:txBody>
      </p:sp>
      <p:sp>
        <p:nvSpPr>
          <p:cNvPr id="138243" name="AutoShape 3"/>
          <p:cNvSpPr>
            <a:spLocks noChangeArrowheads="1"/>
          </p:cNvSpPr>
          <p:nvPr/>
        </p:nvSpPr>
        <p:spPr bwMode="auto">
          <a:xfrm rot="5400000" flipH="1">
            <a:off x="838200" y="1371600"/>
            <a:ext cx="3810000" cy="4572000"/>
          </a:xfrm>
          <a:prstGeom prst="upArrowCallout">
            <a:avLst>
              <a:gd name="adj1" fmla="val 25000"/>
              <a:gd name="adj2" fmla="val 19000"/>
              <a:gd name="adj3" fmla="val 20000"/>
              <a:gd name="adj4" fmla="val 74528"/>
            </a:avLst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1905000"/>
            <a:ext cx="32004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itchFamily="1" charset="0"/>
              </a:rPr>
              <a:t>In 1932, Hoover urged Congress to create the </a:t>
            </a:r>
            <a:r>
              <a:rPr lang="en-US" altLang="en-US" b="1" dirty="0">
                <a:solidFill>
                  <a:srgbClr val="FF0000"/>
                </a:solidFill>
                <a:latin typeface="Verdana" pitchFamily="1" charset="0"/>
              </a:rPr>
              <a:t>Reconstruction Finance Corporation (RFC).</a:t>
            </a:r>
            <a:r>
              <a:rPr lang="en-US" altLang="en-US" dirty="0">
                <a:latin typeface="Verdana" pitchFamily="1" charset="0"/>
              </a:rPr>
              <a:t> The RFC employed a policy known as  </a:t>
            </a:r>
            <a:r>
              <a:rPr lang="en-US" altLang="en-US" b="1" dirty="0">
                <a:solidFill>
                  <a:srgbClr val="FF0000"/>
                </a:solidFill>
                <a:latin typeface="Verdana" pitchFamily="1" charset="0"/>
              </a:rPr>
              <a:t>trickle down economics.</a:t>
            </a:r>
            <a:endParaRPr lang="en-US" altLang="en-US" dirty="0">
              <a:latin typeface="Verdana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6067</TotalTime>
  <Words>554</Words>
  <Application>Microsoft Office PowerPoint</Application>
  <PresentationFormat>On-screen Show (4:3)</PresentationFormat>
  <Paragraphs>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Verdana</vt:lpstr>
      <vt:lpstr>Times</vt:lpstr>
      <vt:lpstr>1_Start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 Lin</cp:lastModifiedBy>
  <cp:revision>163</cp:revision>
  <cp:lastPrinted>2008-05-21T18:42:16Z</cp:lastPrinted>
  <dcterms:created xsi:type="dcterms:W3CDTF">2008-06-11T20:35:12Z</dcterms:created>
  <dcterms:modified xsi:type="dcterms:W3CDTF">2019-01-07T20:03:20Z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