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2"/>
  </p:notesMasterIdLst>
  <p:handoutMasterIdLst>
    <p:handoutMasterId r:id="rId23"/>
  </p:handoutMasterIdLst>
  <p:sldIdLst>
    <p:sldId id="713" r:id="rId3"/>
    <p:sldId id="730" r:id="rId4"/>
    <p:sldId id="760" r:id="rId5"/>
    <p:sldId id="765" r:id="rId6"/>
    <p:sldId id="728" r:id="rId7"/>
    <p:sldId id="729" r:id="rId8"/>
    <p:sldId id="767" r:id="rId9"/>
    <p:sldId id="743" r:id="rId10"/>
    <p:sldId id="747" r:id="rId11"/>
    <p:sldId id="749" r:id="rId12"/>
    <p:sldId id="754" r:id="rId13"/>
    <p:sldId id="755" r:id="rId14"/>
    <p:sldId id="769" r:id="rId15"/>
    <p:sldId id="768" r:id="rId16"/>
    <p:sldId id="766" r:id="rId17"/>
    <p:sldId id="761" r:id="rId18"/>
    <p:sldId id="770" r:id="rId19"/>
    <p:sldId id="763" r:id="rId20"/>
    <p:sldId id="76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33CC"/>
    <a:srgbClr val="0066CC"/>
    <a:srgbClr val="FF0000"/>
    <a:srgbClr val="333399"/>
    <a:srgbClr val="B3F1FF"/>
    <a:srgbClr val="0000FF"/>
    <a:srgbClr val="F8F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 autoAdjust="0"/>
    <p:restoredTop sz="85927" autoAdjust="0"/>
  </p:normalViewPr>
  <p:slideViewPr>
    <p:cSldViewPr>
      <p:cViewPr varScale="1">
        <p:scale>
          <a:sx n="93" d="100"/>
          <a:sy n="93" d="100"/>
        </p:scale>
        <p:origin x="-1206" y="-90"/>
      </p:cViewPr>
      <p:guideLst>
        <p:guide orient="horz" pos="2160"/>
        <p:guide orient="horz" pos="768"/>
        <p:guide orient="horz" pos="1152"/>
        <p:guide pos="2880"/>
        <p:guide pos="28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FA2E94-2078-4BA3-A7D4-D360D9A2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092EBA-DBDE-4C1E-B0EC-C9987C78E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8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A40E8D75-14BD-4F71-8579-F2B1370B9838}" type="slidenum">
              <a:rPr lang="en-US" altLang="en-US" sz="1200" smtClean="0">
                <a:latin typeface="Arial" charset="0"/>
              </a:rPr>
              <a:pPr eaLnBrk="1" hangingPunct="1"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A7133CDD-AC26-434F-A25B-C75074748DCD}" type="slidenum">
              <a:rPr lang="en-US" altLang="en-US" sz="1200">
                <a:latin typeface="Arial" charset="0"/>
              </a:rPr>
              <a:pPr algn="r" eaLnBrk="1" hangingPunct="1"/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1F484E4-0D61-48CC-8B51-8D104BD89FF0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14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F781C9-6594-48A1-ACE8-02AA71D0E8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78145FD3-70E6-4AE8-B9DC-6B1A37705B60}" type="slidenum">
              <a:rPr lang="en-US" altLang="en-US" sz="1200" smtClean="0">
                <a:latin typeface="Arial" charset="0"/>
              </a:rPr>
              <a:pPr eaLnBrk="1" hangingPunct="1"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28A0D079-D372-4229-B32A-7FCE90CB9A46}" type="slidenum">
              <a:rPr lang="en-US" altLang="en-US" sz="1200">
                <a:latin typeface="Arial" charset="0"/>
              </a:rPr>
              <a:pPr algn="r" eaLnBrk="1" hangingPunct="1"/>
              <a:t>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E0E6809B-2B14-4C98-843F-A95E18346DD0}" type="slidenum">
              <a:rPr lang="en-US" altLang="en-US" sz="1200" smtClean="0">
                <a:latin typeface="Arial" charset="0"/>
              </a:rPr>
              <a:pPr eaLnBrk="1" hangingPunct="1"/>
              <a:t>4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7B729BB3-3837-428D-A31F-971250CF9A9C}" type="slidenum">
              <a:rPr lang="en-US" altLang="en-US" sz="1200" smtClean="0">
                <a:latin typeface="Arial" charset="0"/>
              </a:rPr>
              <a:pPr eaLnBrk="1" hangingPunct="1"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EFD9033F-4BE7-4250-8AA8-45C6CC327C96}" type="slidenum">
              <a:rPr lang="en-US" altLang="en-US" sz="1200" smtClean="0">
                <a:latin typeface="Arial" charset="0"/>
              </a:rPr>
              <a:pPr eaLnBrk="1" hangingPunct="1"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87BB592F-B23F-4F0A-949E-3CF182797D5B}" type="slidenum">
              <a:rPr lang="en-US" altLang="en-US" sz="1200">
                <a:latin typeface="Arial" charset="0"/>
              </a:rPr>
              <a:pPr algn="r" eaLnBrk="1" hangingPunct="1"/>
              <a:t>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FC1BC686-F886-433F-A80B-C8878FC1B71F}" type="slidenum">
              <a:rPr lang="en-US" altLang="en-US" sz="1200">
                <a:latin typeface="Arial" charset="0"/>
              </a:rPr>
              <a:pPr algn="r" eaLnBrk="1" hangingPunct="1"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525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0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44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40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9813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66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488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501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3104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5643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245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8114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85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1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4895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7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75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88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9787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1936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2138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0" name="Picture 9" descr="USH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PE_PP_background3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0" descr="USH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FDR Offers Relief and Recovery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15900" y="425450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3078" name="Picture 9" descr="USH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PE_PP_background3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" descr="USH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FDR Offers Relief and Recovery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15900" y="425450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216025" y="1828800"/>
            <a:ext cx="662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Analyze the impact Franklin D. Roosevelt had on the American people after becoming President.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Describe the programs that were part of the first New Deal and their immediate impact.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Identify critical responses to the New Deal. </a:t>
            </a: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1838325" y="47466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1" name="Rectangle 20"/>
          <p:cNvSpPr>
            <a:spLocks noChangeArrowheads="1"/>
          </p:cNvSpPr>
          <p:nvPr/>
        </p:nvSpPr>
        <p:spPr bwMode="auto">
          <a:xfrm>
            <a:off x="3810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1"/>
          <p:cNvSpPr txBox="1">
            <a:spLocks noChangeArrowheads="1"/>
          </p:cNvSpPr>
          <p:nvPr/>
        </p:nvSpPr>
        <p:spPr bwMode="auto">
          <a:xfrm>
            <a:off x="1143000" y="1524000"/>
            <a:ext cx="6934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/>
              <a:t>Roosevelt began with the bank crisis.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914400" y="2286000"/>
            <a:ext cx="7391400" cy="1447800"/>
          </a:xfrm>
          <a:prstGeom prst="upArrowCallout">
            <a:avLst>
              <a:gd name="adj1" fmla="val 45758"/>
              <a:gd name="adj2" fmla="val 42378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792560" flipH="1">
            <a:off x="914400" y="3733800"/>
            <a:ext cx="7391400" cy="1447800"/>
          </a:xfrm>
          <a:prstGeom prst="upArrowCallout">
            <a:avLst>
              <a:gd name="adj1" fmla="val 45758"/>
              <a:gd name="adj2" fmla="val 42378"/>
              <a:gd name="adj3" fmla="val 24505"/>
              <a:gd name="adj4" fmla="val 61144"/>
            </a:avLst>
          </a:prstGeom>
          <a:gradFill rotWithShape="1">
            <a:gsLst>
              <a:gs pos="0">
                <a:srgbClr val="AFAF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FDR declared a four-day </a:t>
            </a:r>
            <a:r>
              <a:rPr lang="en-US" altLang="en-US" sz="2000" dirty="0">
                <a:solidFill>
                  <a:srgbClr val="0033CC"/>
                </a:solidFill>
              </a:rPr>
              <a:t>bank holiday, </a:t>
            </a:r>
            <a:r>
              <a:rPr lang="en-US" altLang="en-US" sz="2000" dirty="0"/>
              <a:t>closing the banks so they could get their accounts in order.</a:t>
            </a:r>
          </a:p>
        </p:txBody>
      </p: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1157288" y="3810000"/>
            <a:ext cx="678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In the first of many </a:t>
            </a:r>
            <a:r>
              <a:rPr lang="en-US" altLang="en-US" sz="2000" b="1" dirty="0">
                <a:solidFill>
                  <a:srgbClr val="FF0000"/>
                </a:solidFill>
              </a:rPr>
              <a:t>fireside chats,</a:t>
            </a:r>
            <a:r>
              <a:rPr lang="en-US" altLang="en-US" sz="2000" dirty="0"/>
              <a:t> FDR explained that his actions were to </a:t>
            </a:r>
            <a:r>
              <a:rPr lang="en-US" altLang="en-US" sz="2000" dirty="0">
                <a:solidFill>
                  <a:srgbClr val="0033CC"/>
                </a:solidFill>
              </a:rPr>
              <a:t>halt bank failures.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51816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When the banks reopened, there were no more runs on the banks.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FDR took other steps to reform the financial system. 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876800" y="2971800"/>
            <a:ext cx="3733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Insured bank deposits</a:t>
            </a:r>
            <a:endParaRPr lang="en-US" altLang="en-US" b="1" dirty="0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 rot="5400000" flipH="1">
            <a:off x="2209800" y="1524000"/>
            <a:ext cx="914400" cy="3352800"/>
          </a:xfrm>
          <a:prstGeom prst="upArrowCallout">
            <a:avLst>
              <a:gd name="adj1" fmla="val 100000"/>
              <a:gd name="adj2" fmla="val 50000"/>
              <a:gd name="adj3" fmla="val 58140"/>
              <a:gd name="adj4" fmla="val 66259"/>
            </a:avLst>
          </a:prstGeom>
          <a:gradFill rotWithShape="1">
            <a:gsLst>
              <a:gs pos="0">
                <a:srgbClr val="FFD88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rot="5400000" flipH="1">
            <a:off x="2321719" y="2707481"/>
            <a:ext cx="914400" cy="3576638"/>
          </a:xfrm>
          <a:prstGeom prst="upArrowCallout">
            <a:avLst>
              <a:gd name="adj1" fmla="val 100000"/>
              <a:gd name="adj2" fmla="val 50000"/>
              <a:gd name="adj3" fmla="val 62022"/>
              <a:gd name="adj4" fmla="val 66259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066800" y="2733675"/>
            <a:ext cx="289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F0000"/>
                </a:solidFill>
              </a:rPr>
              <a:t>Federal Deposit Insurance Corporation (FDIC)</a:t>
            </a: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1066800" y="4038600"/>
            <a:ext cx="2743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Securities and Exchange Commission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/>
              <a:t>(SEC)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4953000" y="4038600"/>
            <a:ext cx="329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Regulated the stock market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914400" y="5334000"/>
            <a:ext cx="7254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Such measures </a:t>
            </a:r>
            <a:r>
              <a:rPr lang="en-US" altLang="en-US" dirty="0">
                <a:solidFill>
                  <a:srgbClr val="0033CC"/>
                </a:solidFill>
              </a:rPr>
              <a:t>helped restore confidence</a:t>
            </a:r>
            <a:r>
              <a:rPr lang="en-US" altLang="en-US" dirty="0"/>
              <a:t> in the economy.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/>
          <p:cNvSpPr txBox="1">
            <a:spLocks noChangeArrowheads="1"/>
          </p:cNvSpPr>
          <p:nvPr/>
        </p:nvSpPr>
        <p:spPr bwMode="auto">
          <a:xfrm>
            <a:off x="914400" y="1371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Roosevelt then turned to a series of New Deal programs to bring relief to the country. </a:t>
            </a:r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609600" y="3810000"/>
            <a:ext cx="3505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0033CC"/>
                </a:solidFill>
              </a:rPr>
              <a:t>AAA</a:t>
            </a:r>
            <a:r>
              <a:rPr lang="en-US" altLang="en-US" sz="2000" dirty="0"/>
              <a:t> sought to </a:t>
            </a:r>
            <a:r>
              <a:rPr lang="en-US" altLang="en-US" sz="2000" dirty="0">
                <a:solidFill>
                  <a:srgbClr val="0033CC"/>
                </a:solidFill>
              </a:rPr>
              <a:t>end overproduction and raise crop prices.</a:t>
            </a:r>
          </a:p>
          <a:p>
            <a:pPr eaLnBrk="1" hangingPunct="1">
              <a:buFontTx/>
              <a:buChar char="•"/>
            </a:pPr>
            <a:endParaRPr lang="en-US" altLang="en-US" sz="2000" dirty="0">
              <a:solidFill>
                <a:srgbClr val="0033CC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rgbClr val="FF0000"/>
                </a:solidFill>
              </a:rPr>
              <a:t>TVA </a:t>
            </a:r>
            <a:r>
              <a:rPr lang="en-US" altLang="en-US" sz="2000" dirty="0"/>
              <a:t>built dams to </a:t>
            </a:r>
            <a:r>
              <a:rPr lang="en-US" altLang="en-US" sz="2000" dirty="0">
                <a:solidFill>
                  <a:srgbClr val="0033CC"/>
                </a:solidFill>
              </a:rPr>
              <a:t>control floods and generate electricity.</a:t>
            </a:r>
          </a:p>
        </p:txBody>
      </p:sp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609600" y="2514600"/>
            <a:ext cx="3521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Some programs helped farmers and those in the rural South.</a:t>
            </a:r>
          </a:p>
        </p:txBody>
      </p:sp>
      <p:pic>
        <p:nvPicPr>
          <p:cNvPr id="15365" name="Picture 17" descr="hsus_ch22_s1_T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322513"/>
            <a:ext cx="4181475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1789113" y="1524000"/>
            <a:ext cx="5429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Many programs focused on </a:t>
            </a:r>
            <a:r>
              <a:rPr lang="en-US" altLang="en-US" dirty="0">
                <a:solidFill>
                  <a:srgbClr val="0033CC"/>
                </a:solidFill>
              </a:rPr>
              <a:t>job relief.</a:t>
            </a:r>
          </a:p>
        </p:txBody>
      </p:sp>
      <p:sp>
        <p:nvSpPr>
          <p:cNvPr id="16387" name="Rectangle 48"/>
          <p:cNvSpPr>
            <a:spLocks noChangeArrowheads="1"/>
          </p:cNvSpPr>
          <p:nvPr/>
        </p:nvSpPr>
        <p:spPr bwMode="auto">
          <a:xfrm>
            <a:off x="685800" y="2286000"/>
            <a:ext cx="7772400" cy="3581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5197" name="Group 205"/>
          <p:cNvGraphicFramePr>
            <a:graphicFrameLocks noGrp="1"/>
          </p:cNvGraphicFramePr>
          <p:nvPr/>
        </p:nvGraphicFramePr>
        <p:xfrm>
          <a:off x="914400" y="2438400"/>
          <a:ext cx="7270750" cy="3337307"/>
        </p:xfrm>
        <a:graphic>
          <a:graphicData uri="http://schemas.openxmlformats.org/drawingml/2006/table">
            <a:tbl>
              <a:tblPr/>
              <a:tblGrid>
                <a:gridCol w="2895600"/>
                <a:gridCol w="4375150"/>
              </a:tblGrid>
              <a:tr h="10970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Civilian Conservation Corps (CCC)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Put young men to work improving national parks, forests, and wilderness areas</a:t>
                      </a:r>
                    </a:p>
                  </a:txBody>
                  <a:tcPr marL="182880" marT="45711" marB="45711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0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Emergency Relief Agency (FERA)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Granted funds to state and local agencies to helped the unemployed</a:t>
                      </a:r>
                    </a:p>
                  </a:txBody>
                  <a:tcPr marL="182880" marT="45711" marB="45711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Civil Works Administration (CWA)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Gave people jobs on public-works projects</a:t>
                      </a:r>
                    </a:p>
                  </a:txBody>
                  <a:tcPr marL="182880" marT="45711" marB="45711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81000" y="12954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Public Works Administration (PWA)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>
                <a:solidFill>
                  <a:srgbClr val="0033CC"/>
                </a:solidFill>
              </a:rPr>
              <a:t>created millions of jobs.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232525" y="2362200"/>
            <a:ext cx="28352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Workers built bridges, dams, power plants, </a:t>
            </a:r>
            <a:br>
              <a:rPr lang="en-US" altLang="en-US" dirty="0"/>
            </a:br>
            <a:r>
              <a:rPr lang="en-US" altLang="en-US" dirty="0"/>
              <a:t>and government buildings.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These projects </a:t>
            </a:r>
            <a:r>
              <a:rPr lang="en-US" altLang="en-US" dirty="0">
                <a:solidFill>
                  <a:srgbClr val="0033CC"/>
                </a:solidFill>
              </a:rPr>
              <a:t>improved the nation’s infrastructure.</a:t>
            </a:r>
          </a:p>
        </p:txBody>
      </p:sp>
      <p:pic>
        <p:nvPicPr>
          <p:cNvPr id="17412" name="Picture 6" descr="hsus_ch22_s1_W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715000" cy="37020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1219200" y="1524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Roosevelt also took steps to speed economic recovery.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600200" y="2438400"/>
            <a:ext cx="2895600" cy="3657600"/>
          </a:xfrm>
          <a:prstGeom prst="upArrowCallout">
            <a:avLst>
              <a:gd name="adj1" fmla="val 14037"/>
              <a:gd name="adj2" fmla="val 15519"/>
              <a:gd name="adj3" fmla="val 26146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295400" y="3352800"/>
            <a:ext cx="2590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National Recovery Administration</a:t>
            </a: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(NRA)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5105400" y="31242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Established codes of fair competition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Set </a:t>
            </a:r>
            <a:r>
              <a:rPr lang="en-US" altLang="en-US" dirty="0">
                <a:solidFill>
                  <a:srgbClr val="0033CC"/>
                </a:solidFill>
              </a:rPr>
              <a:t>minimum wages</a:t>
            </a:r>
            <a:r>
              <a:rPr lang="en-US" altLang="en-US" dirty="0"/>
              <a:t> for workers and </a:t>
            </a:r>
            <a:r>
              <a:rPr lang="en-US" altLang="en-US" dirty="0">
                <a:solidFill>
                  <a:srgbClr val="0033CC"/>
                </a:solidFill>
              </a:rPr>
              <a:t>minimum prices</a:t>
            </a:r>
            <a:r>
              <a:rPr lang="en-US" altLang="en-US" dirty="0"/>
              <a:t> for goods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560388" y="1289050"/>
            <a:ext cx="4619625" cy="1601788"/>
          </a:xfrm>
          <a:prstGeom prst="upArrowCallout">
            <a:avLst>
              <a:gd name="adj1" fmla="val 25850"/>
              <a:gd name="adj2" fmla="val 23940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rot="5400000" flipH="1">
            <a:off x="1980406" y="1367632"/>
            <a:ext cx="2820987" cy="5715000"/>
          </a:xfrm>
          <a:prstGeom prst="upArrowCallout">
            <a:avLst>
              <a:gd name="adj1" fmla="val 19815"/>
              <a:gd name="adj2" fmla="val 20972"/>
              <a:gd name="adj3" fmla="val 30126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943600" y="2814638"/>
            <a:ext cx="2895600" cy="2824162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838200" y="1371600"/>
            <a:ext cx="426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Not everyone, however, supported the New Deal.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85800" y="3200400"/>
            <a:ext cx="434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33CC"/>
                </a:solidFill>
              </a:rPr>
              <a:t>Conservatives</a:t>
            </a:r>
            <a:r>
              <a:rPr lang="en-US" altLang="en-US" sz="2000" dirty="0"/>
              <a:t> charged that it was </a:t>
            </a:r>
            <a:r>
              <a:rPr lang="en-US" altLang="en-US" sz="2000" dirty="0">
                <a:solidFill>
                  <a:srgbClr val="0033CC"/>
                </a:solidFill>
              </a:rPr>
              <a:t>making the government too powerful.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838200" y="4419600"/>
            <a:ext cx="3800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 Destroying free enterprise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 Undermining individualism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248400" y="3429000"/>
            <a:ext cx="2454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Such critics formed the </a:t>
            </a:r>
            <a:r>
              <a:rPr lang="en-US" altLang="en-US" sz="2000" dirty="0">
                <a:solidFill>
                  <a:srgbClr val="0033CC"/>
                </a:solidFill>
              </a:rPr>
              <a:t>American Liberty League.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800100" y="1638300"/>
            <a:ext cx="4191000" cy="3810000"/>
          </a:xfrm>
          <a:prstGeom prst="upArrowCallout">
            <a:avLst>
              <a:gd name="adj1" fmla="val 13420"/>
              <a:gd name="adj2" fmla="val 12500"/>
              <a:gd name="adj3" fmla="val 16958"/>
              <a:gd name="adj4" fmla="val 78435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1219200" y="2133600"/>
            <a:ext cx="27432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While conservatives thought the New Deal did too much, others took the opposite position.</a:t>
            </a:r>
          </a:p>
        </p:txBody>
      </p:sp>
      <p:sp>
        <p:nvSpPr>
          <p:cNvPr id="20484" name="Text Box 16"/>
          <p:cNvSpPr txBox="1">
            <a:spLocks noChangeArrowheads="1"/>
          </p:cNvSpPr>
          <p:nvPr/>
        </p:nvSpPr>
        <p:spPr bwMode="auto">
          <a:xfrm>
            <a:off x="5257800" y="1905000"/>
            <a:ext cx="30638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Some argued that </a:t>
            </a:r>
            <a:r>
              <a:rPr lang="en-US" altLang="en-US" dirty="0">
                <a:solidFill>
                  <a:srgbClr val="0033CC"/>
                </a:solidFill>
              </a:rPr>
              <a:t>the New Deal did not do enough to end the depression.</a:t>
            </a:r>
          </a:p>
        </p:txBody>
      </p:sp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5257800" y="3581400"/>
            <a:ext cx="29876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Socialist Party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American Communist Party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5" descr="hsus_ch22_s1_OldRadi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200400"/>
            <a:ext cx="2343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3" name="Rectangle 59"/>
          <p:cNvSpPr>
            <a:spLocks noChangeArrowheads="1"/>
          </p:cNvSpPr>
          <p:nvPr/>
        </p:nvSpPr>
        <p:spPr bwMode="auto">
          <a:xfrm rot="10800000">
            <a:off x="3586163" y="1600200"/>
            <a:ext cx="5119687" cy="4191000"/>
          </a:xfrm>
          <a:prstGeom prst="rect">
            <a:avLst/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3048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The opponents who gained the largest audience were Populist critics.</a:t>
            </a:r>
            <a:endParaRPr lang="en-US" altLang="en-US" dirty="0"/>
          </a:p>
        </p:txBody>
      </p:sp>
      <p:graphicFrame>
        <p:nvGraphicFramePr>
          <p:cNvPr id="2156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84927"/>
              </p:ext>
            </p:extLst>
          </p:nvPr>
        </p:nvGraphicFramePr>
        <p:xfrm>
          <a:off x="3752850" y="1866900"/>
          <a:ext cx="4814888" cy="3695700"/>
        </p:xfrm>
        <a:graphic>
          <a:graphicData uri="http://schemas.openxmlformats.org/drawingml/2006/table">
            <a:tbl>
              <a:tblPr/>
              <a:tblGrid>
                <a:gridCol w="1749425"/>
                <a:gridCol w="3065463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Dr.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Francis Townsend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Proposed  giving each person 60 or older $200 a month to spend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Father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Charles Coughlin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Used his radio show to attack the New Deal, calling it communist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Senator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Huey Long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Proposed a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“Share Our Wealth”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program that taxed the rich and gave money to the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30263" y="3268663"/>
            <a:ext cx="2065337" cy="693737"/>
            <a:chOff x="1056" y="1497"/>
            <a:chExt cx="1301" cy="437"/>
          </a:xfrm>
        </p:grpSpPr>
        <p:cxnSp>
          <p:nvCxnSpPr>
            <p:cNvPr id="21520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1056" y="1680"/>
              <a:ext cx="218" cy="178"/>
            </a:xfrm>
            <a:prstGeom prst="straightConnector1">
              <a:avLst/>
            </a:prstGeom>
            <a:noFill/>
            <a:ln w="12700" algn="ctr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Straight Arrow Connector 9"/>
            <p:cNvCxnSpPr>
              <a:cxnSpLocks noChangeShapeType="1"/>
            </p:cNvCxnSpPr>
            <p:nvPr/>
          </p:nvCxnSpPr>
          <p:spPr bwMode="auto">
            <a:xfrm rot="16860000" flipV="1">
              <a:off x="1294" y="1663"/>
              <a:ext cx="240" cy="96"/>
            </a:xfrm>
            <a:prstGeom prst="straightConnector1">
              <a:avLst/>
            </a:prstGeom>
            <a:noFill/>
            <a:ln w="12700" algn="ctr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2" name="Straight Arrow Connector 10"/>
            <p:cNvCxnSpPr>
              <a:cxnSpLocks noChangeShapeType="1"/>
            </p:cNvCxnSpPr>
            <p:nvPr/>
          </p:nvCxnSpPr>
          <p:spPr bwMode="auto">
            <a:xfrm rot="17700000" flipV="1">
              <a:off x="1558" y="1569"/>
              <a:ext cx="240" cy="96"/>
            </a:xfrm>
            <a:prstGeom prst="straightConnector1">
              <a:avLst/>
            </a:prstGeom>
            <a:noFill/>
            <a:ln w="12700" algn="ctr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Straight Arrow Connector 11"/>
            <p:cNvCxnSpPr>
              <a:cxnSpLocks noChangeShapeType="1"/>
            </p:cNvCxnSpPr>
            <p:nvPr/>
          </p:nvCxnSpPr>
          <p:spPr bwMode="auto">
            <a:xfrm rot="19440000" flipV="1">
              <a:off x="1877" y="1693"/>
              <a:ext cx="240" cy="96"/>
            </a:xfrm>
            <a:prstGeom prst="straightConnector1">
              <a:avLst/>
            </a:prstGeom>
            <a:noFill/>
            <a:ln w="12700" algn="ctr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Straight Arrow Connector 12"/>
            <p:cNvCxnSpPr>
              <a:cxnSpLocks noChangeShapeType="1"/>
            </p:cNvCxnSpPr>
            <p:nvPr/>
          </p:nvCxnSpPr>
          <p:spPr bwMode="auto">
            <a:xfrm rot="21180000" flipV="1">
              <a:off x="2117" y="1838"/>
              <a:ext cx="240" cy="96"/>
            </a:xfrm>
            <a:prstGeom prst="straightConnector1">
              <a:avLst/>
            </a:prstGeom>
            <a:noFill/>
            <a:ln w="12700" algn="ctr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90600" y="1676400"/>
            <a:ext cx="44196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Despite the critics, the New Deal was popular with most Americans. 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dirty="0"/>
              <a:t>In his inaugural address, Roosevelt told Americans, “the only thing we have to fear is fear itself.”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FDR </a:t>
            </a:r>
            <a:r>
              <a:rPr lang="en-US" altLang="en-US" dirty="0">
                <a:solidFill>
                  <a:srgbClr val="0033CC"/>
                </a:solidFill>
              </a:rPr>
              <a:t>succeeded in reducing people’s fear,</a:t>
            </a:r>
            <a:r>
              <a:rPr lang="en-US" altLang="en-US" dirty="0"/>
              <a:t> but the </a:t>
            </a:r>
            <a:r>
              <a:rPr lang="en-US" altLang="en-US" dirty="0">
                <a:solidFill>
                  <a:srgbClr val="0033CC"/>
                </a:solidFill>
              </a:rPr>
              <a:t>depression was far from over.</a:t>
            </a:r>
          </a:p>
        </p:txBody>
      </p:sp>
      <p:pic>
        <p:nvPicPr>
          <p:cNvPr id="22531" name="Picture 5" descr="hsus_ch22_s1_FDR_100D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57300"/>
            <a:ext cx="2536825" cy="49911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381000" y="12192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14400" y="1828800"/>
            <a:ext cx="76200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Franklin D. Roosevelt</a:t>
            </a:r>
            <a:r>
              <a:rPr lang="en-US" altLang="en-US" b="1"/>
              <a:t> –</a:t>
            </a:r>
            <a:r>
              <a:rPr lang="en-US" altLang="en-US"/>
              <a:t> American President elected at the height of the Great Depression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Eleanor Roosevelt</a:t>
            </a:r>
            <a:r>
              <a:rPr lang="en-US" altLang="en-US" b="1"/>
              <a:t> – </a:t>
            </a:r>
            <a:r>
              <a:rPr lang="en-US" altLang="en-US"/>
              <a:t>FDR’s wife and First Lady; known for her</a:t>
            </a:r>
            <a:r>
              <a:rPr lang="en-US" altLang="en-US" b="1"/>
              <a:t> </a:t>
            </a:r>
            <a:r>
              <a:rPr lang="en-US" altLang="en-US"/>
              <a:t>active role in the administration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New Deal</a:t>
            </a:r>
            <a:r>
              <a:rPr lang="en-US" altLang="en-US" b="1"/>
              <a:t> –</a:t>
            </a:r>
            <a:r>
              <a:rPr lang="en-US" altLang="en-US"/>
              <a:t> programs and legislation enacted by FDR during the Great Depression to promote economic recovery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fireside chat</a:t>
            </a:r>
            <a:r>
              <a:rPr lang="en-US" altLang="en-US" b="1"/>
              <a:t> –</a:t>
            </a:r>
            <a:r>
              <a:rPr lang="en-US" altLang="en-US"/>
              <a:t> informal radio broadcast in which FDR communicated with the American people 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FDIC</a:t>
            </a:r>
            <a:r>
              <a:rPr lang="en-US" altLang="en-US" b="1"/>
              <a:t> –</a:t>
            </a:r>
            <a:r>
              <a:rPr lang="en-US" altLang="en-US"/>
              <a:t> Federal Deposit Insurance Corporation; government agency that insures bank deposits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381000" y="121285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914400" y="1900238"/>
            <a:ext cx="76200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TVA</a:t>
            </a:r>
            <a:r>
              <a:rPr lang="en-US" altLang="en-US" b="1"/>
              <a:t> –</a:t>
            </a:r>
            <a:r>
              <a:rPr lang="en-US" altLang="en-US"/>
              <a:t> Tennessee Valley Authority; government agency that built dams in the Tennessee River valley to control floods and generate electric power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CCC</a:t>
            </a:r>
            <a:r>
              <a:rPr lang="en-US" altLang="en-US" b="1"/>
              <a:t> –</a:t>
            </a:r>
            <a:r>
              <a:rPr lang="en-US" altLang="en-US"/>
              <a:t> Civilian Conservation Corps; government program that provided young men with jobs on environmental conservation projects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NRA</a:t>
            </a:r>
            <a:r>
              <a:rPr lang="en-US" altLang="en-US" b="1"/>
              <a:t> –</a:t>
            </a:r>
            <a:r>
              <a:rPr lang="en-US" altLang="en-US"/>
              <a:t> National Recovery Administration; government agency that developed codes of fair competition in industry, including minimum wages and prices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381000" y="1227138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914400" y="1914525"/>
            <a:ext cx="7620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PWA</a:t>
            </a:r>
            <a:r>
              <a:rPr lang="en-US" altLang="en-US" b="1"/>
              <a:t> –</a:t>
            </a:r>
            <a:r>
              <a:rPr lang="en-US" altLang="en-US"/>
              <a:t> Public Works Administration; government agency that improved the nation’s infrastructure and created millions of jobs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Charles Coughlin</a:t>
            </a:r>
            <a:r>
              <a:rPr lang="en-US" altLang="en-US" b="1"/>
              <a:t> –</a:t>
            </a:r>
            <a:r>
              <a:rPr lang="en-US" altLang="en-US"/>
              <a:t> Roman Catholic priest who accused FDR of not doing enough to end the depression</a:t>
            </a:r>
          </a:p>
          <a:p>
            <a:pPr eaLnBrk="1" hangingPunct="1"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Huey Long</a:t>
            </a:r>
            <a:r>
              <a:rPr lang="en-US" altLang="en-US" b="1"/>
              <a:t> –</a:t>
            </a:r>
            <a:r>
              <a:rPr lang="en-US" altLang="en-US"/>
              <a:t> Louisiana Senator and New Deal critic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1216025" y="1676400"/>
            <a:ext cx="6629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How did the New Deal attempt to address the problems of the depression? 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1216025" y="3276600"/>
            <a:ext cx="678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r>
              <a:rPr lang="en-US" altLang="en-US" dirty="0"/>
              <a:t>As poverty and homelessness gripped the country, many Americans wondered if the nation could survive the crisis.</a:t>
            </a:r>
          </a:p>
          <a:p>
            <a:endParaRPr lang="en-US" altLang="en-US" dirty="0"/>
          </a:p>
          <a:p>
            <a:r>
              <a:rPr lang="en-US" altLang="en-US" dirty="0"/>
              <a:t>They hoped a new leader could bring back prosperity—and their faith in democracy.</a:t>
            </a:r>
          </a:p>
        </p:txBody>
      </p: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758825" y="128428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7" name="Picture 7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5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533400" y="1378913"/>
            <a:ext cx="6759575" cy="1601788"/>
          </a:xfrm>
          <a:prstGeom prst="upArrowCallout">
            <a:avLst>
              <a:gd name="adj1" fmla="val 37824"/>
              <a:gd name="adj2" fmla="val 35030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5400000" flipH="1">
            <a:off x="1980406" y="1677194"/>
            <a:ext cx="2820988" cy="5715000"/>
          </a:xfrm>
          <a:prstGeom prst="upArrowCallout">
            <a:avLst>
              <a:gd name="adj1" fmla="val 19815"/>
              <a:gd name="adj2" fmla="val 20972"/>
              <a:gd name="adj3" fmla="val 30126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943600" y="3124200"/>
            <a:ext cx="2895600" cy="2824163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400800" y="3733800"/>
            <a:ext cx="2057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Americans were ready for a change.</a:t>
            </a: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685800" y="145511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In 1932, </a:t>
            </a:r>
            <a:r>
              <a:rPr lang="en-US" altLang="en-US" dirty="0">
                <a:solidFill>
                  <a:srgbClr val="0033CC"/>
                </a:solidFill>
              </a:rPr>
              <a:t>President Hoover ran for reelection.</a:t>
            </a:r>
            <a:r>
              <a:rPr lang="en-US" altLang="en-US" dirty="0"/>
              <a:t> But he had little chance of winning.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85800" y="3581400"/>
            <a:ext cx="4495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Unemployment</a:t>
            </a:r>
            <a:r>
              <a:rPr lang="en-US" altLang="en-US" sz="2000" dirty="0"/>
              <a:t> stood at 25%.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Bank failures</a:t>
            </a:r>
            <a:r>
              <a:rPr lang="en-US" altLang="en-US" sz="2000" dirty="0"/>
              <a:t> had wiped out savings.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0033CC"/>
                </a:solidFill>
              </a:rPr>
              <a:t>hungry</a:t>
            </a:r>
            <a:r>
              <a:rPr lang="en-US" altLang="en-US" sz="2000" dirty="0"/>
              <a:t> waited for food at soup kitchens.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ChangeArrowheads="1"/>
          </p:cNvSpPr>
          <p:nvPr/>
        </p:nvSpPr>
        <p:spPr bwMode="auto">
          <a:xfrm rot="10800000">
            <a:off x="990600" y="1219200"/>
            <a:ext cx="7315200" cy="4724400"/>
          </a:xfrm>
          <a:prstGeom prst="rect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0243" name="Text Box 129"/>
          <p:cNvSpPr txBox="1">
            <a:spLocks noChangeArrowheads="1"/>
          </p:cNvSpPr>
          <p:nvPr/>
        </p:nvSpPr>
        <p:spPr bwMode="auto">
          <a:xfrm>
            <a:off x="1828800" y="16764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Hoover’s opponent in the election was Democrat </a:t>
            </a:r>
            <a:r>
              <a:rPr lang="en-US" altLang="en-US" b="1" dirty="0">
                <a:solidFill>
                  <a:srgbClr val="FF0000"/>
                </a:solidFill>
              </a:rPr>
              <a:t>Franklin D. Roosevelt.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038600" y="2590800"/>
            <a:ext cx="40386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Harvard graduate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New York State senator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Assistant Secretary of the Navy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1920 Nominee for Vice President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Polio survivor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Governor of New York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endParaRPr lang="en-US" altLang="en-US" sz="2000" dirty="0"/>
          </a:p>
        </p:txBody>
      </p:sp>
      <p:pic>
        <p:nvPicPr>
          <p:cNvPr id="10245" name="Picture 14" descr="hsus_ch22_s1_F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57350"/>
            <a:ext cx="36385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203325" y="46291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4479925" y="24955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2286000" y="405288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1714500" y="2171700"/>
            <a:ext cx="2514600" cy="3200400"/>
          </a:xfrm>
          <a:prstGeom prst="upArrowCallout">
            <a:avLst>
              <a:gd name="adj1" fmla="val 20935"/>
              <a:gd name="adj2" fmla="val 20519"/>
              <a:gd name="adj3" fmla="val 20146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 flipH="1">
            <a:off x="4914900" y="2171700"/>
            <a:ext cx="2514600" cy="3200400"/>
          </a:xfrm>
          <a:prstGeom prst="upArrowCallout">
            <a:avLst>
              <a:gd name="adj1" fmla="val 19935"/>
              <a:gd name="adj2" fmla="val 20019"/>
              <a:gd name="adj3" fmla="val 20599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609600" y="1295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two candidates offered </a:t>
            </a:r>
            <a:r>
              <a:rPr lang="en-US" altLang="en-US" dirty="0">
                <a:solidFill>
                  <a:srgbClr val="0033CC"/>
                </a:solidFill>
              </a:rPr>
              <a:t>very different approaches</a:t>
            </a:r>
            <a:r>
              <a:rPr lang="en-US" altLang="en-US" dirty="0"/>
              <a:t> to the problems of the Great Depression.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905000" y="2667000"/>
            <a:ext cx="1204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2"/>
                </a:solidFill>
              </a:rPr>
              <a:t>Hoover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447800" y="32004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33CC"/>
                </a:solidFill>
              </a:rPr>
              <a:t>State and local governments and private agencies</a:t>
            </a:r>
            <a:r>
              <a:rPr lang="en-US" altLang="en-US" sz="2000" dirty="0"/>
              <a:t> should provide relief.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776913" y="2667000"/>
            <a:ext cx="158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/>
              <a:t>Roosevelt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638800" y="3200400"/>
            <a:ext cx="21494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Leadership should come from the </a:t>
            </a:r>
            <a:r>
              <a:rPr lang="en-US" altLang="en-US" sz="2000" dirty="0">
                <a:solidFill>
                  <a:srgbClr val="0033CC"/>
                </a:solidFill>
              </a:rPr>
              <a:t>federal government.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286000" y="5486400"/>
            <a:ext cx="4770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Roosevelt won in a landslide.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31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Together with his “Brain Trust,” Roosevelt moved quickly to carry out his promise of giving Americans a </a:t>
            </a:r>
            <a:r>
              <a:rPr lang="en-US" altLang="en-US" b="1" dirty="0">
                <a:solidFill>
                  <a:srgbClr val="FF0000"/>
                </a:solidFill>
              </a:rPr>
              <a:t>New Deal.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738688" y="4694238"/>
            <a:ext cx="47244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legislation </a:t>
            </a:r>
            <a:br>
              <a:rPr lang="en-US" altLang="en-US" dirty="0"/>
            </a:br>
            <a:r>
              <a:rPr lang="en-US" altLang="en-US" dirty="0"/>
              <a:t>had three goals: </a:t>
            </a:r>
            <a:br>
              <a:rPr lang="en-US" altLang="en-US" dirty="0"/>
            </a:br>
            <a:r>
              <a:rPr lang="en-US" altLang="en-US" dirty="0">
                <a:solidFill>
                  <a:srgbClr val="0033CC"/>
                </a:solidFill>
              </a:rPr>
              <a:t>relief, recovery, and reform.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2057400" y="2286000"/>
            <a:ext cx="1981200" cy="3352800"/>
          </a:xfrm>
          <a:prstGeom prst="upArrowCallout">
            <a:avLst>
              <a:gd name="adj1" fmla="val 13417"/>
              <a:gd name="adj2" fmla="val 12500"/>
              <a:gd name="adj3" fmla="val 28699"/>
              <a:gd name="adj4" fmla="val 78435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524000" y="3276600"/>
            <a:ext cx="228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During his first 100 days in office, 15 bills were passed.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4724400" y="3733800"/>
            <a:ext cx="22240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First New Deal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st">
  <a:themeElements>
    <a:clrScheme name="Fir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s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7482</TotalTime>
  <Words>896</Words>
  <Application>Microsoft Office PowerPoint</Application>
  <PresentationFormat>On-screen Show (4:3)</PresentationFormat>
  <Paragraphs>111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Content</vt:lpstr>
      <vt:lpstr>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191</cp:revision>
  <cp:lastPrinted>2008-05-21T18:42:16Z</cp:lastPrinted>
  <dcterms:created xsi:type="dcterms:W3CDTF">2008-06-11T20:35:12Z</dcterms:created>
  <dcterms:modified xsi:type="dcterms:W3CDTF">2019-01-14T20:52:49Z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