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2"/>
  </p:notesMasterIdLst>
  <p:handoutMasterIdLst>
    <p:handoutMasterId r:id="rId23"/>
  </p:handoutMasterIdLst>
  <p:sldIdLst>
    <p:sldId id="771" r:id="rId3"/>
    <p:sldId id="713" r:id="rId4"/>
    <p:sldId id="730" r:id="rId5"/>
    <p:sldId id="759" r:id="rId6"/>
    <p:sldId id="766" r:id="rId7"/>
    <p:sldId id="728" r:id="rId8"/>
    <p:sldId id="729" r:id="rId9"/>
    <p:sldId id="760" r:id="rId10"/>
    <p:sldId id="768" r:id="rId11"/>
    <p:sldId id="769" r:id="rId12"/>
    <p:sldId id="761" r:id="rId13"/>
    <p:sldId id="762" r:id="rId14"/>
    <p:sldId id="763" r:id="rId15"/>
    <p:sldId id="745" r:id="rId16"/>
    <p:sldId id="770" r:id="rId17"/>
    <p:sldId id="754" r:id="rId18"/>
    <p:sldId id="755" r:id="rId19"/>
    <p:sldId id="756" r:id="rId20"/>
    <p:sldId id="764" r:id="rId21"/>
  </p:sldIdLst>
  <p:sldSz cx="9144000" cy="6858000" type="screen4x3"/>
  <p:notesSz cx="6858000" cy="9144000"/>
  <p:defaultTextStyle>
    <a:defPPr>
      <a:defRPr lang="en-US"/>
    </a:defPPr>
    <a:lvl1pPr algn="l" rtl="0" eaLnBrk="0" fontAlgn="base" hangingPunct="0">
      <a:spcBef>
        <a:spcPct val="0"/>
      </a:spcBef>
      <a:spcAft>
        <a:spcPct val="0"/>
      </a:spcAft>
      <a:defRPr sz="2200" kern="1200">
        <a:solidFill>
          <a:schemeClr val="tx1"/>
        </a:solidFill>
        <a:latin typeface="Verdana" pitchFamily="1" charset="0"/>
        <a:ea typeface="+mn-ea"/>
        <a:cs typeface="Arial" charset="0"/>
      </a:defRPr>
    </a:lvl1pPr>
    <a:lvl2pPr marL="457200" algn="l" rtl="0" eaLnBrk="0" fontAlgn="base" hangingPunct="0">
      <a:spcBef>
        <a:spcPct val="0"/>
      </a:spcBef>
      <a:spcAft>
        <a:spcPct val="0"/>
      </a:spcAft>
      <a:defRPr sz="2200" kern="1200">
        <a:solidFill>
          <a:schemeClr val="tx1"/>
        </a:solidFill>
        <a:latin typeface="Verdana" pitchFamily="1" charset="0"/>
        <a:ea typeface="+mn-ea"/>
        <a:cs typeface="Arial" charset="0"/>
      </a:defRPr>
    </a:lvl2pPr>
    <a:lvl3pPr marL="914400" algn="l" rtl="0" eaLnBrk="0" fontAlgn="base" hangingPunct="0">
      <a:spcBef>
        <a:spcPct val="0"/>
      </a:spcBef>
      <a:spcAft>
        <a:spcPct val="0"/>
      </a:spcAft>
      <a:defRPr sz="2200" kern="1200">
        <a:solidFill>
          <a:schemeClr val="tx1"/>
        </a:solidFill>
        <a:latin typeface="Verdana" pitchFamily="1" charset="0"/>
        <a:ea typeface="+mn-ea"/>
        <a:cs typeface="Arial" charset="0"/>
      </a:defRPr>
    </a:lvl3pPr>
    <a:lvl4pPr marL="1371600" algn="l" rtl="0" eaLnBrk="0" fontAlgn="base" hangingPunct="0">
      <a:spcBef>
        <a:spcPct val="0"/>
      </a:spcBef>
      <a:spcAft>
        <a:spcPct val="0"/>
      </a:spcAft>
      <a:defRPr sz="2200" kern="1200">
        <a:solidFill>
          <a:schemeClr val="tx1"/>
        </a:solidFill>
        <a:latin typeface="Verdana" pitchFamily="1" charset="0"/>
        <a:ea typeface="+mn-ea"/>
        <a:cs typeface="Arial" charset="0"/>
      </a:defRPr>
    </a:lvl4pPr>
    <a:lvl5pPr marL="1828800" algn="l" rtl="0" eaLnBrk="0" fontAlgn="base" hangingPunct="0">
      <a:spcBef>
        <a:spcPct val="0"/>
      </a:spcBef>
      <a:spcAft>
        <a:spcPct val="0"/>
      </a:spcAft>
      <a:defRPr sz="2200" kern="1200">
        <a:solidFill>
          <a:schemeClr val="tx1"/>
        </a:solidFill>
        <a:latin typeface="Verdana" pitchFamily="1" charset="0"/>
        <a:ea typeface="+mn-ea"/>
        <a:cs typeface="Arial" charset="0"/>
      </a:defRPr>
    </a:lvl5pPr>
    <a:lvl6pPr marL="2286000" algn="l" defTabSz="914400" rtl="0" eaLnBrk="1" latinLnBrk="0" hangingPunct="1">
      <a:defRPr sz="2200" kern="1200">
        <a:solidFill>
          <a:schemeClr val="tx1"/>
        </a:solidFill>
        <a:latin typeface="Verdana" pitchFamily="1" charset="0"/>
        <a:ea typeface="+mn-ea"/>
        <a:cs typeface="Arial" charset="0"/>
      </a:defRPr>
    </a:lvl6pPr>
    <a:lvl7pPr marL="2743200" algn="l" defTabSz="914400" rtl="0" eaLnBrk="1" latinLnBrk="0" hangingPunct="1">
      <a:defRPr sz="2200" kern="1200">
        <a:solidFill>
          <a:schemeClr val="tx1"/>
        </a:solidFill>
        <a:latin typeface="Verdana" pitchFamily="1" charset="0"/>
        <a:ea typeface="+mn-ea"/>
        <a:cs typeface="Arial" charset="0"/>
      </a:defRPr>
    </a:lvl7pPr>
    <a:lvl8pPr marL="3200400" algn="l" defTabSz="914400" rtl="0" eaLnBrk="1" latinLnBrk="0" hangingPunct="1">
      <a:defRPr sz="2200" kern="1200">
        <a:solidFill>
          <a:schemeClr val="tx1"/>
        </a:solidFill>
        <a:latin typeface="Verdana" pitchFamily="1" charset="0"/>
        <a:ea typeface="+mn-ea"/>
        <a:cs typeface="Arial" charset="0"/>
      </a:defRPr>
    </a:lvl8pPr>
    <a:lvl9pPr marL="3657600" algn="l" defTabSz="914400" rtl="0" eaLnBrk="1" latinLnBrk="0" hangingPunct="1">
      <a:defRPr sz="2200" kern="1200">
        <a:solidFill>
          <a:schemeClr val="tx1"/>
        </a:solidFill>
        <a:latin typeface="Verdana" pitchFamily="1"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CC"/>
    <a:srgbClr val="FF0000"/>
    <a:srgbClr val="F8F642"/>
    <a:srgbClr val="333399"/>
    <a:srgbClr val="B3F1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4" autoAdjust="0"/>
    <p:restoredTop sz="95676" autoAdjust="0"/>
  </p:normalViewPr>
  <p:slideViewPr>
    <p:cSldViewPr>
      <p:cViewPr varScale="1">
        <p:scale>
          <a:sx n="104" d="100"/>
          <a:sy n="104" d="100"/>
        </p:scale>
        <p:origin x="-972" y="-90"/>
      </p:cViewPr>
      <p:guideLst>
        <p:guide orient="horz" pos="720"/>
        <p:guide orient="horz" pos="2736"/>
        <p:guide pos="2880"/>
        <p:guide pos="288"/>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1828"/>
    </p:cViewPr>
  </p:sorterViewPr>
  <p:notesViewPr>
    <p:cSldViewPr>
      <p:cViewPr varScale="1">
        <p:scale>
          <a:sx n="56" d="100"/>
          <a:sy n="56" d="100"/>
        </p:scale>
        <p:origin x="-17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080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080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080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AA9EDCA1-60AE-4A3C-9D2E-E804A0C4D04E}" type="slidenum">
              <a:rPr lang="en-US"/>
              <a:pPr>
                <a:defRPr/>
              </a:pPr>
              <a:t>‹#›</a:t>
            </a:fld>
            <a:endParaRPr lang="en-US"/>
          </a:p>
        </p:txBody>
      </p:sp>
    </p:spTree>
    <p:extLst>
      <p:ext uri="{BB962C8B-B14F-4D97-AF65-F5344CB8AC3E}">
        <p14:creationId xmlns:p14="http://schemas.microsoft.com/office/powerpoint/2010/main" val="219458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6535A040-02EB-4E99-AD6A-33D037288272}" type="slidenum">
              <a:rPr lang="en-US"/>
              <a:pPr>
                <a:defRPr/>
              </a:pPr>
              <a:t>‹#›</a:t>
            </a:fld>
            <a:endParaRPr lang="en-US"/>
          </a:p>
        </p:txBody>
      </p:sp>
    </p:spTree>
    <p:extLst>
      <p:ext uri="{BB962C8B-B14F-4D97-AF65-F5344CB8AC3E}">
        <p14:creationId xmlns:p14="http://schemas.microsoft.com/office/powerpoint/2010/main" val="2853814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fld id="{05D1F101-80A5-450E-AE5A-F7790381B574}" type="slidenum">
              <a:rPr lang="en-US" altLang="en-US" sz="1200" smtClean="0"/>
              <a:pPr eaLnBrk="1" hangingPunct="1"/>
              <a:t>1</a:t>
            </a:fld>
            <a:endParaRPr lang="en-US" altLang="en-US" sz="1200" smtClean="0"/>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54696286-61E8-4007-AC05-F7560863EB11}" type="slidenum">
              <a:rPr lang="en-US" altLang="en-US" sz="1200">
                <a:latin typeface="Arial" charset="0"/>
              </a:rPr>
              <a:pPr algn="r" eaLnBrk="1" hangingPunct="1"/>
              <a:t>10</a:t>
            </a:fld>
            <a:endParaRPr lang="en-US" alt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3"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3E3EDBC2-EC45-499C-AA99-2D703735AAE8}" type="slidenum">
              <a:rPr lang="en-US" altLang="en-US" sz="1200">
                <a:latin typeface="Arial" charset="0"/>
              </a:rPr>
              <a:pPr algn="r" eaLnBrk="1" hangingPunct="1"/>
              <a:t>11</a:t>
            </a:fld>
            <a:endParaRPr lang="en-US" altLang="en-US" sz="1200">
              <a:latin typeface="Arial" charset="0"/>
            </a:endParaRPr>
          </a:p>
        </p:txBody>
      </p:sp>
      <p:sp>
        <p:nvSpPr>
          <p:cNvPr id="33795" name="Rectangle 2"/>
          <p:cNvSpPr>
            <a:spLocks noGrp="1" noRot="1" noChangeAspect="1" noChangeArrowheads="1" noTextEdit="1"/>
          </p:cNvSpPr>
          <p:nvPr>
            <p:ph type="sldImg"/>
          </p:nvPr>
        </p:nvSpPr>
        <p:spPr>
          <a:ln/>
        </p:spPr>
      </p:sp>
      <p:sp>
        <p:nvSpPr>
          <p:cNvPr id="33797"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4D091766-1CF4-4F92-A85A-F299E43C2EEA}" type="slidenum">
              <a:rPr lang="en-US" altLang="en-US" sz="1200">
                <a:latin typeface="Arial" charset="0"/>
              </a:rPr>
              <a:pPr algn="r" eaLnBrk="1" hangingPunct="1"/>
              <a:t>12</a:t>
            </a:fld>
            <a:endParaRPr lang="en-US" altLang="en-US" sz="1200">
              <a:latin typeface="Arial" charset="0"/>
            </a:endParaRPr>
          </a:p>
        </p:txBody>
      </p:sp>
      <p:sp>
        <p:nvSpPr>
          <p:cNvPr id="34819" name="Rectangle 2"/>
          <p:cNvSpPr>
            <a:spLocks noGrp="1" noRot="1" noChangeAspect="1" noChangeArrowheads="1" noTextEdit="1"/>
          </p:cNvSpPr>
          <p:nvPr>
            <p:ph type="sldImg"/>
          </p:nvPr>
        </p:nvSpPr>
        <p:spPr>
          <a:ln/>
        </p:spPr>
      </p:sp>
      <p:sp>
        <p:nvSpPr>
          <p:cNvPr id="34821"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3ACA67F9-5931-4BCF-B8D1-3BDF31D49EBC}" type="slidenum">
              <a:rPr lang="en-US" altLang="en-US" sz="1200">
                <a:latin typeface="Arial" charset="0"/>
              </a:rPr>
              <a:pPr algn="r" eaLnBrk="1" hangingPunct="1"/>
              <a:t>13</a:t>
            </a:fld>
            <a:endParaRPr lang="en-US" altLang="en-US" sz="1200">
              <a:latin typeface="Arial" charset="0"/>
            </a:endParaRPr>
          </a:p>
        </p:txBody>
      </p:sp>
      <p:sp>
        <p:nvSpPr>
          <p:cNvPr id="35843" name="Rectangle 2"/>
          <p:cNvSpPr>
            <a:spLocks noGrp="1" noRot="1" noChangeAspect="1" noChangeArrowheads="1" noTextEdit="1"/>
          </p:cNvSpPr>
          <p:nvPr>
            <p:ph type="sldImg"/>
          </p:nvPr>
        </p:nvSpPr>
        <p:spPr>
          <a:ln/>
        </p:spPr>
      </p:sp>
      <p:sp>
        <p:nvSpPr>
          <p:cNvPr id="35845"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0D13A720-8C64-421F-92DC-6ADD809C9639}" type="slidenum">
              <a:rPr lang="en-US" altLang="en-US" sz="1200">
                <a:latin typeface="Arial" charset="0"/>
              </a:rPr>
              <a:pPr algn="r" eaLnBrk="1" hangingPunct="1"/>
              <a:t>14</a:t>
            </a:fld>
            <a:endParaRPr lang="en-US" altLang="en-US" sz="1200">
              <a:latin typeface="Arial" charset="0"/>
            </a:endParaRPr>
          </a:p>
        </p:txBody>
      </p:sp>
      <p:sp>
        <p:nvSpPr>
          <p:cNvPr id="36867" name="Rectangle 2"/>
          <p:cNvSpPr>
            <a:spLocks noGrp="1" noRot="1" noChangeAspect="1" noChangeArrowheads="1" noTextEdit="1"/>
          </p:cNvSpPr>
          <p:nvPr>
            <p:ph type="sldImg"/>
          </p:nvPr>
        </p:nvSpPr>
        <p:spPr>
          <a:ln/>
        </p:spPr>
      </p:sp>
      <p:sp>
        <p:nvSpPr>
          <p:cNvPr id="36869"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58F1F02A-A892-4545-A0B2-EF283850E328}" type="slidenum">
              <a:rPr lang="en-US" altLang="en-US" sz="1200">
                <a:latin typeface="Arial" charset="0"/>
              </a:rPr>
              <a:pPr algn="r" eaLnBrk="1" hangingPunct="1"/>
              <a:t>15</a:t>
            </a:fld>
            <a:endParaRPr lang="en-US" altLang="en-US" sz="1200">
              <a:latin typeface="Arial" charset="0"/>
            </a:endParaRPr>
          </a:p>
        </p:txBody>
      </p:sp>
      <p:sp>
        <p:nvSpPr>
          <p:cNvPr id="37891" name="Rectangle 2"/>
          <p:cNvSpPr>
            <a:spLocks noGrp="1" noRot="1" noChangeAspect="1" noChangeArrowheads="1" noTextEdit="1"/>
          </p:cNvSpPr>
          <p:nvPr>
            <p:ph type="sldImg"/>
          </p:nvPr>
        </p:nvSpPr>
        <p:spPr>
          <a:ln/>
        </p:spPr>
      </p:sp>
      <p:sp>
        <p:nvSpPr>
          <p:cNvPr id="37893"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fld id="{D56710DD-2375-400C-85A3-F3437FEC605C}" type="slidenum">
              <a:rPr lang="en-US" altLang="en-US" sz="1200" smtClean="0">
                <a:latin typeface="Arial" charset="0"/>
              </a:rPr>
              <a:pPr/>
              <a:t>2</a:t>
            </a:fld>
            <a:endParaRPr lang="en-US" altLang="en-US" sz="1200" smtClean="0">
              <a:latin typeface="Arial" charset="0"/>
            </a:endParaRPr>
          </a:p>
        </p:txBody>
      </p:sp>
      <p:sp>
        <p:nvSpPr>
          <p:cNvPr id="24579"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fld id="{2C1901A4-B398-44BB-97AF-2568E365C3F0}" type="slidenum">
              <a:rPr lang="en-US" altLang="en-US" sz="1200" smtClean="0">
                <a:latin typeface="Arial" charset="0"/>
              </a:rPr>
              <a:pPr/>
              <a:t>3</a:t>
            </a:fld>
            <a:endParaRPr lang="en-US" altLang="en-US" sz="1200" smtClean="0">
              <a:latin typeface="Arial" charset="0"/>
            </a:endParaRPr>
          </a:p>
        </p:txBody>
      </p:sp>
      <p:sp>
        <p:nvSpPr>
          <p:cNvPr id="25603"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2E9A97A2-879F-4CE3-8C37-BD1C6DE81F8E}" type="slidenum">
              <a:rPr lang="en-US" altLang="en-US" sz="1200">
                <a:latin typeface="Arial" charset="0"/>
              </a:rPr>
              <a:pPr algn="r" eaLnBrk="1" hangingPunct="1"/>
              <a:t>4</a:t>
            </a:fld>
            <a:endParaRPr lang="en-US" altLang="en-US" sz="1200">
              <a:latin typeface="Arial" charset="0"/>
            </a:endParaRPr>
          </a:p>
        </p:txBody>
      </p:sp>
      <p:sp>
        <p:nvSpPr>
          <p:cNvPr id="26627"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fld id="{0D57818B-4476-4950-BB70-F30F3579CCE6}" type="slidenum">
              <a:rPr lang="en-US" altLang="en-US" sz="1200" smtClean="0">
                <a:latin typeface="Arial" charset="0"/>
              </a:rPr>
              <a:pPr/>
              <a:t>5</a:t>
            </a:fld>
            <a:endParaRPr lang="en-US" altLang="en-US" sz="12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fld id="{0D4B21A8-8A29-4BAC-A767-B39862273FFF}" type="slidenum">
              <a:rPr lang="en-US" altLang="en-US" sz="1200" smtClean="0">
                <a:latin typeface="Arial" charset="0"/>
              </a:rPr>
              <a:pPr/>
              <a:t>6</a:t>
            </a:fld>
            <a:endParaRPr lang="en-US" altLang="en-US" sz="1200" smtClean="0">
              <a:latin typeface="Arial" charset="0"/>
            </a:endParaRPr>
          </a:p>
        </p:txBody>
      </p:sp>
      <p:sp>
        <p:nvSpPr>
          <p:cNvPr id="28675"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fld id="{67CC1542-BDA0-4FA7-8649-C9CD78B0B63A}" type="slidenum">
              <a:rPr lang="en-US" altLang="en-US" sz="1200" smtClean="0">
                <a:latin typeface="Arial" charset="0"/>
              </a:rPr>
              <a:pPr/>
              <a:t>7</a:t>
            </a:fld>
            <a:endParaRPr lang="en-US" altLang="en-US" sz="1200" smtClean="0">
              <a:latin typeface="Arial" charset="0"/>
            </a:endParaRPr>
          </a:p>
        </p:txBody>
      </p:sp>
      <p:sp>
        <p:nvSpPr>
          <p:cNvPr id="29699"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77A881AD-9EC0-4E08-A6BA-683239624226}" type="slidenum">
              <a:rPr lang="en-US" altLang="en-US" sz="1200">
                <a:latin typeface="Arial" charset="0"/>
              </a:rPr>
              <a:pPr algn="r" eaLnBrk="1" hangingPunct="1"/>
              <a:t>8</a:t>
            </a:fld>
            <a:endParaRPr lang="en-US" altLang="en-US" sz="1200">
              <a:latin typeface="Arial" charset="0"/>
            </a:endParaRPr>
          </a:p>
        </p:txBody>
      </p:sp>
      <p:sp>
        <p:nvSpPr>
          <p:cNvPr id="30723" name="Rectangle 2"/>
          <p:cNvSpPr>
            <a:spLocks noGrp="1" noRot="1" noChangeAspect="1" noChangeArrowheads="1" noTextEdit="1"/>
          </p:cNvSpPr>
          <p:nvPr>
            <p:ph type="sldImg"/>
          </p:nvPr>
        </p:nvSpPr>
        <p:spPr>
          <a:ln/>
        </p:spPr>
      </p:sp>
      <p:sp>
        <p:nvSpPr>
          <p:cNvPr id="30725"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3969C1AD-96BB-4B21-98A8-CED329613E84}" type="slidenum">
              <a:rPr lang="en-US" altLang="en-US" sz="1200">
                <a:latin typeface="Arial" charset="0"/>
              </a:rPr>
              <a:pPr algn="r" eaLnBrk="1" hangingPunct="1"/>
              <a:t>9</a:t>
            </a:fld>
            <a:endParaRPr lang="en-US" alt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9"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202736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14497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0464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08689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3767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969064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8334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94898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369165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7487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34029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58757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257094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34342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2623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230247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0738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11219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351387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6593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52924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10961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3"/>
          <p:cNvSpPr txBox="1">
            <a:spLocks noChangeArrowheads="1"/>
          </p:cNvSpPr>
          <p:nvPr userDrawn="1"/>
        </p:nvSpPr>
        <p:spPr bwMode="auto">
          <a:xfrm>
            <a:off x="228600" y="6505575"/>
            <a:ext cx="7239000" cy="276225"/>
          </a:xfrm>
          <a:prstGeom prst="rect">
            <a:avLst/>
          </a:prstGeom>
          <a:noFill/>
          <a:ln w="9525">
            <a:noFill/>
            <a:miter lim="800000"/>
            <a:headEnd/>
            <a:tailEnd/>
          </a:ln>
          <a:effectLst/>
        </p:spPr>
        <p:txBody>
          <a:bodyPr>
            <a:spAutoFit/>
          </a:bodyPr>
          <a:lstStyle/>
          <a:p>
            <a:pPr algn="ctr" eaLnBrk="1" hangingPunct="1">
              <a:defRPr/>
            </a:pPr>
            <a:r>
              <a:rPr lang="en-US" sz="1200" dirty="0">
                <a:solidFill>
                  <a:srgbClr val="B3F1FF"/>
                </a:solidFill>
                <a:latin typeface="Arial" charset="0"/>
                <a:cs typeface="+mn-cs"/>
              </a:rPr>
              <a:t>The Cold War Begins</a:t>
            </a:r>
          </a:p>
        </p:txBody>
      </p:sp>
      <p:pic>
        <p:nvPicPr>
          <p:cNvPr id="1027" name="Picture 9" descr="USH.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200025"/>
            <a:ext cx="2352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4" descr="PE_PP_background3.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0" descr="USH.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200025"/>
            <a:ext cx="2352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 descr="bttn_exit">
            <a:hlinkClick r:id="" action="ppaction://hlinkshowjump?jump=endshow" highlightClick="1"/>
          </p:cNvPr>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89825" y="6510338"/>
            <a:ext cx="3571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bttn_next">
            <a:hlinkClick r:id="" action="ppaction://hlinkshowjump?jump=nextslide" highlightClick="1"/>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40750" y="6511925"/>
            <a:ext cx="3571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p:cNvSpPr txBox="1">
            <a:spLocks noChangeArrowheads="1"/>
          </p:cNvSpPr>
          <p:nvPr userDrawn="1"/>
        </p:nvSpPr>
        <p:spPr bwMode="auto">
          <a:xfrm>
            <a:off x="0" y="6505575"/>
            <a:ext cx="9144000" cy="274638"/>
          </a:xfrm>
          <a:prstGeom prst="rect">
            <a:avLst/>
          </a:prstGeom>
          <a:noFill/>
          <a:ln w="9525">
            <a:noFill/>
            <a:miter lim="800000"/>
            <a:headEnd/>
            <a:tailEnd/>
          </a:ln>
          <a:effectLst/>
        </p:spPr>
        <p:txBody>
          <a:bodyPr>
            <a:spAutoFit/>
          </a:bodyPr>
          <a:lstStyle/>
          <a:p>
            <a:pPr algn="ctr" eaLnBrk="1" hangingPunct="1">
              <a:defRPr/>
            </a:pPr>
            <a:r>
              <a:rPr lang="en-US" sz="1200" b="1" dirty="0">
                <a:solidFill>
                  <a:srgbClr val="B3F1FF"/>
                </a:solidFill>
                <a:latin typeface="Arial" charset="0"/>
                <a:cs typeface="+mn-cs"/>
              </a:rPr>
              <a:t>The Second New Deal</a:t>
            </a:r>
          </a:p>
        </p:txBody>
      </p:sp>
      <p:sp>
        <p:nvSpPr>
          <p:cNvPr id="12" name="Text Box 18"/>
          <p:cNvSpPr txBox="1">
            <a:spLocks noChangeArrowheads="1"/>
          </p:cNvSpPr>
          <p:nvPr userDrawn="1"/>
        </p:nvSpPr>
        <p:spPr bwMode="auto">
          <a:xfrm>
            <a:off x="228600" y="409575"/>
            <a:ext cx="811213" cy="336550"/>
          </a:xfrm>
          <a:prstGeom prst="rect">
            <a:avLst/>
          </a:prstGeom>
          <a:noFill/>
          <a:ln w="9525">
            <a:noFill/>
            <a:miter lim="800000"/>
            <a:headEnd/>
            <a:tailEnd/>
          </a:ln>
          <a:effectLst/>
        </p:spPr>
        <p:txBody>
          <a:bodyPr wrap="none">
            <a:spAutoFit/>
          </a:bodyPr>
          <a:lstStyle/>
          <a:p>
            <a:pPr eaLnBrk="1" hangingPunct="1">
              <a:spcBef>
                <a:spcPct val="20000"/>
              </a:spcBef>
              <a:defRPr/>
            </a:pPr>
            <a:r>
              <a:rPr lang="en-US" sz="1000" b="1">
                <a:solidFill>
                  <a:srgbClr val="003CB4"/>
                </a:solidFill>
                <a:latin typeface="Arial" charset="0"/>
              </a:rPr>
              <a:t>Section</a:t>
            </a:r>
            <a:r>
              <a:rPr lang="en-US" sz="1600" b="1">
                <a:solidFill>
                  <a:srgbClr val="003CB4"/>
                </a:solidFill>
                <a:latin typeface="Arial" charset="0"/>
              </a:rPr>
              <a:t> 2</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3"/>
          <p:cNvSpPr txBox="1">
            <a:spLocks noChangeArrowheads="1"/>
          </p:cNvSpPr>
          <p:nvPr userDrawn="1"/>
        </p:nvSpPr>
        <p:spPr bwMode="auto">
          <a:xfrm>
            <a:off x="228600" y="6505575"/>
            <a:ext cx="7239000" cy="276225"/>
          </a:xfrm>
          <a:prstGeom prst="rect">
            <a:avLst/>
          </a:prstGeom>
          <a:noFill/>
          <a:ln w="9525">
            <a:noFill/>
            <a:miter lim="800000"/>
            <a:headEnd/>
            <a:tailEnd/>
          </a:ln>
          <a:effectLst/>
        </p:spPr>
        <p:txBody>
          <a:bodyPr>
            <a:spAutoFit/>
          </a:bodyPr>
          <a:lstStyle/>
          <a:p>
            <a:pPr algn="ctr" eaLnBrk="1" hangingPunct="1">
              <a:defRPr/>
            </a:pPr>
            <a:r>
              <a:rPr lang="en-US" sz="1200" dirty="0">
                <a:solidFill>
                  <a:srgbClr val="B3F1FF"/>
                </a:solidFill>
                <a:latin typeface="Arial" charset="0"/>
                <a:cs typeface="+mn-cs"/>
              </a:rPr>
              <a:t>The Cold War Begins</a:t>
            </a:r>
          </a:p>
        </p:txBody>
      </p:sp>
      <p:pic>
        <p:nvPicPr>
          <p:cNvPr id="3075" name="Picture 9" descr="USH.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200025"/>
            <a:ext cx="2352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4" descr="PE_PP_background3.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0" descr="USH.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200025"/>
            <a:ext cx="2352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bttn_exit">
            <a:hlinkClick r:id="" action="ppaction://hlinkshowjump?jump=endshow" highlightClick="1"/>
          </p:cNvPr>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89825" y="6510338"/>
            <a:ext cx="3571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bttn_next">
            <a:hlinkClick r:id="" action="ppaction://hlinkshowjump?jump=nextslide" highlightClick="1"/>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40750" y="6511925"/>
            <a:ext cx="3571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p:cNvSpPr txBox="1">
            <a:spLocks noChangeArrowheads="1"/>
          </p:cNvSpPr>
          <p:nvPr userDrawn="1"/>
        </p:nvSpPr>
        <p:spPr bwMode="auto">
          <a:xfrm>
            <a:off x="0" y="6505575"/>
            <a:ext cx="9144000" cy="274638"/>
          </a:xfrm>
          <a:prstGeom prst="rect">
            <a:avLst/>
          </a:prstGeom>
          <a:noFill/>
          <a:ln w="9525">
            <a:noFill/>
            <a:miter lim="800000"/>
            <a:headEnd/>
            <a:tailEnd/>
          </a:ln>
          <a:effectLst/>
        </p:spPr>
        <p:txBody>
          <a:bodyPr>
            <a:spAutoFit/>
          </a:bodyPr>
          <a:lstStyle/>
          <a:p>
            <a:pPr algn="ctr" eaLnBrk="1" hangingPunct="1">
              <a:defRPr/>
            </a:pPr>
            <a:r>
              <a:rPr lang="en-US" sz="1200" b="1" dirty="0">
                <a:solidFill>
                  <a:srgbClr val="B3F1FF"/>
                </a:solidFill>
                <a:latin typeface="Arial" charset="0"/>
                <a:cs typeface="+mn-cs"/>
              </a:rPr>
              <a:t>The Second New Deal</a:t>
            </a:r>
          </a:p>
        </p:txBody>
      </p:sp>
      <p:sp>
        <p:nvSpPr>
          <p:cNvPr id="12" name="Text Box 18"/>
          <p:cNvSpPr txBox="1">
            <a:spLocks noChangeArrowheads="1"/>
          </p:cNvSpPr>
          <p:nvPr userDrawn="1"/>
        </p:nvSpPr>
        <p:spPr bwMode="auto">
          <a:xfrm>
            <a:off x="228600" y="409575"/>
            <a:ext cx="811213" cy="336550"/>
          </a:xfrm>
          <a:prstGeom prst="rect">
            <a:avLst/>
          </a:prstGeom>
          <a:noFill/>
          <a:ln w="9525">
            <a:noFill/>
            <a:miter lim="800000"/>
            <a:headEnd/>
            <a:tailEnd/>
          </a:ln>
          <a:effectLst/>
        </p:spPr>
        <p:txBody>
          <a:bodyPr wrap="none">
            <a:spAutoFit/>
          </a:bodyPr>
          <a:lstStyle/>
          <a:p>
            <a:pPr eaLnBrk="1" hangingPunct="1">
              <a:spcBef>
                <a:spcPct val="20000"/>
              </a:spcBef>
              <a:defRPr/>
            </a:pPr>
            <a:r>
              <a:rPr lang="en-US" sz="1000" b="1">
                <a:solidFill>
                  <a:srgbClr val="003CB4"/>
                </a:solidFill>
                <a:latin typeface="Arial" charset="0"/>
              </a:rPr>
              <a:t>Section</a:t>
            </a:r>
            <a:r>
              <a:rPr lang="en-US" sz="1600" b="1">
                <a:solidFill>
                  <a:srgbClr val="003CB4"/>
                </a:solidFill>
                <a:latin typeface="Arial" charset="0"/>
              </a:rPr>
              <a:t> 2</a:t>
            </a:r>
          </a:p>
        </p:txBody>
      </p:sp>
      <p:pic>
        <p:nvPicPr>
          <p:cNvPr id="3082" name="Picture 3" descr="bttn_prev">
            <a:hlinkClick r:id="" action="ppaction://hlinkshowjump?jump=previousslide"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099425" y="6511925"/>
            <a:ext cx="3571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1685925" y="45942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p>
        </p:txBody>
      </p:sp>
      <p:sp>
        <p:nvSpPr>
          <p:cNvPr id="4099" name="Rectangle 17"/>
          <p:cNvSpPr>
            <a:spLocks noChangeArrowheads="1"/>
          </p:cNvSpPr>
          <p:nvPr/>
        </p:nvSpPr>
        <p:spPr bwMode="auto">
          <a:xfrm>
            <a:off x="457200" y="1143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400" b="1" u="sng"/>
              <a:t>Chapter Introduction</a:t>
            </a:r>
            <a:endParaRPr lang="en-US" altLang="en-US" sz="2400" b="1"/>
          </a:p>
        </p:txBody>
      </p:sp>
      <p:sp>
        <p:nvSpPr>
          <p:cNvPr id="4100" name="Rectangle 11"/>
          <p:cNvSpPr>
            <a:spLocks noChangeArrowheads="1"/>
          </p:cNvSpPr>
          <p:nvPr/>
        </p:nvSpPr>
        <p:spPr bwMode="auto">
          <a:xfrm>
            <a:off x="838200" y="1797050"/>
            <a:ext cx="74676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a:t>This chapter will cover the economic boom and government policies of the 1920s. It will discuss changes to American culture that arose from the consumer revolution, new technology, and the Harlem Renaissance. </a:t>
            </a:r>
          </a:p>
        </p:txBody>
      </p:sp>
      <p:sp>
        <p:nvSpPr>
          <p:cNvPr id="4101" name="Text Box 14"/>
          <p:cNvSpPr txBox="1">
            <a:spLocks noChangeArrowheads="1"/>
          </p:cNvSpPr>
          <p:nvPr/>
        </p:nvSpPr>
        <p:spPr bwMode="auto">
          <a:xfrm>
            <a:off x="1219200" y="3708400"/>
            <a:ext cx="7756290" cy="259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1775" indent="-231775"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ts val="1400"/>
              </a:spcAft>
              <a:buFontTx/>
              <a:buChar char="•"/>
            </a:pPr>
            <a:r>
              <a:rPr lang="en-US" altLang="en-US" b="1" dirty="0"/>
              <a:t>Section 1:</a:t>
            </a:r>
            <a:r>
              <a:rPr lang="en-US" altLang="en-US" dirty="0"/>
              <a:t> A Booming Economy</a:t>
            </a:r>
          </a:p>
          <a:p>
            <a:pPr eaLnBrk="1" hangingPunct="1">
              <a:spcAft>
                <a:spcPts val="1400"/>
              </a:spcAft>
              <a:buFontTx/>
              <a:buChar char="•"/>
            </a:pPr>
            <a:r>
              <a:rPr lang="en-US" altLang="en-US" sz="2800" b="1" dirty="0"/>
              <a:t>Section 2:</a:t>
            </a:r>
            <a:r>
              <a:rPr lang="en-US" altLang="en-US" sz="2800" dirty="0"/>
              <a:t> The Business of Government</a:t>
            </a:r>
          </a:p>
          <a:p>
            <a:pPr eaLnBrk="1" hangingPunct="1">
              <a:spcAft>
                <a:spcPts val="1400"/>
              </a:spcAft>
              <a:buFontTx/>
              <a:buChar char="•"/>
            </a:pPr>
            <a:r>
              <a:rPr lang="en-US" altLang="en-US" b="1" dirty="0"/>
              <a:t>Section 3:</a:t>
            </a:r>
            <a:r>
              <a:rPr lang="en-US" altLang="en-US" dirty="0"/>
              <a:t> Social and Cultural Tensions</a:t>
            </a:r>
          </a:p>
          <a:p>
            <a:pPr eaLnBrk="1" hangingPunct="1">
              <a:spcAft>
                <a:spcPts val="1400"/>
              </a:spcAft>
              <a:buFontTx/>
              <a:buChar char="•"/>
            </a:pPr>
            <a:r>
              <a:rPr lang="en-US" altLang="en-US" b="1" dirty="0"/>
              <a:t>Section 4:</a:t>
            </a:r>
            <a:r>
              <a:rPr lang="en-US" altLang="en-US" dirty="0"/>
              <a:t> A New Mass Culture</a:t>
            </a:r>
          </a:p>
          <a:p>
            <a:pPr eaLnBrk="1" hangingPunct="1">
              <a:spcAft>
                <a:spcPts val="1400"/>
              </a:spcAft>
              <a:buFontTx/>
              <a:buChar char="•"/>
            </a:pPr>
            <a:r>
              <a:rPr lang="en-US" altLang="en-US" b="1" dirty="0"/>
              <a:t>Section 5:</a:t>
            </a:r>
            <a:r>
              <a:rPr lang="en-US" altLang="en-US" dirty="0"/>
              <a:t> The Harlem Renaissance</a:t>
            </a:r>
          </a:p>
        </p:txBody>
      </p:sp>
    </p:spTree>
    <p:extLst>
      <p:ext uri="{BB962C8B-B14F-4D97-AF65-F5344CB8AC3E}">
        <p14:creationId xmlns:p14="http://schemas.microsoft.com/office/powerpoint/2010/main" val="41942969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AutoShape 10"/>
          <p:cNvSpPr>
            <a:spLocks noChangeArrowheads="1"/>
          </p:cNvSpPr>
          <p:nvPr/>
        </p:nvSpPr>
        <p:spPr bwMode="auto">
          <a:xfrm rot="10800000" flipH="1">
            <a:off x="1257300" y="1600200"/>
            <a:ext cx="6553200" cy="2209800"/>
          </a:xfrm>
          <a:prstGeom prst="upArrowCallout">
            <a:avLst>
              <a:gd name="adj1" fmla="val 37902"/>
              <a:gd name="adj2" fmla="val 35109"/>
              <a:gd name="adj3" fmla="val 24505"/>
              <a:gd name="adj4" fmla="val 61144"/>
            </a:avLst>
          </a:prstGeom>
          <a:gradFill rotWithShape="1">
            <a:gsLst>
              <a:gs pos="0">
                <a:srgbClr val="CDCDFF">
                  <a:alpha val="62000"/>
                </a:srgbClr>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eaLnBrk="1" hangingPunct="1">
              <a:defRPr/>
            </a:pPr>
            <a:endParaRPr lang="en-US">
              <a:latin typeface="Verdana" pitchFamily="34" charset="0"/>
              <a:cs typeface="+mn-cs"/>
            </a:endParaRPr>
          </a:p>
        </p:txBody>
      </p:sp>
      <p:sp>
        <p:nvSpPr>
          <p:cNvPr id="12291" name="Text Box 7"/>
          <p:cNvSpPr txBox="1">
            <a:spLocks noChangeArrowheads="1"/>
          </p:cNvSpPr>
          <p:nvPr/>
        </p:nvSpPr>
        <p:spPr bwMode="auto">
          <a:xfrm>
            <a:off x="1428750" y="1695450"/>
            <a:ext cx="6248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b="1" dirty="0"/>
              <a:t>The </a:t>
            </a:r>
            <a:r>
              <a:rPr lang="en-US" altLang="en-US" b="1" dirty="0">
                <a:solidFill>
                  <a:srgbClr val="FF0000"/>
                </a:solidFill>
              </a:rPr>
              <a:t>Works Progress Administration</a:t>
            </a:r>
            <a:r>
              <a:rPr lang="en-US" altLang="en-US" b="1" dirty="0"/>
              <a:t> </a:t>
            </a:r>
            <a:r>
              <a:rPr lang="en-US" altLang="en-US" b="1" dirty="0">
                <a:solidFill>
                  <a:srgbClr val="FF0000"/>
                </a:solidFill>
              </a:rPr>
              <a:t>(WPA) </a:t>
            </a:r>
            <a:r>
              <a:rPr lang="en-US" altLang="en-US" b="1" dirty="0"/>
              <a:t>created millions of jobs on public-works projects. </a:t>
            </a:r>
          </a:p>
        </p:txBody>
      </p:sp>
      <p:sp>
        <p:nvSpPr>
          <p:cNvPr id="12292" name="Text Box 8"/>
          <p:cNvSpPr txBox="1">
            <a:spLocks noChangeArrowheads="1"/>
          </p:cNvSpPr>
          <p:nvPr/>
        </p:nvSpPr>
        <p:spPr bwMode="auto">
          <a:xfrm>
            <a:off x="1219200" y="4114800"/>
            <a:ext cx="6629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1775" indent="-231775">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spcAft>
                <a:spcPct val="50000"/>
              </a:spcAft>
              <a:buFontTx/>
              <a:buChar char="•"/>
            </a:pPr>
            <a:r>
              <a:rPr lang="en-US" altLang="en-US" dirty="0"/>
              <a:t>Workers built </a:t>
            </a:r>
            <a:r>
              <a:rPr lang="en-US" altLang="en-US" dirty="0">
                <a:solidFill>
                  <a:srgbClr val="0033CC"/>
                </a:solidFill>
              </a:rPr>
              <a:t>highways</a:t>
            </a:r>
            <a:r>
              <a:rPr lang="en-US" altLang="en-US" dirty="0"/>
              <a:t> and </a:t>
            </a:r>
            <a:r>
              <a:rPr lang="en-US" altLang="en-US" dirty="0">
                <a:solidFill>
                  <a:srgbClr val="0033CC"/>
                </a:solidFill>
              </a:rPr>
              <a:t>public buildings,</a:t>
            </a:r>
            <a:r>
              <a:rPr lang="en-US" altLang="en-US" dirty="0"/>
              <a:t> dredged </a:t>
            </a:r>
            <a:r>
              <a:rPr lang="en-US" altLang="en-US" dirty="0">
                <a:solidFill>
                  <a:srgbClr val="0033CC"/>
                </a:solidFill>
              </a:rPr>
              <a:t>rivers and harbors,</a:t>
            </a:r>
            <a:r>
              <a:rPr lang="en-US" altLang="en-US" dirty="0"/>
              <a:t> and promoted </a:t>
            </a:r>
            <a:r>
              <a:rPr lang="en-US" altLang="en-US" dirty="0">
                <a:solidFill>
                  <a:srgbClr val="0033CC"/>
                </a:solidFill>
              </a:rPr>
              <a:t>soil and water conservation.</a:t>
            </a:r>
            <a:r>
              <a:rPr lang="en-US" altLang="en-US" dirty="0"/>
              <a:t> </a:t>
            </a:r>
          </a:p>
          <a:p>
            <a:pPr>
              <a:spcAft>
                <a:spcPct val="50000"/>
              </a:spcAft>
              <a:buClr>
                <a:schemeClr val="tx1"/>
              </a:buClr>
              <a:buFontTx/>
              <a:buChar char="•"/>
            </a:pPr>
            <a:r>
              <a:rPr lang="en-US" altLang="en-US" dirty="0">
                <a:solidFill>
                  <a:srgbClr val="0033CC"/>
                </a:solidFill>
              </a:rPr>
              <a:t>Artists were hired</a:t>
            </a:r>
            <a:r>
              <a:rPr lang="en-US" altLang="en-US" dirty="0"/>
              <a:t> to enhance public spaces.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85800" y="1447800"/>
            <a:ext cx="441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The </a:t>
            </a:r>
            <a:r>
              <a:rPr lang="en-US" altLang="en-US" b="1" dirty="0">
                <a:solidFill>
                  <a:srgbClr val="FF0000"/>
                </a:solidFill>
              </a:rPr>
              <a:t>Social Security Act </a:t>
            </a:r>
            <a:r>
              <a:rPr lang="en-US" altLang="en-US" b="1" dirty="0"/>
              <a:t>created a pension system for retirees. </a:t>
            </a:r>
          </a:p>
        </p:txBody>
      </p:sp>
      <p:sp>
        <p:nvSpPr>
          <p:cNvPr id="6" name="Rectangle 5"/>
          <p:cNvSpPr/>
          <p:nvPr/>
        </p:nvSpPr>
        <p:spPr>
          <a:xfrm>
            <a:off x="6705600" y="5334000"/>
            <a:ext cx="2209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316" name="Text Box 7"/>
          <p:cNvSpPr txBox="1">
            <a:spLocks noChangeArrowheads="1"/>
          </p:cNvSpPr>
          <p:nvPr/>
        </p:nvSpPr>
        <p:spPr bwMode="auto">
          <a:xfrm>
            <a:off x="762000" y="2743200"/>
            <a:ext cx="38100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1775" indent="-231775">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sz="2000" dirty="0"/>
              <a:t>It also provided:</a:t>
            </a:r>
          </a:p>
          <a:p>
            <a:endParaRPr lang="en-US" altLang="en-US" sz="2000" dirty="0"/>
          </a:p>
          <a:p>
            <a:pPr>
              <a:spcAft>
                <a:spcPct val="30000"/>
              </a:spcAft>
              <a:buFontTx/>
              <a:buChar char="•"/>
            </a:pPr>
            <a:r>
              <a:rPr lang="en-US" altLang="en-US" sz="2000" dirty="0"/>
              <a:t>unemployment insurance</a:t>
            </a:r>
          </a:p>
          <a:p>
            <a:pPr>
              <a:spcAft>
                <a:spcPct val="30000"/>
              </a:spcAft>
              <a:buFontTx/>
              <a:buChar char="•"/>
            </a:pPr>
            <a:r>
              <a:rPr lang="en-US" altLang="en-US" sz="2000" dirty="0"/>
              <a:t>insurance for victims of work-related accidents</a:t>
            </a:r>
          </a:p>
          <a:p>
            <a:pPr>
              <a:spcAft>
                <a:spcPct val="30000"/>
              </a:spcAft>
              <a:buFontTx/>
              <a:buChar char="•"/>
            </a:pPr>
            <a:r>
              <a:rPr lang="en-US" altLang="en-US" sz="2000" dirty="0"/>
              <a:t>aid for poverty-stricken mothers and children, the blind, and the disabled</a:t>
            </a:r>
          </a:p>
        </p:txBody>
      </p:sp>
      <p:pic>
        <p:nvPicPr>
          <p:cNvPr id="13317" name="Picture 10" descr="hsus_ch22_s2_Soc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6766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5105400"/>
            <a:ext cx="2438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39" name="Rectangle 4"/>
          <p:cNvSpPr>
            <a:spLocks noChangeArrowheads="1"/>
          </p:cNvSpPr>
          <p:nvPr/>
        </p:nvSpPr>
        <p:spPr bwMode="auto">
          <a:xfrm>
            <a:off x="914400" y="1447800"/>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Such benefits helped </a:t>
            </a:r>
            <a:r>
              <a:rPr lang="en-US" altLang="en-US" dirty="0">
                <a:solidFill>
                  <a:srgbClr val="0033CC"/>
                </a:solidFill>
              </a:rPr>
              <a:t>reduce poverty among the nation’s elderly.</a:t>
            </a:r>
          </a:p>
        </p:txBody>
      </p:sp>
      <p:pic>
        <p:nvPicPr>
          <p:cNvPr id="14340" name="Picture 11" descr="hsus_ch022_s2_ElderlyPoverty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2362200"/>
            <a:ext cx="4710113"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 Box 3"/>
          <p:cNvSpPr txBox="1">
            <a:spLocks noChangeArrowheads="1"/>
          </p:cNvSpPr>
          <p:nvPr/>
        </p:nvSpPr>
        <p:spPr bwMode="auto">
          <a:xfrm>
            <a:off x="609600" y="5257800"/>
            <a:ext cx="8001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The government continued to give aid to farmers. </a:t>
            </a:r>
          </a:p>
        </p:txBody>
      </p:sp>
      <p:sp>
        <p:nvSpPr>
          <p:cNvPr id="15363" name="Text Box 6"/>
          <p:cNvSpPr txBox="1">
            <a:spLocks noChangeArrowheads="1"/>
          </p:cNvSpPr>
          <p:nvPr/>
        </p:nvSpPr>
        <p:spPr bwMode="auto">
          <a:xfrm>
            <a:off x="5181600" y="3505200"/>
            <a:ext cx="3581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dirty="0"/>
              <a:t>The government provided </a:t>
            </a:r>
            <a:r>
              <a:rPr lang="en-US" altLang="en-US" dirty="0">
                <a:solidFill>
                  <a:srgbClr val="0033CC"/>
                </a:solidFill>
              </a:rPr>
              <a:t>price supports</a:t>
            </a:r>
            <a:r>
              <a:rPr lang="en-US" altLang="en-US" dirty="0"/>
              <a:t> for agriculture.</a:t>
            </a:r>
            <a:endParaRPr lang="en-US" altLang="en-US" dirty="0">
              <a:solidFill>
                <a:srgbClr val="0033CC"/>
              </a:solidFill>
            </a:endParaRPr>
          </a:p>
        </p:txBody>
      </p:sp>
      <p:sp>
        <p:nvSpPr>
          <p:cNvPr id="15364" name="Text Box 7"/>
          <p:cNvSpPr txBox="1">
            <a:spLocks noChangeArrowheads="1"/>
          </p:cNvSpPr>
          <p:nvPr/>
        </p:nvSpPr>
        <p:spPr bwMode="auto">
          <a:xfrm>
            <a:off x="5181600" y="1828800"/>
            <a:ext cx="37338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solidFill>
                  <a:srgbClr val="0033CC"/>
                </a:solidFill>
              </a:rPr>
              <a:t>The Rural Electrification Administration</a:t>
            </a:r>
            <a:r>
              <a:rPr lang="en-US" altLang="en-US" dirty="0">
                <a:solidFill>
                  <a:srgbClr val="0066CC"/>
                </a:solidFill>
              </a:rPr>
              <a:t> </a:t>
            </a:r>
            <a:r>
              <a:rPr lang="en-US" altLang="en-US" dirty="0"/>
              <a:t>helped bring power to isolated rural areas.</a:t>
            </a:r>
          </a:p>
          <a:p>
            <a:endParaRPr lang="en-US" altLang="en-US" dirty="0"/>
          </a:p>
        </p:txBody>
      </p:sp>
      <p:pic>
        <p:nvPicPr>
          <p:cNvPr id="15365" name="Picture 8" descr="hsus_ch022_s2_RuralElectr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37338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dissolve">
                                      <p:cBhvr>
                                        <p:cTn id="7" dur="500"/>
                                        <p:tgtEl>
                                          <p:spTgt spid="165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1"/>
          <p:cNvSpPr txBox="1">
            <a:spLocks noChangeArrowheads="1"/>
          </p:cNvSpPr>
          <p:nvPr/>
        </p:nvSpPr>
        <p:spPr bwMode="auto">
          <a:xfrm>
            <a:off x="588963" y="1516063"/>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The government also funded irrigation systems, dams, and other water projects in the West.</a:t>
            </a:r>
          </a:p>
        </p:txBody>
      </p:sp>
      <p:sp>
        <p:nvSpPr>
          <p:cNvPr id="16387" name="Text Box 4"/>
          <p:cNvSpPr txBox="1">
            <a:spLocks noChangeArrowheads="1"/>
          </p:cNvSpPr>
          <p:nvPr/>
        </p:nvSpPr>
        <p:spPr bwMode="auto">
          <a:xfrm>
            <a:off x="6019800" y="3100388"/>
            <a:ext cx="25908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i="1" dirty="0"/>
              <a:t>Construction of a Dam</a:t>
            </a:r>
            <a:r>
              <a:rPr lang="en-US" altLang="en-US" dirty="0"/>
              <a:t>, a mural by WPA</a:t>
            </a:r>
            <a:r>
              <a:rPr lang="en-US" altLang="en-US" b="1" dirty="0">
                <a:solidFill>
                  <a:srgbClr val="FF0000"/>
                </a:solidFill>
              </a:rPr>
              <a:t> </a:t>
            </a:r>
            <a:r>
              <a:rPr lang="en-US" altLang="en-US" dirty="0"/>
              <a:t>artist William Gropper, was a tribute to workers on western dams.</a:t>
            </a:r>
            <a:r>
              <a:rPr lang="en-US" altLang="en-US" dirty="0">
                <a:latin typeface="Arial" charset="0"/>
              </a:rPr>
              <a:t> </a:t>
            </a: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530542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1"/>
          <p:cNvSpPr txBox="1">
            <a:spLocks noChangeArrowheads="1"/>
          </p:cNvSpPr>
          <p:nvPr/>
        </p:nvSpPr>
        <p:spPr bwMode="auto">
          <a:xfrm>
            <a:off x="1219200" y="1371600"/>
            <a:ext cx="6553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Roosevelt believed that improving the standard of living for industrial workers would benefit the entire economy. </a:t>
            </a:r>
          </a:p>
        </p:txBody>
      </p:sp>
      <p:sp>
        <p:nvSpPr>
          <p:cNvPr id="87045" name="AutoShape 5"/>
          <p:cNvSpPr>
            <a:spLocks noChangeArrowheads="1"/>
          </p:cNvSpPr>
          <p:nvPr/>
        </p:nvSpPr>
        <p:spPr bwMode="auto">
          <a:xfrm rot="5400000" flipH="1">
            <a:off x="2044700" y="1828800"/>
            <a:ext cx="914400" cy="3352800"/>
          </a:xfrm>
          <a:prstGeom prst="upArrowCallout">
            <a:avLst>
              <a:gd name="adj1" fmla="val 100000"/>
              <a:gd name="adj2" fmla="val 50000"/>
              <a:gd name="adj3" fmla="val 58140"/>
              <a:gd name="adj4" fmla="val 66259"/>
            </a:avLst>
          </a:prstGeom>
          <a:gradFill rotWithShape="1">
            <a:gsLst>
              <a:gs pos="0">
                <a:srgbClr val="FFD889"/>
              </a:gs>
              <a:gs pos="100000">
                <a:schemeClr val="bg1"/>
              </a:gs>
            </a:gsLst>
            <a:lin ang="5400000" scaled="1"/>
          </a:gradFill>
          <a:ln w="9525">
            <a:solidFill>
              <a:schemeClr val="accent2"/>
            </a:solidFill>
            <a:miter lim="800000"/>
            <a:headEnd/>
            <a:tailEnd/>
          </a:ln>
          <a:effectLst>
            <a:outerShdw dist="56796" dir="3806097" algn="ctr" rotWithShape="0">
              <a:srgbClr val="ADC793">
                <a:alpha val="46001"/>
              </a:srgbClr>
            </a:outerShdw>
          </a:effectLst>
        </p:spPr>
        <p:txBody>
          <a:bodyPr rot="10800000" vert="eaVert" wrap="none" anchor="ctr"/>
          <a:lstStyle/>
          <a:p>
            <a:pPr algn="ctr">
              <a:defRPr/>
            </a:pPr>
            <a:endParaRPr lang="en-US">
              <a:latin typeface="Verdana" pitchFamily="34" charset="0"/>
            </a:endParaRPr>
          </a:p>
        </p:txBody>
      </p:sp>
      <p:sp>
        <p:nvSpPr>
          <p:cNvPr id="87046" name="AutoShape 6"/>
          <p:cNvSpPr>
            <a:spLocks noChangeArrowheads="1"/>
          </p:cNvSpPr>
          <p:nvPr/>
        </p:nvSpPr>
        <p:spPr bwMode="auto">
          <a:xfrm rot="5400000" flipH="1">
            <a:off x="2705100" y="2971800"/>
            <a:ext cx="914400" cy="4648200"/>
          </a:xfrm>
          <a:prstGeom prst="upArrowCallout">
            <a:avLst>
              <a:gd name="adj1" fmla="val 100000"/>
              <a:gd name="adj2" fmla="val 50000"/>
              <a:gd name="adj3" fmla="val 80604"/>
              <a:gd name="adj4" fmla="val 66259"/>
            </a:avLst>
          </a:prstGeom>
          <a:gradFill rotWithShape="1">
            <a:gsLst>
              <a:gs pos="0">
                <a:srgbClr val="99CC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algn="ctr">
              <a:defRPr/>
            </a:pPr>
            <a:endParaRPr lang="en-US">
              <a:latin typeface="Verdana" pitchFamily="34" charset="0"/>
            </a:endParaRPr>
          </a:p>
        </p:txBody>
      </p:sp>
      <p:sp>
        <p:nvSpPr>
          <p:cNvPr id="17413" name="Text Box 8"/>
          <p:cNvSpPr txBox="1">
            <a:spLocks noChangeArrowheads="1"/>
          </p:cNvSpPr>
          <p:nvPr/>
        </p:nvSpPr>
        <p:spPr bwMode="auto">
          <a:xfrm>
            <a:off x="1371600" y="3276600"/>
            <a:ext cx="20097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b="1" dirty="0">
                <a:solidFill>
                  <a:srgbClr val="FF0000"/>
                </a:solidFill>
              </a:rPr>
              <a:t>Wagner Act</a:t>
            </a:r>
          </a:p>
        </p:txBody>
      </p:sp>
      <p:sp>
        <p:nvSpPr>
          <p:cNvPr id="17414" name="Text Box 10"/>
          <p:cNvSpPr txBox="1">
            <a:spLocks noChangeArrowheads="1"/>
          </p:cNvSpPr>
          <p:nvPr/>
        </p:nvSpPr>
        <p:spPr bwMode="auto">
          <a:xfrm>
            <a:off x="914400" y="5029200"/>
            <a:ext cx="40655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b="1" dirty="0">
                <a:solidFill>
                  <a:srgbClr val="FF0000"/>
                </a:solidFill>
              </a:rPr>
              <a:t>Fair Labor Standards Act</a:t>
            </a:r>
          </a:p>
        </p:txBody>
      </p:sp>
      <p:sp>
        <p:nvSpPr>
          <p:cNvPr id="17415" name="Text Box 11"/>
          <p:cNvSpPr txBox="1">
            <a:spLocks noChangeArrowheads="1"/>
          </p:cNvSpPr>
          <p:nvPr/>
        </p:nvSpPr>
        <p:spPr bwMode="auto">
          <a:xfrm>
            <a:off x="4495800" y="2895600"/>
            <a:ext cx="42068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1775" indent="-231775">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spcAft>
                <a:spcPct val="30000"/>
              </a:spcAft>
              <a:buFontTx/>
              <a:buChar char="•"/>
            </a:pPr>
            <a:r>
              <a:rPr lang="en-US" altLang="en-US" sz="2000" dirty="0"/>
              <a:t>Recognized the right of workers to join </a:t>
            </a:r>
            <a:r>
              <a:rPr lang="en-US" altLang="en-US" sz="2000" dirty="0">
                <a:solidFill>
                  <a:srgbClr val="0033CC"/>
                </a:solidFill>
              </a:rPr>
              <a:t>labor unions</a:t>
            </a:r>
          </a:p>
          <a:p>
            <a:pPr>
              <a:spcAft>
                <a:spcPct val="30000"/>
              </a:spcAft>
              <a:buFontTx/>
              <a:buChar char="•"/>
            </a:pPr>
            <a:r>
              <a:rPr lang="en-US" altLang="en-US" sz="2000" dirty="0"/>
              <a:t>Gave workers the right to </a:t>
            </a:r>
            <a:r>
              <a:rPr lang="en-US" altLang="en-US" sz="2000" b="1" dirty="0">
                <a:solidFill>
                  <a:srgbClr val="FF0000"/>
                </a:solidFill>
              </a:rPr>
              <a:t>collective bargaining</a:t>
            </a:r>
          </a:p>
        </p:txBody>
      </p:sp>
      <p:sp>
        <p:nvSpPr>
          <p:cNvPr id="17416" name="Text Box 12"/>
          <p:cNvSpPr txBox="1">
            <a:spLocks noChangeArrowheads="1"/>
          </p:cNvSpPr>
          <p:nvPr/>
        </p:nvSpPr>
        <p:spPr bwMode="auto">
          <a:xfrm>
            <a:off x="5638800" y="4724400"/>
            <a:ext cx="3124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1775" indent="-231775">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spcAft>
                <a:spcPct val="30000"/>
              </a:spcAft>
              <a:buFontTx/>
              <a:buChar char="•"/>
            </a:pPr>
            <a:r>
              <a:rPr lang="en-US" altLang="en-US" sz="2000" dirty="0"/>
              <a:t>Set a </a:t>
            </a:r>
            <a:r>
              <a:rPr lang="en-US" altLang="en-US" sz="2000" dirty="0">
                <a:solidFill>
                  <a:srgbClr val="0033CC"/>
                </a:solidFill>
              </a:rPr>
              <a:t>minimum wage </a:t>
            </a:r>
            <a:r>
              <a:rPr lang="en-US" altLang="en-US" sz="2000" dirty="0"/>
              <a:t>and</a:t>
            </a:r>
            <a:r>
              <a:rPr lang="en-US" altLang="en-US" sz="2000" dirty="0">
                <a:solidFill>
                  <a:srgbClr val="0033CC"/>
                </a:solidFill>
              </a:rPr>
              <a:t> maximum workweek</a:t>
            </a:r>
          </a:p>
          <a:p>
            <a:pPr>
              <a:spcAft>
                <a:spcPct val="30000"/>
              </a:spcAft>
              <a:buFontTx/>
              <a:buChar char="•"/>
            </a:pPr>
            <a:r>
              <a:rPr lang="en-US" altLang="en-US" sz="2000" dirty="0"/>
              <a:t>Outlawed </a:t>
            </a:r>
            <a:r>
              <a:rPr lang="en-US" altLang="en-US" sz="2000" dirty="0">
                <a:solidFill>
                  <a:srgbClr val="0033CC"/>
                </a:solidFill>
              </a:rPr>
              <a:t>child labor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85800" y="13716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As union activity rose, a split emerged in the </a:t>
            </a:r>
            <a:r>
              <a:rPr lang="en-US" altLang="en-US" dirty="0">
                <a:solidFill>
                  <a:srgbClr val="0033CC"/>
                </a:solidFill>
              </a:rPr>
              <a:t>American Federation of Labor.</a:t>
            </a:r>
          </a:p>
        </p:txBody>
      </p:sp>
      <p:sp>
        <p:nvSpPr>
          <p:cNvPr id="12" name="AutoShape 5"/>
          <p:cNvSpPr>
            <a:spLocks noChangeArrowheads="1"/>
          </p:cNvSpPr>
          <p:nvPr/>
        </p:nvSpPr>
        <p:spPr bwMode="auto">
          <a:xfrm rot="5400000" flipH="1">
            <a:off x="152400" y="2819400"/>
            <a:ext cx="3505200" cy="2895600"/>
          </a:xfrm>
          <a:prstGeom prst="upArrowCallout">
            <a:avLst>
              <a:gd name="adj1" fmla="val 26324"/>
              <a:gd name="adj2" fmla="val 25275"/>
              <a:gd name="adj3" fmla="val 16250"/>
              <a:gd name="adj4" fmla="val 78769"/>
            </a:avLst>
          </a:prstGeom>
          <a:gradFill rotWithShape="1">
            <a:gsLst>
              <a:gs pos="0">
                <a:srgbClr val="CDCDFF">
                  <a:alpha val="62000"/>
                </a:srgbClr>
              </a:gs>
              <a:gs pos="100000">
                <a:schemeClr val="bg1"/>
              </a:gs>
            </a:gsLst>
            <a:lin ang="5400000" scaled="1"/>
          </a:gradFill>
          <a:ln w="9525" algn="ctr">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eaLnBrk="1" hangingPunct="1">
              <a:defRPr/>
            </a:pPr>
            <a:endParaRPr lang="en-US">
              <a:latin typeface="Arial" charset="0"/>
            </a:endParaRPr>
          </a:p>
        </p:txBody>
      </p:sp>
      <p:sp>
        <p:nvSpPr>
          <p:cNvPr id="142343" name="Text Box 7"/>
          <p:cNvSpPr txBox="1">
            <a:spLocks noChangeArrowheads="1"/>
          </p:cNvSpPr>
          <p:nvPr/>
        </p:nvSpPr>
        <p:spPr bwMode="auto">
          <a:xfrm>
            <a:off x="609600" y="3124200"/>
            <a:ext cx="19812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Bef>
                <a:spcPct val="50000"/>
              </a:spcBef>
            </a:pPr>
            <a:r>
              <a:rPr lang="en-US" altLang="en-US" dirty="0"/>
              <a:t>The AFL represented </a:t>
            </a:r>
            <a:r>
              <a:rPr lang="en-US" altLang="en-US" dirty="0">
                <a:solidFill>
                  <a:srgbClr val="0033CC"/>
                </a:solidFill>
              </a:rPr>
              <a:t>skilled workers</a:t>
            </a:r>
            <a:r>
              <a:rPr lang="en-US" altLang="en-US" dirty="0"/>
              <a:t> who joined craft or trade unions.</a:t>
            </a:r>
          </a:p>
        </p:txBody>
      </p:sp>
      <p:sp>
        <p:nvSpPr>
          <p:cNvPr id="2" name="AutoShape 5"/>
          <p:cNvSpPr>
            <a:spLocks noChangeArrowheads="1"/>
          </p:cNvSpPr>
          <p:nvPr/>
        </p:nvSpPr>
        <p:spPr bwMode="auto">
          <a:xfrm rot="5400000" flipH="1">
            <a:off x="3049587" y="2817813"/>
            <a:ext cx="3502025" cy="2895600"/>
          </a:xfrm>
          <a:prstGeom prst="upArrowCallout">
            <a:avLst>
              <a:gd name="adj1" fmla="val 27196"/>
              <a:gd name="adj2" fmla="val 26318"/>
              <a:gd name="adj3" fmla="val 16750"/>
              <a:gd name="adj4" fmla="val 78769"/>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eaLnBrk="1" hangingPunct="1">
              <a:defRPr/>
            </a:pPr>
            <a:endParaRPr lang="en-US">
              <a:latin typeface="Verdana" pitchFamily="34" charset="0"/>
              <a:cs typeface="+mn-cs"/>
            </a:endParaRPr>
          </a:p>
        </p:txBody>
      </p:sp>
      <p:sp>
        <p:nvSpPr>
          <p:cNvPr id="17421" name="Text Box 13"/>
          <p:cNvSpPr txBox="1">
            <a:spLocks noChangeArrowheads="1"/>
          </p:cNvSpPr>
          <p:nvPr/>
        </p:nvSpPr>
        <p:spPr bwMode="auto">
          <a:xfrm>
            <a:off x="3505200" y="3125788"/>
            <a:ext cx="2039938"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dirty="0"/>
              <a:t>The union made little effort to organize workers in the major industries.</a:t>
            </a:r>
          </a:p>
        </p:txBody>
      </p:sp>
      <p:sp>
        <p:nvSpPr>
          <p:cNvPr id="11" name="Rectangle 3"/>
          <p:cNvSpPr>
            <a:spLocks noChangeArrowheads="1"/>
          </p:cNvSpPr>
          <p:nvPr/>
        </p:nvSpPr>
        <p:spPr bwMode="auto">
          <a:xfrm>
            <a:off x="6172200" y="2514600"/>
            <a:ext cx="2590800" cy="3505200"/>
          </a:xfrm>
          <a:prstGeom prst="rect">
            <a:avLst/>
          </a:prstGeom>
          <a:gradFill rotWithShape="1">
            <a:gsLst>
              <a:gs pos="0">
                <a:srgbClr val="FFCC66">
                  <a:alpha val="75000"/>
                </a:srgbClr>
              </a:gs>
              <a:gs pos="100000">
                <a:schemeClr val="bg1"/>
              </a:gs>
            </a:gsLst>
            <a:lin ang="5400000" scaled="1"/>
          </a:gradFill>
          <a:ln w="9525" algn="ctr">
            <a:solidFill>
              <a:schemeClr val="accent2"/>
            </a:solidFill>
            <a:miter lim="800000"/>
            <a:headEnd/>
            <a:tailEnd/>
          </a:ln>
          <a:effectLst>
            <a:outerShdw dist="53882" dir="2700000" algn="ctr" rotWithShape="0">
              <a:srgbClr val="ADC793">
                <a:alpha val="46001"/>
              </a:srgbClr>
            </a:outerShdw>
          </a:effectLst>
        </p:spPr>
        <p:txBody>
          <a:bodyPr wrap="none" anchor="ctr"/>
          <a:lstStyle/>
          <a:p>
            <a:pPr eaLnBrk="1" hangingPunct="1">
              <a:defRPr/>
            </a:pPr>
            <a:endParaRPr lang="en-US">
              <a:latin typeface="Verdana" pitchFamily="34" charset="0"/>
              <a:cs typeface="+mn-cs"/>
            </a:endParaRPr>
          </a:p>
        </p:txBody>
      </p:sp>
      <p:sp>
        <p:nvSpPr>
          <p:cNvPr id="142344" name="Text Box 8"/>
          <p:cNvSpPr txBox="1">
            <a:spLocks noChangeArrowheads="1"/>
          </p:cNvSpPr>
          <p:nvPr/>
        </p:nvSpPr>
        <p:spPr bwMode="auto">
          <a:xfrm>
            <a:off x="6324600" y="2727325"/>
            <a:ext cx="26670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John L. Lewis formed the </a:t>
            </a:r>
            <a:r>
              <a:rPr lang="en-US" altLang="en-US" b="1" dirty="0">
                <a:solidFill>
                  <a:srgbClr val="FF0000"/>
                </a:solidFill>
              </a:rPr>
              <a:t>Congress of Industrial Organizations (CIO) </a:t>
            </a:r>
            <a:r>
              <a:rPr lang="en-US" altLang="en-US" b="1" dirty="0"/>
              <a:t>to unionize industrial workers.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16002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In 1936, the CIO’s </a:t>
            </a:r>
            <a:r>
              <a:rPr lang="en-US" altLang="en-US" dirty="0">
                <a:solidFill>
                  <a:srgbClr val="0033CC"/>
                </a:solidFill>
              </a:rPr>
              <a:t>United Auto Workers</a:t>
            </a:r>
            <a:r>
              <a:rPr lang="en-US" altLang="en-US" dirty="0"/>
              <a:t> </a:t>
            </a:r>
            <a:r>
              <a:rPr lang="en-US" altLang="en-US" dirty="0">
                <a:solidFill>
                  <a:srgbClr val="0033CC"/>
                </a:solidFill>
              </a:rPr>
              <a:t>Union</a:t>
            </a:r>
            <a:r>
              <a:rPr lang="en-US" altLang="en-US" dirty="0"/>
              <a:t> staged a </a:t>
            </a:r>
            <a:r>
              <a:rPr lang="en-US" altLang="en-US" b="1" dirty="0">
                <a:solidFill>
                  <a:srgbClr val="FF0000"/>
                </a:solidFill>
              </a:rPr>
              <a:t>sit-down strike</a:t>
            </a:r>
            <a:r>
              <a:rPr lang="en-US" altLang="en-US" dirty="0"/>
              <a:t> at General Motors. </a:t>
            </a:r>
          </a:p>
        </p:txBody>
      </p:sp>
      <p:sp>
        <p:nvSpPr>
          <p:cNvPr id="19459" name="Text Box 5"/>
          <p:cNvSpPr txBox="1">
            <a:spLocks noChangeArrowheads="1"/>
          </p:cNvSpPr>
          <p:nvPr/>
        </p:nvSpPr>
        <p:spPr bwMode="auto">
          <a:xfrm>
            <a:off x="5181600" y="4572000"/>
            <a:ext cx="3200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This success led to others, and </a:t>
            </a:r>
            <a:r>
              <a:rPr lang="en-US" altLang="en-US" dirty="0">
                <a:solidFill>
                  <a:srgbClr val="0033CC"/>
                </a:solidFill>
              </a:rPr>
              <a:t>union membership soared.</a:t>
            </a:r>
            <a:endParaRPr lang="en-US" altLang="en-US" dirty="0">
              <a:solidFill>
                <a:srgbClr val="0033CC"/>
              </a:solidFill>
              <a:latin typeface="Arial" charset="0"/>
            </a:endParaRPr>
          </a:p>
        </p:txBody>
      </p:sp>
      <p:sp>
        <p:nvSpPr>
          <p:cNvPr id="19460" name="Text Box 6"/>
          <p:cNvSpPr txBox="1">
            <a:spLocks noChangeArrowheads="1"/>
          </p:cNvSpPr>
          <p:nvPr/>
        </p:nvSpPr>
        <p:spPr bwMode="auto">
          <a:xfrm>
            <a:off x="5181600" y="3048000"/>
            <a:ext cx="36734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After 44 days, GM recognized the new union.</a:t>
            </a:r>
          </a:p>
        </p:txBody>
      </p:sp>
      <p:pic>
        <p:nvPicPr>
          <p:cNvPr id="19461" name="Picture 7" descr="hsus_ch022_s2_LaborUnionMemb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16238"/>
            <a:ext cx="411480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219200" y="3886200"/>
            <a:ext cx="71628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ct val="30000"/>
              </a:spcAft>
              <a:buFontTx/>
              <a:buChar char="•"/>
            </a:pPr>
            <a:r>
              <a:rPr lang="en-US" altLang="en-US" dirty="0"/>
              <a:t>In 1937, FDR proposed </a:t>
            </a:r>
            <a:r>
              <a:rPr lang="en-US" altLang="en-US" dirty="0">
                <a:solidFill>
                  <a:srgbClr val="0033CC"/>
                </a:solidFill>
              </a:rPr>
              <a:t>adding up to six new Justices</a:t>
            </a:r>
            <a:r>
              <a:rPr lang="en-US" altLang="en-US" dirty="0"/>
              <a:t> to the Court. </a:t>
            </a:r>
          </a:p>
          <a:p>
            <a:pPr eaLnBrk="1" hangingPunct="1">
              <a:spcAft>
                <a:spcPct val="30000"/>
              </a:spcAft>
              <a:buFontTx/>
              <a:buChar char="•"/>
            </a:pPr>
            <a:r>
              <a:rPr lang="en-US" altLang="en-US" dirty="0"/>
              <a:t>Critics attacked his </a:t>
            </a:r>
            <a:r>
              <a:rPr lang="en-US" altLang="en-US" b="1" dirty="0">
                <a:solidFill>
                  <a:srgbClr val="FF0000"/>
                </a:solidFill>
              </a:rPr>
              <a:t>court-packing</a:t>
            </a:r>
            <a:r>
              <a:rPr lang="en-US" altLang="en-US" dirty="0"/>
              <a:t> plan as an attempt to expand presidential power.</a:t>
            </a:r>
          </a:p>
          <a:p>
            <a:pPr eaLnBrk="1" hangingPunct="1">
              <a:spcAft>
                <a:spcPct val="30000"/>
              </a:spcAft>
              <a:buFontTx/>
              <a:buChar char="•"/>
            </a:pPr>
            <a:r>
              <a:rPr lang="en-US" altLang="en-US" dirty="0"/>
              <a:t>The failed plan weakened Roosevelt politically.</a:t>
            </a:r>
          </a:p>
        </p:txBody>
      </p:sp>
      <p:sp>
        <p:nvSpPr>
          <p:cNvPr id="24586" name="AutoShape 10"/>
          <p:cNvSpPr>
            <a:spLocks noChangeArrowheads="1"/>
          </p:cNvSpPr>
          <p:nvPr/>
        </p:nvSpPr>
        <p:spPr bwMode="auto">
          <a:xfrm rot="10800000" flipH="1">
            <a:off x="533400" y="1371600"/>
            <a:ext cx="8153400" cy="2209800"/>
          </a:xfrm>
          <a:prstGeom prst="upArrowCallout">
            <a:avLst>
              <a:gd name="adj1" fmla="val 37785"/>
              <a:gd name="adj2" fmla="val 35000"/>
              <a:gd name="adj3" fmla="val 24505"/>
              <a:gd name="adj4" fmla="val 61144"/>
            </a:avLst>
          </a:prstGeom>
          <a:gradFill rotWithShape="1">
            <a:gsLst>
              <a:gs pos="0">
                <a:srgbClr val="CDCDFF">
                  <a:alpha val="62000"/>
                </a:srgbClr>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eaLnBrk="1" hangingPunct="1">
              <a:defRPr/>
            </a:pPr>
            <a:endParaRPr lang="en-US">
              <a:latin typeface="Verdana" pitchFamily="34" charset="0"/>
              <a:cs typeface="+mn-cs"/>
            </a:endParaRPr>
          </a:p>
        </p:txBody>
      </p:sp>
      <p:sp>
        <p:nvSpPr>
          <p:cNvPr id="20484" name="Text Box 5"/>
          <p:cNvSpPr txBox="1">
            <a:spLocks noChangeArrowheads="1"/>
          </p:cNvSpPr>
          <p:nvPr/>
        </p:nvSpPr>
        <p:spPr bwMode="auto">
          <a:xfrm>
            <a:off x="685800" y="1447800"/>
            <a:ext cx="7924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After an overwhelming reelection victory, FDR decided to fight back against the Supreme Court, which had struck down many of his programs.</a:t>
            </a:r>
            <a:endParaRPr lang="en-US" altLang="en-US" b="1" dirty="0">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419600" y="3048000"/>
            <a:ext cx="4267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The combination caused  </a:t>
            </a:r>
            <a:r>
              <a:rPr lang="en-US" altLang="en-US" dirty="0">
                <a:solidFill>
                  <a:srgbClr val="0033CC"/>
                </a:solidFill>
              </a:rPr>
              <a:t>the economy to sink again, and</a:t>
            </a:r>
            <a:r>
              <a:rPr lang="en-US" altLang="en-US" dirty="0"/>
              <a:t> </a:t>
            </a:r>
            <a:r>
              <a:rPr lang="en-US" altLang="en-US" dirty="0">
                <a:solidFill>
                  <a:srgbClr val="0033CC"/>
                </a:solidFill>
              </a:rPr>
              <a:t>unemployment soared. </a:t>
            </a:r>
            <a:endParaRPr lang="en-US" altLang="en-US" b="1" dirty="0">
              <a:solidFill>
                <a:srgbClr val="0033CC"/>
              </a:solidFill>
            </a:endParaRPr>
          </a:p>
        </p:txBody>
      </p:sp>
      <p:sp>
        <p:nvSpPr>
          <p:cNvPr id="21507" name="Text Box 8"/>
          <p:cNvSpPr txBox="1">
            <a:spLocks noChangeArrowheads="1"/>
          </p:cNvSpPr>
          <p:nvPr/>
        </p:nvSpPr>
        <p:spPr bwMode="auto">
          <a:xfrm>
            <a:off x="533400" y="1371600"/>
            <a:ext cx="8305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After the economy had begun to improve in 1935 and 1936, FDR </a:t>
            </a:r>
            <a:r>
              <a:rPr lang="en-US" altLang="en-US" dirty="0">
                <a:solidFill>
                  <a:srgbClr val="0033CC"/>
                </a:solidFill>
              </a:rPr>
              <a:t>cut back on government spending</a:t>
            </a:r>
            <a:r>
              <a:rPr lang="en-US" altLang="en-US" dirty="0"/>
              <a:t> to reduce the deficit. At the same time, interest rates rose.</a:t>
            </a:r>
          </a:p>
        </p:txBody>
      </p:sp>
      <p:sp>
        <p:nvSpPr>
          <p:cNvPr id="21508" name="Text Box 9"/>
          <p:cNvSpPr txBox="1">
            <a:spLocks noChangeArrowheads="1"/>
          </p:cNvSpPr>
          <p:nvPr/>
        </p:nvSpPr>
        <p:spPr bwMode="auto">
          <a:xfrm>
            <a:off x="4419600" y="4495800"/>
            <a:ext cx="42513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dirty="0"/>
              <a:t>With his support wavering, FDR did not try to push further reforms through Congress. </a:t>
            </a:r>
          </a:p>
        </p:txBody>
      </p:sp>
      <p:pic>
        <p:nvPicPr>
          <p:cNvPr id="21509" name="Picture 10" descr="hsus_ch022_s2_Unemployment1933_41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05113"/>
            <a:ext cx="336232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838200" y="1984375"/>
            <a:ext cx="75453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buFontTx/>
              <a:buChar char="•"/>
            </a:pPr>
            <a:r>
              <a:rPr lang="en-US" altLang="en-US" dirty="0"/>
              <a:t>Discuss the programs of social and economic reforms in the second New Deal.</a:t>
            </a:r>
          </a:p>
          <a:p>
            <a:pPr eaLnBrk="1" hangingPunct="1">
              <a:buFontTx/>
              <a:buChar char="•"/>
            </a:pPr>
            <a:endParaRPr lang="en-US" altLang="en-US" dirty="0"/>
          </a:p>
          <a:p>
            <a:pPr eaLnBrk="1" hangingPunct="1">
              <a:buFontTx/>
              <a:buChar char="•"/>
            </a:pPr>
            <a:r>
              <a:rPr lang="en-US" altLang="en-US" dirty="0"/>
              <a:t>Explain how New Deal legislation affected the growth of organized labor.</a:t>
            </a:r>
          </a:p>
          <a:p>
            <a:pPr eaLnBrk="1" hangingPunct="1">
              <a:buFontTx/>
              <a:buChar char="•"/>
            </a:pPr>
            <a:endParaRPr lang="en-US" altLang="en-US" dirty="0"/>
          </a:p>
          <a:p>
            <a:pPr eaLnBrk="1" hangingPunct="1">
              <a:buFontTx/>
              <a:buChar char="•"/>
            </a:pPr>
            <a:r>
              <a:rPr lang="en-US" altLang="en-US" dirty="0"/>
              <a:t>Describe the impact of Roosevelt’s court-packing plan on the course of the New Deal.</a:t>
            </a:r>
            <a:r>
              <a:rPr lang="en-US" altLang="en-US" b="1" dirty="0"/>
              <a:t> </a:t>
            </a:r>
          </a:p>
        </p:txBody>
      </p:sp>
      <p:sp>
        <p:nvSpPr>
          <p:cNvPr id="4099" name="Rectangle 20"/>
          <p:cNvSpPr>
            <a:spLocks noChangeArrowheads="1"/>
          </p:cNvSpPr>
          <p:nvPr/>
        </p:nvSpPr>
        <p:spPr bwMode="auto">
          <a:xfrm>
            <a:off x="455613" y="1370013"/>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400" b="1" u="sng"/>
              <a:t>Objectives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p:cNvSpPr txBox="1">
            <a:spLocks noChangeArrowheads="1"/>
          </p:cNvSpPr>
          <p:nvPr/>
        </p:nvSpPr>
        <p:spPr bwMode="auto">
          <a:xfrm>
            <a:off x="381000" y="1143000"/>
            <a:ext cx="785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400" b="1" u="sng"/>
              <a:t>Terms and People</a:t>
            </a:r>
          </a:p>
        </p:txBody>
      </p:sp>
      <p:sp>
        <p:nvSpPr>
          <p:cNvPr id="5123" name="Rectangle 13"/>
          <p:cNvSpPr>
            <a:spLocks noChangeArrowheads="1"/>
          </p:cNvSpPr>
          <p:nvPr/>
        </p:nvSpPr>
        <p:spPr bwMode="auto">
          <a:xfrm>
            <a:off x="685800" y="1752600"/>
            <a:ext cx="77724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Bef>
                <a:spcPct val="30000"/>
              </a:spcBef>
              <a:buSzPct val="80000"/>
              <a:buFont typeface="Verdana" pitchFamily="1" charset="0"/>
              <a:buChar char="•"/>
            </a:pPr>
            <a:r>
              <a:rPr lang="en-US" altLang="en-US" b="1" dirty="0">
                <a:solidFill>
                  <a:srgbClr val="FF0000"/>
                </a:solidFill>
              </a:rPr>
              <a:t>second New Deal</a:t>
            </a:r>
            <a:r>
              <a:rPr lang="en-US" altLang="en-US" b="1" dirty="0"/>
              <a:t> –</a:t>
            </a:r>
            <a:r>
              <a:rPr lang="en-US" altLang="en-US" dirty="0"/>
              <a:t> legislative activity begun by FDR in 1935 to solve problems created by the Great  Depression</a:t>
            </a:r>
          </a:p>
          <a:p>
            <a:pPr eaLnBrk="1" hangingPunct="1">
              <a:spcBef>
                <a:spcPct val="30000"/>
              </a:spcBef>
              <a:buSzPct val="80000"/>
              <a:buFont typeface="Verdana" pitchFamily="1" charset="0"/>
              <a:buChar char="•"/>
            </a:pPr>
            <a:r>
              <a:rPr lang="en-US" altLang="en-US" b="1" dirty="0">
                <a:solidFill>
                  <a:srgbClr val="FF0000"/>
                </a:solidFill>
              </a:rPr>
              <a:t>WPA</a:t>
            </a:r>
            <a:r>
              <a:rPr lang="en-US" altLang="en-US" b="1" dirty="0"/>
              <a:t> –</a:t>
            </a:r>
            <a:r>
              <a:rPr lang="en-US" altLang="en-US" dirty="0"/>
              <a:t> Works Progress Administration; agency that provided job relief through public-works projects</a:t>
            </a:r>
            <a:endParaRPr lang="en-US" altLang="en-US" b="1" dirty="0"/>
          </a:p>
          <a:p>
            <a:pPr eaLnBrk="1" hangingPunct="1">
              <a:spcBef>
                <a:spcPct val="30000"/>
              </a:spcBef>
              <a:buSzPct val="80000"/>
              <a:buFont typeface="Verdana" pitchFamily="1" charset="0"/>
              <a:buChar char="•"/>
            </a:pPr>
            <a:r>
              <a:rPr lang="en-US" altLang="en-US" b="1" dirty="0">
                <a:solidFill>
                  <a:srgbClr val="FF0000"/>
                </a:solidFill>
              </a:rPr>
              <a:t>John Maynard Keynes</a:t>
            </a:r>
            <a:r>
              <a:rPr lang="en-US" altLang="en-US" b="1" dirty="0"/>
              <a:t> –</a:t>
            </a:r>
            <a:r>
              <a:rPr lang="en-US" altLang="en-US" dirty="0"/>
              <a:t> British economist who supported the policy of deficit spending to help end the depression </a:t>
            </a:r>
            <a:endParaRPr lang="en-US" altLang="en-US" b="1" dirty="0"/>
          </a:p>
          <a:p>
            <a:pPr eaLnBrk="1" hangingPunct="1">
              <a:spcBef>
                <a:spcPct val="30000"/>
              </a:spcBef>
              <a:buSzPct val="80000"/>
              <a:buFont typeface="Verdana" pitchFamily="1" charset="0"/>
              <a:buChar char="•"/>
            </a:pPr>
            <a:r>
              <a:rPr lang="en-US" altLang="en-US" b="1" dirty="0">
                <a:solidFill>
                  <a:srgbClr val="FF0000"/>
                </a:solidFill>
              </a:rPr>
              <a:t>pump priming</a:t>
            </a:r>
            <a:r>
              <a:rPr lang="en-US" altLang="en-US" b="1" dirty="0"/>
              <a:t> –</a:t>
            </a:r>
            <a:r>
              <a:rPr lang="en-US" altLang="en-US" dirty="0"/>
              <a:t> economic theory that favored public-works projects because they put money in the hands of consumers who would buy more goods, stimulating the economy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381000" y="1143000"/>
            <a:ext cx="785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400" b="1" u="sng"/>
              <a:t>Terms and People</a:t>
            </a:r>
            <a:r>
              <a:rPr lang="en-US" altLang="en-US" sz="2400" b="1"/>
              <a:t> </a:t>
            </a:r>
            <a:r>
              <a:rPr lang="en-US" altLang="en-US" sz="1800"/>
              <a:t>(continued)</a:t>
            </a:r>
          </a:p>
        </p:txBody>
      </p:sp>
      <p:sp>
        <p:nvSpPr>
          <p:cNvPr id="6147" name="Rectangle 13"/>
          <p:cNvSpPr>
            <a:spLocks noChangeArrowheads="1"/>
          </p:cNvSpPr>
          <p:nvPr/>
        </p:nvSpPr>
        <p:spPr bwMode="auto">
          <a:xfrm>
            <a:off x="762000" y="1828800"/>
            <a:ext cx="76200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ct val="25000"/>
              </a:spcAft>
              <a:buFont typeface="Verdana" pitchFamily="1" charset="0"/>
              <a:buChar char="•"/>
            </a:pPr>
            <a:r>
              <a:rPr lang="en-US" altLang="en-US" b="1">
                <a:solidFill>
                  <a:srgbClr val="FF0000"/>
                </a:solidFill>
              </a:rPr>
              <a:t>Social Security Act</a:t>
            </a:r>
            <a:r>
              <a:rPr lang="en-US" altLang="en-US" b="1"/>
              <a:t> –</a:t>
            </a:r>
            <a:r>
              <a:rPr lang="en-US" altLang="en-US"/>
              <a:t> 1935 law that created a pension system for retirees, established unemployment insurance, created insurance for victims of work-related accidents, and provided aid for poverty-stricken mothers and children, the blind, and the disabled  </a:t>
            </a:r>
          </a:p>
          <a:p>
            <a:pPr eaLnBrk="1" hangingPunct="1">
              <a:spcAft>
                <a:spcPct val="25000"/>
              </a:spcAft>
              <a:buFont typeface="Verdana" pitchFamily="1" charset="0"/>
              <a:buChar char="•"/>
            </a:pPr>
            <a:r>
              <a:rPr lang="en-US" altLang="en-US" b="1">
                <a:solidFill>
                  <a:srgbClr val="FF0000"/>
                </a:solidFill>
              </a:rPr>
              <a:t>Wagner Act</a:t>
            </a:r>
            <a:r>
              <a:rPr lang="en-US" altLang="en-US" b="1"/>
              <a:t> –</a:t>
            </a:r>
            <a:r>
              <a:rPr lang="en-US" altLang="en-US"/>
              <a:t> law that recognized the right of employees to join labor unions and gave workers the right to collective bargaining</a:t>
            </a:r>
            <a:endParaRPr lang="en-US" altLang="en-US" b="1"/>
          </a:p>
          <a:p>
            <a:pPr eaLnBrk="1" hangingPunct="1">
              <a:spcAft>
                <a:spcPct val="25000"/>
              </a:spcAft>
              <a:buFont typeface="Verdana" pitchFamily="1" charset="0"/>
              <a:buChar char="•"/>
            </a:pPr>
            <a:r>
              <a:rPr lang="en-US" altLang="en-US" b="1">
                <a:solidFill>
                  <a:srgbClr val="FF0000"/>
                </a:solidFill>
              </a:rPr>
              <a:t>collective bargaining</a:t>
            </a:r>
            <a:r>
              <a:rPr lang="en-US" altLang="en-US" b="1"/>
              <a:t> –</a:t>
            </a:r>
            <a:r>
              <a:rPr lang="en-US" altLang="en-US"/>
              <a:t> process in which employers negotiate with labor unions about hours, wages, and other working conditions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9"/>
          <p:cNvSpPr txBox="1">
            <a:spLocks noChangeArrowheads="1"/>
          </p:cNvSpPr>
          <p:nvPr/>
        </p:nvSpPr>
        <p:spPr bwMode="auto">
          <a:xfrm>
            <a:off x="381000" y="1143000"/>
            <a:ext cx="785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400" b="1" u="sng"/>
              <a:t>Terms and People</a:t>
            </a:r>
            <a:r>
              <a:rPr lang="en-US" altLang="en-US" sz="2400" b="1"/>
              <a:t> </a:t>
            </a:r>
            <a:r>
              <a:rPr lang="en-US" altLang="en-US" sz="1800"/>
              <a:t>(continued)</a:t>
            </a:r>
          </a:p>
        </p:txBody>
      </p:sp>
      <p:sp>
        <p:nvSpPr>
          <p:cNvPr id="7171" name="Rectangle 13"/>
          <p:cNvSpPr>
            <a:spLocks noChangeArrowheads="1"/>
          </p:cNvSpPr>
          <p:nvPr/>
        </p:nvSpPr>
        <p:spPr bwMode="auto">
          <a:xfrm>
            <a:off x="762000" y="1752600"/>
            <a:ext cx="76200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ct val="25000"/>
              </a:spcAft>
              <a:buFont typeface="Verdana" pitchFamily="1" charset="0"/>
              <a:buChar char="•"/>
            </a:pPr>
            <a:r>
              <a:rPr lang="en-US" altLang="en-US" b="1">
                <a:solidFill>
                  <a:srgbClr val="FF0000"/>
                </a:solidFill>
              </a:rPr>
              <a:t>Fair Labor Standards Act</a:t>
            </a:r>
            <a:r>
              <a:rPr lang="en-US" altLang="en-US" b="1"/>
              <a:t> –</a:t>
            </a:r>
            <a:r>
              <a:rPr lang="en-US" altLang="en-US"/>
              <a:t> law that set a minimum wage and a maximum workweek and outlawed child labor</a:t>
            </a:r>
            <a:endParaRPr lang="en-US" altLang="en-US" b="1"/>
          </a:p>
          <a:p>
            <a:pPr eaLnBrk="1" hangingPunct="1">
              <a:spcAft>
                <a:spcPct val="25000"/>
              </a:spcAft>
              <a:buFont typeface="Verdana" pitchFamily="1" charset="0"/>
              <a:buChar char="•"/>
            </a:pPr>
            <a:r>
              <a:rPr lang="en-US" altLang="en-US" b="1">
                <a:solidFill>
                  <a:srgbClr val="FF0000"/>
                </a:solidFill>
              </a:rPr>
              <a:t>CIO</a:t>
            </a:r>
            <a:r>
              <a:rPr lang="en-US" altLang="en-US" b="1"/>
              <a:t> –</a:t>
            </a:r>
            <a:r>
              <a:rPr lang="en-US" altLang="en-US"/>
              <a:t> Congress of Industrial Organizations; labor organization founded in the 1930s that represented industrial workers </a:t>
            </a:r>
            <a:endParaRPr lang="en-US" altLang="en-US" b="1"/>
          </a:p>
          <a:p>
            <a:pPr eaLnBrk="1" hangingPunct="1">
              <a:spcAft>
                <a:spcPct val="25000"/>
              </a:spcAft>
              <a:buFont typeface="Verdana" pitchFamily="1" charset="0"/>
              <a:buChar char="•"/>
            </a:pPr>
            <a:r>
              <a:rPr lang="en-US" altLang="en-US" b="1">
                <a:solidFill>
                  <a:srgbClr val="FF0000"/>
                </a:solidFill>
              </a:rPr>
              <a:t>sit-down strike</a:t>
            </a:r>
            <a:r>
              <a:rPr lang="en-US" altLang="en-US" b="1"/>
              <a:t> –</a:t>
            </a:r>
            <a:r>
              <a:rPr lang="en-US" altLang="en-US"/>
              <a:t> labor protest in which workers stop working and occupy the workplace until their demands are met</a:t>
            </a:r>
          </a:p>
          <a:p>
            <a:pPr eaLnBrk="1" hangingPunct="1">
              <a:spcAft>
                <a:spcPct val="25000"/>
              </a:spcAft>
              <a:buFont typeface="Verdana" pitchFamily="1" charset="0"/>
              <a:buChar char="•"/>
            </a:pPr>
            <a:r>
              <a:rPr lang="en-US" altLang="en-US" b="1">
                <a:solidFill>
                  <a:srgbClr val="FF0000"/>
                </a:solidFill>
              </a:rPr>
              <a:t>court packing</a:t>
            </a:r>
            <a:r>
              <a:rPr lang="en-US" altLang="en-US" b="1"/>
              <a:t> –</a:t>
            </a:r>
            <a:r>
              <a:rPr lang="en-US" altLang="en-US"/>
              <a:t> FDR plan to add more justices to the Supreme Court after the Court ruled some New Deal legislation unconstitutional</a:t>
            </a:r>
          </a:p>
          <a:p>
            <a:pPr eaLnBrk="1" hangingPunct="1">
              <a:spcAft>
                <a:spcPct val="25000"/>
              </a:spcAft>
              <a:buFont typeface="Verdana" pitchFamily="1" charset="0"/>
              <a:buChar char="•"/>
            </a:pPr>
            <a:endParaRPr lang="en-US"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ChangeArrowheads="1"/>
          </p:cNvSpPr>
          <p:nvPr/>
        </p:nvSpPr>
        <p:spPr bwMode="auto">
          <a:xfrm>
            <a:off x="1216025" y="1676400"/>
            <a:ext cx="762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400" b="1"/>
              <a:t>What major issues did the second New Deal address?</a:t>
            </a:r>
            <a:r>
              <a:rPr lang="en-US" altLang="en-US" b="1"/>
              <a:t> </a:t>
            </a:r>
          </a:p>
        </p:txBody>
      </p:sp>
      <p:sp>
        <p:nvSpPr>
          <p:cNvPr id="5130" name="Rectangle 12"/>
          <p:cNvSpPr>
            <a:spLocks noChangeArrowheads="1"/>
          </p:cNvSpPr>
          <p:nvPr/>
        </p:nvSpPr>
        <p:spPr bwMode="auto">
          <a:xfrm>
            <a:off x="1216025" y="2895600"/>
            <a:ext cx="693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dirty="0"/>
              <a:t>As depression continued to grip the nation, Roosevelt continued to search for solutions. </a:t>
            </a:r>
          </a:p>
          <a:p>
            <a:endParaRPr lang="en-US" altLang="en-US" dirty="0"/>
          </a:p>
          <a:p>
            <a:r>
              <a:rPr lang="en-US" altLang="en-US" dirty="0"/>
              <a:t>Many of the New Deal programs created by FDR continue to impact Americans today.</a:t>
            </a:r>
          </a:p>
          <a:p>
            <a:endParaRPr lang="en-US" altLang="en-US" dirty="0"/>
          </a:p>
        </p:txBody>
      </p:sp>
      <p:sp>
        <p:nvSpPr>
          <p:cNvPr id="8196" name="Rectangle 14"/>
          <p:cNvSpPr>
            <a:spLocks noChangeArrowheads="1"/>
          </p:cNvSpPr>
          <p:nvPr/>
        </p:nvSpPr>
        <p:spPr bwMode="auto">
          <a:xfrm>
            <a:off x="758825" y="1284288"/>
            <a:ext cx="184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a:p>
        </p:txBody>
      </p:sp>
      <p:pic>
        <p:nvPicPr>
          <p:cNvPr id="8197" name="Picture 5" descr="HSUS09_EQ_logo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558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762000" y="1066800"/>
            <a:ext cx="77120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dirty="0"/>
              <a:t>Though progress had been made toward easing the problems of the Great Depression, Roosevelt knew that much </a:t>
            </a:r>
            <a:r>
              <a:rPr lang="en-US" altLang="en-US" dirty="0">
                <a:solidFill>
                  <a:srgbClr val="0033CC"/>
                </a:solidFill>
              </a:rPr>
              <a:t>work still needed to be done.</a:t>
            </a:r>
          </a:p>
        </p:txBody>
      </p:sp>
      <p:sp>
        <p:nvSpPr>
          <p:cNvPr id="6" name="AutoShape 4"/>
          <p:cNvSpPr>
            <a:spLocks noChangeArrowheads="1"/>
          </p:cNvSpPr>
          <p:nvPr/>
        </p:nvSpPr>
        <p:spPr bwMode="auto">
          <a:xfrm rot="5400000" flipH="1">
            <a:off x="1295400" y="2057400"/>
            <a:ext cx="3124200" cy="4038600"/>
          </a:xfrm>
          <a:prstGeom prst="upArrowCallout">
            <a:avLst>
              <a:gd name="adj1" fmla="val 13417"/>
              <a:gd name="adj2" fmla="val 12500"/>
              <a:gd name="adj3" fmla="val 17709"/>
              <a:gd name="adj4" fmla="val 73338"/>
            </a:avLst>
          </a:prstGeom>
          <a:gradFill rotWithShape="1">
            <a:gsLst>
              <a:gs pos="0">
                <a:srgbClr val="00B0F0">
                  <a:alpha val="50000"/>
                </a:srgbClr>
              </a:gs>
              <a:gs pos="100000">
                <a:schemeClr val="bg1"/>
              </a:gs>
            </a:gsLst>
            <a:lin ang="135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vert="eaVert" wrap="none" anchor="ctr"/>
          <a:lstStyle/>
          <a:p>
            <a:pPr eaLnBrk="1" hangingPunct="1">
              <a:defRPr/>
            </a:pPr>
            <a:endParaRPr lang="en-US">
              <a:latin typeface="Verdana" pitchFamily="34" charset="0"/>
              <a:cs typeface="+mn-cs"/>
            </a:endParaRPr>
          </a:p>
        </p:txBody>
      </p:sp>
      <p:sp>
        <p:nvSpPr>
          <p:cNvPr id="9220" name="Text Box 9"/>
          <p:cNvSpPr txBox="1">
            <a:spLocks noChangeArrowheads="1"/>
          </p:cNvSpPr>
          <p:nvPr/>
        </p:nvSpPr>
        <p:spPr bwMode="auto">
          <a:xfrm>
            <a:off x="990600" y="2895600"/>
            <a:ext cx="26670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b="1" dirty="0"/>
              <a:t>In 1935, FDR launched a new campaign to help meet the goals of relief, recovery, and reform.</a:t>
            </a:r>
          </a:p>
        </p:txBody>
      </p:sp>
      <p:sp>
        <p:nvSpPr>
          <p:cNvPr id="9221" name="Text Box 10"/>
          <p:cNvSpPr txBox="1">
            <a:spLocks noChangeArrowheads="1"/>
          </p:cNvSpPr>
          <p:nvPr/>
        </p:nvSpPr>
        <p:spPr bwMode="auto">
          <a:xfrm>
            <a:off x="4953000" y="3810000"/>
            <a:ext cx="365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dirty="0"/>
              <a:t>The </a:t>
            </a:r>
            <a:r>
              <a:rPr lang="en-US" altLang="en-US" b="1" dirty="0">
                <a:solidFill>
                  <a:srgbClr val="FF0000"/>
                </a:solidFill>
              </a:rPr>
              <a:t>second New Deal</a:t>
            </a:r>
          </a:p>
        </p:txBody>
      </p:sp>
      <p:sp>
        <p:nvSpPr>
          <p:cNvPr id="2" name="Rectangle 1"/>
          <p:cNvSpPr/>
          <p:nvPr/>
        </p:nvSpPr>
        <p:spPr>
          <a:xfrm>
            <a:off x="4069080" y="4852383"/>
            <a:ext cx="4572000" cy="1569660"/>
          </a:xfrm>
          <a:prstGeom prst="rect">
            <a:avLst/>
          </a:prstGeom>
        </p:spPr>
        <p:txBody>
          <a:bodyPr>
            <a:spAutoFit/>
          </a:bodyPr>
          <a:lstStyle/>
          <a:p>
            <a:pPr lvl="0"/>
            <a:r>
              <a:rPr lang="en-US" sz="1600" b="1" dirty="0"/>
              <a:t>Relief</a:t>
            </a:r>
            <a:r>
              <a:rPr lang="en-US" sz="1600" dirty="0"/>
              <a:t> – this means to ease the suffering of the poor and unemployed</a:t>
            </a:r>
          </a:p>
          <a:p>
            <a:pPr lvl="0"/>
            <a:r>
              <a:rPr lang="en-US" sz="1600" b="1" dirty="0"/>
              <a:t>Recovery</a:t>
            </a:r>
            <a:r>
              <a:rPr lang="en-US" sz="1600" dirty="0"/>
              <a:t> – this means to get the economy working again; to get better</a:t>
            </a:r>
          </a:p>
          <a:p>
            <a:r>
              <a:rPr lang="en-US" sz="1600" b="1" dirty="0"/>
              <a:t>Reform</a:t>
            </a:r>
            <a:r>
              <a:rPr lang="en-US" sz="1600" dirty="0"/>
              <a:t> – the means to make sure that a “great” depression never happens again</a:t>
            </a:r>
            <a:endParaRPr lang="en-US" sz="16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AutoShape 10"/>
          <p:cNvSpPr>
            <a:spLocks noChangeArrowheads="1"/>
          </p:cNvSpPr>
          <p:nvPr/>
        </p:nvSpPr>
        <p:spPr bwMode="auto">
          <a:xfrm rot="10800000" flipH="1">
            <a:off x="762000" y="1447800"/>
            <a:ext cx="7391400" cy="1997075"/>
          </a:xfrm>
          <a:prstGeom prst="upArrowCallout">
            <a:avLst>
              <a:gd name="adj1" fmla="val 37902"/>
              <a:gd name="adj2" fmla="val 35109"/>
              <a:gd name="adj3" fmla="val 24505"/>
              <a:gd name="adj4" fmla="val 61144"/>
            </a:avLst>
          </a:prstGeom>
          <a:gradFill rotWithShape="1">
            <a:gsLst>
              <a:gs pos="0">
                <a:srgbClr val="CDCDFF">
                  <a:alpha val="62000"/>
                </a:srgbClr>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eaLnBrk="1" hangingPunct="1">
              <a:defRPr/>
            </a:pPr>
            <a:endParaRPr lang="en-US">
              <a:latin typeface="Verdana" pitchFamily="34" charset="0"/>
              <a:cs typeface="+mn-cs"/>
            </a:endParaRPr>
          </a:p>
        </p:txBody>
      </p:sp>
      <p:sp>
        <p:nvSpPr>
          <p:cNvPr id="10243" name="Text Box 20"/>
          <p:cNvSpPr txBox="1">
            <a:spLocks noChangeArrowheads="1"/>
          </p:cNvSpPr>
          <p:nvPr/>
        </p:nvSpPr>
        <p:spPr bwMode="auto">
          <a:xfrm>
            <a:off x="838200" y="1524000"/>
            <a:ext cx="7315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b="1" dirty="0"/>
              <a:t>As FDR planned a new round of spending, critics charged that New Deal programs, and their high price tags, were wasteful. </a:t>
            </a:r>
          </a:p>
        </p:txBody>
      </p:sp>
      <p:sp>
        <p:nvSpPr>
          <p:cNvPr id="10244" name="Text Box 21"/>
          <p:cNvSpPr txBox="1">
            <a:spLocks noChangeArrowheads="1"/>
          </p:cNvSpPr>
          <p:nvPr/>
        </p:nvSpPr>
        <p:spPr bwMode="auto">
          <a:xfrm>
            <a:off x="1981200" y="3886200"/>
            <a:ext cx="54260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1775" indent="-231775">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buFontTx/>
              <a:buChar char="•"/>
            </a:pPr>
            <a:r>
              <a:rPr lang="en-US" altLang="en-US" dirty="0"/>
              <a:t>The government was </a:t>
            </a:r>
            <a:r>
              <a:rPr lang="en-US" altLang="en-US" dirty="0">
                <a:solidFill>
                  <a:srgbClr val="0033CC"/>
                </a:solidFill>
              </a:rPr>
              <a:t>spending money it did not have.</a:t>
            </a:r>
          </a:p>
          <a:p>
            <a:pPr>
              <a:buFontTx/>
              <a:buChar char="•"/>
            </a:pPr>
            <a:endParaRPr lang="en-US" altLang="en-US" dirty="0"/>
          </a:p>
          <a:p>
            <a:pPr>
              <a:buFontTx/>
              <a:buChar char="•"/>
            </a:pPr>
            <a:r>
              <a:rPr lang="en-US" altLang="en-US" dirty="0"/>
              <a:t>The </a:t>
            </a:r>
            <a:r>
              <a:rPr lang="en-US" altLang="en-US" dirty="0">
                <a:solidFill>
                  <a:srgbClr val="0033CC"/>
                </a:solidFill>
              </a:rPr>
              <a:t>federal deficit</a:t>
            </a:r>
            <a:r>
              <a:rPr lang="en-US" altLang="en-US" dirty="0"/>
              <a:t> had soared to $4.4 billion.</a:t>
            </a:r>
          </a:p>
          <a:p>
            <a:pPr>
              <a:buFontTx/>
              <a:buChar char="•"/>
            </a:pPr>
            <a:endParaRPr lang="en-US"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4648200" y="1676400"/>
            <a:ext cx="39624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1775" indent="-231775">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spcAft>
                <a:spcPct val="30000"/>
              </a:spcAft>
              <a:buFontTx/>
              <a:buChar char="•"/>
            </a:pPr>
            <a:r>
              <a:rPr lang="en-US" altLang="en-US" sz="2000" dirty="0"/>
              <a:t>Public-works projects put money in the hands of consumers.</a:t>
            </a:r>
          </a:p>
          <a:p>
            <a:pPr>
              <a:spcAft>
                <a:spcPct val="30000"/>
              </a:spcAft>
              <a:buFontTx/>
              <a:buChar char="•"/>
            </a:pPr>
            <a:r>
              <a:rPr lang="en-US" altLang="en-US" sz="2000" dirty="0"/>
              <a:t>Consumer spending would stimulate the economy.</a:t>
            </a:r>
          </a:p>
          <a:p>
            <a:pPr>
              <a:spcAft>
                <a:spcPct val="30000"/>
              </a:spcAft>
              <a:buFontTx/>
              <a:buChar char="•"/>
            </a:pPr>
            <a:r>
              <a:rPr lang="en-US" altLang="en-US" sz="2000" dirty="0">
                <a:solidFill>
                  <a:srgbClr val="0033CC"/>
                </a:solidFill>
              </a:rPr>
              <a:t>Deficit spending</a:t>
            </a:r>
            <a:r>
              <a:rPr lang="en-US" altLang="en-US" sz="2000" dirty="0"/>
              <a:t> was needed to end the depression.</a:t>
            </a:r>
          </a:p>
        </p:txBody>
      </p:sp>
      <p:sp>
        <p:nvSpPr>
          <p:cNvPr id="4" name="AutoShape 4"/>
          <p:cNvSpPr>
            <a:spLocks noChangeArrowheads="1"/>
          </p:cNvSpPr>
          <p:nvPr/>
        </p:nvSpPr>
        <p:spPr bwMode="auto">
          <a:xfrm rot="5400000" flipH="1">
            <a:off x="1066800" y="1219200"/>
            <a:ext cx="3048000" cy="3505200"/>
          </a:xfrm>
          <a:prstGeom prst="upArrowCallout">
            <a:avLst>
              <a:gd name="adj1" fmla="val 12204"/>
              <a:gd name="adj2" fmla="val 11366"/>
              <a:gd name="adj3" fmla="val 19502"/>
              <a:gd name="adj4" fmla="val 78435"/>
            </a:avLst>
          </a:prstGeom>
          <a:gradFill rotWithShape="1">
            <a:gsLst>
              <a:gs pos="0">
                <a:srgbClr val="FFC000">
                  <a:alpha val="50000"/>
                </a:srgbClr>
              </a:gs>
              <a:gs pos="100000">
                <a:schemeClr val="bg1"/>
              </a:gs>
            </a:gsLst>
            <a:lin ang="135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eaLnBrk="1" hangingPunct="1">
              <a:defRPr/>
            </a:pPr>
            <a:endParaRPr lang="en-US">
              <a:latin typeface="Arial" charset="0"/>
              <a:cs typeface="+mn-cs"/>
            </a:endParaRPr>
          </a:p>
        </p:txBody>
      </p:sp>
      <p:sp>
        <p:nvSpPr>
          <p:cNvPr id="11268" name="Text Box 11"/>
          <p:cNvSpPr txBox="1">
            <a:spLocks noChangeArrowheads="1"/>
          </p:cNvSpPr>
          <p:nvPr/>
        </p:nvSpPr>
        <p:spPr bwMode="auto">
          <a:xfrm>
            <a:off x="1066800" y="1981200"/>
            <a:ext cx="2362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b="1" dirty="0"/>
              <a:t>Economists such as </a:t>
            </a:r>
            <a:r>
              <a:rPr lang="en-US" altLang="en-US" b="1" dirty="0">
                <a:solidFill>
                  <a:srgbClr val="FF0000"/>
                </a:solidFill>
              </a:rPr>
              <a:t>John Maynard Keynes</a:t>
            </a:r>
            <a:r>
              <a:rPr lang="en-US" altLang="en-US" b="1" dirty="0"/>
              <a:t> disagreed. </a:t>
            </a:r>
          </a:p>
        </p:txBody>
      </p:sp>
      <p:sp>
        <p:nvSpPr>
          <p:cNvPr id="11269" name="Text Box 12"/>
          <p:cNvSpPr txBox="1">
            <a:spLocks noChangeArrowheads="1"/>
          </p:cNvSpPr>
          <p:nvPr/>
        </p:nvSpPr>
        <p:spPr bwMode="auto">
          <a:xfrm>
            <a:off x="723900" y="5257800"/>
            <a:ext cx="830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1" charset="0"/>
                <a:cs typeface="Arial" charset="0"/>
              </a:defRPr>
            </a:lvl1pPr>
            <a:lvl2pPr marL="742950" indent="-285750">
              <a:defRPr sz="2200">
                <a:solidFill>
                  <a:schemeClr val="tx1"/>
                </a:solidFill>
                <a:latin typeface="Verdana" pitchFamily="1" charset="0"/>
                <a:cs typeface="Arial" charset="0"/>
              </a:defRPr>
            </a:lvl2pPr>
            <a:lvl3pPr marL="1143000" indent="-228600">
              <a:defRPr sz="2200">
                <a:solidFill>
                  <a:schemeClr val="tx1"/>
                </a:solidFill>
                <a:latin typeface="Verdana" pitchFamily="1" charset="0"/>
                <a:cs typeface="Arial" charset="0"/>
              </a:defRPr>
            </a:lvl3pPr>
            <a:lvl4pPr marL="1600200" indent="-228600">
              <a:defRPr sz="2200">
                <a:solidFill>
                  <a:schemeClr val="tx1"/>
                </a:solidFill>
                <a:latin typeface="Verdana" pitchFamily="1" charset="0"/>
                <a:cs typeface="Arial" charset="0"/>
              </a:defRPr>
            </a:lvl4pPr>
            <a:lvl5pPr marL="2057400" indent="-22860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r>
              <a:rPr lang="en-US" altLang="en-US" dirty="0"/>
              <a:t>Deficit spending continued under the second New Deal.</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Start">
  <a:themeElements>
    <a:clrScheme name="1_St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a:themeElements>
    <a:clrScheme name="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te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6644</TotalTime>
  <Words>982</Words>
  <Application>Microsoft Office PowerPoint</Application>
  <PresentationFormat>On-screen Show (4:3)</PresentationFormat>
  <Paragraphs>97</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1_Start</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PresentationExpress</dc:title>
  <dc:creator>Helene Avraham</dc:creator>
  <cp:lastModifiedBy>Alison Mc Lin</cp:lastModifiedBy>
  <cp:revision>181</cp:revision>
  <cp:lastPrinted>2008-05-21T18:42:16Z</cp:lastPrinted>
  <dcterms:created xsi:type="dcterms:W3CDTF">2008-06-11T20:35:12Z</dcterms:created>
  <dcterms:modified xsi:type="dcterms:W3CDTF">2019-01-28T15:38:45Z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