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0"/>
  </p:notesMasterIdLst>
  <p:handoutMasterIdLst>
    <p:handoutMasterId r:id="rId21"/>
  </p:handoutMasterIdLst>
  <p:sldIdLst>
    <p:sldId id="713" r:id="rId3"/>
    <p:sldId id="730" r:id="rId4"/>
    <p:sldId id="770" r:id="rId5"/>
    <p:sldId id="751" r:id="rId6"/>
    <p:sldId id="771" r:id="rId7"/>
    <p:sldId id="757" r:id="rId8"/>
    <p:sldId id="758" r:id="rId9"/>
    <p:sldId id="760" r:id="rId10"/>
    <p:sldId id="745" r:id="rId11"/>
    <p:sldId id="772" r:id="rId12"/>
    <p:sldId id="746" r:id="rId13"/>
    <p:sldId id="773" r:id="rId14"/>
    <p:sldId id="763" r:id="rId15"/>
    <p:sldId id="774" r:id="rId16"/>
    <p:sldId id="767" r:id="rId17"/>
    <p:sldId id="768" r:id="rId18"/>
    <p:sldId id="76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CC"/>
    <a:srgbClr val="333399"/>
    <a:srgbClr val="B3F1FF"/>
    <a:srgbClr val="0000FF"/>
    <a:srgbClr val="F8F64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88" autoAdjust="0"/>
    <p:restoredTop sz="96036" autoAdjust="0"/>
  </p:normalViewPr>
  <p:slideViewPr>
    <p:cSldViewPr>
      <p:cViewPr varScale="1">
        <p:scale>
          <a:sx n="105" d="100"/>
          <a:sy n="105" d="100"/>
        </p:scale>
        <p:origin x="-924" y="-78"/>
      </p:cViewPr>
      <p:guideLst>
        <p:guide orient="horz" pos="2160"/>
        <p:guide orient="horz" pos="1152"/>
        <p:guide pos="2880"/>
        <p:guide pos="288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04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A100A6-1F08-41CA-AF17-FC07BFE70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FD1F30C-5F9D-4D71-A679-05FE2D198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54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9E4AB8FB-8551-43BF-B0F5-A8BB7C66B900}" type="slidenum">
              <a:rPr lang="en-US" altLang="en-US" sz="1200" smtClean="0">
                <a:latin typeface="Arial" charset="0"/>
              </a:rPr>
              <a:pPr eaLnBrk="1" hangingPunct="1"/>
              <a:t>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5C1CD3BD-80E2-4EEF-A20D-98E28643FC40}" type="slidenum">
              <a:rPr lang="en-US" altLang="en-US" sz="1200">
                <a:latin typeface="Arial" charset="0"/>
              </a:rPr>
              <a:pPr algn="r" eaLnBrk="1" hangingPunct="1"/>
              <a:t>11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760289AF-3470-4C3E-B855-4EE28284EC89}" type="slidenum">
              <a:rPr lang="en-US" altLang="en-US" sz="1200">
                <a:latin typeface="Arial" charset="0"/>
              </a:rPr>
              <a:pPr algn="r" eaLnBrk="1" hangingPunct="1"/>
              <a:t>12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008AE918-94E1-42C6-8696-AF5D3AB1D035}" type="slidenum">
              <a:rPr lang="en-US" altLang="en-US" sz="1200">
                <a:latin typeface="Arial" charset="0"/>
              </a:rPr>
              <a:pPr algn="r" eaLnBrk="1" hangingPunct="1"/>
              <a:t>13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4F9C1DCE-84A4-471D-A6E8-DBB551922347}" type="slidenum">
              <a:rPr lang="en-US" altLang="en-US" sz="1200">
                <a:latin typeface="Arial" charset="0"/>
              </a:rPr>
              <a:pPr algn="r" eaLnBrk="1" hangingPunct="1"/>
              <a:t>14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E3FF7CC1-4B89-432E-AA6F-33ECFCB5774E}" type="slidenum">
              <a:rPr lang="en-US" altLang="en-US" sz="1200">
                <a:latin typeface="Arial" charset="0"/>
              </a:rPr>
              <a:pPr algn="r" eaLnBrk="1" hangingPunct="1"/>
              <a:t>15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064C7D23-4003-4FA5-BC92-18D6183BDA7C}" type="slidenum">
              <a:rPr lang="en-US" altLang="en-US" sz="1200">
                <a:latin typeface="Arial" charset="0"/>
              </a:rPr>
              <a:pPr algn="r" eaLnBrk="1" hangingPunct="1"/>
              <a:t>16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F3599304-35D1-450F-9B2D-D2291F0A2490}" type="slidenum">
              <a:rPr lang="en-US" altLang="en-US" sz="1200">
                <a:latin typeface="Arial" charset="0"/>
              </a:rPr>
              <a:pPr algn="r" eaLnBrk="1" hangingPunct="1"/>
              <a:t>17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9CC2E11B-DA45-42B1-BF10-DC5D7988B03A}" type="slidenum">
              <a:rPr lang="en-US" altLang="en-US" sz="1200" smtClean="0">
                <a:latin typeface="Arial" charset="0"/>
              </a:rPr>
              <a:pPr eaLnBrk="1" hangingPunct="1"/>
              <a:t>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578AF32A-2EFB-4CD4-B269-1A70F91E0B47}" type="slidenum">
              <a:rPr lang="en-US" altLang="en-US" sz="1200" smtClean="0">
                <a:latin typeface="Arial" charset="0"/>
              </a:rPr>
              <a:pPr eaLnBrk="1" hangingPunct="1"/>
              <a:t>3</a:t>
            </a:fld>
            <a:endParaRPr lang="en-US" alt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217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64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945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302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663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653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0142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092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9316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19862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4591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895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3517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686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353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4692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733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104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860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8204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854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401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1027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0" descr="USH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381000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3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  <a:cs typeface="+mn-cs"/>
              </a:rPr>
              <a:t>Effects of the New Deal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3075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0" descr="USH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381000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3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  <a:cs typeface="+mn-cs"/>
              </a:rPr>
              <a:t>Effects of the New Deal</a:t>
            </a:r>
          </a:p>
        </p:txBody>
      </p:sp>
      <p:pic>
        <p:nvPicPr>
          <p:cNvPr id="308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PE_PP_background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bttn_exit">
            <a:hlinkClick r:id="" action="ppaction://hlinkshowjump?jump=endshow" highlightClick="1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18"/>
          <p:cNvSpPr txBox="1">
            <a:spLocks noChangeArrowheads="1"/>
          </p:cNvSpPr>
          <p:nvPr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solidFill>
                  <a:srgbClr val="003CB4"/>
                </a:solidFill>
              </a:rPr>
              <a:t>Chapter </a:t>
            </a:r>
            <a:r>
              <a:rPr lang="en-US" altLang="en-US" sz="1600" b="1">
                <a:solidFill>
                  <a:srgbClr val="003CB4"/>
                </a:solidFill>
              </a:rPr>
              <a:t>25 </a:t>
            </a:r>
            <a:r>
              <a:rPr lang="en-US" altLang="en-US" sz="1000" b="1">
                <a:solidFill>
                  <a:srgbClr val="003CB4"/>
                </a:solidFill>
              </a:rPr>
              <a:t>Section</a:t>
            </a:r>
            <a:r>
              <a:rPr lang="en-US" altLang="en-US" sz="1600" b="1">
                <a:solidFill>
                  <a:srgbClr val="003CB4"/>
                </a:solidFill>
              </a:rPr>
              <a:t> 1</a:t>
            </a:r>
          </a:p>
        </p:txBody>
      </p:sp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B3F1FF"/>
                </a:solidFill>
              </a:rPr>
              <a:t>The Cold War Begins</a:t>
            </a:r>
          </a:p>
        </p:txBody>
      </p:sp>
      <p:pic>
        <p:nvPicPr>
          <p:cNvPr id="4104" name="Picture 9" descr="USH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PE_PP_background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18"/>
          <p:cNvSpPr txBox="1">
            <a:spLocks noChangeArrowheads="1"/>
          </p:cNvSpPr>
          <p:nvPr/>
        </p:nvSpPr>
        <p:spPr bwMode="auto">
          <a:xfrm>
            <a:off x="228600" y="409575"/>
            <a:ext cx="158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000" b="1">
                <a:solidFill>
                  <a:srgbClr val="003CB4"/>
                </a:solidFill>
                <a:latin typeface="Arial" charset="0"/>
              </a:rPr>
              <a:t>Chapter </a:t>
            </a:r>
            <a:r>
              <a:rPr lang="en-US" altLang="en-US" sz="1600" b="1">
                <a:solidFill>
                  <a:srgbClr val="003CB4"/>
                </a:solidFill>
                <a:latin typeface="Arial" charset="0"/>
              </a:rPr>
              <a:t>22 </a:t>
            </a:r>
            <a:r>
              <a:rPr lang="en-US" altLang="en-US" sz="1000" b="1">
                <a:solidFill>
                  <a:srgbClr val="003CB4"/>
                </a:solidFill>
                <a:latin typeface="Arial" charset="0"/>
              </a:rPr>
              <a:t>Section </a:t>
            </a:r>
            <a:r>
              <a:rPr lang="en-US" altLang="en-US" sz="1600" b="1">
                <a:solidFill>
                  <a:srgbClr val="003CB4"/>
                </a:solidFill>
                <a:latin typeface="Arial" charset="0"/>
              </a:rPr>
              <a:t>3</a:t>
            </a:r>
          </a:p>
        </p:txBody>
      </p:sp>
      <p:sp>
        <p:nvSpPr>
          <p:cNvPr id="4107" name="Text Box 3"/>
          <p:cNvSpPr txBox="1">
            <a:spLocks noChangeArrowheads="1"/>
          </p:cNvSpPr>
          <p:nvPr/>
        </p:nvSpPr>
        <p:spPr bwMode="auto">
          <a:xfrm>
            <a:off x="0" y="6505575"/>
            <a:ext cx="9144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200" b="1">
                <a:solidFill>
                  <a:srgbClr val="B3F1FF"/>
                </a:solidFill>
              </a:rPr>
              <a:t>Effects of the New Deal</a:t>
            </a:r>
          </a:p>
        </p:txBody>
      </p:sp>
      <p:pic>
        <p:nvPicPr>
          <p:cNvPr id="4108" name="Picture 20" descr="USH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4" descr="bttn_exit">
            <a:hlinkClick r:id="" action="ppaction://hlinkshowjump?jump=endshow" highlightClick="1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112" name="Rectangle 20"/>
          <p:cNvSpPr>
            <a:spLocks noChangeArrowheads="1"/>
          </p:cNvSpPr>
          <p:nvPr/>
        </p:nvSpPr>
        <p:spPr bwMode="auto">
          <a:xfrm>
            <a:off x="4572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</a:p>
        </p:txBody>
      </p:sp>
      <p:sp>
        <p:nvSpPr>
          <p:cNvPr id="4113" name="Text Box 9"/>
          <p:cNvSpPr txBox="1">
            <a:spLocks noChangeArrowheads="1"/>
          </p:cNvSpPr>
          <p:nvPr/>
        </p:nvSpPr>
        <p:spPr bwMode="auto">
          <a:xfrm>
            <a:off x="1135063" y="2057400"/>
            <a:ext cx="68659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dirty="0"/>
              <a:t>Describe how the New Deal affected different groups in American society.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Analyze how the New Deal changed the shape of American party politics.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Discuss the impact of Franklin D. Roosevelt on the presidency.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048000"/>
            <a:ext cx="64833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13"/>
          <p:cNvSpPr txBox="1">
            <a:spLocks noChangeArrowheads="1"/>
          </p:cNvSpPr>
          <p:nvPr/>
        </p:nvSpPr>
        <p:spPr bwMode="auto">
          <a:xfrm>
            <a:off x="838200" y="1371600"/>
            <a:ext cx="74834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rgbClr val="0033CC"/>
                </a:solidFill>
              </a:rPr>
              <a:t>Indian Reorganization Act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33CC"/>
                </a:solidFill>
              </a:rPr>
              <a:t>of 1934 </a:t>
            </a:r>
            <a:r>
              <a:rPr lang="en-US" altLang="en-US" dirty="0"/>
              <a:t>was considered the centerpiece of the Indian New Deal.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law restored tribal control over native lands.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13716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Roosevelt and the New Deal united diverse groups of Americans into a political powerhouse.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953000" y="2667000"/>
            <a:ext cx="38100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New Deal coalition</a:t>
            </a:r>
            <a:r>
              <a:rPr lang="en-US" altLang="en-US" dirty="0"/>
              <a:t> included southern whites, northern blue-collar workers, </a:t>
            </a:r>
            <a:r>
              <a:rPr lang="en-US" altLang="en-US" dirty="0" err="1"/>
              <a:t>midwestern</a:t>
            </a:r>
            <a:r>
              <a:rPr lang="en-US" altLang="en-US" dirty="0"/>
              <a:t> farmers, and African Americans.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Democrats</a:t>
            </a:r>
            <a:r>
              <a:rPr lang="en-US" altLang="en-US" dirty="0"/>
              <a:t> were now in the majority.</a:t>
            </a:r>
          </a:p>
        </p:txBody>
      </p:sp>
      <p:pic>
        <p:nvPicPr>
          <p:cNvPr id="14340" name="Picture 8" descr="hsus_ch022_s3_AfricanAmericanVote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311400"/>
            <a:ext cx="424815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447800" y="3657600"/>
            <a:ext cx="64008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2000" dirty="0">
                <a:solidFill>
                  <a:srgbClr val="0033CC"/>
                </a:solidFill>
              </a:rPr>
              <a:t>Social and ethnic divisions</a:t>
            </a:r>
            <a:r>
              <a:rPr lang="en-US" altLang="en-US" sz="2000" dirty="0"/>
              <a:t> diminished.</a:t>
            </a:r>
          </a:p>
          <a:p>
            <a:pPr eaLnBrk="1" hangingPunct="1"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2000" dirty="0">
                <a:solidFill>
                  <a:srgbClr val="0033CC"/>
                </a:solidFill>
              </a:rPr>
              <a:t>Immigrant communities</a:t>
            </a:r>
            <a:r>
              <a:rPr lang="en-US" altLang="en-US" sz="2000" dirty="0"/>
              <a:t> gained a greater sense of belonging.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sz="2000" dirty="0"/>
              <a:t>Programs such as the WPA and CCC allowed </a:t>
            </a:r>
            <a:r>
              <a:rPr lang="en-US" altLang="en-US" sz="2000" dirty="0">
                <a:solidFill>
                  <a:srgbClr val="0033CC"/>
                </a:solidFill>
              </a:rPr>
              <a:t>people of different backgrounds</a:t>
            </a:r>
            <a:r>
              <a:rPr lang="en-US" altLang="en-US" sz="2000" dirty="0"/>
              <a:t> to get to know one another.</a:t>
            </a:r>
            <a:endParaRPr lang="en-US" altLang="en-US" dirty="0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792560" flipH="1">
            <a:off x="838200" y="1370013"/>
            <a:ext cx="7391400" cy="2057400"/>
          </a:xfrm>
          <a:prstGeom prst="upArrowCallout">
            <a:avLst>
              <a:gd name="adj1" fmla="val 35726"/>
              <a:gd name="adj2" fmla="val 33315"/>
              <a:gd name="adj3" fmla="val 27056"/>
              <a:gd name="adj4" fmla="val 61144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Roosevelt’s New Deal programs also helped unify a struggling nation.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1828800" y="1558925"/>
            <a:ext cx="6477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With the New Deal, FDR broke from the tradition of laissez-faire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/>
              <a:t>and greatly expanded the role of government.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 flipH="1">
            <a:off x="1104900" y="2705100"/>
            <a:ext cx="2971800" cy="3505200"/>
          </a:xfrm>
          <a:prstGeom prst="upArrowCallout">
            <a:avLst>
              <a:gd name="adj1" fmla="val 12426"/>
              <a:gd name="adj2" fmla="val 11574"/>
              <a:gd name="adj3" fmla="val 20002"/>
              <a:gd name="adj4" fmla="val 73338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990600" y="3124200"/>
            <a:ext cx="24542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New Deal measures </a:t>
            </a:r>
            <a:r>
              <a:rPr lang="en-US" altLang="en-US" dirty="0">
                <a:solidFill>
                  <a:srgbClr val="0033CC"/>
                </a:solidFill>
              </a:rPr>
              <a:t>strengthened capitalism</a:t>
            </a:r>
            <a:r>
              <a:rPr lang="en-US" altLang="en-US" dirty="0"/>
              <a:t> and encouraged the post-WWII </a:t>
            </a:r>
            <a:r>
              <a:rPr lang="en-US" altLang="en-US" dirty="0">
                <a:solidFill>
                  <a:srgbClr val="0033CC"/>
                </a:solidFill>
              </a:rPr>
              <a:t>economic boom.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495800" y="3073400"/>
            <a:ext cx="38258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sz="2000" dirty="0"/>
              <a:t>Restored trust in the banks and the stock market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sz="2000" dirty="0"/>
              <a:t>Increased homeownership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sz="2000" dirty="0"/>
              <a:t>Protected workers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sz="2000" dirty="0"/>
              <a:t>Helped modernize rural America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endParaRPr lang="en-US" altLang="en-US" sz="2000" dirty="0"/>
          </a:p>
        </p:txBody>
      </p:sp>
      <p:pic>
        <p:nvPicPr>
          <p:cNvPr id="16390" name="Picture 11" descr="j04316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 descr="j04241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86375"/>
            <a:ext cx="16192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533400" y="1211263"/>
            <a:ext cx="80772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Thousands of WPA and PWA projects benefited communities—and local economies—across the country.</a:t>
            </a:r>
          </a:p>
        </p:txBody>
      </p:sp>
      <p:grpSp>
        <p:nvGrpSpPr>
          <p:cNvPr id="17411" name="Group 11"/>
          <p:cNvGrpSpPr>
            <a:grpSpLocks/>
          </p:cNvGrpSpPr>
          <p:nvPr/>
        </p:nvGrpSpPr>
        <p:grpSpPr bwMode="auto">
          <a:xfrm>
            <a:off x="-22225" y="1949450"/>
            <a:ext cx="9175750" cy="4070350"/>
            <a:chOff x="20" y="1228"/>
            <a:chExt cx="5780" cy="2564"/>
          </a:xfrm>
        </p:grpSpPr>
        <p:pic>
          <p:nvPicPr>
            <p:cNvPr id="17412" name="Picture 7" descr="hsus_ch022_s3_NewDealProgram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" b="774"/>
            <a:stretch>
              <a:fillRect/>
            </a:stretch>
          </p:blipFill>
          <p:spPr bwMode="auto">
            <a:xfrm>
              <a:off x="2880" y="1228"/>
              <a:ext cx="2920" cy="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3" name="Picture 10" descr="hsus_ch022_s3_NewDealProgramsWes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0"/>
            <a:stretch>
              <a:fillRect/>
            </a:stretch>
          </p:blipFill>
          <p:spPr bwMode="auto">
            <a:xfrm>
              <a:off x="20" y="1267"/>
              <a:ext cx="2908" cy="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23900" y="1752600"/>
            <a:ext cx="7696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>
              <a:latin typeface="Arial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48200" y="2895600"/>
            <a:ext cx="35814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In a major policy change, the New Deal established the principle that </a:t>
            </a:r>
            <a:r>
              <a:rPr lang="en-US" altLang="en-US" dirty="0">
                <a:solidFill>
                  <a:srgbClr val="0033CC"/>
                </a:solidFill>
              </a:rPr>
              <a:t>the federal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33CC"/>
                </a:solidFill>
              </a:rPr>
              <a:t>government was responsible for the welfare of all Americans. </a:t>
            </a:r>
          </a:p>
          <a:p>
            <a:pPr eaLnBrk="1" hangingPunct="1"/>
            <a:endParaRPr lang="en-US" altLang="en-US" dirty="0">
              <a:solidFill>
                <a:srgbClr val="0033CC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85800" y="15240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At the same time, the New Deal led to the rise of the </a:t>
            </a:r>
            <a:r>
              <a:rPr lang="en-US" altLang="en-US" b="1" dirty="0">
                <a:solidFill>
                  <a:srgbClr val="FF0000"/>
                </a:solidFill>
              </a:rPr>
              <a:t>welfare state. </a:t>
            </a:r>
            <a:endParaRPr lang="en-US" altLang="en-US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8437" name="Picture 8" descr="hsus_ch022_s3_FederalSocialWelfareSpending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743200"/>
            <a:ext cx="32321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09600" y="1295400"/>
            <a:ext cx="3886200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723900" y="1752600"/>
            <a:ext cx="7696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>
              <a:latin typeface="Arial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28600" y="2819400"/>
            <a:ext cx="48768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685800" indent="-3429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dirty="0">
              <a:latin typeface="Arial" charset="0"/>
            </a:endParaRPr>
          </a:p>
          <a:p>
            <a:pPr lvl="1" eaLnBrk="1" hangingPunct="1">
              <a:spcAft>
                <a:spcPct val="50000"/>
              </a:spcAft>
              <a:buFontTx/>
              <a:buChar char="•"/>
            </a:pPr>
            <a:r>
              <a:rPr lang="en-US" altLang="en-US" sz="2000" dirty="0"/>
              <a:t>The government established 12 million acres of new</a:t>
            </a:r>
            <a:r>
              <a:rPr lang="en-US" altLang="en-US" sz="2000" dirty="0">
                <a:solidFill>
                  <a:srgbClr val="0066CC"/>
                </a:solidFill>
              </a:rPr>
              <a:t> </a:t>
            </a:r>
            <a:r>
              <a:rPr lang="en-US" altLang="en-US" sz="2000" dirty="0">
                <a:solidFill>
                  <a:srgbClr val="0033CC"/>
                </a:solidFill>
              </a:rPr>
              <a:t>national parks.</a:t>
            </a:r>
          </a:p>
          <a:p>
            <a:pPr lvl="1" eaLnBrk="1" hangingPunct="1">
              <a:spcAft>
                <a:spcPct val="50000"/>
              </a:spcAft>
              <a:buFontTx/>
              <a:buChar char="•"/>
            </a:pPr>
            <a:r>
              <a:rPr lang="en-US" altLang="en-US" sz="2000" dirty="0"/>
              <a:t>The CCC restored</a:t>
            </a:r>
            <a:r>
              <a:rPr lang="en-US" altLang="en-US" sz="2000" dirty="0">
                <a:solidFill>
                  <a:srgbClr val="0033CC"/>
                </a:solidFill>
              </a:rPr>
              <a:t> forests </a:t>
            </a:r>
            <a:r>
              <a:rPr lang="en-US" altLang="en-US" sz="2000" dirty="0"/>
              <a:t>and preserved the</a:t>
            </a:r>
            <a:r>
              <a:rPr lang="en-US" altLang="en-US" sz="2000" dirty="0">
                <a:solidFill>
                  <a:srgbClr val="0033CC"/>
                </a:solidFill>
              </a:rPr>
              <a:t> environment.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62000" y="1371600"/>
            <a:ext cx="3733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FDR also favored </a:t>
            </a:r>
            <a:r>
              <a:rPr lang="en-US" altLang="en-US" dirty="0">
                <a:solidFill>
                  <a:srgbClr val="0033CC"/>
                </a:solidFill>
              </a:rPr>
              <a:t>federal action to protect the environment.</a:t>
            </a:r>
          </a:p>
        </p:txBody>
      </p:sp>
      <p:pic>
        <p:nvPicPr>
          <p:cNvPr id="193543" name="Picture 7" descr="fir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1219200"/>
            <a:ext cx="13716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r 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95400"/>
            <a:ext cx="7620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fir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38400"/>
            <a:ext cx="13716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fir t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3581400"/>
            <a:ext cx="58896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304800" y="5257800"/>
            <a:ext cx="838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lvl="1" eaLnBrk="1" hangingPunct="1">
              <a:spcAft>
                <a:spcPct val="50000"/>
              </a:spcAft>
            </a:pPr>
            <a:r>
              <a:rPr lang="en-US" altLang="en-US" dirty="0"/>
              <a:t>Despite its benefits, the TVA had a mixed environmental impact, </a:t>
            </a:r>
            <a:r>
              <a:rPr lang="en-US" altLang="en-US" dirty="0">
                <a:solidFill>
                  <a:srgbClr val="0033CC"/>
                </a:solidFill>
              </a:rPr>
              <a:t>disrupting natural habitats.</a:t>
            </a:r>
          </a:p>
        </p:txBody>
      </p:sp>
      <p:pic>
        <p:nvPicPr>
          <p:cNvPr id="11" name="Picture 7" descr="fir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1143000"/>
            <a:ext cx="13716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ir 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3429000"/>
            <a:ext cx="8191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23900" y="1752600"/>
            <a:ext cx="7696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>
              <a:latin typeface="Arial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62000" y="16002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Finally, FDR and the New Deal </a:t>
            </a:r>
            <a:r>
              <a:rPr lang="en-US" altLang="en-US" dirty="0">
                <a:solidFill>
                  <a:srgbClr val="0033CC"/>
                </a:solidFill>
              </a:rPr>
              <a:t>changed the nature of the presidency itself.</a:t>
            </a:r>
            <a:endParaRPr lang="en-US" altLang="en-US" dirty="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18440" name="Picture 8" descr="hsus_ch022_s3_ExpandedPowersPresid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74104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914400" y="1828800"/>
            <a:ext cx="76200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40000"/>
              </a:spcAft>
              <a:buSzPct val="80000"/>
              <a:buFont typeface="Verdana" pitchFamily="1" charset="0"/>
              <a:buChar char="●"/>
            </a:pPr>
            <a:r>
              <a:rPr lang="en-US" altLang="en-US" b="1">
                <a:solidFill>
                  <a:srgbClr val="FF0000"/>
                </a:solidFill>
              </a:rPr>
              <a:t>Black Cabinet</a:t>
            </a:r>
            <a:r>
              <a:rPr lang="en-US" altLang="en-US" b="1"/>
              <a:t> –</a:t>
            </a:r>
            <a:r>
              <a:rPr lang="en-US" altLang="en-US"/>
              <a:t> African American leaders who served as unofficial advisers to FDR</a:t>
            </a:r>
          </a:p>
          <a:p>
            <a:pPr eaLnBrk="1" hangingPunct="1">
              <a:spcAft>
                <a:spcPct val="40000"/>
              </a:spcAft>
              <a:buSzPct val="80000"/>
              <a:buFont typeface="Verdana" pitchFamily="1" charset="0"/>
              <a:buChar char="●"/>
            </a:pPr>
            <a:r>
              <a:rPr lang="en-US" altLang="en-US" b="1">
                <a:solidFill>
                  <a:srgbClr val="FF0000"/>
                </a:solidFill>
              </a:rPr>
              <a:t>Mary McLeod Bethune</a:t>
            </a:r>
            <a:r>
              <a:rPr lang="en-US" altLang="en-US" b="1"/>
              <a:t> –</a:t>
            </a:r>
            <a:r>
              <a:rPr lang="en-US" altLang="en-US"/>
              <a:t> educator and member of FDR’s Black Cabinet</a:t>
            </a:r>
          </a:p>
          <a:p>
            <a:pPr eaLnBrk="1" hangingPunct="1">
              <a:spcAft>
                <a:spcPct val="40000"/>
              </a:spcAft>
              <a:buSzPct val="80000"/>
              <a:buFont typeface="Verdana" pitchFamily="1" charset="0"/>
              <a:buChar char="●"/>
            </a:pPr>
            <a:r>
              <a:rPr lang="en-US" altLang="en-US" b="1">
                <a:solidFill>
                  <a:srgbClr val="FF0000"/>
                </a:solidFill>
              </a:rPr>
              <a:t>Indian New Deal</a:t>
            </a:r>
            <a:r>
              <a:rPr lang="en-US" altLang="en-US" b="1"/>
              <a:t> –</a:t>
            </a:r>
            <a:r>
              <a:rPr lang="en-US" altLang="en-US"/>
              <a:t> program that gave Native Americans economic assistance and greater control over their own affairs</a:t>
            </a:r>
          </a:p>
          <a:p>
            <a:pPr eaLnBrk="1" hangingPunct="1">
              <a:spcAft>
                <a:spcPct val="40000"/>
              </a:spcAft>
              <a:buSzPct val="80000"/>
              <a:buFont typeface="Verdana" pitchFamily="1" charset="0"/>
              <a:buChar char="●"/>
            </a:pPr>
            <a:r>
              <a:rPr lang="en-US" altLang="en-US" b="1">
                <a:solidFill>
                  <a:srgbClr val="FF0000"/>
                </a:solidFill>
              </a:rPr>
              <a:t>New Deal coalition</a:t>
            </a:r>
            <a:r>
              <a:rPr lang="en-US" altLang="en-US" b="1"/>
              <a:t> –</a:t>
            </a:r>
            <a:r>
              <a:rPr lang="en-US" altLang="en-US"/>
              <a:t> diverse group of southern whites, northern blue-collar workers, midwestern farmers, and African Americans that united behind FDR and the New Deal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  <a:endParaRPr lang="en-US" altLang="en-US" sz="2400" b="1" u="sng"/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914400" y="1752600"/>
            <a:ext cx="762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40000"/>
              </a:spcAft>
              <a:buSzPct val="80000"/>
              <a:buFont typeface="Verdana" pitchFamily="1" charset="0"/>
              <a:buChar char="●"/>
            </a:pPr>
            <a:r>
              <a:rPr lang="en-US" altLang="en-US" b="1">
                <a:solidFill>
                  <a:srgbClr val="FF0000"/>
                </a:solidFill>
              </a:rPr>
              <a:t>welfare state</a:t>
            </a:r>
            <a:r>
              <a:rPr lang="en-US" altLang="en-US" b="1"/>
              <a:t> –</a:t>
            </a:r>
            <a:r>
              <a:rPr lang="en-US" altLang="en-US"/>
              <a:t> government that assumes responsibility for providing for the welfare of children and the poor, elderly, sick, disabled, and unemployed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16025" y="1724025"/>
            <a:ext cx="7162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/>
              <a:t>How did the New Deal change the social, economic, and political landscape of the United States for future generations?</a:t>
            </a:r>
            <a:r>
              <a:rPr lang="en-US" altLang="en-US" b="1"/>
              <a:t> </a:t>
            </a:r>
          </a:p>
        </p:txBody>
      </p:sp>
      <p:sp>
        <p:nvSpPr>
          <p:cNvPr id="136195" name="Rectangle 12"/>
          <p:cNvSpPr>
            <a:spLocks noChangeArrowheads="1"/>
          </p:cNvSpPr>
          <p:nvPr/>
        </p:nvSpPr>
        <p:spPr bwMode="auto">
          <a:xfrm>
            <a:off x="1216025" y="3719513"/>
            <a:ext cx="72390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r>
              <a:rPr lang="en-US" altLang="en-US" dirty="0"/>
              <a:t>The New Deal affected people of many different backgrounds and ways of life.</a:t>
            </a:r>
          </a:p>
          <a:p>
            <a:endParaRPr lang="en-US" altLang="en-US" dirty="0"/>
          </a:p>
          <a:p>
            <a:r>
              <a:rPr lang="en-US" altLang="en-US" dirty="0"/>
              <a:t>It also brought fundamental changes to the role of the federal government.</a:t>
            </a:r>
          </a:p>
        </p:txBody>
      </p:sp>
      <p:pic>
        <p:nvPicPr>
          <p:cNvPr id="7172" name="Picture 4" descr="HSUS09_EQ_logo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hsus_ch22_s3_EleanorRooseve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"/>
          <a:stretch>
            <a:fillRect/>
          </a:stretch>
        </p:blipFill>
        <p:spPr bwMode="auto">
          <a:xfrm>
            <a:off x="5229225" y="1295400"/>
            <a:ext cx="39147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652463" y="14478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Eleanor Roosevelt inspired many women in her leadership role during the New Deal.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85800" y="2819400"/>
            <a:ext cx="39624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000" dirty="0"/>
              <a:t>Transformed the role of </a:t>
            </a:r>
            <a:r>
              <a:rPr lang="en-US" altLang="en-US" sz="2000" dirty="0">
                <a:solidFill>
                  <a:srgbClr val="0033CC"/>
                </a:solidFill>
              </a:rPr>
              <a:t>First Lady </a:t>
            </a:r>
            <a:r>
              <a:rPr lang="en-US" altLang="en-US" sz="2000" dirty="0"/>
              <a:t>from ceremonial to political activist</a:t>
            </a:r>
          </a:p>
          <a:p>
            <a:pPr eaLnBrk="1" hangingPunct="1"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2000" dirty="0">
                <a:solidFill>
                  <a:srgbClr val="0033CC"/>
                </a:solidFill>
              </a:rPr>
              <a:t>Traveled</a:t>
            </a:r>
            <a:r>
              <a:rPr lang="en-US" altLang="en-US" sz="2000" dirty="0"/>
              <a:t> widely</a:t>
            </a:r>
          </a:p>
          <a:p>
            <a:pPr eaLnBrk="1" hangingPunct="1">
              <a:spcAft>
                <a:spcPct val="3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2000" dirty="0">
                <a:solidFill>
                  <a:srgbClr val="0033CC"/>
                </a:solidFill>
              </a:rPr>
              <a:t>Campaigned</a:t>
            </a:r>
            <a:r>
              <a:rPr lang="en-US" altLang="en-US" sz="2000" dirty="0"/>
              <a:t> for FDR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000" dirty="0"/>
              <a:t>Offered </a:t>
            </a:r>
            <a:r>
              <a:rPr lang="en-US" altLang="en-US" sz="2000" dirty="0">
                <a:solidFill>
                  <a:srgbClr val="0033CC"/>
                </a:solidFill>
              </a:rPr>
              <a:t>policy advice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000" dirty="0"/>
              <a:t>Wrote a </a:t>
            </a:r>
            <a:r>
              <a:rPr lang="en-US" altLang="en-US" sz="2000" dirty="0">
                <a:solidFill>
                  <a:srgbClr val="0033CC"/>
                </a:solidFill>
              </a:rPr>
              <a:t>newspaper column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endParaRPr lang="en-US" altLang="en-US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29"/>
          <p:cNvSpPr txBox="1">
            <a:spLocks noChangeArrowheads="1"/>
          </p:cNvSpPr>
          <p:nvPr/>
        </p:nvSpPr>
        <p:spPr bwMode="auto">
          <a:xfrm>
            <a:off x="685800" y="1295400"/>
            <a:ext cx="8153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Other women also played important roles in the administration, such as Secretary of Labor </a:t>
            </a:r>
            <a:br>
              <a:rPr lang="en-US" altLang="en-US" dirty="0"/>
            </a:br>
            <a:r>
              <a:rPr lang="en-US" altLang="en-US" dirty="0">
                <a:solidFill>
                  <a:srgbClr val="0033CC"/>
                </a:solidFill>
              </a:rPr>
              <a:t>Frances Perkins,</a:t>
            </a:r>
            <a:r>
              <a:rPr lang="en-US" altLang="en-US" dirty="0"/>
              <a:t> the first female Cabinet member.</a:t>
            </a:r>
            <a:r>
              <a:rPr lang="en-US" altLang="en-US" b="1" dirty="0"/>
              <a:t> </a:t>
            </a:r>
            <a:endParaRPr lang="en-US" alt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 flipH="1">
            <a:off x="1409700" y="2628900"/>
            <a:ext cx="2971800" cy="3505200"/>
          </a:xfrm>
          <a:prstGeom prst="upArrowCallout">
            <a:avLst>
              <a:gd name="adj1" fmla="val 12426"/>
              <a:gd name="adj2" fmla="val 11574"/>
              <a:gd name="adj3" fmla="val 20002"/>
              <a:gd name="adj4" fmla="val 73338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1219200" y="3124200"/>
            <a:ext cx="24384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However, the New Deal did not fight to end gender discrimination in the workplace.</a:t>
            </a:r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4648200" y="3276600"/>
            <a:ext cx="3749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dirty="0"/>
              <a:t>The WPA and other agencies made an effort to </a:t>
            </a:r>
            <a:r>
              <a:rPr lang="en-US" altLang="en-US" dirty="0">
                <a:solidFill>
                  <a:srgbClr val="0033CC"/>
                </a:solidFill>
              </a:rPr>
              <a:t>employ men first.</a:t>
            </a:r>
          </a:p>
          <a:p>
            <a:pPr eaLnBrk="1" hangingPunct="1"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Women could not work for the CCC.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029200" y="1905000"/>
            <a:ext cx="3505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dirty="0"/>
              <a:t>The </a:t>
            </a:r>
            <a:r>
              <a:rPr lang="en-US" altLang="en-US" sz="2000" dirty="0">
                <a:solidFill>
                  <a:srgbClr val="0033CC"/>
                </a:solidFill>
              </a:rPr>
              <a:t>unemployment rate</a:t>
            </a:r>
            <a:r>
              <a:rPr lang="en-US" altLang="en-US" sz="2000" dirty="0"/>
              <a:t> for African Americans was </a:t>
            </a:r>
            <a:r>
              <a:rPr lang="en-US" altLang="en-US" sz="2000" dirty="0">
                <a:solidFill>
                  <a:srgbClr val="0033CC"/>
                </a:solidFill>
              </a:rPr>
              <a:t>nearly 50%.</a:t>
            </a:r>
          </a:p>
          <a:p>
            <a:pPr eaLnBrk="1" hangingPunct="1">
              <a:buFontTx/>
              <a:buChar char="•"/>
            </a:pPr>
            <a:endParaRPr lang="en-US" altLang="en-US" sz="2000" dirty="0"/>
          </a:p>
          <a:p>
            <a:pPr eaLnBrk="1" hangingPunct="1">
              <a:buFontTx/>
              <a:buChar char="•"/>
            </a:pPr>
            <a:r>
              <a:rPr lang="en-US" altLang="en-US" sz="2000" dirty="0"/>
              <a:t>Many people urged FDR to help end racial discrimination.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5400000" flipH="1">
            <a:off x="1638300" y="647700"/>
            <a:ext cx="2514600" cy="4267200"/>
          </a:xfrm>
          <a:prstGeom prst="upArrowCallout">
            <a:avLst>
              <a:gd name="adj1" fmla="val 19815"/>
              <a:gd name="adj2" fmla="val 20972"/>
              <a:gd name="adj3" fmla="val 22021"/>
              <a:gd name="adj4" fmla="val 81111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90600" y="1981200"/>
            <a:ext cx="3048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African Americans were hit especially hard by the depression.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85800" y="4876800"/>
            <a:ext cx="77724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990600" y="4953000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Roosevelt asked advice of members of his </a:t>
            </a:r>
            <a:r>
              <a:rPr lang="en-US" altLang="en-US" b="1" dirty="0">
                <a:solidFill>
                  <a:srgbClr val="FF0000"/>
                </a:solidFill>
              </a:rPr>
              <a:t>Black Cabinet</a:t>
            </a:r>
            <a:r>
              <a:rPr lang="en-US" altLang="en-US" dirty="0">
                <a:solidFill>
                  <a:srgbClr val="FF0000"/>
                </a:solidFill>
              </a:rPr>
              <a:t>,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such as</a:t>
            </a:r>
            <a:r>
              <a:rPr lang="en-US" altLang="en-US" b="1" dirty="0">
                <a:solidFill>
                  <a:srgbClr val="FF0000"/>
                </a:solidFill>
              </a:rPr>
              <a:t> Mary McLeod Bethune. 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419600" y="2971800"/>
            <a:ext cx="43434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30000"/>
              </a:spcAft>
              <a:buFont typeface="Arial" charset="0"/>
              <a:buChar char="•"/>
            </a:pPr>
            <a:r>
              <a:rPr lang="en-US" altLang="en-US" sz="2000" dirty="0"/>
              <a:t>Farm subsidies led landowners to </a:t>
            </a:r>
            <a:r>
              <a:rPr lang="en-US" altLang="en-US" sz="2000" dirty="0">
                <a:solidFill>
                  <a:srgbClr val="0033CC"/>
                </a:solidFill>
              </a:rPr>
              <a:t>evict sharecroppers.</a:t>
            </a:r>
          </a:p>
          <a:p>
            <a:pPr eaLnBrk="1" hangingPunct="1">
              <a:spcAft>
                <a:spcPct val="30000"/>
              </a:spcAft>
              <a:buFont typeface="Arial" charset="0"/>
              <a:buChar char="•"/>
            </a:pPr>
            <a:r>
              <a:rPr lang="en-US" altLang="en-US" sz="2000" dirty="0"/>
              <a:t>African Americans often did </a:t>
            </a:r>
            <a:r>
              <a:rPr lang="en-US" altLang="en-US" sz="2000" dirty="0">
                <a:solidFill>
                  <a:srgbClr val="0033CC"/>
                </a:solidFill>
              </a:rPr>
              <a:t>not receive equal wages.</a:t>
            </a:r>
          </a:p>
          <a:p>
            <a:pPr eaLnBrk="1" hangingPunct="1">
              <a:spcAft>
                <a:spcPct val="30000"/>
              </a:spcAft>
              <a:buFont typeface="Arial" charset="0"/>
              <a:buChar char="•"/>
            </a:pPr>
            <a:r>
              <a:rPr lang="en-US" altLang="en-US" sz="2000" dirty="0"/>
              <a:t>Domestic and farm workers were </a:t>
            </a:r>
            <a:r>
              <a:rPr lang="en-US" altLang="en-US" sz="2000" dirty="0">
                <a:solidFill>
                  <a:srgbClr val="0033CC"/>
                </a:solidFill>
              </a:rPr>
              <a:t>exempted</a:t>
            </a:r>
            <a:r>
              <a:rPr lang="en-US" altLang="en-US" sz="2000" dirty="0"/>
              <a:t> from New Deal programs.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 flipH="1">
            <a:off x="1257300" y="2628900"/>
            <a:ext cx="2971800" cy="3505200"/>
          </a:xfrm>
          <a:prstGeom prst="upArrowCallout">
            <a:avLst>
              <a:gd name="adj1" fmla="val 12426"/>
              <a:gd name="adj2" fmla="val 11574"/>
              <a:gd name="adj3" fmla="val 20002"/>
              <a:gd name="adj4" fmla="val 73338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1143000" y="3505200"/>
            <a:ext cx="25146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Some New Deal measures </a:t>
            </a:r>
            <a:r>
              <a:rPr lang="en-US" altLang="en-US" dirty="0">
                <a:solidFill>
                  <a:srgbClr val="0033CC"/>
                </a:solidFill>
              </a:rPr>
              <a:t>unintentionally hurt African Americans.</a:t>
            </a:r>
          </a:p>
        </p:txBody>
      </p:sp>
      <p:sp>
        <p:nvSpPr>
          <p:cNvPr id="2" name="Rounded Rectangle 4"/>
          <p:cNvSpPr>
            <a:spLocks noChangeArrowheads="1"/>
          </p:cNvSpPr>
          <p:nvPr/>
        </p:nvSpPr>
        <p:spPr bwMode="auto">
          <a:xfrm>
            <a:off x="533400" y="1295400"/>
            <a:ext cx="81534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271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But he did not always listen. FDR refused to support an </a:t>
            </a:r>
            <a:r>
              <a:rPr lang="en-US" altLang="en-US" dirty="0" err="1">
                <a:solidFill>
                  <a:srgbClr val="0033CC"/>
                </a:solidFill>
              </a:rPr>
              <a:t>antilynching</a:t>
            </a:r>
            <a:r>
              <a:rPr lang="en-US" altLang="en-US" dirty="0">
                <a:solidFill>
                  <a:srgbClr val="0033CC"/>
                </a:solidFill>
              </a:rPr>
              <a:t> law,</a:t>
            </a:r>
            <a:r>
              <a:rPr lang="en-US" altLang="en-US" dirty="0"/>
              <a:t> fearing political fallout.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5486400" y="3200400"/>
            <a:ext cx="3352800" cy="2824163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81000" y="4038600"/>
            <a:ext cx="457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792560" flipH="1">
            <a:off x="557213" y="1282700"/>
            <a:ext cx="6834187" cy="2222500"/>
          </a:xfrm>
          <a:prstGeom prst="upArrowCallout">
            <a:avLst>
              <a:gd name="adj1" fmla="val 29405"/>
              <a:gd name="adj2" fmla="val 27233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5800" y="1447800"/>
            <a:ext cx="7086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The New Deal’s Commissioner of Indian Affairs, John Collier, tried to improve </a:t>
            </a:r>
            <a:br>
              <a:rPr lang="en-US" altLang="en-US" b="1" dirty="0"/>
            </a:br>
            <a:r>
              <a:rPr lang="en-US" altLang="en-US" b="1" dirty="0"/>
              <a:t>living conditions for Native Americans. </a:t>
            </a: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5400000" flipH="1">
            <a:off x="1751806" y="1905794"/>
            <a:ext cx="2820988" cy="5105400"/>
          </a:xfrm>
          <a:prstGeom prst="upArrowCallout">
            <a:avLst>
              <a:gd name="adj1" fmla="val 25989"/>
              <a:gd name="adj2" fmla="val 20972"/>
              <a:gd name="adj3" fmla="val 30126"/>
              <a:gd name="adj4" fmla="val 77853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562600" y="3276600"/>
            <a:ext cx="3200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-50" dirty="0">
                <a:latin typeface="Verdana" pitchFamily="34" charset="0"/>
              </a:rPr>
              <a:t>The </a:t>
            </a:r>
            <a:r>
              <a:rPr lang="en-US" sz="2000" b="1" spc="-50" dirty="0">
                <a:solidFill>
                  <a:srgbClr val="FF0000"/>
                </a:solidFill>
                <a:latin typeface="Verdana" pitchFamily="34" charset="0"/>
              </a:rPr>
              <a:t>Indian New Deal: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638800" y="3733800"/>
            <a:ext cx="3124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sz="2000" dirty="0"/>
              <a:t>Provided funds to build </a:t>
            </a:r>
            <a:r>
              <a:rPr lang="en-US" altLang="en-US" sz="2000" dirty="0">
                <a:solidFill>
                  <a:srgbClr val="0033CC"/>
                </a:solidFill>
              </a:rPr>
              <a:t>schools and hospitals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sz="2000" dirty="0"/>
              <a:t>Created an </a:t>
            </a:r>
            <a:r>
              <a:rPr lang="en-US" altLang="en-US" sz="2000" dirty="0">
                <a:solidFill>
                  <a:srgbClr val="0033CC"/>
                </a:solidFill>
              </a:rPr>
              <a:t>Indian Civilian Conservation Corps</a:t>
            </a:r>
          </a:p>
        </p:txBody>
      </p:sp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295400" y="3429000"/>
            <a:ext cx="2819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marL="0" lvl="1" eaLnBrk="1" hangingPunct="1"/>
            <a:r>
              <a:rPr lang="en-US" altLang="en-US" sz="2000" dirty="0"/>
              <a:t>The Bureau of Indian Affairs </a:t>
            </a:r>
            <a:r>
              <a:rPr lang="en-US" altLang="en-US" sz="2000" dirty="0">
                <a:solidFill>
                  <a:srgbClr val="0033CC"/>
                </a:solidFill>
              </a:rPr>
              <a:t>encouraged native religions, languages, and </a:t>
            </a:r>
          </a:p>
          <a:p>
            <a:pPr marL="0" lvl="1" eaLnBrk="1" hangingPunct="1"/>
            <a:r>
              <a:rPr lang="en-US" altLang="en-US" sz="2000" dirty="0">
                <a:solidFill>
                  <a:srgbClr val="0033CC"/>
                </a:solidFill>
              </a:rPr>
              <a:t>customs.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">
  <a:themeElements>
    <a:clrScheme name="1_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732</Words>
  <Application>Microsoft Office PowerPoint</Application>
  <PresentationFormat>On-screen Show (4:3)</PresentationFormat>
  <Paragraphs>83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1_Start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Sam Lewbel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Lewbel</dc:creator>
  <cp:lastModifiedBy>Alison Mc Lin</cp:lastModifiedBy>
  <cp:revision>91</cp:revision>
  <cp:lastPrinted>2008-05-21T18:42:16Z</cp:lastPrinted>
  <dcterms:created xsi:type="dcterms:W3CDTF">2008-12-06T15:26:32Z</dcterms:created>
  <dcterms:modified xsi:type="dcterms:W3CDTF">2019-01-28T19:23:12Z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