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713" r:id="rId3"/>
    <p:sldId id="730" r:id="rId4"/>
    <p:sldId id="765" r:id="rId5"/>
    <p:sldId id="751" r:id="rId6"/>
    <p:sldId id="756" r:id="rId7"/>
    <p:sldId id="754" r:id="rId8"/>
    <p:sldId id="760" r:id="rId9"/>
    <p:sldId id="745" r:id="rId10"/>
    <p:sldId id="715" r:id="rId11"/>
    <p:sldId id="766" r:id="rId12"/>
    <p:sldId id="767" r:id="rId13"/>
    <p:sldId id="768" r:id="rId14"/>
    <p:sldId id="770" r:id="rId15"/>
    <p:sldId id="774" r:id="rId16"/>
    <p:sldId id="7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1FF"/>
    <a:srgbClr val="0033CC"/>
    <a:srgbClr val="0066CC"/>
    <a:srgbClr val="FCD4BC"/>
    <a:srgbClr val="D86B28"/>
    <a:srgbClr val="FFE5E5"/>
    <a:srgbClr val="FFCC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4" autoAdjust="0"/>
    <p:restoredTop sz="87417" autoAdjust="0"/>
  </p:normalViewPr>
  <p:slideViewPr>
    <p:cSldViewPr>
      <p:cViewPr varScale="1">
        <p:scale>
          <a:sx n="91" d="100"/>
          <a:sy n="91" d="100"/>
        </p:scale>
        <p:origin x="-768" y="-108"/>
      </p:cViewPr>
      <p:guideLst>
        <p:guide orient="horz" pos="2160"/>
        <p:guide orient="horz" pos="720"/>
        <p:guide orient="horz" pos="1152"/>
        <p:guide pos="2880"/>
        <p:guide pos="288"/>
        <p:guide pos="432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824A04-88C4-4142-AC43-0B9FDF0D1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8D0565-8172-485F-9506-CF642D79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3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452C9DB6-B505-47B2-A6E1-CF20C9D5236B}" type="slidenum">
              <a:rPr lang="en-US" altLang="en-US" sz="1200" i="0" smtClean="0">
                <a:latin typeface="Arial" charset="0"/>
              </a:rPr>
              <a:pPr eaLnBrk="1" hangingPunct="1"/>
              <a:t>1</a:t>
            </a:fld>
            <a:endParaRPr lang="en-US" altLang="en-US" sz="1200" i="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96341427-82B6-4690-A546-63C00C0370B1}" type="slidenum">
              <a:rPr lang="en-US" altLang="en-US" sz="1200" i="0">
                <a:latin typeface="Arial" charset="0"/>
              </a:rPr>
              <a:pPr algn="r" eaLnBrk="1" hangingPunct="1"/>
              <a:t>10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 i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60E284E9-242D-416E-9037-FDFC62E29EAD}" type="slidenum">
              <a:rPr lang="en-US" altLang="en-US" sz="1200" i="0">
                <a:latin typeface="Arial" charset="0"/>
              </a:rPr>
              <a:pPr algn="r" eaLnBrk="1" hangingPunct="1"/>
              <a:t>11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 i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852AB9B0-1F00-4CBB-8316-78CB4EF7A950}" type="slidenum">
              <a:rPr lang="en-US" altLang="en-US" sz="1200" i="0">
                <a:latin typeface="Arial" charset="0"/>
              </a:rPr>
              <a:pPr algn="r" eaLnBrk="1" hangingPunct="1"/>
              <a:t>12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 i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BAD1DD01-D542-4E9E-A4C0-AAE32F303FB0}" type="slidenum">
              <a:rPr lang="en-US" altLang="en-US" sz="1200" i="0" smtClean="0">
                <a:latin typeface="Arial" charset="0"/>
              </a:rPr>
              <a:pPr eaLnBrk="1" hangingPunct="1"/>
              <a:t>2</a:t>
            </a:fld>
            <a:endParaRPr lang="en-US" altLang="en-US" sz="1200" i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4F36F031-6B74-473B-A38E-33A0CBAF760F}" type="slidenum">
              <a:rPr lang="en-US" altLang="en-US" sz="1200" i="0">
                <a:latin typeface="Arial" charset="0"/>
              </a:rPr>
              <a:pPr algn="r" eaLnBrk="1" hangingPunct="1"/>
              <a:t>3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E120B90C-5415-41DD-BCD2-8C3087A75C12}" type="slidenum">
              <a:rPr lang="en-US" altLang="en-US" sz="1200" i="0" smtClean="0">
                <a:latin typeface="Arial" charset="0"/>
              </a:rPr>
              <a:pPr eaLnBrk="1" hangingPunct="1"/>
              <a:t>9</a:t>
            </a:fld>
            <a:endParaRPr lang="en-US" altLang="en-US" sz="1200" i="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 i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31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168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54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96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94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4904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02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28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20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791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212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561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8795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05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60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6520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741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878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28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0183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1629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2916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0" descr="U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i="0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 i="0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 i="0">
                <a:solidFill>
                  <a:srgbClr val="B3F1FF"/>
                </a:solidFill>
                <a:latin typeface="Arial" charset="0"/>
                <a:cs typeface="+mn-cs"/>
              </a:rPr>
              <a:t>Culture of the 1930s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0" descr="U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i="0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 i="0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 i="0">
                <a:solidFill>
                  <a:srgbClr val="B3F1FF"/>
                </a:solidFill>
                <a:latin typeface="Arial" charset="0"/>
                <a:cs typeface="+mn-cs"/>
              </a:rPr>
              <a:t>Culture of the 1930s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i="0" u="sng"/>
              <a:t>Objectives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216025" y="1828800"/>
            <a:ext cx="6977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en-US" altLang="en-US" sz="2200" i="0"/>
              <a:t>Trace the growth of radio and the movies in the 1930s and the changes in popular culture.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en-US" altLang="en-US" sz="2200" i="0"/>
              <a:t>Describe the major themes of literature in the New Deal era.</a:t>
            </a:r>
          </a:p>
        </p:txBody>
      </p:sp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8193088" y="5867400"/>
            <a:ext cx="950912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5" name="Picture 19" descr="musical note 1 dennis bo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" y="1271587"/>
            <a:ext cx="450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musical note 3 dennis bo 01"/>
          <p:cNvPicPr>
            <a:picLocks noChangeAspect="1" noChangeArrowheads="1"/>
          </p:cNvPicPr>
          <p:nvPr/>
        </p:nvPicPr>
        <p:blipFill>
          <a:blip r:embed="rId4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6" y="2783809"/>
            <a:ext cx="811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1295400" y="990600"/>
            <a:ext cx="57737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200" b="1" i="0" dirty="0"/>
              <a:t>Music provided a happy diversion and a serious outlet for social concerns.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447800" y="2209800"/>
            <a:ext cx="3124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i="0" dirty="0">
                <a:solidFill>
                  <a:srgbClr val="0033CC"/>
                </a:solidFill>
              </a:rPr>
              <a:t>“Swing” music</a:t>
            </a:r>
            <a:r>
              <a:rPr lang="en-US" altLang="en-US" i="0" dirty="0">
                <a:solidFill>
                  <a:srgbClr val="0066CC"/>
                </a:solidFill>
              </a:rPr>
              <a:t> </a:t>
            </a:r>
            <a:r>
              <a:rPr lang="en-US" altLang="en-US" i="0" dirty="0"/>
              <a:t>played by</a:t>
            </a:r>
            <a:r>
              <a:rPr lang="en-US" altLang="en-US" i="0" dirty="0">
                <a:solidFill>
                  <a:srgbClr val="0066CC"/>
                </a:solidFill>
              </a:rPr>
              <a:t> </a:t>
            </a:r>
            <a:r>
              <a:rPr lang="en-US" altLang="en-US" i="0" dirty="0">
                <a:solidFill>
                  <a:srgbClr val="0033CC"/>
                </a:solidFill>
              </a:rPr>
              <a:t>“big bands”</a:t>
            </a:r>
            <a:r>
              <a:rPr lang="en-US" altLang="en-US" i="0" dirty="0">
                <a:solidFill>
                  <a:srgbClr val="0066CC"/>
                </a:solidFill>
              </a:rPr>
              <a:t> </a:t>
            </a:r>
            <a:r>
              <a:rPr lang="en-US" altLang="en-US" i="0" dirty="0"/>
              <a:t>topped the charts.</a:t>
            </a:r>
          </a:p>
          <a:p>
            <a:pPr eaLnBrk="1" hangingPunct="1">
              <a:spcBef>
                <a:spcPct val="20000"/>
              </a:spcBef>
            </a:pPr>
            <a:endParaRPr lang="en-US" altLang="en-US" i="0" dirty="0"/>
          </a:p>
          <a:p>
            <a:pPr eaLnBrk="1" hangingPunct="1">
              <a:spcBef>
                <a:spcPct val="20000"/>
              </a:spcBef>
            </a:pPr>
            <a:endParaRPr lang="en-US" altLang="en-US" i="0" dirty="0"/>
          </a:p>
          <a:p>
            <a:pPr eaLnBrk="1" hangingPunct="1">
              <a:spcBef>
                <a:spcPct val="20000"/>
              </a:spcBef>
            </a:pPr>
            <a:r>
              <a:rPr lang="en-US" altLang="en-US" i="0" dirty="0">
                <a:solidFill>
                  <a:srgbClr val="0033CC"/>
                </a:solidFill>
              </a:rPr>
              <a:t>Latin music</a:t>
            </a:r>
            <a:r>
              <a:rPr lang="en-US" altLang="en-US" i="0" dirty="0"/>
              <a:t> and dances like the rumba and the samba were popular.</a:t>
            </a:r>
          </a:p>
          <a:p>
            <a:pPr eaLnBrk="1" hangingPunct="1">
              <a:spcBef>
                <a:spcPct val="20000"/>
              </a:spcBef>
            </a:pPr>
            <a:endParaRPr lang="en-US" altLang="en-US" i="0" dirty="0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4724400" y="2209800"/>
            <a:ext cx="29718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i="0" dirty="0"/>
              <a:t>The </a:t>
            </a:r>
            <a:r>
              <a:rPr lang="en-US" altLang="en-US" i="0" dirty="0">
                <a:solidFill>
                  <a:srgbClr val="0033CC"/>
                </a:solidFill>
              </a:rPr>
              <a:t>folk singer</a:t>
            </a:r>
            <a:r>
              <a:rPr lang="en-US" altLang="en-US" i="0" dirty="0"/>
              <a:t> </a:t>
            </a:r>
            <a:r>
              <a:rPr lang="en-US" altLang="en-US" i="0" dirty="0" err="1"/>
              <a:t>Leadbelly</a:t>
            </a:r>
            <a:r>
              <a:rPr lang="en-US" altLang="en-US" i="0" dirty="0"/>
              <a:t> described the harsh lives of  African Americans. </a:t>
            </a:r>
            <a:endParaRPr lang="en-US" altLang="en-US" dirty="0"/>
          </a:p>
          <a:p>
            <a:pPr eaLnBrk="1" hangingPunct="1">
              <a:spcBef>
                <a:spcPct val="20000"/>
              </a:spcBef>
            </a:pPr>
            <a:endParaRPr lang="en-US" altLang="en-US" i="0" dirty="0"/>
          </a:p>
          <a:p>
            <a:pPr eaLnBrk="1" hangingPunct="1">
              <a:spcBef>
                <a:spcPct val="20000"/>
              </a:spcBef>
            </a:pPr>
            <a:r>
              <a:rPr lang="en-US" altLang="en-US" i="0" dirty="0"/>
              <a:t>Woodie Guthrie wrote  </a:t>
            </a:r>
            <a:r>
              <a:rPr lang="en-US" altLang="en-US" i="0" dirty="0">
                <a:solidFill>
                  <a:srgbClr val="0033CC"/>
                </a:solidFill>
              </a:rPr>
              <a:t>ballads</a:t>
            </a:r>
            <a:r>
              <a:rPr lang="en-US" altLang="en-US" i="0" dirty="0"/>
              <a:t> about the Dust Bowl and the Okies.</a:t>
            </a:r>
          </a:p>
        </p:txBody>
      </p:sp>
      <p:cxnSp>
        <p:nvCxnSpPr>
          <p:cNvPr id="13323" name="Straight Connector 13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2743200" cy="0"/>
          </a:xfrm>
          <a:prstGeom prst="line">
            <a:avLst/>
          </a:prstGeom>
          <a:noFill/>
          <a:ln w="9525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Line 18"/>
          <p:cNvSpPr>
            <a:spLocks noChangeShapeType="1"/>
          </p:cNvSpPr>
          <p:nvPr/>
        </p:nvSpPr>
        <p:spPr bwMode="auto">
          <a:xfrm>
            <a:off x="1600200" y="3657600"/>
            <a:ext cx="5867400" cy="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271587"/>
            <a:ext cx="17335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89206"/>
            <a:ext cx="1676400" cy="20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6" y="5165397"/>
            <a:ext cx="2833684" cy="16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1295400"/>
            <a:ext cx="7391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i="0" dirty="0"/>
              <a:t>During the New Deal, the federal government provided funding for the arts for the first time in history.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66800" y="2743200"/>
            <a:ext cx="6858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i="0" dirty="0"/>
              <a:t>The </a:t>
            </a:r>
            <a:r>
              <a:rPr lang="en-US" altLang="en-US" sz="2200" b="1" i="0" dirty="0">
                <a:solidFill>
                  <a:srgbClr val="FF0000"/>
                </a:solidFill>
              </a:rPr>
              <a:t>Federal Art Project,</a:t>
            </a:r>
            <a:r>
              <a:rPr lang="en-US" altLang="en-US" sz="2200" i="0" dirty="0"/>
              <a:t> </a:t>
            </a:r>
            <a:r>
              <a:rPr lang="en-US" altLang="en-US" sz="2200" i="0" dirty="0">
                <a:solidFill>
                  <a:srgbClr val="0033CC"/>
                </a:solidFill>
              </a:rPr>
              <a:t>Federal Writers’ Project, </a:t>
            </a:r>
            <a:r>
              <a:rPr lang="en-US" altLang="en-US" sz="2200" i="0" dirty="0"/>
              <a:t>and</a:t>
            </a:r>
            <a:r>
              <a:rPr lang="en-US" altLang="en-US" sz="2200" i="0" dirty="0">
                <a:solidFill>
                  <a:srgbClr val="0033CC"/>
                </a:solidFill>
              </a:rPr>
              <a:t> Federal Theater Project</a:t>
            </a:r>
            <a:r>
              <a:rPr lang="en-US" altLang="en-US" sz="2200" i="0" dirty="0">
                <a:solidFill>
                  <a:srgbClr val="0070C0"/>
                </a:solidFill>
              </a:rPr>
              <a:t> </a:t>
            </a:r>
            <a:r>
              <a:rPr lang="en-US" altLang="en-US" sz="2200" i="0" dirty="0"/>
              <a:t>were all funded by the WPA.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4343400"/>
            <a:ext cx="4800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i="0" dirty="0">
                <a:solidFill>
                  <a:srgbClr val="0033CC"/>
                </a:solidFill>
              </a:rPr>
              <a:t>WPA writers created a series </a:t>
            </a:r>
            <a:br>
              <a:rPr lang="en-US" altLang="en-US" sz="2200" i="0" dirty="0">
                <a:solidFill>
                  <a:srgbClr val="0033CC"/>
                </a:solidFill>
              </a:rPr>
            </a:br>
            <a:r>
              <a:rPr lang="en-US" altLang="en-US" sz="2200" i="0" dirty="0">
                <a:solidFill>
                  <a:srgbClr val="0033CC"/>
                </a:solidFill>
              </a:rPr>
              <a:t>of state guidebooks</a:t>
            </a:r>
            <a:r>
              <a:rPr lang="en-US" altLang="en-US" sz="2200" i="0" dirty="0">
                <a:solidFill>
                  <a:srgbClr val="0070C0"/>
                </a:solidFill>
              </a:rPr>
              <a:t> </a:t>
            </a:r>
            <a:r>
              <a:rPr lang="en-US" altLang="en-US" sz="2200" i="0" dirty="0"/>
              <a:t>that </a:t>
            </a:r>
          </a:p>
          <a:p>
            <a:pPr eaLnBrk="1" hangingPunct="1"/>
            <a:r>
              <a:rPr lang="en-US" altLang="en-US" sz="2200" i="0" dirty="0"/>
              <a:t>recorded the nation’s history </a:t>
            </a:r>
          </a:p>
          <a:p>
            <a:pPr eaLnBrk="1" hangingPunct="1"/>
            <a:r>
              <a:rPr lang="en-US" altLang="en-US" sz="2200" i="0" dirty="0"/>
              <a:t>and folklore.</a:t>
            </a:r>
            <a:endParaRPr lang="en-US" altLang="en-US" sz="2200" b="1" i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53755"/>
            <a:ext cx="2185987" cy="28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667000" y="1447800"/>
            <a:ext cx="3048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i="0" dirty="0">
                <a:solidFill>
                  <a:srgbClr val="0033CC"/>
                </a:solidFill>
              </a:rPr>
              <a:t>Artists</a:t>
            </a:r>
            <a:r>
              <a:rPr lang="en-US" altLang="en-US" sz="2200" i="0" dirty="0"/>
              <a:t> painted giant</a:t>
            </a:r>
            <a:r>
              <a:rPr lang="en-US" altLang="en-US" sz="2200" b="1" i="0" dirty="0"/>
              <a:t> </a:t>
            </a:r>
            <a:r>
              <a:rPr lang="en-US" altLang="en-US" sz="2200" b="1" i="0" dirty="0">
                <a:solidFill>
                  <a:srgbClr val="FF0000"/>
                </a:solidFill>
              </a:rPr>
              <a:t>murals</a:t>
            </a:r>
            <a:r>
              <a:rPr lang="en-US" altLang="en-US" sz="2200" b="1" i="0" dirty="0"/>
              <a:t> </a:t>
            </a:r>
            <a:r>
              <a:rPr lang="en-US" altLang="en-US" sz="2200" i="0" dirty="0"/>
              <a:t>in public buildings across the nation. 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667000" y="3276600"/>
            <a:ext cx="30638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i="0" dirty="0">
                <a:solidFill>
                  <a:srgbClr val="0033CC"/>
                </a:solidFill>
              </a:rPr>
              <a:t>Photographers </a:t>
            </a:r>
            <a:r>
              <a:rPr lang="en-US" altLang="en-US" sz="2200" i="0" dirty="0"/>
              <a:t>like </a:t>
            </a:r>
            <a:r>
              <a:rPr lang="en-US" altLang="en-US" sz="2200" b="1" i="0" dirty="0">
                <a:solidFill>
                  <a:srgbClr val="FF0000"/>
                </a:solidFill>
              </a:rPr>
              <a:t>Dorothea Lange</a:t>
            </a:r>
            <a:r>
              <a:rPr lang="en-US" altLang="en-US" sz="2200" i="0" dirty="0"/>
              <a:t> created powerful images of impoverished farmers and migrant workers.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3879"/>
            <a:ext cx="1785337" cy="229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3024353" cy="251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50" y="3962400"/>
            <a:ext cx="3495675" cy="229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3900780"/>
            <a:ext cx="2395538" cy="24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 descr="hsus_ch22_s4_WPA_mu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52151"/>
            <a:ext cx="2212975" cy="3667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43400" y="1828799"/>
            <a:ext cx="2895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i="0" dirty="0"/>
              <a:t>This led to a drop in congressional funding.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H="1">
            <a:off x="800100" y="190499"/>
            <a:ext cx="2514600" cy="4267200"/>
          </a:xfrm>
          <a:prstGeom prst="upArrowCallout">
            <a:avLst>
              <a:gd name="adj1" fmla="val 19815"/>
              <a:gd name="adj2" fmla="val 20972"/>
              <a:gd name="adj3" fmla="val 22021"/>
              <a:gd name="adj4" fmla="val 81111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2200" i="0">
              <a:latin typeface="Verdana" pitchFamily="34" charset="0"/>
              <a:cs typeface="+mn-cs"/>
            </a:endParaRP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304800" y="1219199"/>
            <a:ext cx="2819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i="0" dirty="0"/>
              <a:t>Critics charged that the Federal Art programs were</a:t>
            </a:r>
            <a:r>
              <a:rPr lang="en-US" altLang="en-US" sz="2200" i="0" dirty="0">
                <a:solidFill>
                  <a:srgbClr val="0066CC"/>
                </a:solidFill>
              </a:rPr>
              <a:t> </a:t>
            </a:r>
            <a:r>
              <a:rPr lang="en-US" altLang="en-US" sz="2200" i="0" dirty="0">
                <a:solidFill>
                  <a:srgbClr val="0033CC"/>
                </a:solidFill>
              </a:rPr>
              <a:t>promoting radical or communist views. 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6200" y="4738688"/>
            <a:ext cx="6477000" cy="1128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 i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28600" y="4800600"/>
            <a:ext cx="6248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/>
              <a:t>Though its funding was cut, the Federal Art programs</a:t>
            </a:r>
            <a:r>
              <a:rPr lang="en-US" altLang="en-US" b="1" i="0" dirty="0">
                <a:solidFill>
                  <a:srgbClr val="FF0000"/>
                </a:solidFill>
              </a:rPr>
              <a:t> </a:t>
            </a:r>
            <a:r>
              <a:rPr lang="en-US" altLang="en-US" i="0" dirty="0"/>
              <a:t>set a </a:t>
            </a:r>
            <a:r>
              <a:rPr lang="en-US" altLang="en-US" i="0" dirty="0">
                <a:solidFill>
                  <a:srgbClr val="0033CC"/>
                </a:solidFill>
              </a:rPr>
              <a:t>precedent for future funding</a:t>
            </a:r>
            <a:r>
              <a:rPr lang="en-US" altLang="en-US" i="0" dirty="0"/>
              <a:t> of the arts and humanities.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sus_ch22_s4_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915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b="1" i="0" dirty="0"/>
              <a:t>Depression-era writers reflected the concerns of Americans from all walks of life.</a:t>
            </a:r>
            <a:endParaRPr lang="en-US" altLang="en-US" sz="2200" i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-420000">
            <a:off x="665163" y="2120900"/>
            <a:ext cx="2182812" cy="2516188"/>
          </a:xfrm>
          <a:prstGeom prst="rect">
            <a:avLst/>
          </a:prstGeom>
          <a:gradFill rotWithShape="1">
            <a:gsLst>
              <a:gs pos="0">
                <a:srgbClr val="E8D1FF"/>
              </a:gs>
              <a:gs pos="50000">
                <a:srgbClr val="CC99FF"/>
              </a:gs>
              <a:gs pos="100000">
                <a:srgbClr val="E8D1FF"/>
              </a:gs>
            </a:gsLst>
            <a:lin ang="2700000" scaled="1"/>
          </a:gradFill>
          <a:ln w="254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/>
              <a:t>In </a:t>
            </a:r>
            <a:r>
              <a:rPr lang="en-US" altLang="en-US" dirty="0"/>
              <a:t>The Grapes of Wrath</a:t>
            </a:r>
            <a:r>
              <a:rPr lang="en-US" altLang="en-US" i="0" dirty="0"/>
              <a:t>, </a:t>
            </a:r>
            <a:r>
              <a:rPr lang="en-US" altLang="en-US" b="1" i="0" dirty="0">
                <a:solidFill>
                  <a:srgbClr val="FF0000"/>
                </a:solidFill>
              </a:rPr>
              <a:t>John Steinbeck</a:t>
            </a:r>
            <a:r>
              <a:rPr lang="en-US" altLang="en-US" i="0" dirty="0"/>
              <a:t> told the story of an Okie family escaping the Dust Bowl.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-1600200" y="44878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 rot="-420000">
            <a:off x="6623050" y="2054225"/>
            <a:ext cx="2127250" cy="2052638"/>
          </a:xfrm>
          <a:prstGeom prst="rect">
            <a:avLst/>
          </a:prstGeom>
          <a:gradFill rotWithShape="1">
            <a:gsLst>
              <a:gs pos="0">
                <a:srgbClr val="E8D1FF"/>
              </a:gs>
              <a:gs pos="50000">
                <a:srgbClr val="CC99FF"/>
              </a:gs>
              <a:gs pos="100000">
                <a:srgbClr val="E8D1FF"/>
              </a:gs>
            </a:gsLst>
            <a:lin ang="2700000" scaled="1"/>
          </a:gradFill>
          <a:ln w="254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0" dirty="0">
                <a:solidFill>
                  <a:srgbClr val="FF0000"/>
                </a:solidFill>
              </a:rPr>
              <a:t>Lillian Hellman</a:t>
            </a:r>
            <a:r>
              <a:rPr lang="en-US" altLang="en-US" i="0" dirty="0">
                <a:solidFill>
                  <a:srgbClr val="FF0000"/>
                </a:solidFill>
              </a:rPr>
              <a:t>   </a:t>
            </a:r>
          </a:p>
          <a:p>
            <a:pPr eaLnBrk="1" hangingPunct="1"/>
            <a:r>
              <a:rPr lang="en-US" altLang="en-US" i="0" dirty="0"/>
              <a:t>portrayed strong women in her plays.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 rot="-420000">
            <a:off x="3622675" y="2209800"/>
            <a:ext cx="2182813" cy="2052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CD4BC"/>
              </a:gs>
            </a:gsLst>
            <a:lin ang="2700000" scaled="1"/>
          </a:gradFill>
          <a:ln w="25400" algn="ctr">
            <a:solidFill>
              <a:srgbClr val="D86B28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i="0" dirty="0"/>
              <a:t>In </a:t>
            </a:r>
            <a:r>
              <a:rPr lang="en-US" altLang="en-US" dirty="0"/>
              <a:t>Native Son,</a:t>
            </a:r>
            <a:r>
              <a:rPr lang="en-US" altLang="en-US" i="0" dirty="0"/>
              <a:t> </a:t>
            </a:r>
            <a:r>
              <a:rPr lang="en-US" altLang="en-US" i="0" dirty="0">
                <a:solidFill>
                  <a:srgbClr val="0033CC"/>
                </a:solidFill>
              </a:rPr>
              <a:t>Richard Wright</a:t>
            </a:r>
            <a:r>
              <a:rPr lang="en-US" altLang="en-US" i="0" dirty="0"/>
              <a:t> explored racial prejudice. </a:t>
            </a:r>
          </a:p>
          <a:p>
            <a:pPr eaLnBrk="1" hangingPunct="1">
              <a:spcBef>
                <a:spcPct val="20000"/>
              </a:spcBef>
            </a:pPr>
            <a:endParaRPr lang="en-US" altLang="en-US" i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3" y="4554553"/>
            <a:ext cx="2473190" cy="223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97627"/>
            <a:ext cx="2057400" cy="278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21216"/>
            <a:ext cx="2256416" cy="26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1066800"/>
            <a:ext cx="86106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 i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1307205"/>
            <a:ext cx="868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i="0" dirty="0"/>
              <a:t>Comic strips and comic books also were very popular.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362200" y="3962400"/>
            <a:ext cx="3352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571500" indent="-2794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200" i="0" dirty="0"/>
          </a:p>
          <a:p>
            <a:pPr lvl="1" eaLnBrk="1" hangingPunct="1">
              <a:buFontTx/>
              <a:buChar char="•"/>
            </a:pPr>
            <a:r>
              <a:rPr lang="en-US" altLang="en-US" sz="2200" dirty="0"/>
              <a:t>Flash Gordon</a:t>
            </a:r>
          </a:p>
          <a:p>
            <a:pPr lvl="1" eaLnBrk="1" hangingPunct="1">
              <a:buFontTx/>
              <a:buChar char="•"/>
            </a:pPr>
            <a:endParaRPr lang="en-US" altLang="en-US" sz="2200" dirty="0"/>
          </a:p>
          <a:p>
            <a:pPr lvl="1" eaLnBrk="1" hangingPunct="1">
              <a:buFontTx/>
              <a:buChar char="•"/>
            </a:pPr>
            <a:r>
              <a:rPr lang="en-US" altLang="en-US" sz="2200" dirty="0"/>
              <a:t>Dick Tracy </a:t>
            </a:r>
          </a:p>
          <a:p>
            <a:pPr lvl="1" eaLnBrk="1" hangingPunct="1">
              <a:buFontTx/>
              <a:buChar char="•"/>
            </a:pPr>
            <a:endParaRPr lang="en-US" altLang="en-US" sz="2200" dirty="0"/>
          </a:p>
          <a:p>
            <a:pPr lvl="1" eaLnBrk="1" hangingPunct="1">
              <a:buFontTx/>
              <a:buChar char="•"/>
            </a:pPr>
            <a:r>
              <a:rPr lang="en-US" altLang="en-US" sz="2200" dirty="0"/>
              <a:t>Superman</a:t>
            </a:r>
            <a:endParaRPr lang="en-US" altLang="en-US" sz="2200" i="0" dirty="0"/>
          </a:p>
        </p:txBody>
      </p:sp>
      <p:sp>
        <p:nvSpPr>
          <p:cNvPr id="19471" name="Text Box 2"/>
          <p:cNvSpPr txBox="1">
            <a:spLocks noChangeArrowheads="1"/>
          </p:cNvSpPr>
          <p:nvPr/>
        </p:nvSpPr>
        <p:spPr bwMode="auto">
          <a:xfrm>
            <a:off x="4648200" y="3962400"/>
            <a:ext cx="463867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280988" indent="11113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200" i="0" dirty="0"/>
          </a:p>
          <a:p>
            <a:pPr lvl="1" eaLnBrk="1" hangingPunct="1"/>
            <a:r>
              <a:rPr lang="en-US" altLang="en-US" sz="2200" i="0" dirty="0">
                <a:solidFill>
                  <a:srgbClr val="0033CC"/>
                </a:solidFill>
              </a:rPr>
              <a:t>Science Fiction</a:t>
            </a:r>
          </a:p>
          <a:p>
            <a:pPr lvl="1" eaLnBrk="1" hangingPunct="1"/>
            <a:endParaRPr lang="en-US" altLang="en-US" sz="2200" i="0" dirty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200" i="0" dirty="0">
                <a:solidFill>
                  <a:srgbClr val="0033CC"/>
                </a:solidFill>
              </a:rPr>
              <a:t>Detective Story</a:t>
            </a:r>
          </a:p>
          <a:p>
            <a:pPr lvl="1" eaLnBrk="1" hangingPunct="1"/>
            <a:endParaRPr lang="en-US" altLang="en-US" sz="2200" i="0" dirty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200" i="0" dirty="0">
                <a:solidFill>
                  <a:srgbClr val="0033CC"/>
                </a:solidFill>
              </a:rPr>
              <a:t>The first great superhero comic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3646"/>
            <a:ext cx="2362200" cy="248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1" y="2038724"/>
            <a:ext cx="1902444" cy="230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70690"/>
            <a:ext cx="3352800" cy="215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934670"/>
            <a:ext cx="1366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i="0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14400" y="1828800"/>
            <a:ext cx="7620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SzPct val="80000"/>
              <a:buFont typeface="Verdana" pitchFamily="1" charset="0"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The Wizard of Oz</a:t>
            </a:r>
            <a:r>
              <a:rPr lang="en-US" altLang="en-US" sz="2200" b="1"/>
              <a:t> </a:t>
            </a:r>
            <a:r>
              <a:rPr lang="en-US" altLang="en-US" sz="2200" b="1" i="0"/>
              <a:t>–</a:t>
            </a:r>
            <a:r>
              <a:rPr lang="en-US" altLang="en-US" sz="2200" i="0"/>
              <a:t> popular depression-era film that promised dreams really can come true</a:t>
            </a:r>
          </a:p>
          <a:p>
            <a:pPr eaLnBrk="1" hangingPunct="1">
              <a:spcAft>
                <a:spcPct val="40000"/>
              </a:spcAft>
              <a:buSzPct val="80000"/>
              <a:buFont typeface="Verdana" pitchFamily="1" charset="0"/>
              <a:buChar char="•"/>
            </a:pPr>
            <a:r>
              <a:rPr lang="en-US" altLang="en-US" sz="2200" b="1" i="0">
                <a:solidFill>
                  <a:srgbClr val="FF0000"/>
                </a:solidFill>
              </a:rPr>
              <a:t>Frank Capra</a:t>
            </a:r>
            <a:r>
              <a:rPr lang="en-US" altLang="en-US" sz="2200" b="1" i="0"/>
              <a:t> –</a:t>
            </a:r>
            <a:r>
              <a:rPr lang="en-US" altLang="en-US" sz="2200" i="0"/>
              <a:t> director whose films celebrated American idealism and the triumph of the common man over adversity</a:t>
            </a:r>
          </a:p>
          <a:p>
            <a:pPr eaLnBrk="1" hangingPunct="1">
              <a:spcAft>
                <a:spcPct val="40000"/>
              </a:spcAft>
              <a:buSzPct val="80000"/>
              <a:buFont typeface="Verdana" pitchFamily="1" charset="0"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War of the Worlds</a:t>
            </a:r>
            <a:r>
              <a:rPr lang="en-US" altLang="en-US" sz="2200" b="1" i="0"/>
              <a:t> –</a:t>
            </a:r>
            <a:r>
              <a:rPr lang="en-US" altLang="en-US" sz="2200" i="0"/>
              <a:t> 1938 radio drama that was so realistic many people feared that Martians were actually invading</a:t>
            </a:r>
          </a:p>
          <a:p>
            <a:pPr eaLnBrk="1" hangingPunct="1">
              <a:spcAft>
                <a:spcPct val="40000"/>
              </a:spcAft>
              <a:buSzPct val="80000"/>
              <a:buFont typeface="Verdana" pitchFamily="1" charset="0"/>
              <a:buChar char="•"/>
            </a:pPr>
            <a:r>
              <a:rPr lang="en-US" altLang="en-US" sz="2200" b="1" i="0">
                <a:solidFill>
                  <a:srgbClr val="FF0000"/>
                </a:solidFill>
              </a:rPr>
              <a:t>Federal Art Project</a:t>
            </a:r>
            <a:r>
              <a:rPr lang="en-US" altLang="en-US" sz="2200" b="1" i="0"/>
              <a:t> –</a:t>
            </a:r>
            <a:r>
              <a:rPr lang="en-US" altLang="en-US" sz="2200" i="0"/>
              <a:t> branch of the WPA that hired artists to create artworks for public buildings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i="0" u="sng"/>
              <a:t>Terms and People</a:t>
            </a:r>
            <a:r>
              <a:rPr lang="en-US" altLang="en-US" sz="2400" b="1" i="0"/>
              <a:t> </a:t>
            </a:r>
            <a:r>
              <a:rPr lang="en-US" altLang="en-US" sz="1800" i="0"/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914400" y="1752600"/>
            <a:ext cx="7620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sz="2200" b="1" i="0">
                <a:solidFill>
                  <a:srgbClr val="FF0000"/>
                </a:solidFill>
              </a:rPr>
              <a:t>mural </a:t>
            </a:r>
            <a:r>
              <a:rPr lang="en-US" altLang="en-US" sz="2200" b="1" i="0"/>
              <a:t>–</a:t>
            </a:r>
            <a:r>
              <a:rPr lang="en-US" altLang="en-US" sz="2200" i="0"/>
              <a:t> large picture painted directly on a wall or ceiling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sz="2200" b="1" i="0">
                <a:solidFill>
                  <a:srgbClr val="FF0000"/>
                </a:solidFill>
              </a:rPr>
              <a:t>Dorothea Lange</a:t>
            </a:r>
            <a:r>
              <a:rPr lang="en-US" altLang="en-US" sz="2200" b="1" i="0"/>
              <a:t> –</a:t>
            </a:r>
            <a:r>
              <a:rPr lang="en-US" altLang="en-US" sz="2200" i="0"/>
              <a:t> FSA photographer who helped document the plight of America’s farmers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sz="2200" b="1" i="0">
                <a:solidFill>
                  <a:srgbClr val="FF0000"/>
                </a:solidFill>
              </a:rPr>
              <a:t>John Steinbeck</a:t>
            </a:r>
            <a:r>
              <a:rPr lang="en-US" altLang="en-US" sz="2200" b="1" i="0"/>
              <a:t> –</a:t>
            </a:r>
            <a:r>
              <a:rPr lang="en-US" altLang="en-US" sz="2200" i="0"/>
              <a:t> author whose depression-era classic </a:t>
            </a:r>
            <a:r>
              <a:rPr lang="en-US" altLang="en-US" sz="2200"/>
              <a:t>The Grapes of Wrath</a:t>
            </a:r>
            <a:r>
              <a:rPr lang="en-US" altLang="en-US" sz="2200" i="0"/>
              <a:t> tells the story of a family trying to escape the Dust Bowl 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sz="2200" b="1" i="0">
                <a:solidFill>
                  <a:srgbClr val="FF0000"/>
                </a:solidFill>
              </a:rPr>
              <a:t>Lillian Hellman</a:t>
            </a:r>
            <a:r>
              <a:rPr lang="en-US" altLang="en-US" sz="2200" b="1" i="0"/>
              <a:t> –</a:t>
            </a:r>
            <a:r>
              <a:rPr lang="en-US" altLang="en-US" sz="2200" i="0"/>
              <a:t> playwright whose works featured strong roles for women and socially conscious subject matter</a:t>
            </a:r>
            <a:endParaRPr lang="en-US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692275"/>
            <a:ext cx="6705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i="0"/>
              <a:t>How did the men and women of the depression find relief from their hardships in the popular culture?</a:t>
            </a:r>
            <a:r>
              <a:rPr lang="en-US" altLang="en-US" sz="2200" b="1" i="0"/>
              <a:t> </a:t>
            </a:r>
          </a:p>
        </p:txBody>
      </p:sp>
      <p:sp>
        <p:nvSpPr>
          <p:cNvPr id="136195" name="Rectangle 12"/>
          <p:cNvSpPr>
            <a:spLocks noChangeArrowheads="1"/>
          </p:cNvSpPr>
          <p:nvPr/>
        </p:nvSpPr>
        <p:spPr bwMode="auto">
          <a:xfrm>
            <a:off x="1216025" y="3292475"/>
            <a:ext cx="6629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r>
              <a:rPr lang="en-US" altLang="en-US" sz="2200" i="0" dirty="0"/>
              <a:t>Entertainment helped Americans struggling to survive the depression escape their worries—at least for a time.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16025" y="4740275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i="0" dirty="0"/>
              <a:t>Federal support for the arts added to the era’s rich cultural heritage.</a:t>
            </a:r>
          </a:p>
        </p:txBody>
      </p:sp>
      <p:pic>
        <p:nvPicPr>
          <p:cNvPr id="7173" name="Picture 5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85800" y="1692275"/>
            <a:ext cx="3505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r>
              <a:rPr lang="en-US" altLang="en-US" sz="2200" b="1" i="0" dirty="0"/>
              <a:t>Entertainment was big business during the 1930s. </a:t>
            </a:r>
          </a:p>
          <a:p>
            <a:endParaRPr lang="en-US" altLang="en-US" sz="2200" b="1" i="0" dirty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95800" y="4846638"/>
            <a:ext cx="43434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r>
              <a:rPr lang="en-US" altLang="en-US" sz="2200" i="0" dirty="0"/>
              <a:t>Movies, radio, and music </a:t>
            </a:r>
            <a:r>
              <a:rPr lang="en-US" altLang="en-US" sz="2200" i="0" dirty="0">
                <a:solidFill>
                  <a:srgbClr val="0033CC"/>
                </a:solidFill>
              </a:rPr>
              <a:t>reflected the mood of the country.</a:t>
            </a:r>
          </a:p>
        </p:txBody>
      </p:sp>
      <p:pic>
        <p:nvPicPr>
          <p:cNvPr id="8202" name="Picture 10" descr="MPj040065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7175"/>
            <a:ext cx="39020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hsus_ch22_s4_OldRadi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4038600"/>
            <a:ext cx="180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shus_ch22_s4_30sDanc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200400"/>
            <a:ext cx="1657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 rot="10792560" flipH="1">
            <a:off x="762000" y="922397"/>
            <a:ext cx="7391400" cy="1844675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 i="0">
              <a:latin typeface="Arial" charset="0"/>
              <a:cs typeface="+mn-cs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219200" y="1125597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b="1" i="0" dirty="0"/>
              <a:t>Most Americans went to the movies to escape their worries.</a:t>
            </a:r>
            <a:endParaRPr lang="en-US" altLang="en-US" sz="2200" i="0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438400" y="2881673"/>
            <a:ext cx="420687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200" dirty="0"/>
              <a:t>The Wizard of Oz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200" dirty="0"/>
              <a:t>Snow White and the Seven Dwarfs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200" dirty="0"/>
              <a:t>Frankenstein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200" dirty="0"/>
              <a:t>Top Hat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200" dirty="0"/>
              <a:t>Gone with the Wind</a:t>
            </a:r>
          </a:p>
          <a:p>
            <a:pPr eaLnBrk="1" hangingPunct="1">
              <a:spcAft>
                <a:spcPct val="30000"/>
              </a:spcAft>
            </a:pPr>
            <a:endParaRPr lang="en-US" alt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1562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23" y="2230821"/>
            <a:ext cx="17240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00117"/>
            <a:ext cx="1628775" cy="19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0117"/>
            <a:ext cx="1514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685800" y="1227444"/>
            <a:ext cx="7620000" cy="1752600"/>
          </a:xfrm>
          <a:prstGeom prst="upArrowCallout">
            <a:avLst>
              <a:gd name="adj1" fmla="val 38969"/>
              <a:gd name="adj2" fmla="val 36091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 i="0">
              <a:latin typeface="Arial" charset="0"/>
              <a:cs typeface="+mn-cs"/>
            </a:endParaRPr>
          </a:p>
        </p:txBody>
      </p:sp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838200" y="1303644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/>
              <a:t>In the early 1930s, </a:t>
            </a:r>
            <a:r>
              <a:rPr lang="en-US" altLang="en-US" i="0" dirty="0">
                <a:solidFill>
                  <a:srgbClr val="0033CC"/>
                </a:solidFill>
              </a:rPr>
              <a:t>gangster films</a:t>
            </a:r>
            <a:r>
              <a:rPr lang="en-US" altLang="en-US" i="0" dirty="0"/>
              <a:t> such as </a:t>
            </a:r>
            <a:r>
              <a:rPr lang="en-US" altLang="en-US" dirty="0"/>
              <a:t>Public Enemy</a:t>
            </a:r>
            <a:r>
              <a:rPr lang="en-US" altLang="en-US" i="0" dirty="0"/>
              <a:t> reflected the public’s </a:t>
            </a:r>
            <a:r>
              <a:rPr lang="en-US" altLang="en-US" i="0" dirty="0">
                <a:solidFill>
                  <a:srgbClr val="0033CC"/>
                </a:solidFill>
              </a:rPr>
              <a:t>distrust of government.</a:t>
            </a:r>
            <a:endParaRPr lang="en-US" altLang="en-US" i="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792560" flipH="1">
            <a:off x="685800" y="3048000"/>
            <a:ext cx="7620000" cy="1881188"/>
          </a:xfrm>
          <a:prstGeom prst="upArrowCallout">
            <a:avLst>
              <a:gd name="adj1" fmla="val 37024"/>
              <a:gd name="adj2" fmla="val 34289"/>
              <a:gd name="adj3" fmla="val 24505"/>
              <a:gd name="adj4" fmla="val 61144"/>
            </a:avLst>
          </a:prstGeom>
          <a:gradFill rotWithShape="1">
            <a:gsLst>
              <a:gs pos="0">
                <a:srgbClr val="AFAF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 i="0">
              <a:latin typeface="Arial" charset="0"/>
              <a:cs typeface="+mn-cs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/>
              <a:t>As the New Deal restored confidence, films such as</a:t>
            </a:r>
          </a:p>
          <a:p>
            <a:pPr eaLnBrk="1" hangingPunct="1"/>
            <a:r>
              <a:rPr lang="en-US" altLang="en-US" i="0" dirty="0"/>
              <a:t> </a:t>
            </a:r>
            <a:r>
              <a:rPr lang="en-US" altLang="en-US" dirty="0"/>
              <a:t>G-Men </a:t>
            </a:r>
            <a:r>
              <a:rPr lang="en-US" altLang="en-US" i="0" dirty="0"/>
              <a:t>began portraying </a:t>
            </a:r>
            <a:r>
              <a:rPr lang="en-US" altLang="en-US" i="0" dirty="0">
                <a:solidFill>
                  <a:srgbClr val="0033CC"/>
                </a:solidFill>
              </a:rPr>
              <a:t>government officials as heroes.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905000" y="4910051"/>
            <a:ext cx="464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/>
              <a:t>Director </a:t>
            </a:r>
            <a:r>
              <a:rPr lang="en-US" altLang="en-US" b="1" i="0" dirty="0">
                <a:solidFill>
                  <a:srgbClr val="FF0000"/>
                </a:solidFill>
              </a:rPr>
              <a:t>Frank Capra </a:t>
            </a:r>
            <a:r>
              <a:rPr lang="en-US" altLang="en-US" i="0" dirty="0"/>
              <a:t>focused on the </a:t>
            </a:r>
            <a:r>
              <a:rPr lang="en-US" altLang="en-US" i="0" dirty="0">
                <a:solidFill>
                  <a:srgbClr val="0033CC"/>
                </a:solidFill>
              </a:rPr>
              <a:t>triumph of the common man over adversity</a:t>
            </a:r>
            <a:r>
              <a:rPr lang="en-US" altLang="en-US" i="0" dirty="0"/>
              <a:t> in such films as </a:t>
            </a:r>
            <a:r>
              <a:rPr lang="en-US" altLang="en-US" dirty="0"/>
              <a:t>Mr. Smith Goes to Washington.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53" y="1776718"/>
            <a:ext cx="1319494" cy="185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" y="4306903"/>
            <a:ext cx="1622888" cy="1926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06903"/>
            <a:ext cx="1633307" cy="2467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5257800" y="2362200"/>
            <a:ext cx="3429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273050" indent="-2730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200" i="0" dirty="0"/>
          </a:p>
          <a:p>
            <a:pPr lvl="1"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200" i="0" dirty="0"/>
              <a:t>Radio networks such as NBC and CBS entertained millions.</a:t>
            </a:r>
          </a:p>
          <a:p>
            <a:pPr lvl="1"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200" i="0" dirty="0"/>
              <a:t>People listened to</a:t>
            </a:r>
            <a:r>
              <a:rPr lang="en-US" altLang="en-US" sz="2200" i="0" dirty="0">
                <a:solidFill>
                  <a:srgbClr val="0070C0"/>
                </a:solidFill>
              </a:rPr>
              <a:t> </a:t>
            </a:r>
            <a:r>
              <a:rPr lang="en-US" altLang="en-US" sz="2200" i="0" dirty="0">
                <a:solidFill>
                  <a:srgbClr val="0033CC"/>
                </a:solidFill>
              </a:rPr>
              <a:t>comedy, drama, news,</a:t>
            </a:r>
            <a:r>
              <a:rPr lang="en-US" altLang="en-US" sz="2200" i="0" dirty="0"/>
              <a:t> and FDR’s </a:t>
            </a:r>
            <a:r>
              <a:rPr lang="en-US" altLang="en-US" sz="2200" i="0" dirty="0">
                <a:solidFill>
                  <a:srgbClr val="0033CC"/>
                </a:solidFill>
              </a:rPr>
              <a:t>fireside chats.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19200" y="1524000"/>
            <a:ext cx="678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b="1" i="0" dirty="0"/>
              <a:t>Radio was a vital part of everyday life.</a:t>
            </a:r>
            <a:endParaRPr lang="en-US" altLang="en-US" sz="2200" i="0" dirty="0"/>
          </a:p>
        </p:txBody>
      </p:sp>
      <p:pic>
        <p:nvPicPr>
          <p:cNvPr id="11268" name="Picture 6" descr="hsus_ch022_s4_FamilyListening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6101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98"/>
          <p:cNvSpPr txBox="1">
            <a:spLocks noChangeArrowheads="1"/>
          </p:cNvSpPr>
          <p:nvPr/>
        </p:nvSpPr>
        <p:spPr bwMode="auto">
          <a:xfrm>
            <a:off x="457200" y="3581400"/>
            <a:ext cx="3962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i="0" dirty="0">
                <a:solidFill>
                  <a:srgbClr val="0033CC"/>
                </a:solidFill>
              </a:rPr>
              <a:t>Orson Welles’</a:t>
            </a:r>
            <a:r>
              <a:rPr lang="en-US" altLang="en-US" sz="2200" i="0" dirty="0"/>
              <a:t> 1938 radio drama </a:t>
            </a:r>
            <a:r>
              <a:rPr lang="en-US" altLang="en-US" sz="2200" b="1" dirty="0">
                <a:solidFill>
                  <a:srgbClr val="FF0000"/>
                </a:solidFill>
              </a:rPr>
              <a:t>War of the Worlds</a:t>
            </a:r>
            <a:r>
              <a:rPr lang="en-US" altLang="en-US" sz="2200" i="0" dirty="0"/>
              <a:t> was so realistic that it caused a national panic when listeners thought that Martians were invading.</a:t>
            </a:r>
          </a:p>
        </p:txBody>
      </p:sp>
      <p:sp>
        <p:nvSpPr>
          <p:cNvPr id="12291" name="Text Box 199"/>
          <p:cNvSpPr txBox="1">
            <a:spLocks noChangeArrowheads="1"/>
          </p:cNvSpPr>
          <p:nvPr/>
        </p:nvSpPr>
        <p:spPr bwMode="auto">
          <a:xfrm>
            <a:off x="4648200" y="1524000"/>
            <a:ext cx="4114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i="0" dirty="0"/>
              <a:t>Radio </a:t>
            </a:r>
            <a:r>
              <a:rPr lang="en-US" altLang="en-US" sz="2200" i="0" dirty="0">
                <a:solidFill>
                  <a:srgbClr val="0033CC"/>
                </a:solidFill>
              </a:rPr>
              <a:t>disc jockeys</a:t>
            </a:r>
            <a:r>
              <a:rPr lang="en-US" altLang="en-US" sz="2200" i="0" dirty="0"/>
              <a:t> played the latest tunes on shows like </a:t>
            </a:r>
            <a:r>
              <a:rPr lang="en-US" altLang="en-US" sz="2200" dirty="0"/>
              <a:t>Your Hit Parade</a:t>
            </a:r>
            <a:r>
              <a:rPr lang="en-US" altLang="en-US" sz="2200" i="0" dirty="0"/>
              <a:t> and </a:t>
            </a:r>
            <a:r>
              <a:rPr lang="en-US" altLang="en-US" sz="2200" dirty="0"/>
              <a:t>Make Believe Ballroom</a:t>
            </a:r>
            <a:r>
              <a:rPr lang="en-US" altLang="en-US" sz="2200" i="0" dirty="0"/>
              <a:t>.</a:t>
            </a:r>
          </a:p>
        </p:txBody>
      </p:sp>
      <p:sp>
        <p:nvSpPr>
          <p:cNvPr id="12292" name="Line 200"/>
          <p:cNvSpPr>
            <a:spLocks noChangeShapeType="1"/>
          </p:cNvSpPr>
          <p:nvPr/>
        </p:nvSpPr>
        <p:spPr bwMode="auto">
          <a:xfrm>
            <a:off x="4495800" y="1676400"/>
            <a:ext cx="0" cy="304800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8537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60986"/>
            <a:ext cx="3019425" cy="2927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673</Words>
  <Application>Microsoft Office PowerPoint</Application>
  <PresentationFormat>On-screen Show (4:3)</PresentationFormat>
  <Paragraphs>78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 Lewbel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Lewbel</dc:creator>
  <cp:lastModifiedBy>Alison Mc Lin</cp:lastModifiedBy>
  <cp:revision>114</cp:revision>
  <cp:lastPrinted>2008-05-21T18:42:16Z</cp:lastPrinted>
  <dcterms:created xsi:type="dcterms:W3CDTF">2008-12-06T15:26:32Z</dcterms:created>
  <dcterms:modified xsi:type="dcterms:W3CDTF">2019-03-27T14:51:21Z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