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85" r:id="rId2"/>
    <p:sldId id="298" r:id="rId3"/>
    <p:sldId id="294" r:id="rId4"/>
    <p:sldId id="295" r:id="rId5"/>
    <p:sldId id="270" r:id="rId6"/>
    <p:sldId id="288" r:id="rId7"/>
    <p:sldId id="267" r:id="rId8"/>
    <p:sldId id="281" r:id="rId9"/>
    <p:sldId id="272" r:id="rId10"/>
    <p:sldId id="302" r:id="rId11"/>
    <p:sldId id="301" r:id="rId12"/>
    <p:sldId id="282" r:id="rId13"/>
    <p:sldId id="280" r:id="rId14"/>
    <p:sldId id="300" r:id="rId15"/>
    <p:sldId id="277" r:id="rId16"/>
    <p:sldId id="278" r:id="rId17"/>
    <p:sldId id="279" r:id="rId18"/>
    <p:sldId id="299" r:id="rId19"/>
    <p:sldId id="289" r:id="rId20"/>
    <p:sldId id="290" r:id="rId21"/>
    <p:sldId id="291" r:id="rId22"/>
    <p:sldId id="292" r:id="rId23"/>
    <p:sldId id="293" r:id="rId24"/>
  </p:sldIdLst>
  <p:sldSz cx="9144000" cy="6858000" type="screen4x3"/>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508" autoAdjust="0"/>
  </p:normalViewPr>
  <p:slideViewPr>
    <p:cSldViewPr snapToGrid="0" snapToObjects="1">
      <p:cViewPr varScale="1">
        <p:scale>
          <a:sx n="104" d="100"/>
          <a:sy n="104" d="100"/>
        </p:scale>
        <p:origin x="-384"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B37C8275-AC4B-2841-9036-D5C23B573956}" type="datetimeFigureOut">
              <a:rPr lang="en-US" smtClean="0"/>
              <a:t>6/4/2018</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DE8BBA57-CF89-C14F-98D1-47924C1A9D2B}" type="slidenum">
              <a:rPr lang="en-US" smtClean="0"/>
              <a:t>‹#›</a:t>
            </a:fld>
            <a:endParaRPr lang="en-US"/>
          </a:p>
        </p:txBody>
      </p:sp>
    </p:spTree>
    <p:extLst>
      <p:ext uri="{BB962C8B-B14F-4D97-AF65-F5344CB8AC3E}">
        <p14:creationId xmlns:p14="http://schemas.microsoft.com/office/powerpoint/2010/main" val="23965296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Frontier</a:t>
            </a:r>
          </a:p>
          <a:p>
            <a:pPr lvl="1">
              <a:spcBef>
                <a:spcPct val="0"/>
              </a:spcBef>
            </a:pPr>
            <a:r>
              <a:rPr lang="en-US" dirty="0" smtClean="0"/>
              <a:t>Few class distinctions (bears don’t care if you’re rich </a:t>
            </a:r>
            <a:r>
              <a:rPr lang="en-US" dirty="0" smtClean="0">
                <a:sym typeface="Wingdings" panose="05000000000000000000" pitchFamily="2" charset="2"/>
              </a:rPr>
              <a:t> ); settled largely by Scots-Irish</a:t>
            </a:r>
            <a:endParaRPr lang="en-US" dirty="0" smtClean="0"/>
          </a:p>
          <a:p>
            <a:pPr lvl="1">
              <a:spcBef>
                <a:spcPct val="0"/>
              </a:spcBef>
            </a:pPr>
            <a:r>
              <a:rPr lang="en-US" dirty="0" smtClean="0"/>
              <a:t>Those with upper-class pretensions were resented</a:t>
            </a:r>
          </a:p>
          <a:p>
            <a:r>
              <a:rPr lang="en-US" dirty="0" smtClean="0"/>
              <a:t>Stratification mild compared to Europe – greater social mobility</a:t>
            </a:r>
          </a:p>
          <a:p>
            <a:r>
              <a:rPr lang="en-US" dirty="0" smtClean="0"/>
              <a:t>Attempt to recreate European stratification failed</a:t>
            </a:r>
          </a:p>
          <a:p>
            <a:pPr lvl="1">
              <a:spcBef>
                <a:spcPct val="0"/>
              </a:spcBef>
            </a:pPr>
            <a:r>
              <a:rPr lang="en-US" dirty="0" smtClean="0"/>
              <a:t>Emerging middle class </a:t>
            </a:r>
          </a:p>
          <a:p>
            <a:pPr lvl="1">
              <a:spcBef>
                <a:spcPct val="0"/>
              </a:spcBef>
            </a:pPr>
            <a:r>
              <a:rPr lang="en-US" dirty="0" smtClean="0"/>
              <a:t>Democratic traditions protected against complete upper class control (John Smith: </a:t>
            </a:r>
            <a:r>
              <a:rPr lang="en-US" i="1" dirty="0" smtClean="0"/>
              <a:t>“He who</a:t>
            </a:r>
            <a:r>
              <a:rPr lang="en-US" i="1" baseline="0" dirty="0" smtClean="0"/>
              <a:t> does not work shall not eat”)</a:t>
            </a:r>
            <a:endParaRPr lang="en-US" dirty="0" smtClean="0"/>
          </a:p>
          <a:p>
            <a:pPr lvl="0">
              <a:spcBef>
                <a:spcPct val="0"/>
              </a:spcBef>
            </a:pPr>
            <a:endParaRPr lang="en-US" dirty="0" smtClean="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A804E7-6501-45FC-AB14-99504F9C011B}" type="slidenum">
              <a:rPr lang="en-US"/>
              <a:pPr fontAlgn="base">
                <a:spcBef>
                  <a:spcPct val="0"/>
                </a:spcBef>
                <a:spcAft>
                  <a:spcPct val="0"/>
                </a:spcAft>
              </a:pPr>
              <a:t>4</a:t>
            </a:fld>
            <a:endParaRPr lang="en-US"/>
          </a:p>
        </p:txBody>
      </p:sp>
    </p:spTree>
    <p:extLst>
      <p:ext uri="{BB962C8B-B14F-4D97-AF65-F5344CB8AC3E}">
        <p14:creationId xmlns:p14="http://schemas.microsoft.com/office/powerpoint/2010/main" val="1655704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4149">
              <a:defRPr/>
            </a:pPr>
            <a:r>
              <a:rPr lang="en-US" dirty="0" smtClean="0"/>
              <a:t>Appealed to emotion, encouraged introspection,  and commitment to personal morality</a:t>
            </a:r>
          </a:p>
          <a:p>
            <a:r>
              <a:rPr lang="en-US" dirty="0" smtClean="0"/>
              <a:t>New vs. Old Light</a:t>
            </a:r>
          </a:p>
          <a:p>
            <a:pPr>
              <a:defRPr/>
            </a:pPr>
            <a:r>
              <a:rPr lang="en-US" dirty="0" smtClean="0"/>
              <a:t>Old Lights: Orthodox clergymen deeply skeptical of emotionalism and theatrical antics of the revivalists. </a:t>
            </a:r>
          </a:p>
          <a:p>
            <a:pPr>
              <a:defRPr/>
            </a:pPr>
            <a:r>
              <a:rPr lang="en-US" dirty="0" smtClean="0"/>
              <a:t>New Lights: Supported the Awakening for revitalizing American religion and used emotionalism to move followers. </a:t>
            </a:r>
          </a:p>
          <a:p>
            <a:pPr>
              <a:defRPr/>
            </a:pPr>
            <a:endParaRPr lang="en-US" dirty="0" smtClean="0"/>
          </a:p>
          <a:p>
            <a:pPr>
              <a:defRPr/>
            </a:pPr>
            <a:endParaRPr lang="en-US" dirty="0" smtClean="0"/>
          </a:p>
          <a:p>
            <a:r>
              <a:rPr lang="en-US" dirty="0" smtClean="0"/>
              <a:t>Picture linked to short </a:t>
            </a:r>
            <a:r>
              <a:rPr lang="en-US" dirty="0" err="1" smtClean="0"/>
              <a:t>CrashCourse</a:t>
            </a:r>
            <a:r>
              <a:rPr lang="en-US" dirty="0" smtClean="0"/>
              <a:t> video on the 1</a:t>
            </a:r>
            <a:r>
              <a:rPr lang="en-US" baseline="30000" dirty="0" smtClean="0"/>
              <a:t>st</a:t>
            </a:r>
            <a:r>
              <a:rPr lang="en-US" dirty="0" smtClean="0"/>
              <a:t> Great Awakening</a:t>
            </a:r>
            <a:endParaRPr lang="en-US" dirty="0"/>
          </a:p>
        </p:txBody>
      </p:sp>
      <p:sp>
        <p:nvSpPr>
          <p:cNvPr id="4" name="Slide Number Placeholder 3"/>
          <p:cNvSpPr>
            <a:spLocks noGrp="1"/>
          </p:cNvSpPr>
          <p:nvPr>
            <p:ph type="sldNum" sz="quarter" idx="10"/>
          </p:nvPr>
        </p:nvSpPr>
        <p:spPr/>
        <p:txBody>
          <a:bodyPr/>
          <a:lstStyle/>
          <a:p>
            <a:fld id="{F3928589-CD12-45D6-B4E7-46314CD034F8}" type="slidenum">
              <a:rPr lang="en-US" smtClean="0"/>
              <a:pPr/>
              <a:t>20</a:t>
            </a:fld>
            <a:endParaRPr lang="en-US"/>
          </a:p>
        </p:txBody>
      </p:sp>
    </p:spTree>
    <p:extLst>
      <p:ext uri="{BB962C8B-B14F-4D97-AF65-F5344CB8AC3E}">
        <p14:creationId xmlns:p14="http://schemas.microsoft.com/office/powerpoint/2010/main" val="2547673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Jonathan Edwards</a:t>
            </a:r>
          </a:p>
          <a:p>
            <a:pPr lvl="1">
              <a:defRPr/>
            </a:pPr>
            <a:r>
              <a:rPr lang="en-US" sz="2400" dirty="0"/>
              <a:t>Most influential of the movement</a:t>
            </a:r>
          </a:p>
          <a:p>
            <a:pPr lvl="1">
              <a:defRPr/>
            </a:pPr>
            <a:r>
              <a:rPr lang="en-US" sz="2400" dirty="0"/>
              <a:t>Blasted the idea of salvation through good works; dependence on God's grace is paramount </a:t>
            </a:r>
          </a:p>
          <a:p>
            <a:pPr lvl="1">
              <a:defRPr/>
            </a:pPr>
            <a:r>
              <a:rPr lang="en-US" sz="2400" dirty="0"/>
              <a:t>Emphasized eternal damnation (“fire and brimstone” sermons)</a:t>
            </a:r>
          </a:p>
          <a:p>
            <a:pPr lvl="1">
              <a:defRPr/>
            </a:pPr>
            <a:r>
              <a:rPr lang="en-US" sz="2400" i="1" dirty="0"/>
              <a:t>“Sinners In the Hands of an Angry God”</a:t>
            </a:r>
          </a:p>
          <a:p>
            <a:pPr lvl="1">
              <a:defRPr/>
            </a:pPr>
            <a:endParaRPr lang="en-US" sz="2400" dirty="0"/>
          </a:p>
          <a:p>
            <a:endParaRPr lang="en-US" dirty="0"/>
          </a:p>
        </p:txBody>
      </p:sp>
      <p:sp>
        <p:nvSpPr>
          <p:cNvPr id="4" name="Slide Number Placeholder 3"/>
          <p:cNvSpPr>
            <a:spLocks noGrp="1"/>
          </p:cNvSpPr>
          <p:nvPr>
            <p:ph type="sldNum" sz="quarter" idx="10"/>
          </p:nvPr>
        </p:nvSpPr>
        <p:spPr/>
        <p:txBody>
          <a:bodyPr/>
          <a:lstStyle/>
          <a:p>
            <a:fld id="{29F8E6E2-A56B-CB4B-BB12-8F7D6843C247}" type="slidenum">
              <a:rPr lang="en-US" smtClean="0"/>
              <a:t>21</a:t>
            </a:fld>
            <a:endParaRPr lang="en-US"/>
          </a:p>
        </p:txBody>
      </p:sp>
    </p:spTree>
    <p:extLst>
      <p:ext uri="{BB962C8B-B14F-4D97-AF65-F5344CB8AC3E}">
        <p14:creationId xmlns:p14="http://schemas.microsoft.com/office/powerpoint/2010/main" val="3716343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defRPr/>
            </a:pPr>
            <a:endParaRPr lang="en-US" dirty="0"/>
          </a:p>
        </p:txBody>
      </p:sp>
      <p:sp>
        <p:nvSpPr>
          <p:cNvPr id="4" name="Slide Number Placeholder 3"/>
          <p:cNvSpPr>
            <a:spLocks noGrp="1"/>
          </p:cNvSpPr>
          <p:nvPr>
            <p:ph type="sldNum" sz="quarter" idx="10"/>
          </p:nvPr>
        </p:nvSpPr>
        <p:spPr/>
        <p:txBody>
          <a:bodyPr/>
          <a:lstStyle/>
          <a:p>
            <a:pPr>
              <a:defRPr/>
            </a:pPr>
            <a:fld id="{7FFA22A7-B8B3-41D1-976E-886662054858}" type="slidenum">
              <a:rPr lang="en-US" smtClean="0"/>
              <a:pPr>
                <a:defRPr/>
              </a:pPr>
              <a:t>22</a:t>
            </a:fld>
            <a:endParaRPr lang="en-US"/>
          </a:p>
        </p:txBody>
      </p:sp>
    </p:spTree>
    <p:extLst>
      <p:ext uri="{BB962C8B-B14F-4D97-AF65-F5344CB8AC3E}">
        <p14:creationId xmlns:p14="http://schemas.microsoft.com/office/powerpoint/2010/main" val="2487915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4149">
              <a:defRPr/>
            </a:pPr>
            <a:r>
              <a:rPr lang="en-US" dirty="0">
                <a:solidFill>
                  <a:schemeClr val="bg1"/>
                </a:solidFill>
                <a:effectLst>
                  <a:outerShdw blurRad="38100" dist="38100" dir="2700000" algn="tl">
                    <a:srgbClr val="000000">
                      <a:alpha val="43137"/>
                    </a:srgbClr>
                  </a:outerShdw>
                </a:effectLst>
              </a:rPr>
              <a:t>A cultural movement of intellectuals in 18th century Europe and the United States, whose purpose was to reform government and society, and advance knowledge through reason and logic.</a:t>
            </a:r>
          </a:p>
          <a:p>
            <a:endParaRPr lang="en-US" dirty="0"/>
          </a:p>
        </p:txBody>
      </p:sp>
      <p:sp>
        <p:nvSpPr>
          <p:cNvPr id="4" name="Slide Number Placeholder 3"/>
          <p:cNvSpPr>
            <a:spLocks noGrp="1"/>
          </p:cNvSpPr>
          <p:nvPr>
            <p:ph type="sldNum" sz="quarter" idx="10"/>
          </p:nvPr>
        </p:nvSpPr>
        <p:spPr/>
        <p:txBody>
          <a:bodyPr/>
          <a:lstStyle/>
          <a:p>
            <a:fld id="{F3928589-CD12-45D6-B4E7-46314CD034F8}" type="slidenum">
              <a:rPr lang="en-US" smtClean="0"/>
              <a:pPr/>
              <a:t>23</a:t>
            </a:fld>
            <a:endParaRPr lang="en-US"/>
          </a:p>
        </p:txBody>
      </p:sp>
    </p:spTree>
    <p:extLst>
      <p:ext uri="{BB962C8B-B14F-4D97-AF65-F5344CB8AC3E}">
        <p14:creationId xmlns:p14="http://schemas.microsoft.com/office/powerpoint/2010/main" val="102941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Traditional family roles</a:t>
            </a:r>
          </a:p>
          <a:p>
            <a:r>
              <a:rPr lang="en-US" dirty="0" smtClean="0"/>
              <a:t>Highest standard of living</a:t>
            </a:r>
          </a:p>
          <a:p>
            <a:pPr lvl="1"/>
            <a:r>
              <a:rPr lang="en-US" dirty="0" smtClean="0"/>
              <a:t>Generally lower mortality rates than Europe</a:t>
            </a:r>
          </a:p>
          <a:p>
            <a:pPr lvl="1"/>
            <a:r>
              <a:rPr lang="en-US" dirty="0" smtClean="0"/>
              <a:t>Land was cheap, although less available in southern plantation system </a:t>
            </a:r>
          </a:p>
          <a:p>
            <a:pPr lvl="1"/>
            <a:r>
              <a:rPr lang="en-US" dirty="0" smtClean="0"/>
              <a:t>Wages were about three times that of Europe</a:t>
            </a:r>
          </a:p>
          <a:p>
            <a:pPr lvl="1">
              <a:spcBef>
                <a:spcPct val="0"/>
              </a:spcBef>
            </a:pPr>
            <a:endParaRPr lang="en-US" dirty="0"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1659F1-F2E3-4CC1-9D95-FA3F7BAE4F08}" type="slidenum">
              <a:rPr lang="en-US"/>
              <a:pPr fontAlgn="base">
                <a:spcBef>
                  <a:spcPct val="0"/>
                </a:spcBef>
                <a:spcAft>
                  <a:spcPct val="0"/>
                </a:spcAft>
              </a:pPr>
              <a:t>5</a:t>
            </a:fld>
            <a:endParaRPr lang="en-US"/>
          </a:p>
        </p:txBody>
      </p:sp>
    </p:spTree>
    <p:extLst>
      <p:ext uri="{BB962C8B-B14F-4D97-AF65-F5344CB8AC3E}">
        <p14:creationId xmlns:p14="http://schemas.microsoft.com/office/powerpoint/2010/main" val="165030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r>
              <a:rPr lang="en-US" dirty="0" smtClean="0"/>
              <a:t>New England</a:t>
            </a:r>
          </a:p>
          <a:p>
            <a:pPr lvl="1"/>
            <a:r>
              <a:rPr lang="en-US" dirty="0" smtClean="0"/>
              <a:t>Strongest; for Bible Reading</a:t>
            </a:r>
          </a:p>
          <a:p>
            <a:pPr lvl="1"/>
            <a:r>
              <a:rPr lang="en-US" dirty="0" smtClean="0"/>
              <a:t>Primary and secondary schools established early</a:t>
            </a:r>
          </a:p>
          <a:p>
            <a:pPr lvl="1"/>
            <a:r>
              <a:rPr lang="en-US" dirty="0" smtClean="0"/>
              <a:t>Communities of 50 families or more required to build public schools </a:t>
            </a:r>
          </a:p>
          <a:p>
            <a:r>
              <a:rPr lang="en-US" dirty="0" smtClean="0"/>
              <a:t>Middle</a:t>
            </a:r>
          </a:p>
          <a:p>
            <a:pPr lvl="1"/>
            <a:r>
              <a:rPr lang="en-US" dirty="0" smtClean="0"/>
              <a:t>Some public education</a:t>
            </a:r>
          </a:p>
          <a:p>
            <a:pPr lvl="1">
              <a:defRPr/>
            </a:pPr>
            <a:r>
              <a:rPr lang="en-US" dirty="0" smtClean="0"/>
              <a:t>Many well-to-do families sent their sons to colleges in England </a:t>
            </a:r>
          </a:p>
          <a:p>
            <a:r>
              <a:rPr lang="en-US" dirty="0" smtClean="0"/>
              <a:t>South</a:t>
            </a:r>
          </a:p>
          <a:p>
            <a:pPr lvl="1"/>
            <a:r>
              <a:rPr lang="en-US" dirty="0" smtClean="0"/>
              <a:t>Privileged; hired tutors to teach their children</a:t>
            </a:r>
          </a:p>
          <a:p>
            <a:pPr lvl="1"/>
            <a:r>
              <a:rPr lang="en-US" dirty="0" smtClean="0"/>
              <a:t>Plantation living made cities, schools, and churches spread out</a:t>
            </a:r>
          </a:p>
          <a:p>
            <a:r>
              <a:rPr lang="en-US" dirty="0" smtClean="0"/>
              <a:t>College</a:t>
            </a:r>
          </a:p>
          <a:p>
            <a:pPr lvl="1">
              <a:defRPr/>
            </a:pPr>
            <a:r>
              <a:rPr lang="en-US" dirty="0" smtClean="0"/>
              <a:t>Primary focus on the training of new clergy, not academics </a:t>
            </a:r>
          </a:p>
          <a:p>
            <a:pPr lvl="1">
              <a:defRPr/>
            </a:pPr>
            <a:r>
              <a:rPr lang="en-US" dirty="0" smtClean="0"/>
              <a:t>Eventually move towards secular subjects</a:t>
            </a:r>
          </a:p>
          <a:p>
            <a:pPr lvl="1">
              <a:defRPr/>
            </a:pPr>
            <a:r>
              <a:rPr lang="en-US" dirty="0" smtClean="0"/>
              <a:t>1</a:t>
            </a:r>
            <a:r>
              <a:rPr lang="en-US" baseline="30000" dirty="0" smtClean="0"/>
              <a:t>st</a:t>
            </a:r>
            <a:r>
              <a:rPr lang="en-US" dirty="0" smtClean="0"/>
              <a:t>: Harvard</a:t>
            </a:r>
            <a:r>
              <a:rPr lang="en-US" baseline="0" dirty="0" smtClean="0"/>
              <a:t> (meant to train ministers); College of William and Mary created as a royal college (meant to train colonial leaders in the mindset of England; Washington, Jefferson, Patrick Henry all graduates)</a:t>
            </a:r>
            <a:endParaRPr lang="en-US" dirty="0" smtClean="0"/>
          </a:p>
          <a:p>
            <a:pPr>
              <a:defRPr/>
            </a:pPr>
            <a:endParaRPr lang="en-US" dirty="0"/>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2403A1-8B3D-42DD-86EA-B54577F1B895}" type="slidenum">
              <a:rPr lang="en-US"/>
              <a:pPr fontAlgn="base">
                <a:spcBef>
                  <a:spcPct val="0"/>
                </a:spcBef>
                <a:spcAft>
                  <a:spcPct val="0"/>
                </a:spcAft>
              </a:pPr>
              <a:t>6</a:t>
            </a:fld>
            <a:endParaRPr lang="en-US"/>
          </a:p>
        </p:txBody>
      </p:sp>
    </p:spTree>
    <p:extLst>
      <p:ext uri="{BB962C8B-B14F-4D97-AF65-F5344CB8AC3E}">
        <p14:creationId xmlns:p14="http://schemas.microsoft.com/office/powerpoint/2010/main" val="1678926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r>
              <a:rPr lang="en-US" dirty="0" smtClean="0"/>
              <a:t>Agriculture</a:t>
            </a:r>
            <a:r>
              <a:rPr lang="en-US" baseline="0" dirty="0" smtClean="0"/>
              <a:t> – Most common occupation, regardless of farm size.  Most were yeoman farmers (small, independent farms)</a:t>
            </a:r>
            <a:endParaRPr lang="en-US" dirty="0" smtClean="0"/>
          </a:p>
          <a:p>
            <a:r>
              <a:rPr lang="en-US" dirty="0" smtClean="0"/>
              <a:t>Land Speculation – Made many investors wealthy (e.g. George Washington)</a:t>
            </a:r>
          </a:p>
          <a:p>
            <a:pPr>
              <a:spcBef>
                <a:spcPts val="1421"/>
              </a:spcBef>
            </a:pPr>
            <a:r>
              <a:rPr lang="en-US" dirty="0" smtClean="0"/>
              <a:t>Manufacturing</a:t>
            </a:r>
          </a:p>
          <a:p>
            <a:pPr lvl="1">
              <a:defRPr/>
            </a:pPr>
            <a:r>
              <a:rPr lang="en-US" dirty="0" smtClean="0"/>
              <a:t>Small industries (coopering, shipbuilding, etc.</a:t>
            </a:r>
            <a:r>
              <a:rPr lang="en-US" baseline="0" dirty="0" smtClean="0"/>
              <a:t> – industries that facilitated mercantilism)</a:t>
            </a:r>
            <a:endParaRPr lang="en-US" dirty="0" smtClean="0"/>
          </a:p>
          <a:p>
            <a:pPr lvl="1">
              <a:defRPr/>
            </a:pPr>
            <a:r>
              <a:rPr lang="en-US" dirty="0" smtClean="0"/>
              <a:t>Lumbering most important: shipbuilding </a:t>
            </a:r>
          </a:p>
          <a:p>
            <a:pPr lvl="1">
              <a:defRPr/>
            </a:pPr>
            <a:r>
              <a:rPr lang="en-US" dirty="0" smtClean="0"/>
              <a:t>Cottage industry</a:t>
            </a:r>
          </a:p>
          <a:p>
            <a:pPr>
              <a:spcBef>
                <a:spcPts val="1421"/>
              </a:spcBef>
            </a:pPr>
            <a:r>
              <a:rPr lang="en-US" dirty="0" smtClean="0"/>
              <a:t>Trade</a:t>
            </a:r>
          </a:p>
          <a:p>
            <a:pPr lvl="1">
              <a:defRPr/>
            </a:pPr>
            <a:r>
              <a:rPr lang="en-US" dirty="0" smtClean="0"/>
              <a:t>High demand for British goods </a:t>
            </a:r>
          </a:p>
          <a:p>
            <a:pPr lvl="1">
              <a:defRPr/>
            </a:pPr>
            <a:r>
              <a:rPr lang="en-US" dirty="0" smtClean="0"/>
              <a:t>Once British demand for American products peaked Americans sought other markets </a:t>
            </a:r>
          </a:p>
          <a:p>
            <a:pPr>
              <a:spcBef>
                <a:spcPts val="1421"/>
              </a:spcBef>
            </a:pPr>
            <a:r>
              <a:rPr lang="en-US" dirty="0" smtClean="0"/>
              <a:t>Transportation</a:t>
            </a:r>
          </a:p>
          <a:p>
            <a:pPr lvl="1">
              <a:defRPr/>
            </a:pPr>
            <a:r>
              <a:rPr lang="en-US" dirty="0" smtClean="0"/>
              <a:t>Inland transportation poor by road </a:t>
            </a:r>
          </a:p>
          <a:p>
            <a:pPr lvl="1">
              <a:defRPr/>
            </a:pPr>
            <a:r>
              <a:rPr lang="en-US" dirty="0" smtClean="0"/>
              <a:t>Waterways most important: Population located near rivers </a:t>
            </a:r>
          </a:p>
          <a:p>
            <a:r>
              <a:rPr lang="en-US" dirty="0" smtClean="0"/>
              <a:t>Other Colonial Occupations</a:t>
            </a:r>
          </a:p>
          <a:p>
            <a:pPr lvl="1"/>
            <a:r>
              <a:rPr lang="en-US" dirty="0" smtClean="0"/>
              <a:t>Clergy most respected, but not as privileged as at home in Europe (many</a:t>
            </a:r>
            <a:r>
              <a:rPr lang="en-US" baseline="0" dirty="0" smtClean="0"/>
              <a:t> had secondary jobs)</a:t>
            </a:r>
            <a:endParaRPr lang="en-US" dirty="0" smtClean="0"/>
          </a:p>
          <a:p>
            <a:pPr lvl="1"/>
            <a:r>
              <a:rPr lang="en-US" dirty="0" smtClean="0"/>
              <a:t>Politics growing as an occupation (e.g. House of Burgesses) – wealthy and able ruled</a:t>
            </a:r>
            <a:r>
              <a:rPr lang="en-US" baseline="0" dirty="0" smtClean="0"/>
              <a:t> since only they could afford to take time away from their primary occupations</a:t>
            </a:r>
            <a:endParaRPr lang="en-US" dirty="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D2D615-0DBA-476F-8AFB-9F6A44A24AAF}" type="slidenum">
              <a:rPr lang="en-US"/>
              <a:pPr fontAlgn="base">
                <a:spcBef>
                  <a:spcPct val="0"/>
                </a:spcBef>
                <a:spcAft>
                  <a:spcPct val="0"/>
                </a:spcAft>
              </a:pPr>
              <a:t>9</a:t>
            </a:fld>
            <a:endParaRPr lang="en-US"/>
          </a:p>
        </p:txBody>
      </p:sp>
    </p:spTree>
    <p:extLst>
      <p:ext uri="{BB962C8B-B14F-4D97-AF65-F5344CB8AC3E}">
        <p14:creationId xmlns:p14="http://schemas.microsoft.com/office/powerpoint/2010/main" val="3003634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r>
              <a:rPr lang="en-US" dirty="0" smtClean="0"/>
              <a:t>Agriculture</a:t>
            </a:r>
            <a:r>
              <a:rPr lang="en-US" baseline="0" dirty="0" smtClean="0"/>
              <a:t> – Most common occupation, regardless of farm size.  Most were yeoman farmers (small, independent farms)</a:t>
            </a:r>
            <a:endParaRPr lang="en-US" dirty="0" smtClean="0"/>
          </a:p>
          <a:p>
            <a:r>
              <a:rPr lang="en-US" dirty="0" smtClean="0"/>
              <a:t>Land Speculation – Made many investors wealthy (e.g. George Washington)</a:t>
            </a:r>
          </a:p>
          <a:p>
            <a:pPr>
              <a:spcBef>
                <a:spcPts val="1421"/>
              </a:spcBef>
            </a:pPr>
            <a:r>
              <a:rPr lang="en-US" dirty="0" smtClean="0"/>
              <a:t>Manufacturing</a:t>
            </a:r>
          </a:p>
          <a:p>
            <a:pPr lvl="1">
              <a:defRPr/>
            </a:pPr>
            <a:r>
              <a:rPr lang="en-US" dirty="0" smtClean="0"/>
              <a:t>Small industries (coopering, shipbuilding, etc.</a:t>
            </a:r>
            <a:r>
              <a:rPr lang="en-US" baseline="0" dirty="0" smtClean="0"/>
              <a:t> – industries that facilitated mercantilism)</a:t>
            </a:r>
            <a:endParaRPr lang="en-US" dirty="0" smtClean="0"/>
          </a:p>
          <a:p>
            <a:pPr lvl="1">
              <a:defRPr/>
            </a:pPr>
            <a:r>
              <a:rPr lang="en-US" dirty="0" smtClean="0"/>
              <a:t>Lumbering most important: shipbuilding </a:t>
            </a:r>
          </a:p>
          <a:p>
            <a:pPr lvl="1">
              <a:defRPr/>
            </a:pPr>
            <a:r>
              <a:rPr lang="en-US" dirty="0" smtClean="0"/>
              <a:t>Cottage industry</a:t>
            </a:r>
          </a:p>
          <a:p>
            <a:pPr>
              <a:spcBef>
                <a:spcPts val="1421"/>
              </a:spcBef>
            </a:pPr>
            <a:r>
              <a:rPr lang="en-US" dirty="0" smtClean="0"/>
              <a:t>Trade</a:t>
            </a:r>
          </a:p>
          <a:p>
            <a:pPr lvl="1">
              <a:defRPr/>
            </a:pPr>
            <a:r>
              <a:rPr lang="en-US" dirty="0" smtClean="0"/>
              <a:t>High demand for British goods </a:t>
            </a:r>
          </a:p>
          <a:p>
            <a:pPr lvl="1">
              <a:defRPr/>
            </a:pPr>
            <a:r>
              <a:rPr lang="en-US" dirty="0" smtClean="0"/>
              <a:t>Once British demand for American products peaked Americans sought other markets </a:t>
            </a:r>
          </a:p>
          <a:p>
            <a:pPr>
              <a:spcBef>
                <a:spcPts val="1421"/>
              </a:spcBef>
            </a:pPr>
            <a:r>
              <a:rPr lang="en-US" dirty="0" smtClean="0"/>
              <a:t>Transportation</a:t>
            </a:r>
          </a:p>
          <a:p>
            <a:pPr lvl="1">
              <a:defRPr/>
            </a:pPr>
            <a:r>
              <a:rPr lang="en-US" dirty="0" smtClean="0"/>
              <a:t>Inland transportation poor by road </a:t>
            </a:r>
          </a:p>
          <a:p>
            <a:pPr lvl="1">
              <a:defRPr/>
            </a:pPr>
            <a:r>
              <a:rPr lang="en-US" dirty="0" smtClean="0"/>
              <a:t>Waterways most important: Population located near rivers </a:t>
            </a:r>
          </a:p>
          <a:p>
            <a:r>
              <a:rPr lang="en-US" dirty="0" smtClean="0"/>
              <a:t>Other Colonial Occupations</a:t>
            </a:r>
          </a:p>
          <a:p>
            <a:pPr lvl="1"/>
            <a:r>
              <a:rPr lang="en-US" dirty="0" smtClean="0"/>
              <a:t>Clergy most respected, but not as privileged as at home in Europe (many</a:t>
            </a:r>
            <a:r>
              <a:rPr lang="en-US" baseline="0" dirty="0" smtClean="0"/>
              <a:t> had secondary jobs)</a:t>
            </a:r>
            <a:endParaRPr lang="en-US" dirty="0" smtClean="0"/>
          </a:p>
          <a:p>
            <a:pPr lvl="1"/>
            <a:r>
              <a:rPr lang="en-US" dirty="0" smtClean="0"/>
              <a:t>Politics growing as an occupation (e.g. House of Burgesses) – wealthy and able ruled</a:t>
            </a:r>
            <a:r>
              <a:rPr lang="en-US" baseline="0" dirty="0" smtClean="0"/>
              <a:t> since only they could afford to take time away from their primary occupations</a:t>
            </a:r>
            <a:endParaRPr lang="en-US" dirty="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D2D615-0DBA-476F-8AFB-9F6A44A24AAF}" type="slidenum">
              <a:rPr lang="en-US"/>
              <a:pPr fontAlgn="base">
                <a:spcBef>
                  <a:spcPct val="0"/>
                </a:spcBef>
                <a:spcAft>
                  <a:spcPct val="0"/>
                </a:spcAft>
              </a:pPr>
              <a:t>10</a:t>
            </a:fld>
            <a:endParaRPr lang="en-US"/>
          </a:p>
        </p:txBody>
      </p:sp>
    </p:spTree>
    <p:extLst>
      <p:ext uri="{BB962C8B-B14F-4D97-AF65-F5344CB8AC3E}">
        <p14:creationId xmlns:p14="http://schemas.microsoft.com/office/powerpoint/2010/main" val="3003634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r>
              <a:rPr lang="en-US" dirty="0" smtClean="0"/>
              <a:t>Agriculture</a:t>
            </a:r>
            <a:r>
              <a:rPr lang="en-US" baseline="0" dirty="0" smtClean="0"/>
              <a:t> – Most common occupation, regardless of farm size.  Most were yeoman farmers (small, independent farms)</a:t>
            </a:r>
            <a:endParaRPr lang="en-US" dirty="0" smtClean="0"/>
          </a:p>
          <a:p>
            <a:r>
              <a:rPr lang="en-US" dirty="0" smtClean="0"/>
              <a:t>Land Speculation – Made many investors wealthy (e.g. George Washington)</a:t>
            </a:r>
          </a:p>
          <a:p>
            <a:pPr>
              <a:spcBef>
                <a:spcPts val="1421"/>
              </a:spcBef>
            </a:pPr>
            <a:r>
              <a:rPr lang="en-US" dirty="0" smtClean="0"/>
              <a:t>Manufacturing</a:t>
            </a:r>
          </a:p>
          <a:p>
            <a:pPr lvl="1">
              <a:defRPr/>
            </a:pPr>
            <a:r>
              <a:rPr lang="en-US" dirty="0" smtClean="0"/>
              <a:t>Small industries (coopering, shipbuilding, etc.</a:t>
            </a:r>
            <a:r>
              <a:rPr lang="en-US" baseline="0" dirty="0" smtClean="0"/>
              <a:t> – industries that facilitated mercantilism)</a:t>
            </a:r>
            <a:endParaRPr lang="en-US" dirty="0" smtClean="0"/>
          </a:p>
          <a:p>
            <a:pPr lvl="1">
              <a:defRPr/>
            </a:pPr>
            <a:r>
              <a:rPr lang="en-US" dirty="0" smtClean="0"/>
              <a:t>Lumbering most important: shipbuilding </a:t>
            </a:r>
          </a:p>
          <a:p>
            <a:pPr lvl="1">
              <a:defRPr/>
            </a:pPr>
            <a:r>
              <a:rPr lang="en-US" dirty="0" smtClean="0"/>
              <a:t>Cottage industry</a:t>
            </a:r>
          </a:p>
          <a:p>
            <a:pPr>
              <a:spcBef>
                <a:spcPts val="1421"/>
              </a:spcBef>
            </a:pPr>
            <a:r>
              <a:rPr lang="en-US" dirty="0" smtClean="0"/>
              <a:t>Trade</a:t>
            </a:r>
          </a:p>
          <a:p>
            <a:pPr lvl="1">
              <a:defRPr/>
            </a:pPr>
            <a:r>
              <a:rPr lang="en-US" dirty="0" smtClean="0"/>
              <a:t>High demand for British goods </a:t>
            </a:r>
          </a:p>
          <a:p>
            <a:pPr lvl="1">
              <a:defRPr/>
            </a:pPr>
            <a:r>
              <a:rPr lang="en-US" dirty="0" smtClean="0"/>
              <a:t>Once British demand for American products peaked Americans sought other markets </a:t>
            </a:r>
          </a:p>
          <a:p>
            <a:pPr>
              <a:spcBef>
                <a:spcPts val="1421"/>
              </a:spcBef>
            </a:pPr>
            <a:r>
              <a:rPr lang="en-US" dirty="0" smtClean="0"/>
              <a:t>Transportation</a:t>
            </a:r>
          </a:p>
          <a:p>
            <a:pPr lvl="1">
              <a:defRPr/>
            </a:pPr>
            <a:r>
              <a:rPr lang="en-US" dirty="0" smtClean="0"/>
              <a:t>Inland transportation poor by road </a:t>
            </a:r>
          </a:p>
          <a:p>
            <a:pPr lvl="1">
              <a:defRPr/>
            </a:pPr>
            <a:r>
              <a:rPr lang="en-US" dirty="0" smtClean="0"/>
              <a:t>Waterways most important: Population located near rivers </a:t>
            </a:r>
          </a:p>
          <a:p>
            <a:r>
              <a:rPr lang="en-US" dirty="0" smtClean="0"/>
              <a:t>Other Colonial Occupations</a:t>
            </a:r>
          </a:p>
          <a:p>
            <a:pPr lvl="1"/>
            <a:r>
              <a:rPr lang="en-US" dirty="0" smtClean="0"/>
              <a:t>Clergy most respected, but not as privileged as at home in Europe (many</a:t>
            </a:r>
            <a:r>
              <a:rPr lang="en-US" baseline="0" dirty="0" smtClean="0"/>
              <a:t> had secondary jobs)</a:t>
            </a:r>
            <a:endParaRPr lang="en-US" dirty="0" smtClean="0"/>
          </a:p>
          <a:p>
            <a:pPr lvl="1"/>
            <a:r>
              <a:rPr lang="en-US" dirty="0" smtClean="0"/>
              <a:t>Politics growing as an occupation (e.g. House of Burgesses) – wealthy and able ruled</a:t>
            </a:r>
            <a:r>
              <a:rPr lang="en-US" baseline="0" dirty="0" smtClean="0"/>
              <a:t> since only they could afford to take time away from their primary occupations</a:t>
            </a:r>
            <a:endParaRPr lang="en-US" dirty="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D2D615-0DBA-476F-8AFB-9F6A44A24AAF}" type="slidenum">
              <a:rPr lang="en-US"/>
              <a:pPr fontAlgn="base">
                <a:spcBef>
                  <a:spcPct val="0"/>
                </a:spcBef>
                <a:spcAft>
                  <a:spcPct val="0"/>
                </a:spcAft>
              </a:pPr>
              <a:t>11</a:t>
            </a:fld>
            <a:endParaRPr lang="en-US"/>
          </a:p>
        </p:txBody>
      </p:sp>
    </p:spTree>
    <p:extLst>
      <p:ext uri="{BB962C8B-B14F-4D97-AF65-F5344CB8AC3E}">
        <p14:creationId xmlns:p14="http://schemas.microsoft.com/office/powerpoint/2010/main" val="3003634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eaLnBrk="1" hangingPunct="1"/>
            <a:r>
              <a:rPr lang="en-US" sz="2900" dirty="0"/>
              <a:t>The House of Burgesses (1619): Assumed the role of the House of Commons in England</a:t>
            </a:r>
            <a:endParaRPr lang="en-US" sz="2900" dirty="0">
              <a:sym typeface="Wingdings" pitchFamily="2" charset="2"/>
            </a:endParaRPr>
          </a:p>
          <a:p>
            <a:pPr lvl="1" eaLnBrk="1" hangingPunct="1"/>
            <a:r>
              <a:rPr lang="en-US" sz="2600" dirty="0"/>
              <a:t>Control over finances, militia, etc.</a:t>
            </a:r>
          </a:p>
          <a:p>
            <a:pPr lvl="1" eaLnBrk="1" hangingPunct="1"/>
            <a:r>
              <a:rPr lang="en-US" sz="2600" dirty="0"/>
              <a:t>Able to initiate legislation by end of 17</a:t>
            </a:r>
            <a:r>
              <a:rPr lang="en-US" sz="2600" baseline="30000" dirty="0"/>
              <a:t>th</a:t>
            </a:r>
            <a:r>
              <a:rPr lang="en-US" sz="2600" dirty="0"/>
              <a:t> century</a:t>
            </a:r>
          </a:p>
          <a:p>
            <a:pPr eaLnBrk="1" hangingPunct="1"/>
            <a:r>
              <a:rPr lang="en-US" sz="2900" dirty="0"/>
              <a:t>Governor’s Council appointed by royal governor</a:t>
            </a:r>
            <a:endParaRPr lang="en-US" sz="2900" dirty="0">
              <a:sym typeface="Wingdings" pitchFamily="2" charset="2"/>
            </a:endParaRPr>
          </a:p>
          <a:p>
            <a:pPr lvl="1" eaLnBrk="1" hangingPunct="1"/>
            <a:r>
              <a:rPr lang="en-US" sz="2600" dirty="0"/>
              <a:t>Mainly leading planters.</a:t>
            </a:r>
          </a:p>
          <a:p>
            <a:pPr lvl="1" eaLnBrk="1" hangingPunct="1"/>
            <a:r>
              <a:rPr lang="en-US" sz="2600" dirty="0"/>
              <a:t>Functions like House of Lords.</a:t>
            </a:r>
          </a:p>
          <a:p>
            <a:pPr lvl="1" eaLnBrk="1" hangingPunct="1"/>
            <a:r>
              <a:rPr lang="en-US" sz="2600" dirty="0"/>
              <a:t>High death rates ensured rapid turnover of members.</a:t>
            </a:r>
          </a:p>
          <a:p>
            <a:endParaRPr lang="en-US" dirty="0"/>
          </a:p>
        </p:txBody>
      </p:sp>
      <p:sp>
        <p:nvSpPr>
          <p:cNvPr id="4" name="Slide Number Placeholder 3"/>
          <p:cNvSpPr>
            <a:spLocks noGrp="1"/>
          </p:cNvSpPr>
          <p:nvPr>
            <p:ph type="sldNum" sz="quarter" idx="10"/>
          </p:nvPr>
        </p:nvSpPr>
        <p:spPr/>
        <p:txBody>
          <a:bodyPr/>
          <a:lstStyle/>
          <a:p>
            <a:pPr>
              <a:defRPr/>
            </a:pPr>
            <a:fld id="{718EB0AE-BFD3-4B4F-8447-88C710A6C4D5}" type="slidenum">
              <a:rPr lang="en-US" smtClean="0"/>
              <a:pPr>
                <a:defRPr/>
              </a:pPr>
              <a:t>13</a:t>
            </a:fld>
            <a:endParaRPr lang="en-US"/>
          </a:p>
        </p:txBody>
      </p:sp>
    </p:spTree>
    <p:extLst>
      <p:ext uri="{BB962C8B-B14F-4D97-AF65-F5344CB8AC3E}">
        <p14:creationId xmlns:p14="http://schemas.microsoft.com/office/powerpoint/2010/main" val="2306216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err="1" smtClean="0">
                <a:ln w="10160">
                  <a:solidFill>
                    <a:schemeClr val="tx1">
                      <a:lumMod val="50000"/>
                      <a:lumOff val="50000"/>
                    </a:schemeClr>
                  </a:solidFill>
                  <a:prstDash val="solid"/>
                </a:ln>
                <a:solidFill>
                  <a:schemeClr val="bg1"/>
                </a:solidFill>
                <a:effectLst>
                  <a:glow rad="101600">
                    <a:schemeClr val="tx1">
                      <a:lumMod val="65000"/>
                      <a:lumOff val="35000"/>
                      <a:alpha val="60000"/>
                    </a:schemeClr>
                  </a:glow>
                  <a:outerShdw blurRad="50800" dist="38100" dir="2700000" algn="tl" rotWithShape="0">
                    <a:prstClr val="black">
                      <a:alpha val="40000"/>
                    </a:prstClr>
                  </a:outerShdw>
                </a:effectLst>
                <a:latin typeface="Book Antiqua" pitchFamily="18" charset="0"/>
              </a:rPr>
              <a:t>Pequots</a:t>
            </a:r>
            <a:r>
              <a:rPr lang="en-US" sz="1200" b="1" dirty="0" smtClean="0">
                <a:ln w="10160">
                  <a:solidFill>
                    <a:schemeClr val="tx1">
                      <a:lumMod val="50000"/>
                      <a:lumOff val="50000"/>
                    </a:schemeClr>
                  </a:solidFill>
                  <a:prstDash val="solid"/>
                </a:ln>
                <a:solidFill>
                  <a:schemeClr val="bg1"/>
                </a:solidFill>
                <a:effectLst>
                  <a:glow rad="101600">
                    <a:schemeClr val="tx1">
                      <a:lumMod val="65000"/>
                      <a:lumOff val="35000"/>
                      <a:alpha val="60000"/>
                    </a:schemeClr>
                  </a:glow>
                  <a:outerShdw blurRad="50800" dist="38100" dir="2700000" algn="tl" rotWithShape="0">
                    <a:prstClr val="black">
                      <a:alpha val="40000"/>
                    </a:prstClr>
                  </a:outerShdw>
                </a:effectLst>
                <a:latin typeface="Book Antiqua" pitchFamily="18" charset="0"/>
              </a:rPr>
              <a:t> (NA from CT)  vs. Puritans and Narragansett </a:t>
            </a:r>
          </a:p>
          <a:p>
            <a:endParaRPr lang="en-US" dirty="0"/>
          </a:p>
        </p:txBody>
      </p:sp>
      <p:sp>
        <p:nvSpPr>
          <p:cNvPr id="4" name="Slide Number Placeholder 3"/>
          <p:cNvSpPr>
            <a:spLocks noGrp="1"/>
          </p:cNvSpPr>
          <p:nvPr>
            <p:ph type="sldNum" sz="quarter" idx="10"/>
          </p:nvPr>
        </p:nvSpPr>
        <p:spPr/>
        <p:txBody>
          <a:bodyPr/>
          <a:lstStyle/>
          <a:p>
            <a:fld id="{DE8BBA57-CF89-C14F-98D1-47924C1A9D2B}" type="slidenum">
              <a:rPr lang="en-US" smtClean="0"/>
              <a:t>15</a:t>
            </a:fld>
            <a:endParaRPr lang="en-US"/>
          </a:p>
        </p:txBody>
      </p:sp>
    </p:spTree>
    <p:extLst>
      <p:ext uri="{BB962C8B-B14F-4D97-AF65-F5344CB8AC3E}">
        <p14:creationId xmlns:p14="http://schemas.microsoft.com/office/powerpoint/2010/main" val="2075080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A941F42-83A3-4029-A02A-2373A313D2F1}" type="slidenum">
              <a:rPr lang="en-US"/>
              <a:pPr fontAlgn="base">
                <a:spcBef>
                  <a:spcPct val="0"/>
                </a:spcBef>
                <a:spcAft>
                  <a:spcPct val="0"/>
                </a:spcAft>
              </a:pPr>
              <a:t>19</a:t>
            </a:fld>
            <a:endParaRPr lang="en-US"/>
          </a:p>
        </p:txBody>
      </p:sp>
    </p:spTree>
    <p:extLst>
      <p:ext uri="{BB962C8B-B14F-4D97-AF65-F5344CB8AC3E}">
        <p14:creationId xmlns:p14="http://schemas.microsoft.com/office/powerpoint/2010/main" val="654505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DEDA5CC-AB30-DD49-B830-9D9239071CFE}" type="datetimeFigureOut">
              <a:rPr lang="en-US" smtClean="0"/>
              <a:t>6/4/2018</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4654682D-E6D9-924B-9C9F-69C4A6C61E4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2DEDA5CC-AB30-DD49-B830-9D9239071CFE}"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4682D-E6D9-924B-9C9F-69C4A6C61E42}"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EDA5CC-AB30-DD49-B830-9D9239071CFE}"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4682D-E6D9-924B-9C9F-69C4A6C61E42}"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DEDA5CC-AB30-DD49-B830-9D9239071CFE}" type="datetimeFigureOut">
              <a:rPr lang="en-US" smtClean="0"/>
              <a:t>6/4/2018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54682D-E6D9-924B-9C9F-69C4A6C61E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DA5CC-AB30-DD49-B830-9D9239071CFE}" type="datetimeFigureOut">
              <a:rPr lang="en-US" smtClean="0"/>
              <a:t>6/4/2018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54682D-E6D9-924B-9C9F-69C4A6C61E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EDA5CC-AB30-DD49-B830-9D9239071CFE}"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4682D-E6D9-924B-9C9F-69C4A6C61E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EDA5CC-AB30-DD49-B830-9D9239071CFE}"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4682D-E6D9-924B-9C9F-69C4A6C61E42}"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EDA5CC-AB30-DD49-B830-9D9239071CFE}"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4682D-E6D9-924B-9C9F-69C4A6C61E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EDA5CC-AB30-DD49-B830-9D9239071CFE}"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4682D-E6D9-924B-9C9F-69C4A6C61E42}"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EDA5CC-AB30-DD49-B830-9D9239071CFE}"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4682D-E6D9-924B-9C9F-69C4A6C61E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EDA5CC-AB30-DD49-B830-9D9239071CFE}"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4682D-E6D9-924B-9C9F-69C4A6C61E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EDA5CC-AB30-DD49-B830-9D9239071CFE}"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4682D-E6D9-924B-9C9F-69C4A6C61E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DEDA5CC-AB30-DD49-B830-9D9239071CFE}"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4682D-E6D9-924B-9C9F-69C4A6C61E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2DEDA5CC-AB30-DD49-B830-9D9239071CFE}" type="datetimeFigureOut">
              <a:rPr lang="en-US" smtClean="0"/>
              <a:t>6/4/2018</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4654682D-E6D9-924B-9C9F-69C4A6C61E4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2DEDA5CC-AB30-DD49-B830-9D9239071CFE}"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4682D-E6D9-924B-9C9F-69C4A6C61E4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EDA5CC-AB30-DD49-B830-9D9239071CFE}" type="datetimeFigureOut">
              <a:rPr lang="en-US" smtClean="0"/>
              <a:t>6/4/2018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4682D-E6D9-924B-9C9F-69C4A6C61E4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EDA5CC-AB30-DD49-B830-9D9239071CFE}"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4682D-E6D9-924B-9C9F-69C4A6C61E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EDA5CC-AB30-DD49-B830-9D9239071CFE}"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4682D-E6D9-924B-9C9F-69C4A6C61E4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2DEDA5CC-AB30-DD49-B830-9D9239071CFE}" type="datetimeFigureOut">
              <a:rPr lang="en-US" smtClean="0"/>
              <a:t>6/4/2018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54682D-E6D9-924B-9C9F-69C4A6C61E42}"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DEDA5CC-AB30-DD49-B830-9D9239071CFE}" type="datetimeFigureOut">
              <a:rPr lang="en-US" smtClean="0"/>
              <a:t>6/4/2018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4682D-E6D9-924B-9C9F-69C4A6C61E42}"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DEDA5CC-AB30-DD49-B830-9D9239071CFE}" type="datetimeFigureOut">
              <a:rPr lang="en-US" smtClean="0"/>
              <a:t>6/4/2018</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4654682D-E6D9-924B-9C9F-69C4A6C61E4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upload.wikimedia.org/wikipedia/commons/d/dc/KingPhilip_1827_BenjaminChurch_SamuelDrake04264001.jp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upload.wikimedia.org/wikipedia/en/4/45/Sir_Edmund_Andros.jpg"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5WYle3f3Lkk"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571500" y="3659833"/>
            <a:ext cx="8001000" cy="777240"/>
          </a:xfrm>
          <a:solidFill>
            <a:schemeClr val="bg2">
              <a:lumMod val="40000"/>
              <a:lumOff val="60000"/>
              <a:alpha val="75000"/>
            </a:schemeClr>
          </a:solidFill>
        </p:spPr>
        <p:txBody>
          <a:bodyPr anchor="ctr">
            <a:normAutofit/>
          </a:bodyPr>
          <a:lstStyle/>
          <a:p>
            <a:pPr algn="ctr"/>
            <a:r>
              <a:rPr lang="en-US" sz="3600" dirty="0" smtClean="0">
                <a:effectLst>
                  <a:outerShdw blurRad="38100" dist="38100" dir="2700000" algn="tl">
                    <a:srgbClr val="000000">
                      <a:alpha val="43137"/>
                    </a:srgbClr>
                  </a:outerShdw>
                </a:effectLst>
              </a:rPr>
              <a:t>Growth, Diversity, and Conflict</a:t>
            </a:r>
            <a:endParaRPr lang="en-US" sz="3600" dirty="0">
              <a:effectLst>
                <a:outerShdw blurRad="38100" dist="38100" dir="2700000" algn="tl">
                  <a:srgbClr val="000000">
                    <a:alpha val="43137"/>
                  </a:srgbClr>
                </a:outerShdw>
              </a:effectLst>
            </a:endParaRPr>
          </a:p>
        </p:txBody>
      </p:sp>
      <p:sp>
        <p:nvSpPr>
          <p:cNvPr id="4" name="Rectangle 3"/>
          <p:cNvSpPr/>
          <p:nvPr/>
        </p:nvSpPr>
        <p:spPr>
          <a:xfrm>
            <a:off x="0" y="2459504"/>
            <a:ext cx="9144000" cy="1200329"/>
          </a:xfrm>
          <a:prstGeom prst="rect">
            <a:avLst/>
          </a:prstGeom>
          <a:solidFill>
            <a:schemeClr val="tx1">
              <a:lumMod val="75000"/>
              <a:lumOff val="25000"/>
              <a:alpha val="65000"/>
            </a:schemeClr>
          </a:solidFill>
        </p:spPr>
        <p:txBody>
          <a:bodyPr wrap="square">
            <a:spAutoFit/>
          </a:bodyPr>
          <a:lstStyle/>
          <a:p>
            <a:pPr algn="ctr"/>
            <a:r>
              <a:rPr lang="en-US" sz="7200" dirty="0" smtClean="0">
                <a:solidFill>
                  <a:schemeClr val="bg1"/>
                </a:solidFill>
                <a:effectLst>
                  <a:outerShdw blurRad="38100" dist="38100" dir="2700000" algn="tl">
                    <a:srgbClr val="000000">
                      <a:alpha val="43137"/>
                    </a:srgbClr>
                  </a:outerShdw>
                </a:effectLst>
              </a:rPr>
              <a:t>Colonial America</a:t>
            </a:r>
            <a:endParaRPr lang="en-US" sz="7200" dirty="0">
              <a:solidFill>
                <a:schemeClr val="bg1"/>
              </a:solidFill>
              <a:effectLst>
                <a:outerShdw blurRad="38100" dist="38100" dir="2700000" algn="tl">
                  <a:srgbClr val="000000">
                    <a:alpha val="43137"/>
                  </a:srgbClr>
                </a:outerShdw>
              </a:effectLst>
            </a:endParaRPr>
          </a:p>
        </p:txBody>
      </p:sp>
      <p:sp>
        <p:nvSpPr>
          <p:cNvPr id="2" name="Rectangle 1"/>
          <p:cNvSpPr/>
          <p:nvPr/>
        </p:nvSpPr>
        <p:spPr>
          <a:xfrm>
            <a:off x="0" y="4765183"/>
            <a:ext cx="9144000" cy="209281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spcAft>
                <a:spcPts val="600"/>
              </a:spcAft>
            </a:pPr>
            <a:r>
              <a:rPr lang="en-US" sz="1600" b="1" dirty="0" smtClean="0"/>
              <a:t>Key Concept 2.1.II – </a:t>
            </a:r>
            <a:r>
              <a:rPr lang="en-US" sz="1600" dirty="0"/>
              <a:t>In the 17th century, early British colonies developed along the Atlantic coast, with regional differences that reflected various environmental, economic, cultural, and demographic factors</a:t>
            </a:r>
            <a:r>
              <a:rPr lang="en-US" sz="1600" dirty="0" smtClean="0"/>
              <a:t>.</a:t>
            </a:r>
          </a:p>
          <a:p>
            <a:pPr algn="ctr">
              <a:spcAft>
                <a:spcPts val="600"/>
              </a:spcAft>
            </a:pPr>
            <a:r>
              <a:rPr lang="en-US" sz="1600" b="1" dirty="0" smtClean="0"/>
              <a:t>Key Concept 2.1.III – </a:t>
            </a:r>
            <a:r>
              <a:rPr lang="en-US" sz="1600" dirty="0"/>
              <a:t>Competition over resources </a:t>
            </a:r>
            <a:r>
              <a:rPr lang="en-US" sz="1600" dirty="0" smtClean="0"/>
              <a:t>between </a:t>
            </a:r>
            <a:r>
              <a:rPr lang="en-US" sz="1600" dirty="0"/>
              <a:t>European rivals and American Indians encouraged industry and trade and led to conflict in the Americas</a:t>
            </a:r>
            <a:r>
              <a:rPr lang="en-US" sz="1600" dirty="0" smtClean="0"/>
              <a:t>.</a:t>
            </a:r>
          </a:p>
          <a:p>
            <a:pPr algn="ctr">
              <a:spcAft>
                <a:spcPts val="600"/>
              </a:spcAft>
            </a:pPr>
            <a:r>
              <a:rPr lang="en-US" sz="1600" b="1" dirty="0" smtClean="0"/>
              <a:t>Key Concept 2.2.I – </a:t>
            </a:r>
            <a:r>
              <a:rPr lang="en-US" sz="1600" dirty="0"/>
              <a:t>Transatlantic commercial, religious, philosophical, and political exchanges led residents of the British colonies to evolve in their political and cultural attitudes as they became increasingly tied to Britain and one another.</a:t>
            </a:r>
          </a:p>
        </p:txBody>
      </p:sp>
    </p:spTree>
    <p:extLst>
      <p:ext uri="{BB962C8B-B14F-4D97-AF65-F5344CB8AC3E}">
        <p14:creationId xmlns:p14="http://schemas.microsoft.com/office/powerpoint/2010/main" val="319418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821" r="6667"/>
          <a:stretch/>
        </p:blipFill>
        <p:spPr>
          <a:xfrm>
            <a:off x="16325" y="0"/>
            <a:ext cx="9127675" cy="6858000"/>
          </a:xfrm>
          <a:prstGeom prst="rect">
            <a:avLst/>
          </a:prstGeom>
        </p:spPr>
      </p:pic>
      <p:sp>
        <p:nvSpPr>
          <p:cNvPr id="53251" name="Content Placeholder 4"/>
          <p:cNvSpPr>
            <a:spLocks noGrp="1"/>
          </p:cNvSpPr>
          <p:nvPr>
            <p:ph idx="1"/>
          </p:nvPr>
        </p:nvSpPr>
        <p:spPr>
          <a:xfrm>
            <a:off x="106839" y="0"/>
            <a:ext cx="8946646" cy="5674158"/>
          </a:xfrm>
          <a:gradFill>
            <a:gsLst>
              <a:gs pos="0">
                <a:schemeClr val="accent1">
                  <a:tint val="66000"/>
                  <a:satMod val="160000"/>
                  <a:alpha val="7000"/>
                  <a:lumMod val="16000"/>
                  <a:lumOff val="84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r>
              <a:rPr lang="en-US" sz="3200" dirty="0"/>
              <a:t>Agriculture – Most common occupation, regardless of farm size.  Most were yeoman farmers (small, independent farms)</a:t>
            </a:r>
          </a:p>
          <a:p>
            <a:r>
              <a:rPr lang="en-US" sz="3200" dirty="0"/>
              <a:t>Land Speculation – Made many investors wealthy (e.g. George Washington)</a:t>
            </a:r>
          </a:p>
          <a:p>
            <a:pPr>
              <a:spcBef>
                <a:spcPts val="1421"/>
              </a:spcBef>
            </a:pPr>
            <a:r>
              <a:rPr lang="en-US" sz="3200" dirty="0"/>
              <a:t>Manufacturing</a:t>
            </a:r>
          </a:p>
          <a:p>
            <a:pPr lvl="1">
              <a:defRPr/>
            </a:pPr>
            <a:r>
              <a:rPr lang="en-US" sz="3200" dirty="0"/>
              <a:t>Small industries (coopering, shipbuilding, etc. – industries that facilitated mercantilism)</a:t>
            </a:r>
          </a:p>
          <a:p>
            <a:pPr lvl="1">
              <a:defRPr/>
            </a:pPr>
            <a:r>
              <a:rPr lang="en-US" sz="3200" dirty="0"/>
              <a:t>Lumbering most important: shipbuilding </a:t>
            </a:r>
          </a:p>
          <a:p>
            <a:pPr lvl="1">
              <a:defRPr/>
            </a:pPr>
            <a:r>
              <a:rPr lang="en-US" sz="3200" dirty="0"/>
              <a:t>Cottage </a:t>
            </a:r>
            <a:r>
              <a:rPr lang="en-US" sz="3200" dirty="0" smtClean="0"/>
              <a:t>industries</a:t>
            </a:r>
            <a:endParaRPr lang="en-US" sz="3200" dirty="0"/>
          </a:p>
        </p:txBody>
      </p:sp>
    </p:spTree>
    <p:extLst>
      <p:ext uri="{BB962C8B-B14F-4D97-AF65-F5344CB8AC3E}">
        <p14:creationId xmlns:p14="http://schemas.microsoft.com/office/powerpoint/2010/main" val="120976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additive="base">
                                        <p:cTn id="13" dur="500" fill="hold"/>
                                        <p:tgtEl>
                                          <p:spTgt spid="532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32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3251">
                                            <p:txEl>
                                              <p:pRg st="2" end="2"/>
                                            </p:txEl>
                                          </p:spTgt>
                                        </p:tgtEl>
                                        <p:attrNameLst>
                                          <p:attrName>style.visibility</p:attrName>
                                        </p:attrNameLst>
                                      </p:cBhvr>
                                      <p:to>
                                        <p:strVal val="visible"/>
                                      </p:to>
                                    </p:set>
                                    <p:anim calcmode="lin" valueType="num">
                                      <p:cBhvr additive="base">
                                        <p:cTn id="19" dur="500" fill="hold"/>
                                        <p:tgtEl>
                                          <p:spTgt spid="532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32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3251">
                                            <p:txEl>
                                              <p:pRg st="3" end="3"/>
                                            </p:txEl>
                                          </p:spTgt>
                                        </p:tgtEl>
                                        <p:attrNameLst>
                                          <p:attrName>style.visibility</p:attrName>
                                        </p:attrNameLst>
                                      </p:cBhvr>
                                      <p:to>
                                        <p:strVal val="visible"/>
                                      </p:to>
                                    </p:set>
                                    <p:anim calcmode="lin" valueType="num">
                                      <p:cBhvr additive="base">
                                        <p:cTn id="25" dur="500" fill="hold"/>
                                        <p:tgtEl>
                                          <p:spTgt spid="532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32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3251">
                                            <p:txEl>
                                              <p:pRg st="4" end="4"/>
                                            </p:txEl>
                                          </p:spTgt>
                                        </p:tgtEl>
                                        <p:attrNameLst>
                                          <p:attrName>style.visibility</p:attrName>
                                        </p:attrNameLst>
                                      </p:cBhvr>
                                      <p:to>
                                        <p:strVal val="visible"/>
                                      </p:to>
                                    </p:set>
                                    <p:anim calcmode="lin" valueType="num">
                                      <p:cBhvr additive="base">
                                        <p:cTn id="31" dur="500" fill="hold"/>
                                        <p:tgtEl>
                                          <p:spTgt spid="532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32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3251">
                                            <p:txEl>
                                              <p:pRg st="5" end="5"/>
                                            </p:txEl>
                                          </p:spTgt>
                                        </p:tgtEl>
                                        <p:attrNameLst>
                                          <p:attrName>style.visibility</p:attrName>
                                        </p:attrNameLst>
                                      </p:cBhvr>
                                      <p:to>
                                        <p:strVal val="visible"/>
                                      </p:to>
                                    </p:set>
                                    <p:anim calcmode="lin" valueType="num">
                                      <p:cBhvr additive="base">
                                        <p:cTn id="37" dur="500" fill="hold"/>
                                        <p:tgtEl>
                                          <p:spTgt spid="5325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325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821" r="6667"/>
          <a:stretch/>
        </p:blipFill>
        <p:spPr>
          <a:xfrm>
            <a:off x="16325" y="0"/>
            <a:ext cx="9127675" cy="6858000"/>
          </a:xfrm>
          <a:prstGeom prst="rect">
            <a:avLst/>
          </a:prstGeom>
        </p:spPr>
      </p:pic>
      <p:sp>
        <p:nvSpPr>
          <p:cNvPr id="53251" name="Content Placeholder 4"/>
          <p:cNvSpPr>
            <a:spLocks noGrp="1"/>
          </p:cNvSpPr>
          <p:nvPr>
            <p:ph idx="1"/>
          </p:nvPr>
        </p:nvSpPr>
        <p:spPr>
          <a:xfrm>
            <a:off x="197354" y="253716"/>
            <a:ext cx="8946646" cy="6604283"/>
          </a:xfrm>
          <a:gradFill>
            <a:gsLst>
              <a:gs pos="0">
                <a:schemeClr val="accent1">
                  <a:tint val="66000"/>
                  <a:satMod val="160000"/>
                  <a:alpha val="7000"/>
                  <a:lumMod val="16000"/>
                  <a:lumOff val="84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spcBef>
                <a:spcPts val="1421"/>
              </a:spcBef>
            </a:pPr>
            <a:r>
              <a:rPr lang="en-US" sz="2800" dirty="0" smtClean="0"/>
              <a:t>Trade</a:t>
            </a:r>
            <a:endParaRPr lang="en-US" sz="2800" dirty="0"/>
          </a:p>
          <a:p>
            <a:pPr lvl="1">
              <a:defRPr/>
            </a:pPr>
            <a:r>
              <a:rPr lang="en-US" sz="2800" dirty="0"/>
              <a:t>High demand for British goods </a:t>
            </a:r>
          </a:p>
          <a:p>
            <a:pPr lvl="1">
              <a:defRPr/>
            </a:pPr>
            <a:r>
              <a:rPr lang="en-US" sz="2800" dirty="0"/>
              <a:t>Once British demand for American products peaked Americans sought other markets </a:t>
            </a:r>
          </a:p>
          <a:p>
            <a:pPr>
              <a:spcBef>
                <a:spcPts val="1421"/>
              </a:spcBef>
            </a:pPr>
            <a:r>
              <a:rPr lang="en-US" sz="2800" dirty="0"/>
              <a:t>Transportation</a:t>
            </a:r>
          </a:p>
          <a:p>
            <a:pPr lvl="1">
              <a:defRPr/>
            </a:pPr>
            <a:r>
              <a:rPr lang="en-US" sz="2800" dirty="0"/>
              <a:t>Inland transportation poor by road </a:t>
            </a:r>
          </a:p>
          <a:p>
            <a:pPr lvl="1">
              <a:defRPr/>
            </a:pPr>
            <a:r>
              <a:rPr lang="en-US" sz="2800" dirty="0"/>
              <a:t>Waterways most important: Population located near rivers </a:t>
            </a:r>
          </a:p>
          <a:p>
            <a:r>
              <a:rPr lang="en-US" sz="2800" dirty="0"/>
              <a:t>Other Colonial Occupations</a:t>
            </a:r>
          </a:p>
          <a:p>
            <a:pPr lvl="1"/>
            <a:r>
              <a:rPr lang="en-US" sz="2800" dirty="0"/>
              <a:t>Clergy most respected, but not as privileged as at home in Europe (many had secondary jobs)</a:t>
            </a:r>
          </a:p>
          <a:p>
            <a:pPr lvl="1"/>
            <a:r>
              <a:rPr lang="en-US" sz="2800" dirty="0"/>
              <a:t>Politics growing as an occupation (e.g. House of Burgesses) – wealthy and able ruled since only they could afford to take time away from their primary occupations</a:t>
            </a:r>
            <a:endParaRPr lang="en-US" sz="2800" dirty="0"/>
          </a:p>
        </p:txBody>
      </p:sp>
    </p:spTree>
    <p:extLst>
      <p:ext uri="{BB962C8B-B14F-4D97-AF65-F5344CB8AC3E}">
        <p14:creationId xmlns:p14="http://schemas.microsoft.com/office/powerpoint/2010/main" val="235506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additive="base">
                                        <p:cTn id="13" dur="500" fill="hold"/>
                                        <p:tgtEl>
                                          <p:spTgt spid="532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32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3251">
                                            <p:txEl>
                                              <p:pRg st="2" end="2"/>
                                            </p:txEl>
                                          </p:spTgt>
                                        </p:tgtEl>
                                        <p:attrNameLst>
                                          <p:attrName>style.visibility</p:attrName>
                                        </p:attrNameLst>
                                      </p:cBhvr>
                                      <p:to>
                                        <p:strVal val="visible"/>
                                      </p:to>
                                    </p:set>
                                    <p:anim calcmode="lin" valueType="num">
                                      <p:cBhvr additive="base">
                                        <p:cTn id="19" dur="500" fill="hold"/>
                                        <p:tgtEl>
                                          <p:spTgt spid="532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32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3251">
                                            <p:txEl>
                                              <p:pRg st="3" end="3"/>
                                            </p:txEl>
                                          </p:spTgt>
                                        </p:tgtEl>
                                        <p:attrNameLst>
                                          <p:attrName>style.visibility</p:attrName>
                                        </p:attrNameLst>
                                      </p:cBhvr>
                                      <p:to>
                                        <p:strVal val="visible"/>
                                      </p:to>
                                    </p:set>
                                    <p:anim calcmode="lin" valueType="num">
                                      <p:cBhvr additive="base">
                                        <p:cTn id="25" dur="500" fill="hold"/>
                                        <p:tgtEl>
                                          <p:spTgt spid="532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32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3251">
                                            <p:txEl>
                                              <p:pRg st="4" end="4"/>
                                            </p:txEl>
                                          </p:spTgt>
                                        </p:tgtEl>
                                        <p:attrNameLst>
                                          <p:attrName>style.visibility</p:attrName>
                                        </p:attrNameLst>
                                      </p:cBhvr>
                                      <p:to>
                                        <p:strVal val="visible"/>
                                      </p:to>
                                    </p:set>
                                    <p:anim calcmode="lin" valueType="num">
                                      <p:cBhvr additive="base">
                                        <p:cTn id="31" dur="500" fill="hold"/>
                                        <p:tgtEl>
                                          <p:spTgt spid="532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32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3251">
                                            <p:txEl>
                                              <p:pRg st="5" end="5"/>
                                            </p:txEl>
                                          </p:spTgt>
                                        </p:tgtEl>
                                        <p:attrNameLst>
                                          <p:attrName>style.visibility</p:attrName>
                                        </p:attrNameLst>
                                      </p:cBhvr>
                                      <p:to>
                                        <p:strVal val="visible"/>
                                      </p:to>
                                    </p:set>
                                    <p:anim calcmode="lin" valueType="num">
                                      <p:cBhvr additive="base">
                                        <p:cTn id="37" dur="500" fill="hold"/>
                                        <p:tgtEl>
                                          <p:spTgt spid="5325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32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3251">
                                            <p:txEl>
                                              <p:pRg st="6" end="6"/>
                                            </p:txEl>
                                          </p:spTgt>
                                        </p:tgtEl>
                                        <p:attrNameLst>
                                          <p:attrName>style.visibility</p:attrName>
                                        </p:attrNameLst>
                                      </p:cBhvr>
                                      <p:to>
                                        <p:strVal val="visible"/>
                                      </p:to>
                                    </p:set>
                                    <p:anim calcmode="lin" valueType="num">
                                      <p:cBhvr additive="base">
                                        <p:cTn id="43" dur="500" fill="hold"/>
                                        <p:tgtEl>
                                          <p:spTgt spid="5325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325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53251">
                                            <p:txEl>
                                              <p:pRg st="7" end="7"/>
                                            </p:txEl>
                                          </p:spTgt>
                                        </p:tgtEl>
                                        <p:attrNameLst>
                                          <p:attrName>style.visibility</p:attrName>
                                        </p:attrNameLst>
                                      </p:cBhvr>
                                      <p:to>
                                        <p:strVal val="visible"/>
                                      </p:to>
                                    </p:set>
                                    <p:anim calcmode="lin" valueType="num">
                                      <p:cBhvr additive="base">
                                        <p:cTn id="49" dur="500" fill="hold"/>
                                        <p:tgtEl>
                                          <p:spTgt spid="53251">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325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53251">
                                            <p:txEl>
                                              <p:pRg st="8" end="8"/>
                                            </p:txEl>
                                          </p:spTgt>
                                        </p:tgtEl>
                                        <p:attrNameLst>
                                          <p:attrName>style.visibility</p:attrName>
                                        </p:attrNameLst>
                                      </p:cBhvr>
                                      <p:to>
                                        <p:strVal val="visible"/>
                                      </p:to>
                                    </p:set>
                                    <p:anim calcmode="lin" valueType="num">
                                      <p:cBhvr additive="base">
                                        <p:cTn id="55" dur="500" fill="hold"/>
                                        <p:tgtEl>
                                          <p:spTgt spid="53251">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325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6750" y="0"/>
            <a:ext cx="10477500" cy="6858000"/>
          </a:xfrm>
          <a:prstGeom prst="rect">
            <a:avLst/>
          </a:prstGeom>
        </p:spPr>
      </p:pic>
      <p:sp>
        <p:nvSpPr>
          <p:cNvPr id="2" name="Title 1"/>
          <p:cNvSpPr>
            <a:spLocks noGrp="1"/>
          </p:cNvSpPr>
          <p:nvPr>
            <p:ph type="title"/>
          </p:nvPr>
        </p:nvSpPr>
        <p:spPr>
          <a:xfrm>
            <a:off x="685800" y="364516"/>
            <a:ext cx="7772400" cy="1362075"/>
          </a:xfrm>
        </p:spPr>
        <p:txBody>
          <a:bodyPr/>
          <a:lstStyle/>
          <a:p>
            <a:r>
              <a:rPr lang="en-US" sz="8000" dirty="0" smtClean="0">
                <a:ln w="18415" cmpd="sng">
                  <a:solidFill>
                    <a:srgbClr val="FFFFFF"/>
                  </a:solidFill>
                  <a:prstDash val="solid"/>
                </a:ln>
                <a:solidFill>
                  <a:srgbClr val="FFFFFF"/>
                </a:solidFill>
                <a:effectLst>
                  <a:glow rad="63500">
                    <a:schemeClr val="accent4">
                      <a:satMod val="175000"/>
                      <a:alpha val="40000"/>
                    </a:schemeClr>
                  </a:glow>
                  <a:outerShdw blurRad="50800" dist="38100" dir="2700000" algn="tl" rotWithShape="0">
                    <a:prstClr val="black">
                      <a:alpha val="40000"/>
                    </a:prstClr>
                  </a:outerShdw>
                </a:effectLst>
              </a:rPr>
              <a:t>Politics and Power</a:t>
            </a:r>
            <a:endParaRPr lang="en-US" sz="8000" dirty="0">
              <a:ln w="18415" cmpd="sng">
                <a:solidFill>
                  <a:srgbClr val="FFFFFF"/>
                </a:solidFill>
                <a:prstDash val="solid"/>
              </a:ln>
              <a:solidFill>
                <a:srgbClr val="FFFFFF"/>
              </a:solidFill>
              <a:effectLst>
                <a:glow rad="63500">
                  <a:schemeClr val="accent4">
                    <a:satMod val="175000"/>
                    <a:alpha val="40000"/>
                  </a:schemeClr>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63767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pics.livejournal.com/cruisedirector/pic/006eq9hz"/>
          <p:cNvPicPr>
            <a:picLocks noChangeAspect="1" noChangeArrowheads="1"/>
          </p:cNvPicPr>
          <p:nvPr/>
        </p:nvPicPr>
        <p:blipFill rotWithShape="1">
          <a:blip r:embed="rId3" cstate="print"/>
          <a:srcRect l="5666" r="5666" b="68"/>
          <a:stretch/>
        </p:blipFill>
        <p:spPr bwMode="auto">
          <a:xfrm>
            <a:off x="-1" y="347"/>
            <a:ext cx="9144001" cy="6857653"/>
          </a:xfrm>
          <a:prstGeom prst="rect">
            <a:avLst/>
          </a:prstGeom>
          <a:noFill/>
          <a:ln>
            <a:noFill/>
          </a:ln>
        </p:spPr>
      </p:pic>
      <p:sp>
        <p:nvSpPr>
          <p:cNvPr id="2" name="Title 1"/>
          <p:cNvSpPr>
            <a:spLocks noGrp="1"/>
          </p:cNvSpPr>
          <p:nvPr>
            <p:ph type="title"/>
          </p:nvPr>
        </p:nvSpPr>
        <p:spPr>
          <a:xfrm>
            <a:off x="317484" y="503238"/>
            <a:ext cx="8534711" cy="868362"/>
          </a:xfrm>
        </p:spPr>
        <p:txBody>
          <a:bodyPr/>
          <a:lstStyle/>
          <a:p>
            <a:pPr eaLnBrk="1" fontAlgn="auto" hangingPunct="1">
              <a:spcAft>
                <a:spcPts val="0"/>
              </a:spcAft>
              <a:defRPr/>
            </a:pPr>
            <a:r>
              <a:rPr lang="en-US" sz="6600" b="1" dirty="0" smtClean="0">
                <a:ln w="18415" cmpd="sng">
                  <a:solidFill>
                    <a:srgbClr val="FFFFFF"/>
                  </a:solidFill>
                  <a:prstDash val="solid"/>
                </a:ln>
                <a:solidFill>
                  <a:srgbClr val="FFFFFF"/>
                </a:solidFill>
                <a:effectLst>
                  <a:glow rad="101600">
                    <a:schemeClr val="accent3">
                      <a:satMod val="175000"/>
                      <a:alpha val="40000"/>
                    </a:schemeClr>
                  </a:glow>
                  <a:outerShdw blurRad="63500" dir="3600000" algn="tl" rotWithShape="0">
                    <a:srgbClr val="000000">
                      <a:alpha val="70000"/>
                    </a:srgbClr>
                  </a:outerShdw>
                </a:effectLst>
              </a:rPr>
              <a:t>The House of Burgesses</a:t>
            </a:r>
            <a:endParaRPr lang="en-US" sz="6600" b="1" dirty="0">
              <a:ln w="18415" cmpd="sng">
                <a:solidFill>
                  <a:srgbClr val="FFFFFF"/>
                </a:solidFill>
                <a:prstDash val="solid"/>
              </a:ln>
              <a:solidFill>
                <a:srgbClr val="FFFFFF"/>
              </a:solidFill>
              <a:effectLst>
                <a:glow rad="101600">
                  <a:schemeClr val="accent3">
                    <a:satMod val="175000"/>
                    <a:alpha val="40000"/>
                  </a:schemeClr>
                </a:glow>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541590" y="1735138"/>
            <a:ext cx="8030472" cy="4056062"/>
          </a:xfrm>
        </p:spPr>
        <p:txBody>
          <a:bodyPr>
            <a:noAutofit/>
          </a:bodyPr>
          <a:lstStyle/>
          <a:p>
            <a:pPr>
              <a:spcBef>
                <a:spcPts val="200"/>
              </a:spcBef>
              <a:buFont typeface="Arial"/>
              <a:buChar char="•"/>
            </a:pPr>
            <a:r>
              <a:rPr lang="en-US" sz="4800" b="1" dirty="0" smtClean="0">
                <a:ln w="18415" cmpd="sng">
                  <a:solidFill>
                    <a:srgbClr val="FFFFFF"/>
                  </a:solidFill>
                  <a:prstDash val="solid"/>
                </a:ln>
                <a:solidFill>
                  <a:srgbClr val="FFFFFF"/>
                </a:solidFill>
                <a:effectLst>
                  <a:glow rad="101600">
                    <a:schemeClr val="accent3">
                      <a:satMod val="175000"/>
                      <a:alpha val="40000"/>
                    </a:schemeClr>
                  </a:glow>
                  <a:outerShdw blurRad="50800" dist="38100" dir="2700000" algn="tl" rotWithShape="0">
                    <a:prstClr val="black">
                      <a:alpha val="40000"/>
                    </a:prstClr>
                  </a:outerShdw>
                </a:effectLst>
              </a:rPr>
              <a:t>First legislative body in the colonies</a:t>
            </a:r>
          </a:p>
          <a:p>
            <a:pPr>
              <a:spcBef>
                <a:spcPts val="200"/>
              </a:spcBef>
              <a:buFont typeface="Arial"/>
              <a:buChar char="•"/>
            </a:pPr>
            <a:r>
              <a:rPr lang="en-US" sz="4800" b="1" dirty="0" smtClean="0">
                <a:ln w="18415" cmpd="sng">
                  <a:solidFill>
                    <a:srgbClr val="FFFFFF"/>
                  </a:solidFill>
                  <a:prstDash val="solid"/>
                </a:ln>
                <a:solidFill>
                  <a:srgbClr val="FFFFFF"/>
                </a:solidFill>
                <a:effectLst>
                  <a:glow rad="101600">
                    <a:schemeClr val="accent3">
                      <a:satMod val="175000"/>
                      <a:alpha val="40000"/>
                    </a:schemeClr>
                  </a:glow>
                  <a:outerShdw blurRad="50800" dist="38100" dir="2700000" algn="tl" rotWithShape="0">
                    <a:prstClr val="black">
                      <a:alpha val="40000"/>
                    </a:prstClr>
                  </a:outerShdw>
                </a:effectLst>
              </a:rPr>
              <a:t>Half locally elected, half appointed by the King</a:t>
            </a:r>
          </a:p>
          <a:p>
            <a:pPr>
              <a:spcBef>
                <a:spcPts val="200"/>
              </a:spcBef>
              <a:buFont typeface="Arial"/>
              <a:buChar char="•"/>
            </a:pPr>
            <a:r>
              <a:rPr lang="en-US" sz="4800" b="1" dirty="0" smtClean="0">
                <a:ln w="18415" cmpd="sng">
                  <a:solidFill>
                    <a:srgbClr val="FFFFFF"/>
                  </a:solidFill>
                  <a:prstDash val="solid"/>
                </a:ln>
                <a:solidFill>
                  <a:srgbClr val="FFFFFF"/>
                </a:solidFill>
                <a:effectLst>
                  <a:glow rad="101600">
                    <a:schemeClr val="accent3">
                      <a:satMod val="175000"/>
                      <a:alpha val="40000"/>
                    </a:schemeClr>
                  </a:glow>
                  <a:outerShdw blurRad="50800" dist="38100" dir="2700000" algn="tl" rotWithShape="0">
                    <a:prstClr val="black">
                      <a:alpha val="40000"/>
                    </a:prstClr>
                  </a:outerShdw>
                </a:effectLst>
              </a:rPr>
              <a:t>Able to enact legislation by end of the 17</a:t>
            </a:r>
            <a:r>
              <a:rPr lang="en-US" sz="4800" b="1" baseline="30000" dirty="0" smtClean="0">
                <a:ln w="18415" cmpd="sng">
                  <a:solidFill>
                    <a:srgbClr val="FFFFFF"/>
                  </a:solidFill>
                  <a:prstDash val="solid"/>
                </a:ln>
                <a:solidFill>
                  <a:srgbClr val="FFFFFF"/>
                </a:solidFill>
                <a:effectLst>
                  <a:glow rad="101600">
                    <a:schemeClr val="accent3">
                      <a:satMod val="175000"/>
                      <a:alpha val="40000"/>
                    </a:schemeClr>
                  </a:glow>
                  <a:outerShdw blurRad="50800" dist="38100" dir="2700000" algn="tl" rotWithShape="0">
                    <a:prstClr val="black">
                      <a:alpha val="40000"/>
                    </a:prstClr>
                  </a:outerShdw>
                </a:effectLst>
              </a:rPr>
              <a:t>th</a:t>
            </a:r>
            <a:r>
              <a:rPr lang="en-US" sz="4800" b="1" dirty="0" smtClean="0">
                <a:ln w="18415" cmpd="sng">
                  <a:solidFill>
                    <a:srgbClr val="FFFFFF"/>
                  </a:solidFill>
                  <a:prstDash val="solid"/>
                </a:ln>
                <a:solidFill>
                  <a:srgbClr val="FFFFFF"/>
                </a:solidFill>
                <a:effectLst>
                  <a:glow rad="101600">
                    <a:schemeClr val="accent3">
                      <a:satMod val="175000"/>
                      <a:alpha val="40000"/>
                    </a:schemeClr>
                  </a:glow>
                  <a:outerShdw blurRad="50800" dist="38100" dir="2700000" algn="tl" rotWithShape="0">
                    <a:prstClr val="black">
                      <a:alpha val="40000"/>
                    </a:prstClr>
                  </a:outerShdw>
                </a:effectLst>
              </a:rPr>
              <a:t>c.</a:t>
            </a:r>
            <a:endParaRPr lang="en-US" sz="4800" b="1" dirty="0">
              <a:effectLst>
                <a:glow rad="101600">
                  <a:schemeClr val="accent3">
                    <a:satMod val="175000"/>
                    <a:alpha val="40000"/>
                  </a:schemeClr>
                </a:glow>
                <a:outerShdw blurRad="50800" dist="38100" dir="2700000" algn="tl" rotWithShape="0">
                  <a:prstClr val="black">
                    <a:alpha val="40000"/>
                  </a:prstClr>
                </a:outerShdw>
              </a:effectLst>
            </a:endParaRPr>
          </a:p>
        </p:txBody>
      </p:sp>
      <p:sp>
        <p:nvSpPr>
          <p:cNvPr id="47107" name="Slide Number Placeholder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BA3978-480C-4F77-8619-2A82BA17A714}" type="slidenum">
              <a:rPr lang="en-US">
                <a:effectLst>
                  <a:glow rad="101600">
                    <a:schemeClr val="accent3">
                      <a:satMod val="175000"/>
                      <a:alpha val="40000"/>
                    </a:schemeClr>
                  </a:glow>
                </a:effectLst>
              </a:rPr>
              <a:pPr fontAlgn="base">
                <a:spcBef>
                  <a:spcPct val="0"/>
                </a:spcBef>
                <a:spcAft>
                  <a:spcPct val="0"/>
                </a:spcAft>
                <a:defRPr/>
              </a:pPr>
              <a:t>13</a:t>
            </a:fld>
            <a:endParaRPr lang="en-US">
              <a:effectLst>
                <a:glow rad="101600">
                  <a:schemeClr val="accent3">
                    <a:satMod val="175000"/>
                    <a:alpha val="40000"/>
                  </a:schemeClr>
                </a:glow>
              </a:effectLst>
            </a:endParaRPr>
          </a:p>
        </p:txBody>
      </p:sp>
    </p:spTree>
    <p:extLst>
      <p:ext uri="{BB962C8B-B14F-4D97-AF65-F5344CB8AC3E}">
        <p14:creationId xmlns:p14="http://schemas.microsoft.com/office/powerpoint/2010/main" val="289578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7679" t="376" r="12619" b="-376"/>
          <a:stretch/>
        </p:blipFill>
        <p:spPr bwMode="auto">
          <a:xfrm>
            <a:off x="-1287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54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John Peter Zenger Trial</a:t>
            </a:r>
            <a:endParaRPr lang="en-US" sz="5400" b="1" dirty="0">
              <a:solidFill>
                <a:schemeClr val="bg1"/>
              </a:solidFill>
              <a:effectLst>
                <a:glow rad="101600">
                  <a:schemeClr val="tx1">
                    <a:lumMod val="85000"/>
                    <a:lumOff val="15000"/>
                    <a:alpha val="60000"/>
                  </a:schemeClr>
                </a:glow>
                <a:outerShdw blurRad="38100" dist="38100" dir="2700000" algn="tl">
                  <a:srgbClr val="000000">
                    <a:alpha val="43137"/>
                  </a:srgbClr>
                </a:outerShdw>
              </a:effectLst>
            </a:endParaRPr>
          </a:p>
        </p:txBody>
      </p:sp>
      <p:sp>
        <p:nvSpPr>
          <p:cNvPr id="3" name="Content Placeholder 2"/>
          <p:cNvSpPr>
            <a:spLocks noGrp="1"/>
          </p:cNvSpPr>
          <p:nvPr>
            <p:ph idx="1"/>
          </p:nvPr>
        </p:nvSpPr>
        <p:spPr>
          <a:xfrm>
            <a:off x="270456" y="1635617"/>
            <a:ext cx="8590209" cy="4881093"/>
          </a:xfrm>
        </p:spPr>
        <p:txBody>
          <a:bodyPr>
            <a:noAutofit/>
          </a:bodyPr>
          <a:lstStyle/>
          <a:p>
            <a:r>
              <a:rPr lang="en-US" sz="32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John Peter Zenger was a printer and journalist from New York</a:t>
            </a:r>
          </a:p>
          <a:p>
            <a:r>
              <a:rPr lang="en-US" sz="32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Accused of printing </a:t>
            </a:r>
            <a:r>
              <a:rPr lang="en-US" sz="3200" b="1" dirty="0">
                <a:solidFill>
                  <a:schemeClr val="bg1"/>
                </a:solidFill>
                <a:effectLst>
                  <a:glow rad="101600">
                    <a:schemeClr val="tx1">
                      <a:lumMod val="85000"/>
                      <a:lumOff val="15000"/>
                      <a:alpha val="60000"/>
                    </a:schemeClr>
                  </a:glow>
                  <a:outerShdw blurRad="38100" dist="38100" dir="2700000" algn="tl">
                    <a:srgbClr val="000000">
                      <a:alpha val="43137"/>
                    </a:srgbClr>
                  </a:outerShdw>
                </a:effectLst>
              </a:rPr>
              <a:t>and publishing a </a:t>
            </a:r>
            <a:r>
              <a:rPr lang="en-US" sz="32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“false</a:t>
            </a:r>
            <a:r>
              <a:rPr lang="en-US" sz="3200" b="1" dirty="0">
                <a:solidFill>
                  <a:schemeClr val="bg1"/>
                </a:solidFill>
                <a:effectLst>
                  <a:glow rad="101600">
                    <a:schemeClr val="tx1">
                      <a:lumMod val="85000"/>
                      <a:lumOff val="15000"/>
                      <a:alpha val="60000"/>
                    </a:schemeClr>
                  </a:glow>
                  <a:outerShdw blurRad="38100" dist="38100" dir="2700000" algn="tl">
                    <a:srgbClr val="000000">
                      <a:alpha val="43137"/>
                    </a:srgbClr>
                  </a:outerShdw>
                </a:effectLst>
              </a:rPr>
              <a:t>, scandalous, and seditious </a:t>
            </a:r>
            <a:r>
              <a:rPr lang="en-US" sz="32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libel” </a:t>
            </a:r>
            <a:r>
              <a:rPr lang="en-US" sz="3200" b="1" dirty="0">
                <a:solidFill>
                  <a:schemeClr val="bg1"/>
                </a:solidFill>
                <a:effectLst>
                  <a:glow rad="101600">
                    <a:schemeClr val="tx1">
                      <a:lumMod val="85000"/>
                      <a:lumOff val="15000"/>
                      <a:alpha val="60000"/>
                    </a:schemeClr>
                  </a:glow>
                  <a:outerShdw blurRad="38100" dist="38100" dir="2700000" algn="tl">
                    <a:srgbClr val="000000">
                      <a:alpha val="43137"/>
                    </a:srgbClr>
                  </a:outerShdw>
                </a:effectLst>
              </a:rPr>
              <a:t>against </a:t>
            </a:r>
            <a:r>
              <a:rPr lang="en-US" sz="32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Royal Governor William Cosby</a:t>
            </a:r>
          </a:p>
          <a:p>
            <a:r>
              <a:rPr lang="en-US" sz="32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Attorney argued that it wasn’t libel if it was true</a:t>
            </a:r>
          </a:p>
          <a:p>
            <a:r>
              <a:rPr lang="en-US" sz="32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Helped establish freedom of speech and press in the colonies</a:t>
            </a:r>
            <a:endParaRPr lang="en-US" sz="3200" b="1" dirty="0">
              <a:solidFill>
                <a:schemeClr val="bg1"/>
              </a:solidFill>
              <a:effectLst>
                <a:glow rad="101600">
                  <a:schemeClr val="tx1">
                    <a:lumMod val="85000"/>
                    <a:lumOff val="15000"/>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40615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le:Pequot war.jpg"/>
          <p:cNvPicPr>
            <a:picLocks noChangeAspect="1" noChangeArrowheads="1"/>
          </p:cNvPicPr>
          <p:nvPr/>
        </p:nvPicPr>
        <p:blipFill>
          <a:blip r:embed="rId3" cstate="print"/>
          <a:srcRect l="1674" t="2326" r="2046" b="2326"/>
          <a:stretch>
            <a:fillRect/>
          </a:stretch>
        </p:blipFill>
        <p:spPr bwMode="auto">
          <a:xfrm>
            <a:off x="-1" y="0"/>
            <a:ext cx="9190463" cy="6858000"/>
          </a:xfrm>
          <a:prstGeom prst="rect">
            <a:avLst/>
          </a:prstGeom>
          <a:noFill/>
        </p:spPr>
      </p:pic>
      <p:sp>
        <p:nvSpPr>
          <p:cNvPr id="35841" name="Title 1"/>
          <p:cNvSpPr>
            <a:spLocks noGrp="1"/>
          </p:cNvSpPr>
          <p:nvPr>
            <p:ph type="title"/>
          </p:nvPr>
        </p:nvSpPr>
        <p:spPr>
          <a:xfrm>
            <a:off x="414528" y="433388"/>
            <a:ext cx="8569389" cy="868362"/>
          </a:xfrm>
        </p:spPr>
        <p:txBody>
          <a:bodyPr>
            <a:noAutofit/>
          </a:bodyPr>
          <a:lstStyle/>
          <a:p>
            <a:r>
              <a:rPr lang="en-US" sz="5400" b="1" dirty="0" smtClean="0">
                <a:ln w="18415" cmpd="sng">
                  <a:solidFill>
                    <a:srgbClr val="FFFFFF"/>
                  </a:solid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rPr>
              <a:t>The Pequot War: 1636-1637</a:t>
            </a:r>
          </a:p>
        </p:txBody>
      </p:sp>
      <p:sp>
        <p:nvSpPr>
          <p:cNvPr id="3" name="Content Placeholder 2"/>
          <p:cNvSpPr>
            <a:spLocks noGrp="1"/>
          </p:cNvSpPr>
          <p:nvPr>
            <p:ph idx="1"/>
          </p:nvPr>
        </p:nvSpPr>
        <p:spPr>
          <a:xfrm>
            <a:off x="283335" y="1635617"/>
            <a:ext cx="8700582" cy="4906851"/>
          </a:xfrm>
          <a:prstGeom prst="rect">
            <a:avLst/>
          </a:prstGeom>
          <a:noFill/>
        </p:spPr>
        <p:txBody>
          <a:bodyPr>
            <a:noAutofit/>
          </a:bodyPr>
          <a:lstStyle/>
          <a:p>
            <a:pPr marL="403225" indent="-274638">
              <a:lnSpc>
                <a:spcPct val="80000"/>
              </a:lnSpc>
            </a:pPr>
            <a:r>
              <a:rPr lang="en-US" sz="4400" b="1" dirty="0" smtClean="0">
                <a:ln w="10160">
                  <a:solidFill>
                    <a:schemeClr val="tx1">
                      <a:lumMod val="50000"/>
                      <a:lumOff val="50000"/>
                    </a:schemeClr>
                  </a:solidFill>
                  <a:prstDash val="solid"/>
                </a:ln>
                <a:solidFill>
                  <a:schemeClr val="bg1"/>
                </a:solidFill>
                <a:effectLst>
                  <a:glow rad="101600">
                    <a:schemeClr val="tx1">
                      <a:lumMod val="95000"/>
                      <a:lumOff val="5000"/>
                      <a:alpha val="60000"/>
                    </a:schemeClr>
                  </a:glow>
                  <a:outerShdw blurRad="50800" dist="38100" dir="2700000" algn="tl" rotWithShape="0">
                    <a:prstClr val="black">
                      <a:alpha val="40000"/>
                    </a:prstClr>
                  </a:outerShdw>
                </a:effectLst>
                <a:latin typeface="Book Antiqua" pitchFamily="18" charset="0"/>
                <a:sym typeface="Wingdings" pitchFamily="2" charset="2"/>
              </a:rPr>
              <a:t>Puritans with Native American allies attacked Pequot village on Mystic River</a:t>
            </a:r>
          </a:p>
          <a:p>
            <a:pPr marL="403225" indent="-274638">
              <a:lnSpc>
                <a:spcPct val="80000"/>
              </a:lnSpc>
            </a:pPr>
            <a:r>
              <a:rPr lang="en-US" sz="4400" b="1" dirty="0" smtClean="0">
                <a:ln w="10160">
                  <a:solidFill>
                    <a:schemeClr val="tx1">
                      <a:lumMod val="50000"/>
                      <a:lumOff val="50000"/>
                    </a:schemeClr>
                  </a:solidFill>
                  <a:prstDash val="solid"/>
                </a:ln>
                <a:solidFill>
                  <a:schemeClr val="bg1"/>
                </a:solidFill>
                <a:effectLst>
                  <a:glow rad="101600">
                    <a:schemeClr val="tx1">
                      <a:lumMod val="95000"/>
                      <a:lumOff val="5000"/>
                      <a:alpha val="60000"/>
                    </a:schemeClr>
                  </a:glow>
                  <a:outerShdw blurRad="50800" dist="38100" dir="2700000" algn="tl" rotWithShape="0">
                    <a:prstClr val="black">
                      <a:alpha val="40000"/>
                    </a:prstClr>
                  </a:outerShdw>
                </a:effectLst>
                <a:latin typeface="Book Antiqua" pitchFamily="18" charset="0"/>
                <a:sym typeface="Wingdings" pitchFamily="2" charset="2"/>
              </a:rPr>
              <a:t>Puritans set fire to homes &amp; shot fleeing survivors!</a:t>
            </a:r>
          </a:p>
          <a:p>
            <a:pPr marL="403225" indent="-274638">
              <a:lnSpc>
                <a:spcPct val="80000"/>
              </a:lnSpc>
            </a:pPr>
            <a:r>
              <a:rPr lang="en-US" sz="4400" b="1" dirty="0" smtClean="0">
                <a:ln w="10160">
                  <a:solidFill>
                    <a:schemeClr val="tx1">
                      <a:lumMod val="50000"/>
                      <a:lumOff val="50000"/>
                    </a:schemeClr>
                  </a:solidFill>
                  <a:prstDash val="solid"/>
                </a:ln>
                <a:solidFill>
                  <a:schemeClr val="bg1"/>
                </a:solidFill>
                <a:effectLst>
                  <a:glow rad="101600">
                    <a:schemeClr val="tx1">
                      <a:lumMod val="95000"/>
                      <a:lumOff val="5000"/>
                      <a:alpha val="60000"/>
                    </a:schemeClr>
                  </a:glow>
                  <a:outerShdw blurRad="50800" dist="38100" dir="2700000" algn="tl" rotWithShape="0">
                    <a:prstClr val="black">
                      <a:alpha val="40000"/>
                    </a:prstClr>
                  </a:outerShdw>
                </a:effectLst>
                <a:latin typeface="Book Antiqua" pitchFamily="18" charset="0"/>
                <a:sym typeface="Wingdings" pitchFamily="2" charset="2"/>
              </a:rPr>
              <a:t>Pequot tribe virtually annihilated 40 years of uneasy peace</a:t>
            </a:r>
          </a:p>
        </p:txBody>
      </p:sp>
    </p:spTree>
    <p:extLst>
      <p:ext uri="{BB962C8B-B14F-4D97-AF65-F5344CB8AC3E}">
        <p14:creationId xmlns:p14="http://schemas.microsoft.com/office/powerpoint/2010/main" val="176818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657600" y="1600200"/>
            <a:ext cx="5181600" cy="4709160"/>
          </a:xfrm>
          <a:prstGeom prst="rect">
            <a:avLst/>
          </a:prstGeom>
        </p:spPr>
        <p:txBody>
          <a:bodyPr>
            <a:noAutofit/>
          </a:bodyPr>
          <a:lstStyle/>
          <a:p>
            <a:r>
              <a:rPr lang="en-US" sz="2800" dirty="0" err="1" smtClean="0"/>
              <a:t>Metacom</a:t>
            </a:r>
            <a:r>
              <a:rPr lang="en-US" sz="2800" dirty="0" smtClean="0"/>
              <a:t> (known as King Philip by English) tried to unite local tribes to protect themselves against attacks</a:t>
            </a:r>
          </a:p>
          <a:p>
            <a:r>
              <a:rPr lang="en-US" sz="2800" dirty="0" smtClean="0"/>
              <a:t>Attacked English settlements on the frontier – lasted two years</a:t>
            </a:r>
          </a:p>
          <a:p>
            <a:r>
              <a:rPr lang="en-US" sz="2800" dirty="0" smtClean="0"/>
              <a:t>Eventually defeated; was drawn and quartered and his head displayed on a pike in Plymouth for years</a:t>
            </a:r>
            <a:endParaRPr lang="en-US" sz="2800" dirty="0"/>
          </a:p>
        </p:txBody>
      </p:sp>
      <p:sp>
        <p:nvSpPr>
          <p:cNvPr id="2" name="Title 1"/>
          <p:cNvSpPr>
            <a:spLocks noGrp="1"/>
          </p:cNvSpPr>
          <p:nvPr>
            <p:ph type="title"/>
          </p:nvPr>
        </p:nvSpPr>
        <p:spPr>
          <a:xfrm>
            <a:off x="914400" y="231648"/>
            <a:ext cx="7313613" cy="1139952"/>
          </a:xfrm>
        </p:spPr>
        <p:txBody>
          <a:bodyPr/>
          <a:lstStyle/>
          <a:p>
            <a:r>
              <a:rPr lang="en-US" dirty="0" smtClean="0"/>
              <a:t>King Philip’s War: 1675-1676</a:t>
            </a:r>
            <a:br>
              <a:rPr lang="en-US" dirty="0" smtClean="0"/>
            </a:br>
            <a:r>
              <a:rPr lang="en-US" dirty="0" smtClean="0"/>
              <a:t>AKA: </a:t>
            </a:r>
            <a:r>
              <a:rPr lang="en-US" dirty="0" err="1" smtClean="0"/>
              <a:t>Metacom’s</a:t>
            </a:r>
            <a:r>
              <a:rPr lang="en-US" dirty="0" smtClean="0"/>
              <a:t> </a:t>
            </a:r>
            <a:r>
              <a:rPr lang="en-US" dirty="0" err="1" smtClean="0"/>
              <a:t>Rebelllion</a:t>
            </a:r>
            <a:endParaRPr lang="en-US" dirty="0"/>
          </a:p>
        </p:txBody>
      </p:sp>
      <p:pic>
        <p:nvPicPr>
          <p:cNvPr id="52226" name="Picture 2" descr="File:KingPhilip 1827 BenjaminChurch SamuelDrake04264001.jpg">
            <a:hlinkClick r:id="rId2"/>
          </p:cNvPr>
          <p:cNvPicPr>
            <a:picLocks noChangeAspect="1" noChangeArrowheads="1"/>
          </p:cNvPicPr>
          <p:nvPr/>
        </p:nvPicPr>
        <p:blipFill>
          <a:blip r:embed="rId3" cstate="print">
            <a:lum bright="20000" contrast="30000"/>
          </a:blip>
          <a:srcRect t="5175" b="9349"/>
          <a:stretch>
            <a:fillRect/>
          </a:stretch>
        </p:blipFill>
        <p:spPr bwMode="auto">
          <a:xfrm>
            <a:off x="304800" y="1716024"/>
            <a:ext cx="3257550" cy="4876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2337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28600" y="1676400"/>
            <a:ext cx="8534400" cy="1371600"/>
          </a:xfrm>
          <a:prstGeom prst="rect">
            <a:avLst/>
          </a:prstGeom>
        </p:spPr>
        <p:txBody>
          <a:bodyPr>
            <a:normAutofit fontScale="92500" lnSpcReduction="20000"/>
          </a:bodyPr>
          <a:lstStyle/>
          <a:p>
            <a:pPr>
              <a:buNone/>
            </a:pPr>
            <a:r>
              <a:rPr lang="en-US" sz="3000" b="1" dirty="0" smtClean="0"/>
              <a:t>New England Confederation</a:t>
            </a:r>
          </a:p>
          <a:p>
            <a:r>
              <a:rPr lang="en-US" sz="2800" dirty="0" smtClean="0"/>
              <a:t>Consisted of 4 Puritan colonies (MA Bay, Plymouth, New Haven, Connecticut) for the purpose of defense against natives</a:t>
            </a:r>
          </a:p>
        </p:txBody>
      </p:sp>
      <p:sp>
        <p:nvSpPr>
          <p:cNvPr id="5" name="Content Placeholder 4"/>
          <p:cNvSpPr>
            <a:spLocks noGrp="1"/>
          </p:cNvSpPr>
          <p:nvPr>
            <p:ph sz="quarter" idx="4294967295"/>
          </p:nvPr>
        </p:nvSpPr>
        <p:spPr>
          <a:xfrm>
            <a:off x="228600" y="3124200"/>
            <a:ext cx="5867400" cy="3505201"/>
          </a:xfrm>
          <a:prstGeom prst="rect">
            <a:avLst/>
          </a:prstGeom>
        </p:spPr>
        <p:txBody>
          <a:bodyPr>
            <a:normAutofit fontScale="92500" lnSpcReduction="10000"/>
          </a:bodyPr>
          <a:lstStyle/>
          <a:p>
            <a:pPr>
              <a:buNone/>
            </a:pPr>
            <a:r>
              <a:rPr lang="en-US" sz="3000" b="1" dirty="0" smtClean="0"/>
              <a:t>Dominion of New England</a:t>
            </a:r>
          </a:p>
          <a:p>
            <a:r>
              <a:rPr lang="en-US" sz="2800" dirty="0"/>
              <a:t>Meant to regain English control over the colonies</a:t>
            </a:r>
          </a:p>
          <a:p>
            <a:pPr lvl="1"/>
            <a:r>
              <a:rPr lang="en-US" sz="2400" dirty="0" smtClean="0"/>
              <a:t>New </a:t>
            </a:r>
            <a:r>
              <a:rPr lang="en-US" sz="2400" dirty="0"/>
              <a:t>England ignoring the Navigation Acts</a:t>
            </a:r>
          </a:p>
          <a:p>
            <a:pPr lvl="1"/>
            <a:r>
              <a:rPr lang="en-US" sz="2600" dirty="0" smtClean="0"/>
              <a:t>Didn’t like colonies defending themselves</a:t>
            </a:r>
          </a:p>
          <a:p>
            <a:pPr lvl="1"/>
            <a:r>
              <a:rPr lang="en-US" sz="2600" dirty="0"/>
              <a:t>Led by Sir Edmund Andros; despised by </a:t>
            </a:r>
            <a:r>
              <a:rPr lang="en-US" sz="2600" dirty="0" smtClean="0"/>
              <a:t>colonists</a:t>
            </a:r>
          </a:p>
          <a:p>
            <a:pPr lvl="1"/>
            <a:r>
              <a:rPr lang="en-US" sz="2600" dirty="0" smtClean="0"/>
              <a:t>Epic failure</a:t>
            </a:r>
            <a:endParaRPr lang="en-US" sz="2600" dirty="0"/>
          </a:p>
        </p:txBody>
      </p:sp>
      <p:sp>
        <p:nvSpPr>
          <p:cNvPr id="2" name="Title 1"/>
          <p:cNvSpPr>
            <a:spLocks noGrp="1"/>
          </p:cNvSpPr>
          <p:nvPr>
            <p:ph type="title"/>
          </p:nvPr>
        </p:nvSpPr>
        <p:spPr/>
        <p:txBody>
          <a:bodyPr/>
          <a:lstStyle/>
          <a:p>
            <a:r>
              <a:rPr lang="en-US" dirty="0" smtClean="0"/>
              <a:t>Seeds of Colonial Unity</a:t>
            </a:r>
            <a:endParaRPr lang="en-US" dirty="0"/>
          </a:p>
        </p:txBody>
      </p:sp>
      <p:pic>
        <p:nvPicPr>
          <p:cNvPr id="66562" name="Picture 2" descr="File:Sir Edmund Andros.jpg">
            <a:hlinkClick r:id="rId2"/>
          </p:cNvPr>
          <p:cNvPicPr>
            <a:picLocks noChangeAspect="1" noChangeArrowheads="1"/>
          </p:cNvPicPr>
          <p:nvPr/>
        </p:nvPicPr>
        <p:blipFill>
          <a:blip r:embed="rId3" cstate="print"/>
          <a:srcRect/>
          <a:stretch>
            <a:fillRect/>
          </a:stretch>
        </p:blipFill>
        <p:spPr bwMode="auto">
          <a:xfrm>
            <a:off x="6172200" y="3124200"/>
            <a:ext cx="2762250" cy="337671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6665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6914" y="-302056"/>
            <a:ext cx="9250913" cy="7160056"/>
          </a:xfrm>
          <a:prstGeom prst="rect">
            <a:avLst/>
          </a:prstGeom>
        </p:spPr>
      </p:pic>
      <p:sp>
        <p:nvSpPr>
          <p:cNvPr id="3" name="Rectangle 2"/>
          <p:cNvSpPr/>
          <p:nvPr/>
        </p:nvSpPr>
        <p:spPr>
          <a:xfrm>
            <a:off x="-106915" y="-302056"/>
            <a:ext cx="9250913" cy="2800767"/>
          </a:xfrm>
          <a:prstGeom prst="rect">
            <a:avLst/>
          </a:prstGeom>
          <a:noFill/>
        </p:spPr>
        <p:txBody>
          <a:bodyPr wrap="square" lIns="91440" tIns="45720" rIns="91440" bIns="45720">
            <a:spAutoFit/>
          </a:bodyPr>
          <a:lstStyle/>
          <a:p>
            <a:pPr algn="ctr"/>
            <a:r>
              <a:rPr lang="en-US" sz="8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Changing Beliefs in Colonial America </a:t>
            </a:r>
            <a:endParaRPr lang="en-US" sz="8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82027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 y="0"/>
            <a:ext cx="9659155" cy="6858000"/>
          </a:xfrm>
          <a:prstGeom prst="rect">
            <a:avLst/>
          </a:prstGeom>
          <a:noFill/>
          <a:extLst>
            <a:ext uri="{909E8E84-426E-40DD-AFC4-6F175D3DCCD1}">
              <a14:hiddenFill xmlns:a14="http://schemas.microsoft.com/office/drawing/2010/main">
                <a:solidFill>
                  <a:srgbClr val="FFFFFF"/>
                </a:solidFill>
              </a14:hiddenFill>
            </a:ext>
          </a:extLst>
        </p:spPr>
      </p:pic>
      <p:sp>
        <p:nvSpPr>
          <p:cNvPr id="55297" name="Title 1"/>
          <p:cNvSpPr>
            <a:spLocks noGrp="1"/>
          </p:cNvSpPr>
          <p:nvPr>
            <p:ph type="title"/>
          </p:nvPr>
        </p:nvSpPr>
        <p:spPr>
          <a:xfrm>
            <a:off x="1587" y="209456"/>
            <a:ext cx="8913813" cy="914400"/>
          </a:xfrm>
        </p:spPr>
        <p:txBody>
          <a:bodyPr/>
          <a:lstStyle/>
          <a:p>
            <a:pPr fontAlgn="auto">
              <a:spcAft>
                <a:spcPts val="0"/>
              </a:spcAft>
              <a:defRPr/>
            </a:pPr>
            <a:r>
              <a:rPr lang="en-US" b="1" dirty="0" smtClean="0">
                <a:solidFill>
                  <a:schemeClr val="bg1"/>
                </a:solidFill>
                <a:effectLst>
                  <a:outerShdw blurRad="38100" dist="38100" dir="2700000" algn="tl">
                    <a:srgbClr val="000000">
                      <a:alpha val="43137"/>
                    </a:srgbClr>
                  </a:outerShdw>
                </a:effectLst>
              </a:rPr>
              <a:t>Colonial Religion</a:t>
            </a:r>
          </a:p>
        </p:txBody>
      </p:sp>
      <p:sp>
        <p:nvSpPr>
          <p:cNvPr id="55298" name="Content Placeholder 3"/>
          <p:cNvSpPr>
            <a:spLocks noGrp="1"/>
          </p:cNvSpPr>
          <p:nvPr>
            <p:ph idx="1"/>
          </p:nvPr>
        </p:nvSpPr>
        <p:spPr>
          <a:xfrm>
            <a:off x="228600" y="1167789"/>
            <a:ext cx="9168788" cy="5309210"/>
          </a:xfrm>
        </p:spPr>
        <p:txBody>
          <a:bodyPr numCol="2">
            <a:noAutofit/>
          </a:bodyPr>
          <a:lstStyle/>
          <a:p>
            <a:pPr>
              <a:spcBef>
                <a:spcPts val="0"/>
              </a:spcBef>
            </a:pPr>
            <a:r>
              <a:rPr lang="en-US" sz="36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Most common religions</a:t>
            </a:r>
          </a:p>
          <a:p>
            <a:pPr lvl="1" fontAlgn="auto">
              <a:spcBef>
                <a:spcPts val="0"/>
              </a:spcBef>
              <a:defRPr/>
            </a:pPr>
            <a:r>
              <a:rPr lang="en-US" sz="30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Anglican Church: Official faith in several colonies</a:t>
            </a:r>
          </a:p>
          <a:p>
            <a:pPr lvl="1" fontAlgn="auto">
              <a:spcBef>
                <a:spcPts val="0"/>
              </a:spcBef>
              <a:defRPr/>
            </a:pPr>
            <a:r>
              <a:rPr lang="en-US" sz="30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Congregational Church </a:t>
            </a:r>
          </a:p>
          <a:p>
            <a:pPr lvl="1" fontAlgn="auto">
              <a:spcBef>
                <a:spcPts val="0"/>
              </a:spcBef>
              <a:defRPr/>
            </a:pPr>
            <a:r>
              <a:rPr lang="en-US" sz="30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Presbyterian Church </a:t>
            </a:r>
          </a:p>
          <a:p>
            <a:pPr lvl="1" fontAlgn="auto">
              <a:spcBef>
                <a:spcPts val="0"/>
              </a:spcBef>
              <a:defRPr/>
            </a:pPr>
            <a:r>
              <a:rPr lang="en-US" sz="30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Quakers</a:t>
            </a:r>
          </a:p>
          <a:p>
            <a:pPr lvl="1" fontAlgn="auto">
              <a:spcBef>
                <a:spcPts val="0"/>
              </a:spcBef>
              <a:defRPr/>
            </a:pPr>
            <a:r>
              <a:rPr lang="en-US" sz="30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Catholics </a:t>
            </a:r>
          </a:p>
          <a:p>
            <a:pPr lvl="1" fontAlgn="auto">
              <a:spcBef>
                <a:spcPts val="0"/>
              </a:spcBef>
              <a:defRPr/>
            </a:pPr>
            <a:r>
              <a:rPr lang="en-US" sz="30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Jews </a:t>
            </a:r>
          </a:p>
          <a:p>
            <a:pPr>
              <a:spcBef>
                <a:spcPts val="0"/>
              </a:spcBef>
            </a:pPr>
            <a:r>
              <a:rPr lang="en-US" sz="36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Religious toleration</a:t>
            </a:r>
          </a:p>
          <a:p>
            <a:pPr lvl="1">
              <a:spcBef>
                <a:spcPts val="0"/>
              </a:spcBef>
              <a:defRPr/>
            </a:pPr>
            <a:r>
              <a:rPr lang="en-US" sz="30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Toleration came about in large part due to non-church members. </a:t>
            </a:r>
          </a:p>
          <a:p>
            <a:pPr lvl="1">
              <a:spcBef>
                <a:spcPts val="0"/>
              </a:spcBef>
              <a:defRPr/>
            </a:pPr>
            <a:r>
              <a:rPr lang="en-US" sz="30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Eventually led to separation of church and state (except for New England)</a:t>
            </a:r>
          </a:p>
        </p:txBody>
      </p:sp>
    </p:spTree>
    <p:extLst>
      <p:ext uri="{BB962C8B-B14F-4D97-AF65-F5344CB8AC3E}">
        <p14:creationId xmlns:p14="http://schemas.microsoft.com/office/powerpoint/2010/main" val="13697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anim calcmode="lin" valueType="num">
                                      <p:cBhvr additive="base">
                                        <p:cTn id="7" dur="500" fill="hold"/>
                                        <p:tgtEl>
                                          <p:spTgt spid="5529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52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5298">
                                            <p:txEl>
                                              <p:pRg st="1" end="1"/>
                                            </p:txEl>
                                          </p:spTgt>
                                        </p:tgtEl>
                                        <p:attrNameLst>
                                          <p:attrName>style.visibility</p:attrName>
                                        </p:attrNameLst>
                                      </p:cBhvr>
                                      <p:to>
                                        <p:strVal val="visible"/>
                                      </p:to>
                                    </p:set>
                                    <p:anim calcmode="lin" valueType="num">
                                      <p:cBhvr additive="base">
                                        <p:cTn id="13" dur="500" fill="hold"/>
                                        <p:tgtEl>
                                          <p:spTgt spid="5529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529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5298">
                                            <p:txEl>
                                              <p:pRg st="2" end="2"/>
                                            </p:txEl>
                                          </p:spTgt>
                                        </p:tgtEl>
                                        <p:attrNameLst>
                                          <p:attrName>style.visibility</p:attrName>
                                        </p:attrNameLst>
                                      </p:cBhvr>
                                      <p:to>
                                        <p:strVal val="visible"/>
                                      </p:to>
                                    </p:set>
                                    <p:anim calcmode="lin" valueType="num">
                                      <p:cBhvr additive="base">
                                        <p:cTn id="19" dur="500" fill="hold"/>
                                        <p:tgtEl>
                                          <p:spTgt spid="5529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52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5298">
                                            <p:txEl>
                                              <p:pRg st="3" end="3"/>
                                            </p:txEl>
                                          </p:spTgt>
                                        </p:tgtEl>
                                        <p:attrNameLst>
                                          <p:attrName>style.visibility</p:attrName>
                                        </p:attrNameLst>
                                      </p:cBhvr>
                                      <p:to>
                                        <p:strVal val="visible"/>
                                      </p:to>
                                    </p:set>
                                    <p:anim calcmode="lin" valueType="num">
                                      <p:cBhvr additive="base">
                                        <p:cTn id="25" dur="500" fill="hold"/>
                                        <p:tgtEl>
                                          <p:spTgt spid="5529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529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5298">
                                            <p:txEl>
                                              <p:pRg st="4" end="4"/>
                                            </p:txEl>
                                          </p:spTgt>
                                        </p:tgtEl>
                                        <p:attrNameLst>
                                          <p:attrName>style.visibility</p:attrName>
                                        </p:attrNameLst>
                                      </p:cBhvr>
                                      <p:to>
                                        <p:strVal val="visible"/>
                                      </p:to>
                                    </p:set>
                                    <p:anim calcmode="lin" valueType="num">
                                      <p:cBhvr additive="base">
                                        <p:cTn id="31" dur="500" fill="hold"/>
                                        <p:tgtEl>
                                          <p:spTgt spid="5529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52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5298">
                                            <p:txEl>
                                              <p:pRg st="5" end="5"/>
                                            </p:txEl>
                                          </p:spTgt>
                                        </p:tgtEl>
                                        <p:attrNameLst>
                                          <p:attrName>style.visibility</p:attrName>
                                        </p:attrNameLst>
                                      </p:cBhvr>
                                      <p:to>
                                        <p:strVal val="visible"/>
                                      </p:to>
                                    </p:set>
                                    <p:anim calcmode="lin" valueType="num">
                                      <p:cBhvr additive="base">
                                        <p:cTn id="37" dur="500" fill="hold"/>
                                        <p:tgtEl>
                                          <p:spTgt spid="5529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529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5298">
                                            <p:txEl>
                                              <p:pRg st="6" end="6"/>
                                            </p:txEl>
                                          </p:spTgt>
                                        </p:tgtEl>
                                        <p:attrNameLst>
                                          <p:attrName>style.visibility</p:attrName>
                                        </p:attrNameLst>
                                      </p:cBhvr>
                                      <p:to>
                                        <p:strVal val="visible"/>
                                      </p:to>
                                    </p:set>
                                    <p:anim calcmode="lin" valueType="num">
                                      <p:cBhvr additive="base">
                                        <p:cTn id="43" dur="500" fill="hold"/>
                                        <p:tgtEl>
                                          <p:spTgt spid="55298">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529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55298">
                                            <p:txEl>
                                              <p:pRg st="7" end="7"/>
                                            </p:txEl>
                                          </p:spTgt>
                                        </p:tgtEl>
                                        <p:attrNameLst>
                                          <p:attrName>style.visibility</p:attrName>
                                        </p:attrNameLst>
                                      </p:cBhvr>
                                      <p:to>
                                        <p:strVal val="visible"/>
                                      </p:to>
                                    </p:set>
                                    <p:anim calcmode="lin" valueType="num">
                                      <p:cBhvr additive="base">
                                        <p:cTn id="49" dur="500" fill="hold"/>
                                        <p:tgtEl>
                                          <p:spTgt spid="55298">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5298">
                                            <p:txEl>
                                              <p:pRg st="7" end="7"/>
                                            </p:txEl>
                                          </p:spTgt>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2" presetClass="entr" presetSubtype="8" fill="hold" nodeType="afterEffect">
                                  <p:stCondLst>
                                    <p:cond delay="0"/>
                                  </p:stCondLst>
                                  <p:childTnLst>
                                    <p:set>
                                      <p:cBhvr>
                                        <p:cTn id="53" dur="1" fill="hold">
                                          <p:stCondLst>
                                            <p:cond delay="0"/>
                                          </p:stCondLst>
                                        </p:cTn>
                                        <p:tgtEl>
                                          <p:spTgt spid="55298">
                                            <p:txEl>
                                              <p:pRg st="8" end="8"/>
                                            </p:txEl>
                                          </p:spTgt>
                                        </p:tgtEl>
                                        <p:attrNameLst>
                                          <p:attrName>style.visibility</p:attrName>
                                        </p:attrNameLst>
                                      </p:cBhvr>
                                      <p:to>
                                        <p:strVal val="visible"/>
                                      </p:to>
                                    </p:set>
                                    <p:anim calcmode="lin" valueType="num">
                                      <p:cBhvr additive="base">
                                        <p:cTn id="54" dur="500" fill="hold"/>
                                        <p:tgtEl>
                                          <p:spTgt spid="55298">
                                            <p:txEl>
                                              <p:pRg st="8" end="8"/>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55298">
                                            <p:txEl>
                                              <p:pRg st="8" end="8"/>
                                            </p:txEl>
                                          </p:spTgt>
                                        </p:tgtEl>
                                        <p:attrNameLst>
                                          <p:attrName>ppt_y</p:attrName>
                                        </p:attrNameLst>
                                      </p:cBhvr>
                                      <p:tavLst>
                                        <p:tav tm="0">
                                          <p:val>
                                            <p:strVal val="#ppt_y"/>
                                          </p:val>
                                        </p:tav>
                                        <p:tav tm="100000">
                                          <p:val>
                                            <p:strVal val="#ppt_y"/>
                                          </p:val>
                                        </p:tav>
                                      </p:tavLst>
                                    </p:anim>
                                  </p:childTnLst>
                                </p:cTn>
                              </p:par>
                            </p:childTnLst>
                          </p:cTn>
                        </p:par>
                        <p:par>
                          <p:cTn id="56" fill="hold">
                            <p:stCondLst>
                              <p:cond delay="1000"/>
                            </p:stCondLst>
                            <p:childTnLst>
                              <p:par>
                                <p:cTn id="57" presetID="2" presetClass="entr" presetSubtype="8" fill="hold" nodeType="afterEffect">
                                  <p:stCondLst>
                                    <p:cond delay="0"/>
                                  </p:stCondLst>
                                  <p:childTnLst>
                                    <p:set>
                                      <p:cBhvr>
                                        <p:cTn id="58" dur="1" fill="hold">
                                          <p:stCondLst>
                                            <p:cond delay="0"/>
                                          </p:stCondLst>
                                        </p:cTn>
                                        <p:tgtEl>
                                          <p:spTgt spid="55298">
                                            <p:txEl>
                                              <p:pRg st="9" end="9"/>
                                            </p:txEl>
                                          </p:spTgt>
                                        </p:tgtEl>
                                        <p:attrNameLst>
                                          <p:attrName>style.visibility</p:attrName>
                                        </p:attrNameLst>
                                      </p:cBhvr>
                                      <p:to>
                                        <p:strVal val="visible"/>
                                      </p:to>
                                    </p:set>
                                    <p:anim calcmode="lin" valueType="num">
                                      <p:cBhvr additive="base">
                                        <p:cTn id="59" dur="500" fill="hold"/>
                                        <p:tgtEl>
                                          <p:spTgt spid="55298">
                                            <p:txEl>
                                              <p:pRg st="9" end="9"/>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55298">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olonial society"/>
          <p:cNvPicPr>
            <a:picLocks noChangeAspect="1" noChangeArrowheads="1"/>
          </p:cNvPicPr>
          <p:nvPr/>
        </p:nvPicPr>
        <p:blipFill rotWithShape="1">
          <a:blip r:embed="rId2">
            <a:extLst>
              <a:ext uri="{28A0092B-C50C-407E-A947-70E740481C1C}">
                <a14:useLocalDpi xmlns:a14="http://schemas.microsoft.com/office/drawing/2010/main" val="0"/>
              </a:ext>
            </a:extLst>
          </a:blip>
          <a:srcRect l="22622" r="23245"/>
          <a:stretch/>
        </p:blipFill>
        <p:spPr bwMode="auto">
          <a:xfrm>
            <a:off x="-121920" y="0"/>
            <a:ext cx="928116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1920" y="1598956"/>
            <a:ext cx="9265920" cy="1362075"/>
          </a:xfrm>
        </p:spPr>
        <p:txBody>
          <a:bodyPr/>
          <a:lstStyle/>
          <a:p>
            <a:pPr algn="ctr"/>
            <a:r>
              <a:rPr lang="en-US" sz="8000" dirty="0" smtClean="0">
                <a:ln w="18415" cmpd="sng">
                  <a:solidFill>
                    <a:srgbClr val="FFFFFF"/>
                  </a:solidFill>
                  <a:prstDash val="solid"/>
                </a:ln>
                <a:solidFill>
                  <a:srgbClr val="FFFFFF"/>
                </a:solidFill>
                <a:effectLst>
                  <a:glow rad="63500">
                    <a:schemeClr val="accent4">
                      <a:satMod val="175000"/>
                      <a:alpha val="40000"/>
                    </a:schemeClr>
                  </a:glow>
                  <a:outerShdw blurRad="50800" dist="38100" dir="2700000" algn="tl" rotWithShape="0">
                    <a:prstClr val="black">
                      <a:alpha val="40000"/>
                    </a:prstClr>
                  </a:outerShdw>
                </a:effectLst>
              </a:rPr>
              <a:t>Colonial Society</a:t>
            </a:r>
            <a:endParaRPr lang="en-US" sz="8000" dirty="0">
              <a:ln w="18415" cmpd="sng">
                <a:solidFill>
                  <a:srgbClr val="FFFFFF"/>
                </a:solidFill>
                <a:prstDash val="solid"/>
              </a:ln>
              <a:solidFill>
                <a:srgbClr val="FFFFFF"/>
              </a:solidFill>
              <a:effectLst>
                <a:glow rad="63500">
                  <a:schemeClr val="accent4">
                    <a:satMod val="175000"/>
                    <a:alpha val="40000"/>
                  </a:schemeClr>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1581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stretch>
            <a:fillRect/>
          </a:stretch>
        </p:blipFill>
        <p:spPr>
          <a:xfrm>
            <a:off x="-194478" y="-1"/>
            <a:ext cx="9592478" cy="6890597"/>
          </a:xfrm>
          <a:prstGeom prst="rect">
            <a:avLst/>
          </a:prstGeom>
        </p:spPr>
      </p:pic>
      <p:sp>
        <p:nvSpPr>
          <p:cNvPr id="2" name="Title 1"/>
          <p:cNvSpPr>
            <a:spLocks noGrp="1"/>
          </p:cNvSpPr>
          <p:nvPr>
            <p:ph type="title"/>
          </p:nvPr>
        </p:nvSpPr>
        <p:spPr>
          <a:xfrm>
            <a:off x="190500" y="503238"/>
            <a:ext cx="7974706" cy="868362"/>
          </a:xfrm>
        </p:spPr>
        <p:txBody>
          <a:bodyPr>
            <a:norm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The Great Awakening</a:t>
            </a:r>
            <a:endParaRPr lang="en-US" b="1" spc="150" dirty="0">
              <a:ln w="11430"/>
              <a:solidFill>
                <a:srgbClr val="F8F8F8"/>
              </a:solidFill>
              <a:effectLst>
                <a:outerShdw blurRad="25400" algn="tl" rotWithShape="0">
                  <a:srgbClr val="000000">
                    <a:alpha val="43000"/>
                  </a:srgbClr>
                </a:outerShdw>
              </a:effectLst>
            </a:endParaRPr>
          </a:p>
        </p:txBody>
      </p:sp>
      <p:sp>
        <p:nvSpPr>
          <p:cNvPr id="5" name="Content Placeholder 4"/>
          <p:cNvSpPr>
            <a:spLocks noGrp="1"/>
          </p:cNvSpPr>
          <p:nvPr>
            <p:ph sz="half" idx="1"/>
          </p:nvPr>
        </p:nvSpPr>
        <p:spPr>
          <a:xfrm>
            <a:off x="84484" y="1490426"/>
            <a:ext cx="9313516" cy="5232346"/>
          </a:xfrm>
          <a:gradFill>
            <a:gsLst>
              <a:gs pos="0">
                <a:schemeClr val="accent1">
                  <a:tint val="66000"/>
                  <a:satMod val="160000"/>
                  <a:alpha val="7000"/>
                  <a:lumMod val="16000"/>
                  <a:lumOff val="84000"/>
                </a:schemeClr>
              </a:gs>
              <a:gs pos="50000">
                <a:schemeClr val="accent1">
                  <a:tint val="44500"/>
                  <a:satMod val="160000"/>
                </a:schemeClr>
              </a:gs>
              <a:gs pos="100000">
                <a:schemeClr val="accent1">
                  <a:tint val="23500"/>
                  <a:satMod val="160000"/>
                </a:schemeClr>
              </a:gs>
            </a:gsLst>
            <a:lin ang="5400000" scaled="0"/>
          </a:gradFill>
        </p:spPr>
        <p:txBody>
          <a:bodyPr>
            <a:noAutofit/>
            <a:scene3d>
              <a:camera prst="orthographicFront"/>
              <a:lightRig rig="soft" dir="t">
                <a:rot lat="0" lon="0" rev="10800000"/>
              </a:lightRig>
            </a:scene3d>
            <a:sp3d>
              <a:bevelT w="27940" h="12700"/>
              <a:contourClr>
                <a:srgbClr val="DDDDDD"/>
              </a:contourClr>
            </a:sp3d>
          </a:bodyPr>
          <a:lstStyle/>
          <a:p>
            <a:pPr>
              <a:spcBef>
                <a:spcPts val="0"/>
              </a:spcBef>
              <a:buClr>
                <a:schemeClr val="bg1"/>
              </a:buClr>
            </a:pPr>
            <a:r>
              <a:rPr lang="en-US" sz="2800" b="1" spc="150" dirty="0" smtClean="0">
                <a:ln w="11430"/>
                <a:effectLst>
                  <a:outerShdw blurRad="50800" dist="38100" dir="2700000" algn="tl" rotWithShape="0">
                    <a:prstClr val="black">
                      <a:alpha val="40000"/>
                    </a:prstClr>
                  </a:outerShdw>
                </a:effectLst>
              </a:rPr>
              <a:t>A widespread spiritual revival in the 1730s/1740s</a:t>
            </a:r>
          </a:p>
          <a:p>
            <a:pPr defTabSz="464149">
              <a:defRPr/>
            </a:pPr>
            <a:r>
              <a:rPr lang="en-US" sz="2800" dirty="0"/>
              <a:t>Appealed to emotion, encouraged introspection,  and commitment to personal morality</a:t>
            </a:r>
          </a:p>
          <a:p>
            <a:r>
              <a:rPr lang="en-US" sz="2800" dirty="0"/>
              <a:t>New vs. Old Light</a:t>
            </a:r>
          </a:p>
          <a:p>
            <a:pPr>
              <a:defRPr/>
            </a:pPr>
            <a:r>
              <a:rPr lang="en-US" sz="2800" dirty="0"/>
              <a:t>Old Lights: Orthodox clergymen deeply skeptical of emotionalism and theatrical antics of the revivalists. </a:t>
            </a:r>
          </a:p>
          <a:p>
            <a:pPr>
              <a:defRPr/>
            </a:pPr>
            <a:r>
              <a:rPr lang="en-US" sz="2800" dirty="0"/>
              <a:t>New Lights: Supported the Awakening for revitalizing American religion and used emotionalism to move followers. </a:t>
            </a:r>
          </a:p>
        </p:txBody>
      </p:sp>
    </p:spTree>
    <p:extLst>
      <p:ext uri="{BB962C8B-B14F-4D97-AF65-F5344CB8AC3E}">
        <p14:creationId xmlns:p14="http://schemas.microsoft.com/office/powerpoint/2010/main" val="237931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628" y="473529"/>
            <a:ext cx="8850086" cy="2759528"/>
          </a:xfrm>
        </p:spPr>
        <p:txBody>
          <a:bodyPr>
            <a:noAutofit/>
          </a:bodyPr>
          <a:lstStyle/>
          <a:p>
            <a:pPr>
              <a:spcBef>
                <a:spcPts val="0"/>
              </a:spcBef>
              <a:defRPr/>
            </a:pPr>
            <a:r>
              <a:rPr lang="en-US" sz="3400" dirty="0" smtClean="0"/>
              <a:t>Most influential </a:t>
            </a:r>
          </a:p>
          <a:p>
            <a:pPr>
              <a:spcBef>
                <a:spcPts val="0"/>
              </a:spcBef>
              <a:defRPr/>
            </a:pPr>
            <a:r>
              <a:rPr lang="en-US" sz="3400" dirty="0" smtClean="0"/>
              <a:t>Salvation through God’s grace alone</a:t>
            </a:r>
          </a:p>
          <a:p>
            <a:pPr>
              <a:spcBef>
                <a:spcPts val="0"/>
              </a:spcBef>
              <a:defRPr/>
            </a:pPr>
            <a:r>
              <a:rPr lang="en-US" sz="3400" dirty="0" smtClean="0"/>
              <a:t>Emphasized eternal damnation (“fire and brimstone” sermons)</a:t>
            </a:r>
          </a:p>
          <a:p>
            <a:pPr>
              <a:spcBef>
                <a:spcPts val="0"/>
              </a:spcBef>
              <a:defRPr/>
            </a:pPr>
            <a:r>
              <a:rPr lang="en-US" sz="3400" i="1" dirty="0" smtClean="0"/>
              <a:t>“</a:t>
            </a:r>
            <a:r>
              <a:rPr lang="en-US" sz="3400" i="1" dirty="0"/>
              <a:t>Sinners In the Hands of an Angry God</a:t>
            </a:r>
            <a:r>
              <a:rPr lang="en-US" sz="3400" i="1" dirty="0" smtClean="0"/>
              <a:t>”</a:t>
            </a:r>
            <a:endParaRPr lang="en-US" sz="3400" i="1" dirty="0"/>
          </a:p>
        </p:txBody>
      </p:sp>
      <p:pic>
        <p:nvPicPr>
          <p:cNvPr id="6146" name="Picture 2" descr="Image result for jonathan edwards quotes"/>
          <p:cNvPicPr>
            <a:picLocks noChangeAspect="1" noChangeArrowheads="1"/>
          </p:cNvPicPr>
          <p:nvPr/>
        </p:nvPicPr>
        <p:blipFill rotWithShape="1">
          <a:blip r:embed="rId3">
            <a:extLst>
              <a:ext uri="{28A0092B-C50C-407E-A947-70E740481C1C}">
                <a14:useLocalDpi xmlns:a14="http://schemas.microsoft.com/office/drawing/2010/main" val="0"/>
              </a:ext>
            </a:extLst>
          </a:blip>
          <a:srcRect t="5032" b="4484"/>
          <a:stretch/>
        </p:blipFill>
        <p:spPr bwMode="auto">
          <a:xfrm>
            <a:off x="1" y="3233057"/>
            <a:ext cx="9143999" cy="36249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51553" y="88808"/>
            <a:ext cx="5192447" cy="769441"/>
          </a:xfrm>
          <a:prstGeom prst="rect">
            <a:avLst/>
          </a:prstGeom>
        </p:spPr>
        <p:txBody>
          <a:bodyPr wrap="none">
            <a:spAutoFit/>
          </a:bodyPr>
          <a:lstStyle/>
          <a:p>
            <a:pPr>
              <a:defRPr/>
            </a:pPr>
            <a:r>
              <a:rPr lang="en-US" sz="4400" b="1"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rPr>
              <a:t>Jonathan Edwards</a:t>
            </a:r>
          </a:p>
        </p:txBody>
      </p:sp>
    </p:spTree>
    <p:extLst>
      <p:ext uri="{BB962C8B-B14F-4D97-AF65-F5344CB8AC3E}">
        <p14:creationId xmlns:p14="http://schemas.microsoft.com/office/powerpoint/2010/main" val="321781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p:cNvPicPr>
            <a:picLocks noChangeAspect="1" noChangeArrowheads="1"/>
          </p:cNvPicPr>
          <p:nvPr/>
        </p:nvPicPr>
        <p:blipFill rotWithShape="1">
          <a:blip r:embed="rId3">
            <a:extLst>
              <a:ext uri="{28A0092B-C50C-407E-A947-70E740481C1C}">
                <a14:useLocalDpi xmlns:a14="http://schemas.microsoft.com/office/drawing/2010/main" val="0"/>
              </a:ext>
            </a:extLst>
          </a:blip>
          <a:srcRect l="21988" t="161" r="2380" b="-161"/>
          <a:stretch/>
        </p:blipFill>
        <p:spPr bwMode="auto">
          <a:xfrm>
            <a:off x="0" y="0"/>
            <a:ext cx="922111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152400" y="297455"/>
            <a:ext cx="5334000" cy="6408145"/>
          </a:xfrm>
        </p:spPr>
        <p:txBody>
          <a:bodyPr>
            <a:noAutofit/>
          </a:bodyPr>
          <a:lstStyle/>
          <a:p>
            <a:pPr>
              <a:spcBef>
                <a:spcPts val="0"/>
              </a:spcBef>
              <a:defRPr/>
            </a:pPr>
            <a:r>
              <a:rPr lang="en-US" sz="3400" b="1" dirty="0">
                <a:solidFill>
                  <a:schemeClr val="bg1"/>
                </a:solidFill>
                <a:effectLst>
                  <a:glow rad="101600">
                    <a:schemeClr val="tx1">
                      <a:lumMod val="65000"/>
                      <a:lumOff val="35000"/>
                      <a:alpha val="60000"/>
                    </a:schemeClr>
                  </a:glow>
                  <a:outerShdw blurRad="38100" dist="38100" dir="2700000" algn="tl">
                    <a:srgbClr val="000000">
                      <a:alpha val="43137"/>
                    </a:srgbClr>
                  </a:outerShdw>
                </a:effectLst>
              </a:rPr>
              <a:t>Created schisms and new denominations (e.g. Baptist, Methodist, Congregationalist, etc.)</a:t>
            </a:r>
          </a:p>
          <a:p>
            <a:pPr>
              <a:spcBef>
                <a:spcPts val="0"/>
              </a:spcBef>
              <a:defRPr/>
            </a:pPr>
            <a:r>
              <a:rPr lang="en-US" sz="3400" b="1" dirty="0">
                <a:solidFill>
                  <a:schemeClr val="bg1"/>
                </a:solidFill>
                <a:effectLst>
                  <a:glow rad="101600">
                    <a:schemeClr val="tx1">
                      <a:lumMod val="65000"/>
                      <a:lumOff val="35000"/>
                      <a:alpha val="60000"/>
                    </a:schemeClr>
                  </a:glow>
                  <a:outerShdw blurRad="38100" dist="38100" dir="2700000" algn="tl">
                    <a:srgbClr val="000000">
                      <a:alpha val="43137"/>
                    </a:srgbClr>
                  </a:outerShdw>
                </a:effectLst>
              </a:rPr>
              <a:t>Brought religion to many who had lost touch with it </a:t>
            </a:r>
          </a:p>
          <a:p>
            <a:pPr>
              <a:spcBef>
                <a:spcPts val="0"/>
              </a:spcBef>
              <a:defRPr/>
            </a:pPr>
            <a:r>
              <a:rPr lang="en-US" sz="3400" b="1" dirty="0">
                <a:solidFill>
                  <a:schemeClr val="bg1"/>
                </a:solidFill>
                <a:effectLst>
                  <a:glow rad="101600">
                    <a:schemeClr val="tx1">
                      <a:lumMod val="65000"/>
                      <a:lumOff val="35000"/>
                      <a:alpha val="60000"/>
                    </a:schemeClr>
                  </a:glow>
                  <a:outerShdw blurRad="38100" dist="38100" dir="2700000" algn="tl">
                    <a:srgbClr val="000000">
                      <a:alpha val="43137"/>
                    </a:srgbClr>
                  </a:outerShdw>
                </a:effectLst>
              </a:rPr>
              <a:t>Undermined the older clergy </a:t>
            </a:r>
          </a:p>
          <a:p>
            <a:pPr>
              <a:spcBef>
                <a:spcPts val="0"/>
              </a:spcBef>
              <a:defRPr/>
            </a:pPr>
            <a:r>
              <a:rPr lang="en-US" sz="3400" b="1" dirty="0">
                <a:solidFill>
                  <a:schemeClr val="bg1"/>
                </a:solidFill>
                <a:effectLst>
                  <a:glow rad="101600">
                    <a:schemeClr val="tx1">
                      <a:lumMod val="65000"/>
                      <a:lumOff val="35000"/>
                      <a:alpha val="60000"/>
                    </a:schemeClr>
                  </a:glow>
                  <a:outerShdw blurRad="38100" dist="38100" dir="2700000" algn="tl">
                    <a:srgbClr val="000000">
                      <a:alpha val="43137"/>
                    </a:srgbClr>
                  </a:outerShdw>
                </a:effectLst>
              </a:rPr>
              <a:t>Encouraged a new wave of missionary work among the Indians and slaves</a:t>
            </a:r>
          </a:p>
        </p:txBody>
      </p:sp>
      <p:sp>
        <p:nvSpPr>
          <p:cNvPr id="8" name="Rectangle 7"/>
          <p:cNvSpPr/>
          <p:nvPr/>
        </p:nvSpPr>
        <p:spPr>
          <a:xfrm>
            <a:off x="5409282" y="297455"/>
            <a:ext cx="3639990" cy="2308324"/>
          </a:xfrm>
          <a:prstGeom prst="rect">
            <a:avLst/>
          </a:prstGeom>
        </p:spPr>
        <p:txBody>
          <a:bodyPr wrap="square">
            <a:spAutoFit/>
          </a:bodyPr>
          <a:lstStyle/>
          <a:p>
            <a:pPr algn="r"/>
            <a:r>
              <a:rPr lang="en-US" sz="48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Effects of </a:t>
            </a:r>
          </a:p>
          <a:p>
            <a:pPr algn="r"/>
            <a:r>
              <a:rPr lang="en-US" sz="4800" b="1" dirty="0">
                <a:solidFill>
                  <a:schemeClr val="bg1"/>
                </a:solidFill>
                <a:effectLst>
                  <a:glow rad="101600">
                    <a:schemeClr val="tx1">
                      <a:lumMod val="85000"/>
                      <a:lumOff val="15000"/>
                      <a:alpha val="60000"/>
                    </a:schemeClr>
                  </a:glow>
                  <a:outerShdw blurRad="38100" dist="38100" dir="2700000" algn="tl">
                    <a:srgbClr val="000000">
                      <a:alpha val="43137"/>
                    </a:srgbClr>
                  </a:outerShdw>
                </a:effectLst>
              </a:rPr>
              <a:t>t</a:t>
            </a:r>
            <a:r>
              <a:rPr lang="en-US" sz="48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he </a:t>
            </a:r>
            <a:r>
              <a:rPr lang="en-US" sz="4800" b="1" dirty="0">
                <a:solidFill>
                  <a:schemeClr val="bg1"/>
                </a:solidFill>
                <a:effectLst>
                  <a:glow rad="101600">
                    <a:schemeClr val="tx1">
                      <a:lumMod val="85000"/>
                      <a:lumOff val="15000"/>
                      <a:alpha val="60000"/>
                    </a:schemeClr>
                  </a:glow>
                  <a:outerShdw blurRad="38100" dist="38100" dir="2700000" algn="tl">
                    <a:srgbClr val="000000">
                      <a:alpha val="43137"/>
                    </a:srgbClr>
                  </a:outerShdw>
                </a:effectLst>
              </a:rPr>
              <a:t>Great Awakening</a:t>
            </a:r>
          </a:p>
        </p:txBody>
      </p:sp>
    </p:spTree>
    <p:extLst>
      <p:ext uri="{BB962C8B-B14F-4D97-AF65-F5344CB8AC3E}">
        <p14:creationId xmlns:p14="http://schemas.microsoft.com/office/powerpoint/2010/main" val="24101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static.ddmcdn.com/gif/the-enlightenment-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77" b="19891"/>
          <a:stretch/>
        </p:blipFill>
        <p:spPr bwMode="auto">
          <a:xfrm>
            <a:off x="0" y="0"/>
            <a:ext cx="922063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Enlightenment</a:t>
            </a:r>
            <a:endPar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a:xfrm>
            <a:off x="495519" y="2047741"/>
            <a:ext cx="8229600" cy="3857760"/>
          </a:xfrm>
          <a:solidFill>
            <a:srgbClr val="CBAF87">
              <a:alpha val="74902"/>
            </a:srgbClr>
          </a:solidFill>
        </p:spPr>
        <p:txBody>
          <a:bodyPr>
            <a:normAutofit/>
          </a:bodyPr>
          <a:lstStyle/>
          <a:p>
            <a:pPr>
              <a:buFont typeface="Arial" panose="020B0604020202020204" pitchFamily="34" charset="0"/>
              <a:buChar char="•"/>
            </a:pPr>
            <a:r>
              <a:rPr lang="en-US" sz="4000" b="1" dirty="0" smtClean="0">
                <a:solidFill>
                  <a:schemeClr val="bg1"/>
                </a:solidFill>
                <a:effectLst>
                  <a:outerShdw blurRad="38100" dist="38100" dir="2700000" algn="tl">
                    <a:srgbClr val="000000">
                      <a:alpha val="43137"/>
                    </a:srgbClr>
                  </a:outerShdw>
                </a:effectLst>
              </a:rPr>
              <a:t>An 18</a:t>
            </a:r>
            <a:r>
              <a:rPr lang="en-US" sz="4000" b="1" baseline="30000" dirty="0" smtClean="0">
                <a:solidFill>
                  <a:schemeClr val="bg1"/>
                </a:solidFill>
                <a:effectLst>
                  <a:outerShdw blurRad="38100" dist="38100" dir="2700000" algn="tl">
                    <a:srgbClr val="000000">
                      <a:alpha val="43137"/>
                    </a:srgbClr>
                  </a:outerShdw>
                </a:effectLst>
              </a:rPr>
              <a:t>th</a:t>
            </a:r>
            <a:r>
              <a:rPr lang="en-US" sz="4000" b="1" dirty="0" smtClean="0">
                <a:solidFill>
                  <a:schemeClr val="bg1"/>
                </a:solidFill>
                <a:effectLst>
                  <a:outerShdw blurRad="38100" dist="38100" dir="2700000" algn="tl">
                    <a:srgbClr val="000000">
                      <a:alpha val="43137"/>
                    </a:srgbClr>
                  </a:outerShdw>
                </a:effectLst>
              </a:rPr>
              <a:t>c. cultural </a:t>
            </a:r>
            <a:r>
              <a:rPr lang="en-US" sz="4000" b="1" dirty="0">
                <a:solidFill>
                  <a:schemeClr val="bg1"/>
                </a:solidFill>
                <a:effectLst>
                  <a:outerShdw blurRad="38100" dist="38100" dir="2700000" algn="tl">
                    <a:srgbClr val="000000">
                      <a:alpha val="43137"/>
                    </a:srgbClr>
                  </a:outerShdw>
                </a:effectLst>
              </a:rPr>
              <a:t>movement of intellectuals </a:t>
            </a:r>
            <a:endParaRPr lang="en-US" sz="4000" b="1" dirty="0" smtClean="0">
              <a:solidFill>
                <a:schemeClr val="bg1"/>
              </a:solidFill>
              <a:effectLst>
                <a:outerShdw blurRad="38100" dist="38100" dir="2700000" algn="tl">
                  <a:srgbClr val="000000">
                    <a:alpha val="43137"/>
                  </a:srgbClr>
                </a:outerShdw>
              </a:effectLst>
            </a:endParaRPr>
          </a:p>
          <a:p>
            <a:pPr>
              <a:buFont typeface="Arial" panose="020B0604020202020204" pitchFamily="34" charset="0"/>
              <a:buChar char="•"/>
            </a:pPr>
            <a:r>
              <a:rPr lang="en-US" sz="4000" b="1" dirty="0" smtClean="0">
                <a:solidFill>
                  <a:schemeClr val="bg1"/>
                </a:solidFill>
                <a:effectLst>
                  <a:outerShdw blurRad="38100" dist="38100" dir="2700000" algn="tl">
                    <a:srgbClr val="000000">
                      <a:alpha val="43137"/>
                    </a:srgbClr>
                  </a:outerShdw>
                </a:effectLst>
              </a:rPr>
              <a:t>Use logic and reason to improve society and government</a:t>
            </a:r>
          </a:p>
          <a:p>
            <a:pPr>
              <a:buFont typeface="Arial" panose="020B0604020202020204" pitchFamily="34" charset="0"/>
              <a:buChar char="•"/>
            </a:pPr>
            <a:r>
              <a:rPr lang="en-US" sz="4000" b="1" dirty="0" smtClean="0">
                <a:solidFill>
                  <a:schemeClr val="bg1"/>
                </a:solidFill>
                <a:effectLst>
                  <a:outerShdw blurRad="38100" dist="38100" dir="2700000" algn="tl">
                    <a:srgbClr val="000000">
                      <a:alpha val="43137"/>
                    </a:srgbClr>
                  </a:outerShdw>
                </a:effectLst>
              </a:rPr>
              <a:t>Challenges traditional authority</a:t>
            </a: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551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2929"/>
            <a:ext cx="8913813" cy="914400"/>
          </a:xfrm>
        </p:spPr>
        <p:txBody>
          <a:bodyPr>
            <a:normAutofit/>
          </a:bodyPr>
          <a:lstStyle/>
          <a:p>
            <a:pPr fontAlgn="auto">
              <a:spcAft>
                <a:spcPts val="0"/>
              </a:spcAft>
              <a:defRPr/>
            </a:pPr>
            <a:r>
              <a:rPr lang="en-US" dirty="0" smtClean="0"/>
              <a:t>Characteristics of Colonial America</a:t>
            </a:r>
            <a:endParaRPr lang="en-US" dirty="0"/>
          </a:p>
        </p:txBody>
      </p:sp>
      <p:sp>
        <p:nvSpPr>
          <p:cNvPr id="4" name="Content Placeholder 3"/>
          <p:cNvSpPr>
            <a:spLocks noGrp="1"/>
          </p:cNvSpPr>
          <p:nvPr>
            <p:ph sz="half" idx="2"/>
          </p:nvPr>
        </p:nvSpPr>
        <p:spPr>
          <a:xfrm>
            <a:off x="3768729" y="1277329"/>
            <a:ext cx="5145084" cy="5444920"/>
          </a:xfrm>
        </p:spPr>
        <p:txBody>
          <a:bodyPr anchor="ctr">
            <a:noAutofit/>
          </a:bodyPr>
          <a:lstStyle/>
          <a:p>
            <a:pPr fontAlgn="auto">
              <a:spcBef>
                <a:spcPts val="0"/>
              </a:spcBef>
              <a:spcAft>
                <a:spcPts val="600"/>
              </a:spcAft>
              <a:defRPr/>
            </a:pPr>
            <a:r>
              <a:rPr lang="en-US" sz="2800" dirty="0"/>
              <a:t>E</a:t>
            </a:r>
            <a:r>
              <a:rPr lang="en-US" sz="3000" dirty="0"/>
              <a:t>normous population growth</a:t>
            </a:r>
          </a:p>
          <a:p>
            <a:pPr lvl="1" fontAlgn="auto">
              <a:spcBef>
                <a:spcPts val="0"/>
              </a:spcBef>
              <a:spcAft>
                <a:spcPts val="600"/>
              </a:spcAft>
              <a:defRPr/>
            </a:pPr>
            <a:r>
              <a:rPr lang="en-US" sz="2600" dirty="0" smtClean="0"/>
              <a:t>Largest </a:t>
            </a:r>
            <a:r>
              <a:rPr lang="en-US" sz="2600" dirty="0"/>
              <a:t>colonies: VA, MA, PN, NC, </a:t>
            </a:r>
            <a:r>
              <a:rPr lang="en-US" sz="2600" dirty="0" smtClean="0"/>
              <a:t>MD</a:t>
            </a:r>
          </a:p>
          <a:p>
            <a:pPr fontAlgn="auto">
              <a:spcBef>
                <a:spcPts val="0"/>
              </a:spcBef>
              <a:spcAft>
                <a:spcPts val="600"/>
              </a:spcAft>
              <a:defRPr/>
            </a:pPr>
            <a:r>
              <a:rPr lang="en-US" sz="3000" dirty="0" smtClean="0"/>
              <a:t>The </a:t>
            </a:r>
            <a:r>
              <a:rPr lang="en-US" sz="3000" dirty="0"/>
              <a:t>American melting pot</a:t>
            </a:r>
          </a:p>
          <a:p>
            <a:pPr lvl="1" fontAlgn="auto">
              <a:spcBef>
                <a:spcPts val="0"/>
              </a:spcBef>
              <a:spcAft>
                <a:spcPts val="600"/>
              </a:spcAft>
              <a:defRPr/>
            </a:pPr>
            <a:r>
              <a:rPr lang="en-US" sz="2600" dirty="0"/>
              <a:t>66% English, 20% African</a:t>
            </a:r>
          </a:p>
          <a:p>
            <a:pPr lvl="1" fontAlgn="auto">
              <a:spcBef>
                <a:spcPts val="0"/>
              </a:spcBef>
              <a:spcAft>
                <a:spcPts val="600"/>
              </a:spcAft>
              <a:defRPr/>
            </a:pPr>
            <a:r>
              <a:rPr lang="en-US" sz="2600" dirty="0"/>
              <a:t>Remaining: Scots Irish, German, Dutch, Irish, French, Welsh, </a:t>
            </a:r>
            <a:r>
              <a:rPr lang="en-US" sz="2600" dirty="0" smtClean="0"/>
              <a:t>Jews</a:t>
            </a:r>
          </a:p>
          <a:p>
            <a:pPr>
              <a:spcBef>
                <a:spcPts val="0"/>
              </a:spcBef>
              <a:spcAft>
                <a:spcPts val="600"/>
              </a:spcAft>
              <a:defRPr/>
            </a:pPr>
            <a:r>
              <a:rPr lang="en-US" sz="3000" dirty="0" smtClean="0"/>
              <a:t>Anglicization</a:t>
            </a:r>
          </a:p>
          <a:p>
            <a:pPr lvl="1">
              <a:spcBef>
                <a:spcPts val="0"/>
              </a:spcBef>
              <a:spcAft>
                <a:spcPts val="600"/>
              </a:spcAft>
              <a:defRPr/>
            </a:pPr>
            <a:r>
              <a:rPr lang="en-US" sz="2600" dirty="0" smtClean="0"/>
              <a:t>Religion, politics, culture</a:t>
            </a:r>
          </a:p>
          <a:p>
            <a:pPr lvl="1">
              <a:spcBef>
                <a:spcPts val="0"/>
              </a:spcBef>
              <a:spcAft>
                <a:spcPts val="600"/>
              </a:spcAft>
              <a:defRPr/>
            </a:pPr>
            <a:r>
              <a:rPr lang="en-US" sz="2600" dirty="0" smtClean="0"/>
              <a:t>Growing more unique</a:t>
            </a:r>
            <a:endParaRPr lang="en-US" sz="2600" dirty="0"/>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0" y="1277329"/>
            <a:ext cx="3659220" cy="5444920"/>
          </a:xfrm>
          <a:prstGeom prst="rect">
            <a:avLst/>
          </a:prstGeom>
        </p:spPr>
      </p:pic>
    </p:spTree>
    <p:extLst>
      <p:ext uri="{BB962C8B-B14F-4D97-AF65-F5344CB8AC3E}">
        <p14:creationId xmlns:p14="http://schemas.microsoft.com/office/powerpoint/2010/main" val="180022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saveamericanhistory.org/wp-content/uploads/2013/01/colonial-new-england.jpg"/>
          <p:cNvPicPr>
            <a:picLocks noChangeAspect="1" noChangeArrowheads="1"/>
          </p:cNvPicPr>
          <p:nvPr/>
        </p:nvPicPr>
        <p:blipFill rotWithShape="1">
          <a:blip r:embed="rId3">
            <a:extLst>
              <a:ext uri="{28A0092B-C50C-407E-A947-70E740481C1C}">
                <a14:useLocalDpi xmlns:a14="http://schemas.microsoft.com/office/drawing/2010/main" val="0"/>
              </a:ext>
            </a:extLst>
          </a:blip>
          <a:srcRect l="4555" r="4555"/>
          <a:stretch/>
        </p:blipFill>
        <p:spPr bwMode="auto">
          <a:xfrm>
            <a:off x="-1" y="-1"/>
            <a:ext cx="9144001" cy="6865125"/>
          </a:xfrm>
          <a:prstGeom prst="rect">
            <a:avLst/>
          </a:prstGeom>
          <a:noFill/>
          <a:extLst>
            <a:ext uri="{909E8E84-426E-40DD-AFC4-6F175D3DCCD1}">
              <a14:hiddenFill xmlns:a14="http://schemas.microsoft.com/office/drawing/2010/main">
                <a:solidFill>
                  <a:srgbClr val="FFFFFF"/>
                </a:solidFill>
              </a14:hiddenFill>
            </a:ext>
          </a:extLst>
        </p:spPr>
      </p:pic>
      <p:sp>
        <p:nvSpPr>
          <p:cNvPr id="47105" name="Title 1"/>
          <p:cNvSpPr>
            <a:spLocks noGrp="1"/>
          </p:cNvSpPr>
          <p:nvPr>
            <p:ph type="title"/>
          </p:nvPr>
        </p:nvSpPr>
        <p:spPr>
          <a:xfrm>
            <a:off x="0" y="209456"/>
            <a:ext cx="8913813" cy="914400"/>
          </a:xfrm>
        </p:spPr>
        <p:txBody>
          <a:bodyPr/>
          <a:lstStyle/>
          <a:p>
            <a:pPr fontAlgn="auto">
              <a:spcAft>
                <a:spcPts val="0"/>
              </a:spcAft>
              <a:defRPr/>
            </a:pPr>
            <a:r>
              <a:rPr lang="en-US"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Colonial Social Structure</a:t>
            </a:r>
          </a:p>
        </p:txBody>
      </p:sp>
      <p:sp>
        <p:nvSpPr>
          <p:cNvPr id="47106" name="Content Placeholder 2"/>
          <p:cNvSpPr>
            <a:spLocks noGrp="1"/>
          </p:cNvSpPr>
          <p:nvPr>
            <p:ph sz="half" idx="1"/>
          </p:nvPr>
        </p:nvSpPr>
        <p:spPr>
          <a:xfrm>
            <a:off x="4018208" y="1211855"/>
            <a:ext cx="5125792" cy="5653269"/>
          </a:xfrm>
          <a:solidFill>
            <a:schemeClr val="accent1"/>
          </a:solidFill>
        </p:spPr>
        <p:txBody>
          <a:bodyPr>
            <a:noAutofit/>
          </a:bodyPr>
          <a:lstStyle/>
          <a:p>
            <a:r>
              <a:rPr lang="en-US" sz="3200" dirty="0">
                <a:solidFill>
                  <a:srgbClr val="FFFF00"/>
                </a:solidFill>
              </a:rPr>
              <a:t>Stratification mild compared to Europe – greater social mobility</a:t>
            </a:r>
          </a:p>
          <a:p>
            <a:r>
              <a:rPr lang="en-US" sz="3200" dirty="0">
                <a:solidFill>
                  <a:srgbClr val="FFFF00"/>
                </a:solidFill>
              </a:rPr>
              <a:t>Attempt to recreate European stratification failed</a:t>
            </a:r>
          </a:p>
          <a:p>
            <a:pPr lvl="1">
              <a:spcBef>
                <a:spcPct val="0"/>
              </a:spcBef>
            </a:pPr>
            <a:r>
              <a:rPr lang="en-US" sz="3200" dirty="0">
                <a:solidFill>
                  <a:srgbClr val="FFFF00"/>
                </a:solidFill>
              </a:rPr>
              <a:t>Emerging middle class </a:t>
            </a:r>
          </a:p>
          <a:p>
            <a:pPr lvl="1">
              <a:spcBef>
                <a:spcPct val="0"/>
              </a:spcBef>
            </a:pPr>
            <a:r>
              <a:rPr lang="en-US" sz="3200" dirty="0">
                <a:solidFill>
                  <a:srgbClr val="FFFF00"/>
                </a:solidFill>
              </a:rPr>
              <a:t>Democratic traditions protected against complete upper class control (John Smith: </a:t>
            </a:r>
            <a:r>
              <a:rPr lang="en-US" sz="3200" i="1" dirty="0">
                <a:solidFill>
                  <a:srgbClr val="FFFF00"/>
                </a:solidFill>
              </a:rPr>
              <a:t>“He who does not work shall not eat”)</a:t>
            </a:r>
            <a:endParaRPr lang="en-US" sz="3200" dirty="0">
              <a:solidFill>
                <a:srgbClr val="FFFF00"/>
              </a:solidFill>
            </a:endParaRPr>
          </a:p>
          <a:p>
            <a:pPr lvl="0">
              <a:spcBef>
                <a:spcPct val="0"/>
              </a:spcBef>
            </a:pPr>
            <a:endParaRPr lang="en-US" dirty="0"/>
          </a:p>
        </p:txBody>
      </p:sp>
      <p:sp>
        <p:nvSpPr>
          <p:cNvPr id="5" name="Content Placeholder 4"/>
          <p:cNvSpPr>
            <a:spLocks noGrp="1"/>
          </p:cNvSpPr>
          <p:nvPr>
            <p:ph sz="half" idx="2"/>
          </p:nvPr>
        </p:nvSpPr>
        <p:spPr>
          <a:xfrm>
            <a:off x="371048" y="1211855"/>
            <a:ext cx="4073951" cy="5335701"/>
          </a:xfrm>
          <a:gradFill>
            <a:gsLst>
              <a:gs pos="0">
                <a:schemeClr val="accent1">
                  <a:tint val="66000"/>
                  <a:satMod val="160000"/>
                  <a:alpha val="7000"/>
                </a:schemeClr>
              </a:gs>
              <a:gs pos="50000">
                <a:schemeClr val="accent1">
                  <a:tint val="44500"/>
                  <a:satMod val="160000"/>
                </a:schemeClr>
              </a:gs>
              <a:gs pos="100000">
                <a:schemeClr val="accent1">
                  <a:tint val="23500"/>
                  <a:satMod val="160000"/>
                </a:schemeClr>
              </a:gs>
            </a:gsLst>
            <a:lin ang="5400000" scaled="0"/>
          </a:gradFill>
        </p:spPr>
        <p:txBody>
          <a:bodyPr rtlCol="0">
            <a:noAutofit/>
          </a:bodyPr>
          <a:lstStyle/>
          <a:p>
            <a:pPr>
              <a:spcBef>
                <a:spcPts val="600"/>
              </a:spcBef>
              <a:defRPr/>
            </a:pPr>
            <a:r>
              <a:rPr lang="en-US" sz="36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Small upper class </a:t>
            </a:r>
          </a:p>
          <a:p>
            <a:pPr>
              <a:spcBef>
                <a:spcPts val="600"/>
              </a:spcBef>
              <a:defRPr/>
            </a:pPr>
            <a:r>
              <a:rPr lang="en-US" sz="36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Majority of yeoman farmers </a:t>
            </a:r>
          </a:p>
          <a:p>
            <a:pPr>
              <a:spcBef>
                <a:spcPts val="600"/>
              </a:spcBef>
              <a:defRPr/>
            </a:pPr>
            <a:r>
              <a:rPr lang="en-US" sz="36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Small merchants, laborers </a:t>
            </a:r>
          </a:p>
          <a:p>
            <a:pPr>
              <a:spcBef>
                <a:spcPts val="600"/>
              </a:spcBef>
              <a:defRPr/>
            </a:pPr>
            <a:r>
              <a:rPr lang="en-US" sz="36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Indentured servants and prisoners</a:t>
            </a:r>
          </a:p>
          <a:p>
            <a:pPr>
              <a:spcBef>
                <a:spcPts val="600"/>
              </a:spcBef>
              <a:defRPr/>
            </a:pPr>
            <a:r>
              <a:rPr lang="en-US" sz="36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Slaves</a:t>
            </a:r>
          </a:p>
        </p:txBody>
      </p:sp>
    </p:spTree>
    <p:extLst>
      <p:ext uri="{BB962C8B-B14F-4D97-AF65-F5344CB8AC3E}">
        <p14:creationId xmlns:p14="http://schemas.microsoft.com/office/powerpoint/2010/main" val="404472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7106">
                                            <p:txEl>
                                              <p:pRg st="0" end="0"/>
                                            </p:txEl>
                                          </p:spTgt>
                                        </p:tgtEl>
                                        <p:attrNameLst>
                                          <p:attrName>style.visibility</p:attrName>
                                        </p:attrNameLst>
                                      </p:cBhvr>
                                      <p:to>
                                        <p:strVal val="visible"/>
                                      </p:to>
                                    </p:set>
                                    <p:animEffect transition="in" filter="randombar(horizontal)">
                                      <p:cBhvr>
                                        <p:cTn id="32" dur="500"/>
                                        <p:tgtEl>
                                          <p:spTgt spid="4710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7106">
                                            <p:txEl>
                                              <p:pRg st="1" end="1"/>
                                            </p:txEl>
                                          </p:spTgt>
                                        </p:tgtEl>
                                        <p:attrNameLst>
                                          <p:attrName>style.visibility</p:attrName>
                                        </p:attrNameLst>
                                      </p:cBhvr>
                                      <p:to>
                                        <p:strVal val="visible"/>
                                      </p:to>
                                    </p:set>
                                    <p:animEffect transition="in" filter="randombar(horizontal)">
                                      <p:cBhvr>
                                        <p:cTn id="37" dur="500"/>
                                        <p:tgtEl>
                                          <p:spTgt spid="4710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7106">
                                            <p:txEl>
                                              <p:pRg st="2" end="2"/>
                                            </p:txEl>
                                          </p:spTgt>
                                        </p:tgtEl>
                                        <p:attrNameLst>
                                          <p:attrName>style.visibility</p:attrName>
                                        </p:attrNameLst>
                                      </p:cBhvr>
                                      <p:to>
                                        <p:strVal val="visible"/>
                                      </p:to>
                                    </p:set>
                                    <p:animEffect transition="in" filter="randombar(horizontal)">
                                      <p:cBhvr>
                                        <p:cTn id="42" dur="500"/>
                                        <p:tgtEl>
                                          <p:spTgt spid="4710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7106">
                                            <p:txEl>
                                              <p:pRg st="3" end="3"/>
                                            </p:txEl>
                                          </p:spTgt>
                                        </p:tgtEl>
                                        <p:attrNameLst>
                                          <p:attrName>style.visibility</p:attrName>
                                        </p:attrNameLst>
                                      </p:cBhvr>
                                      <p:to>
                                        <p:strVal val="visible"/>
                                      </p:to>
                                    </p:set>
                                    <p:animEffect transition="in" filter="randombar(horizontal)">
                                      <p:cBhvr>
                                        <p:cTn id="47" dur="500"/>
                                        <p:tgtEl>
                                          <p:spTgt spid="4710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9153" name="Title 1"/>
          <p:cNvSpPr>
            <a:spLocks noGrp="1"/>
          </p:cNvSpPr>
          <p:nvPr>
            <p:ph type="title"/>
          </p:nvPr>
        </p:nvSpPr>
        <p:spPr/>
        <p:txBody>
          <a:bodyPr/>
          <a:lstStyle/>
          <a:p>
            <a:pPr fontAlgn="auto">
              <a:spcAft>
                <a:spcPts val="0"/>
              </a:spcAft>
              <a:defRPr/>
            </a:pPr>
            <a:r>
              <a:rPr lang="en-US" sz="6600" b="1" dirty="0" smtClean="0">
                <a:ln w="18415" cmpd="sng">
                  <a:solidFill>
                    <a:srgbClr val="FFFFFF"/>
                  </a:solidFill>
                  <a:prstDash val="solid"/>
                </a:ln>
                <a:solidFill>
                  <a:srgbClr val="FFFFFF"/>
                </a:solidFill>
                <a:effectLst>
                  <a:glow rad="139700">
                    <a:schemeClr val="accent5">
                      <a:satMod val="175000"/>
                      <a:alpha val="40000"/>
                    </a:schemeClr>
                  </a:glow>
                  <a:outerShdw blurRad="63500" dir="3600000" algn="tl" rotWithShape="0">
                    <a:srgbClr val="000000">
                      <a:alpha val="70000"/>
                    </a:srgbClr>
                  </a:outerShdw>
                </a:effectLst>
              </a:rPr>
              <a:t>Colonial Lifestyle</a:t>
            </a:r>
          </a:p>
        </p:txBody>
      </p:sp>
      <p:sp>
        <p:nvSpPr>
          <p:cNvPr id="49155" name="Content Placeholder 3"/>
          <p:cNvSpPr>
            <a:spLocks noGrp="1"/>
          </p:cNvSpPr>
          <p:nvPr>
            <p:ph idx="1"/>
          </p:nvPr>
        </p:nvSpPr>
        <p:spPr>
          <a:xfrm>
            <a:off x="331318" y="1735137"/>
            <a:ext cx="8462384" cy="4436027"/>
          </a:xfrm>
        </p:spPr>
        <p:txBody>
          <a:bodyPr>
            <a:noAutofit/>
          </a:bodyPr>
          <a:lstStyle/>
          <a:p>
            <a:pPr>
              <a:spcBef>
                <a:spcPts val="0"/>
              </a:spcBef>
            </a:pPr>
            <a:r>
              <a:rPr lang="en-US" sz="4800" b="1" dirty="0" smtClean="0">
                <a:ln w="18415" cmpd="sng">
                  <a:solidFill>
                    <a:srgbClr val="FFFFFF"/>
                  </a:solidFill>
                  <a:prstDash val="solid"/>
                </a:ln>
                <a:solidFill>
                  <a:srgbClr val="FFFFFF"/>
                </a:solidFill>
                <a:effectLst>
                  <a:glow rad="139700">
                    <a:schemeClr val="accent5">
                      <a:satMod val="175000"/>
                      <a:alpha val="40000"/>
                    </a:schemeClr>
                  </a:glow>
                  <a:outerShdw blurRad="50800" dist="38100" dir="2700000" algn="tl" rotWithShape="0">
                    <a:prstClr val="black">
                      <a:alpha val="40000"/>
                    </a:prstClr>
                  </a:outerShdw>
                </a:effectLst>
              </a:rPr>
              <a:t>Traditional family roles</a:t>
            </a:r>
          </a:p>
          <a:p>
            <a:pPr>
              <a:spcBef>
                <a:spcPts val="0"/>
              </a:spcBef>
            </a:pPr>
            <a:r>
              <a:rPr lang="en-US" sz="4800" b="1" dirty="0" smtClean="0">
                <a:ln w="18415" cmpd="sng">
                  <a:solidFill>
                    <a:srgbClr val="FFFFFF"/>
                  </a:solidFill>
                  <a:prstDash val="solid"/>
                </a:ln>
                <a:solidFill>
                  <a:srgbClr val="FFFFFF"/>
                </a:solidFill>
                <a:effectLst>
                  <a:glow rad="139700">
                    <a:schemeClr val="accent5">
                      <a:satMod val="175000"/>
                      <a:alpha val="40000"/>
                    </a:schemeClr>
                  </a:glow>
                  <a:outerShdw blurRad="50800" dist="38100" dir="2700000" algn="tl" rotWithShape="0">
                    <a:prstClr val="black">
                      <a:alpha val="40000"/>
                    </a:prstClr>
                  </a:outerShdw>
                </a:effectLst>
              </a:rPr>
              <a:t>Highest standard of living</a:t>
            </a:r>
          </a:p>
          <a:p>
            <a:pPr lvl="1">
              <a:spcBef>
                <a:spcPts val="0"/>
              </a:spcBef>
            </a:pPr>
            <a:r>
              <a:rPr lang="en-US" sz="4400" b="1" dirty="0" smtClean="0">
                <a:ln w="18415" cmpd="sng">
                  <a:solidFill>
                    <a:srgbClr val="FFFFFF"/>
                  </a:solidFill>
                  <a:prstDash val="solid"/>
                </a:ln>
                <a:solidFill>
                  <a:srgbClr val="FFFFFF"/>
                </a:solidFill>
                <a:effectLst>
                  <a:glow rad="139700">
                    <a:schemeClr val="accent5">
                      <a:satMod val="175000"/>
                      <a:alpha val="40000"/>
                    </a:schemeClr>
                  </a:glow>
                  <a:outerShdw blurRad="50800" dist="38100" dir="2700000" algn="tl" rotWithShape="0">
                    <a:prstClr val="black">
                      <a:alpha val="40000"/>
                    </a:prstClr>
                  </a:outerShdw>
                </a:effectLst>
              </a:rPr>
              <a:t>Longer lifespan than Europe</a:t>
            </a:r>
          </a:p>
          <a:p>
            <a:pPr lvl="1">
              <a:spcBef>
                <a:spcPts val="0"/>
              </a:spcBef>
            </a:pPr>
            <a:r>
              <a:rPr lang="en-US" sz="4400" b="1" dirty="0" smtClean="0">
                <a:ln w="18415" cmpd="sng">
                  <a:solidFill>
                    <a:srgbClr val="FFFFFF"/>
                  </a:solidFill>
                  <a:prstDash val="solid"/>
                </a:ln>
                <a:solidFill>
                  <a:srgbClr val="FFFFFF"/>
                </a:solidFill>
                <a:effectLst>
                  <a:glow rad="139700">
                    <a:schemeClr val="accent5">
                      <a:satMod val="175000"/>
                      <a:alpha val="40000"/>
                    </a:schemeClr>
                  </a:glow>
                  <a:outerShdw blurRad="50800" dist="38100" dir="2700000" algn="tl" rotWithShape="0">
                    <a:prstClr val="black">
                      <a:alpha val="40000"/>
                    </a:prstClr>
                  </a:outerShdw>
                </a:effectLst>
              </a:rPr>
              <a:t>Land generally cheaper than Europe</a:t>
            </a:r>
          </a:p>
          <a:p>
            <a:pPr lvl="1">
              <a:spcBef>
                <a:spcPts val="0"/>
              </a:spcBef>
            </a:pPr>
            <a:r>
              <a:rPr lang="en-US" sz="4400" b="1" dirty="0" smtClean="0">
                <a:ln w="18415" cmpd="sng">
                  <a:solidFill>
                    <a:srgbClr val="FFFFFF"/>
                  </a:solidFill>
                  <a:prstDash val="solid"/>
                </a:ln>
                <a:solidFill>
                  <a:srgbClr val="FFFFFF"/>
                </a:solidFill>
                <a:effectLst>
                  <a:glow rad="139700">
                    <a:schemeClr val="accent5">
                      <a:satMod val="175000"/>
                      <a:alpha val="40000"/>
                    </a:schemeClr>
                  </a:glow>
                  <a:outerShdw blurRad="50800" dist="38100" dir="2700000" algn="tl" rotWithShape="0">
                    <a:prstClr val="black">
                      <a:alpha val="40000"/>
                    </a:prstClr>
                  </a:outerShdw>
                </a:effectLst>
              </a:rPr>
              <a:t>Wages 3x higher than Europe</a:t>
            </a:r>
          </a:p>
        </p:txBody>
      </p:sp>
    </p:spTree>
    <p:extLst>
      <p:ext uri="{BB962C8B-B14F-4D97-AF65-F5344CB8AC3E}">
        <p14:creationId xmlns:p14="http://schemas.microsoft.com/office/powerpoint/2010/main" val="323826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49155">
                                            <p:txEl>
                                              <p:pRg st="3" end="3"/>
                                            </p:txEl>
                                          </p:spTgt>
                                        </p:tgtEl>
                                        <p:attrNameLst>
                                          <p:attrName>style.visibility</p:attrName>
                                        </p:attrNameLst>
                                      </p:cBhvr>
                                      <p:to>
                                        <p:strVal val="visible"/>
                                      </p:to>
                                    </p:set>
                                    <p:anim calcmode="lin" valueType="num">
                                      <p:cBhvr additive="base">
                                        <p:cTn id="24" dur="500" fill="hold"/>
                                        <p:tgtEl>
                                          <p:spTgt spid="49155">
                                            <p:txEl>
                                              <p:pRg st="3" end="3"/>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49155">
                                            <p:txEl>
                                              <p:pRg st="3" end="3"/>
                                            </p:txEl>
                                          </p:spTgt>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2" fill="hold" nodeType="afterEffect">
                                  <p:stCondLst>
                                    <p:cond delay="0"/>
                                  </p:stCondLst>
                                  <p:childTnLst>
                                    <p:set>
                                      <p:cBhvr>
                                        <p:cTn id="28" dur="1" fill="hold">
                                          <p:stCondLst>
                                            <p:cond delay="0"/>
                                          </p:stCondLst>
                                        </p:cTn>
                                        <p:tgtEl>
                                          <p:spTgt spid="49155">
                                            <p:txEl>
                                              <p:pRg st="4" end="4"/>
                                            </p:txEl>
                                          </p:spTgt>
                                        </p:tgtEl>
                                        <p:attrNameLst>
                                          <p:attrName>style.visibility</p:attrName>
                                        </p:attrNameLst>
                                      </p:cBhvr>
                                      <p:to>
                                        <p:strVal val="visible"/>
                                      </p:to>
                                    </p:set>
                                    <p:anim calcmode="lin" valueType="num">
                                      <p:cBhvr additive="base">
                                        <p:cTn id="29" dur="500" fill="hold"/>
                                        <p:tgtEl>
                                          <p:spTgt spid="49155">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915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p:cNvPicPr>
            <a:picLocks noChangeAspect="1" noChangeArrowheads="1"/>
          </p:cNvPicPr>
          <p:nvPr/>
        </p:nvPicPr>
        <p:blipFill rotWithShape="1">
          <a:blip r:embed="rId3">
            <a:extLst>
              <a:ext uri="{28A0092B-C50C-407E-A947-70E740481C1C}">
                <a14:useLocalDpi xmlns:a14="http://schemas.microsoft.com/office/drawing/2010/main" val="0"/>
              </a:ext>
            </a:extLst>
          </a:blip>
          <a:srcRect l="11326" t="4562" r="10837" b="5217"/>
          <a:stretch/>
        </p:blipFill>
        <p:spPr bwMode="auto">
          <a:xfrm>
            <a:off x="-1" y="0"/>
            <a:ext cx="9144001" cy="6881554"/>
          </a:xfrm>
          <a:prstGeom prst="rect">
            <a:avLst/>
          </a:prstGeom>
          <a:noFill/>
          <a:extLst>
            <a:ext uri="{909E8E84-426E-40DD-AFC4-6F175D3DCCD1}">
              <a14:hiddenFill xmlns:a14="http://schemas.microsoft.com/office/drawing/2010/main">
                <a:solidFill>
                  <a:srgbClr val="FFFFFF"/>
                </a:solidFill>
              </a14:hiddenFill>
            </a:ext>
          </a:extLst>
        </p:spPr>
      </p:pic>
      <p:sp>
        <p:nvSpPr>
          <p:cNvPr id="57345" name="Title 1"/>
          <p:cNvSpPr>
            <a:spLocks noGrp="1"/>
          </p:cNvSpPr>
          <p:nvPr>
            <p:ph type="title"/>
          </p:nvPr>
        </p:nvSpPr>
        <p:spPr>
          <a:xfrm>
            <a:off x="115092" y="-7992"/>
            <a:ext cx="8913813" cy="914400"/>
          </a:xfrm>
          <a:noFill/>
        </p:spPr>
        <p:txBody>
          <a:bodyPr>
            <a:noAutofit/>
          </a:bodyPr>
          <a:lstStyle/>
          <a:p>
            <a:pPr algn="r" fontAlgn="auto">
              <a:spcAft>
                <a:spcPts val="0"/>
              </a:spcAft>
              <a:defRPr/>
            </a:pPr>
            <a:r>
              <a:rPr lang="en-US" sz="66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rPr>
              <a:t>Education</a:t>
            </a:r>
          </a:p>
        </p:txBody>
      </p:sp>
      <p:sp>
        <p:nvSpPr>
          <p:cNvPr id="57347" name="Content Placeholder 4"/>
          <p:cNvSpPr>
            <a:spLocks noGrp="1"/>
          </p:cNvSpPr>
          <p:nvPr>
            <p:ph idx="1"/>
          </p:nvPr>
        </p:nvSpPr>
        <p:spPr>
          <a:xfrm>
            <a:off x="-1" y="220608"/>
            <a:ext cx="8643257" cy="7018392"/>
          </a:xfrm>
          <a:gradFill>
            <a:gsLst>
              <a:gs pos="0">
                <a:schemeClr val="accent1">
                  <a:tint val="66000"/>
                  <a:satMod val="160000"/>
                  <a:alpha val="7000"/>
                  <a:lumMod val="16000"/>
                  <a:lumOff val="84000"/>
                </a:schemeClr>
              </a:gs>
              <a:gs pos="50000">
                <a:schemeClr val="accent1">
                  <a:tint val="44500"/>
                  <a:satMod val="160000"/>
                </a:schemeClr>
              </a:gs>
              <a:gs pos="100000">
                <a:schemeClr val="accent1">
                  <a:tint val="23500"/>
                  <a:satMod val="160000"/>
                </a:schemeClr>
              </a:gs>
            </a:gsLst>
            <a:lin ang="5400000" scaled="0"/>
          </a:gradFill>
        </p:spPr>
        <p:txBody>
          <a:bodyPr>
            <a:noAutofit/>
          </a:bodyPr>
          <a:lstStyle/>
          <a:p>
            <a:pPr>
              <a:spcBef>
                <a:spcPts val="0"/>
              </a:spcBef>
              <a:buClr>
                <a:schemeClr val="bg1"/>
              </a:buClr>
              <a:buFont typeface="Arial" panose="020B0604020202020204" pitchFamily="34" charset="0"/>
              <a:buChar char="•"/>
            </a:pPr>
            <a:r>
              <a:rPr lang="en-US"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latin typeface="Bering" pitchFamily="2" charset="0"/>
              </a:rPr>
              <a:t>New </a:t>
            </a:r>
            <a:r>
              <a:rPr lang="en-US"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latin typeface="Bering" pitchFamily="2" charset="0"/>
              </a:rPr>
              <a:t>England</a:t>
            </a:r>
          </a:p>
          <a:p>
            <a:pPr lvl="1"/>
            <a:r>
              <a:rPr lang="en-US" sz="2400" dirty="0">
                <a:solidFill>
                  <a:srgbClr val="FFFF00"/>
                </a:solidFill>
                <a:latin typeface="Bering" pitchFamily="2" charset="0"/>
              </a:rPr>
              <a:t>Strongest; for Bible Reading</a:t>
            </a:r>
          </a:p>
          <a:p>
            <a:pPr lvl="1"/>
            <a:r>
              <a:rPr lang="en-US" sz="2400" dirty="0">
                <a:solidFill>
                  <a:srgbClr val="FFFF00"/>
                </a:solidFill>
                <a:latin typeface="Bering" pitchFamily="2" charset="0"/>
              </a:rPr>
              <a:t>Primary and secondary schools established early</a:t>
            </a:r>
          </a:p>
          <a:p>
            <a:pPr lvl="1"/>
            <a:r>
              <a:rPr lang="en-US" sz="2400" dirty="0">
                <a:solidFill>
                  <a:srgbClr val="FFFF00"/>
                </a:solidFill>
                <a:latin typeface="Bering" pitchFamily="2" charset="0"/>
              </a:rPr>
              <a:t>Communities of 50 families or more required to build public schools </a:t>
            </a:r>
          </a:p>
          <a:p>
            <a:r>
              <a:rPr lang="en-US"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latin typeface="Bering" pitchFamily="2" charset="0"/>
              </a:rPr>
              <a:t> Middle </a:t>
            </a:r>
            <a:r>
              <a:rPr lang="en-US" dirty="0" smtClean="0">
                <a:latin typeface="Bering" pitchFamily="2" charset="0"/>
              </a:rPr>
              <a:t>Some public education</a:t>
            </a:r>
          </a:p>
          <a:p>
            <a:pPr lvl="1">
              <a:defRPr/>
            </a:pPr>
            <a:r>
              <a:rPr lang="en-US" sz="2400" dirty="0" smtClean="0">
                <a:latin typeface="Bering" pitchFamily="2" charset="0"/>
              </a:rPr>
              <a:t>Many well-to-do families sent their sons to colleges in England </a:t>
            </a:r>
          </a:p>
          <a:p>
            <a:pPr lvl="1"/>
            <a:r>
              <a:rPr lang="en-US" sz="24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latin typeface="Bering" pitchFamily="2" charset="0"/>
              </a:rPr>
              <a:t>South </a:t>
            </a:r>
            <a:r>
              <a:rPr lang="en-US" sz="2400" dirty="0">
                <a:latin typeface="Bering" pitchFamily="2" charset="0"/>
              </a:rPr>
              <a:t>Privileged; hired tutors to teach their children</a:t>
            </a:r>
          </a:p>
          <a:p>
            <a:pPr lvl="1"/>
            <a:r>
              <a:rPr lang="en-US" sz="2400" dirty="0">
                <a:latin typeface="Bering" pitchFamily="2" charset="0"/>
              </a:rPr>
              <a:t>Plantation living made cities, schools, and churches spread out</a:t>
            </a:r>
          </a:p>
          <a:p>
            <a:pPr lvl="1">
              <a:defRPr/>
            </a:pPr>
            <a:r>
              <a:rPr lang="en-US" sz="24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latin typeface="Bering" pitchFamily="2" charset="0"/>
              </a:rPr>
              <a:t>Colleges </a:t>
            </a:r>
            <a:r>
              <a:rPr lang="en-US" sz="2400" dirty="0">
                <a:latin typeface="Bering" pitchFamily="2" charset="0"/>
              </a:rPr>
              <a:t>Primary focus on the training of new clergy, not academics </a:t>
            </a:r>
          </a:p>
          <a:p>
            <a:pPr lvl="1">
              <a:defRPr/>
            </a:pPr>
            <a:r>
              <a:rPr lang="en-US" sz="2400" dirty="0">
                <a:latin typeface="Bering" pitchFamily="2" charset="0"/>
              </a:rPr>
              <a:t>Eventually move towards secular subjects</a:t>
            </a:r>
          </a:p>
          <a:p>
            <a:pPr>
              <a:spcBef>
                <a:spcPts val="0"/>
              </a:spcBef>
              <a:buClr>
                <a:schemeClr val="bg1"/>
              </a:buClr>
              <a:buFont typeface="Arial" panose="020B0604020202020204" pitchFamily="34" charset="0"/>
              <a:buChar char="•"/>
            </a:pPr>
            <a:endParaRPr lang="en-US" sz="6000" b="1" dirty="0" smtClean="0">
              <a:solidFill>
                <a:schemeClr val="bg1"/>
              </a:solidFill>
              <a:effectLst>
                <a:glow rad="101600">
                  <a:schemeClr val="tx1">
                    <a:lumMod val="85000"/>
                    <a:lumOff val="15000"/>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85425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additive="base">
                                        <p:cTn id="25" dur="500" fill="hold"/>
                                        <p:tgtEl>
                                          <p:spTgt spid="573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73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7347">
                                            <p:txEl>
                                              <p:pRg st="4" end="4"/>
                                            </p:txEl>
                                          </p:spTgt>
                                        </p:tgtEl>
                                        <p:attrNameLst>
                                          <p:attrName>style.visibility</p:attrName>
                                        </p:attrNameLst>
                                      </p:cBhvr>
                                      <p:to>
                                        <p:strVal val="visible"/>
                                      </p:to>
                                    </p:set>
                                    <p:anim calcmode="lin" valueType="num">
                                      <p:cBhvr additive="base">
                                        <p:cTn id="31" dur="500" fill="hold"/>
                                        <p:tgtEl>
                                          <p:spTgt spid="573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73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7347">
                                            <p:txEl>
                                              <p:pRg st="5" end="5"/>
                                            </p:txEl>
                                          </p:spTgt>
                                        </p:tgtEl>
                                        <p:attrNameLst>
                                          <p:attrName>style.visibility</p:attrName>
                                        </p:attrNameLst>
                                      </p:cBhvr>
                                      <p:to>
                                        <p:strVal val="visible"/>
                                      </p:to>
                                    </p:set>
                                    <p:anim calcmode="lin" valueType="num">
                                      <p:cBhvr additive="base">
                                        <p:cTn id="37" dur="500" fill="hold"/>
                                        <p:tgtEl>
                                          <p:spTgt spid="573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73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7347">
                                            <p:txEl>
                                              <p:pRg st="6" end="6"/>
                                            </p:txEl>
                                          </p:spTgt>
                                        </p:tgtEl>
                                        <p:attrNameLst>
                                          <p:attrName>style.visibility</p:attrName>
                                        </p:attrNameLst>
                                      </p:cBhvr>
                                      <p:to>
                                        <p:strVal val="visible"/>
                                      </p:to>
                                    </p:set>
                                    <p:anim calcmode="lin" valueType="num">
                                      <p:cBhvr additive="base">
                                        <p:cTn id="43" dur="500" fill="hold"/>
                                        <p:tgtEl>
                                          <p:spTgt spid="5734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734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57347">
                                            <p:txEl>
                                              <p:pRg st="7" end="7"/>
                                            </p:txEl>
                                          </p:spTgt>
                                        </p:tgtEl>
                                        <p:attrNameLst>
                                          <p:attrName>style.visibility</p:attrName>
                                        </p:attrNameLst>
                                      </p:cBhvr>
                                      <p:to>
                                        <p:strVal val="visible"/>
                                      </p:to>
                                    </p:set>
                                    <p:anim calcmode="lin" valueType="num">
                                      <p:cBhvr additive="base">
                                        <p:cTn id="49" dur="500" fill="hold"/>
                                        <p:tgtEl>
                                          <p:spTgt spid="5734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734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57347">
                                            <p:txEl>
                                              <p:pRg st="8" end="8"/>
                                            </p:txEl>
                                          </p:spTgt>
                                        </p:tgtEl>
                                        <p:attrNameLst>
                                          <p:attrName>style.visibility</p:attrName>
                                        </p:attrNameLst>
                                      </p:cBhvr>
                                      <p:to>
                                        <p:strVal val="visible"/>
                                      </p:to>
                                    </p:set>
                                    <p:anim calcmode="lin" valueType="num">
                                      <p:cBhvr additive="base">
                                        <p:cTn id="55" dur="500" fill="hold"/>
                                        <p:tgtEl>
                                          <p:spTgt spid="57347">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734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57347">
                                            <p:txEl>
                                              <p:pRg st="9" end="9"/>
                                            </p:txEl>
                                          </p:spTgt>
                                        </p:tgtEl>
                                        <p:attrNameLst>
                                          <p:attrName>style.visibility</p:attrName>
                                        </p:attrNameLst>
                                      </p:cBhvr>
                                      <p:to>
                                        <p:strVal val="visible"/>
                                      </p:to>
                                    </p:set>
                                    <p:anim calcmode="lin" valueType="num">
                                      <p:cBhvr additive="base">
                                        <p:cTn id="61" dur="500" fill="hold"/>
                                        <p:tgtEl>
                                          <p:spTgt spid="57347">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7347">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413" r="8413"/>
          <a:stretch/>
        </p:blipFill>
        <p:spPr>
          <a:xfrm>
            <a:off x="0" y="0"/>
            <a:ext cx="9144000" cy="6858000"/>
          </a:xfrm>
          <a:prstGeom prst="rect">
            <a:avLst/>
          </a:prstGeom>
        </p:spPr>
      </p:pic>
      <p:sp>
        <p:nvSpPr>
          <p:cNvPr id="3" name="Rectangle 2"/>
          <p:cNvSpPr/>
          <p:nvPr/>
        </p:nvSpPr>
        <p:spPr>
          <a:xfrm>
            <a:off x="221055" y="192382"/>
            <a:ext cx="8738305" cy="1200329"/>
          </a:xfrm>
          <a:prstGeom prst="rect">
            <a:avLst/>
          </a:prstGeom>
          <a:noFill/>
        </p:spPr>
        <p:txBody>
          <a:bodyPr wrap="square" lIns="91440" tIns="45720" rIns="91440" bIns="45720">
            <a:spAutoFit/>
          </a:bodyPr>
          <a:lstStyle/>
          <a:p>
            <a:pPr algn="ctr"/>
            <a:r>
              <a:rPr lang="en-US" sz="7200" b="1" cap="none" spc="0" dirty="0" smtClean="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rPr>
              <a:t>The Atlantic Economy</a:t>
            </a:r>
            <a:endParaRPr lang="en-US" sz="7200" b="1" cap="none" spc="0" dirty="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54507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England’s Atlantic Colonies</a:t>
            </a:r>
            <a:endParaRPr lang="en-US" dirty="0"/>
          </a:p>
        </p:txBody>
      </p:sp>
      <p:sp>
        <p:nvSpPr>
          <p:cNvPr id="3" name="Content Placeholder 2"/>
          <p:cNvSpPr>
            <a:spLocks noGrp="1"/>
          </p:cNvSpPr>
          <p:nvPr>
            <p:ph idx="1"/>
          </p:nvPr>
        </p:nvSpPr>
        <p:spPr>
          <a:xfrm>
            <a:off x="648494" y="1735137"/>
            <a:ext cx="7847013" cy="4688299"/>
          </a:xfrm>
        </p:spPr>
        <p:txBody>
          <a:bodyPr>
            <a:noAutofit/>
          </a:bodyPr>
          <a:lstStyle/>
          <a:p>
            <a:r>
              <a:rPr lang="en-US" sz="3200" dirty="0" smtClean="0">
                <a:latin typeface="+mj-lt"/>
              </a:rPr>
              <a:t>Mercantilism:  </a:t>
            </a:r>
            <a:r>
              <a:rPr lang="en-US" sz="3200" dirty="0">
                <a:latin typeface="+mj-lt"/>
              </a:rPr>
              <a:t>Colonies exist for the benefit of the mother country; act as both suppliers and consumers for the empire</a:t>
            </a:r>
            <a:endParaRPr lang="en-US" sz="3200" dirty="0" smtClean="0">
              <a:latin typeface="+mj-lt"/>
            </a:endParaRPr>
          </a:p>
          <a:p>
            <a:r>
              <a:rPr lang="en-US" sz="3200" dirty="0" smtClean="0">
                <a:latin typeface="+mj-lt"/>
              </a:rPr>
              <a:t>Navigation Acts:  </a:t>
            </a:r>
            <a:r>
              <a:rPr lang="en-US" sz="3200" dirty="0">
                <a:latin typeface="+mj-lt"/>
              </a:rPr>
              <a:t>Colonists could only trade using British </a:t>
            </a:r>
            <a:r>
              <a:rPr lang="en-US" sz="3200" dirty="0" smtClean="0">
                <a:latin typeface="+mj-lt"/>
              </a:rPr>
              <a:t>ships</a:t>
            </a:r>
          </a:p>
          <a:p>
            <a:r>
              <a:rPr lang="en-US" sz="3200" dirty="0" smtClean="0">
                <a:latin typeface="+mj-lt"/>
              </a:rPr>
              <a:t>Salutary neglect:  </a:t>
            </a:r>
            <a:r>
              <a:rPr lang="en-US" sz="3200" dirty="0">
                <a:latin typeface="+mj-lt"/>
              </a:rPr>
              <a:t>An unofficial British policy of avoiding enforcement of navigation laws to promote American business</a:t>
            </a:r>
            <a:r>
              <a:rPr lang="en-US" sz="3200" dirty="0" smtClean="0">
                <a:latin typeface="+mj-lt"/>
              </a:rPr>
              <a:t>.</a:t>
            </a:r>
            <a:endParaRPr lang="en-US" sz="3200" dirty="0">
              <a:latin typeface="+mj-lt"/>
            </a:endParaRPr>
          </a:p>
        </p:txBody>
      </p:sp>
      <p:pic>
        <p:nvPicPr>
          <p:cNvPr id="6" name="Picture 5"/>
          <p:cNvPicPr>
            <a:picLocks noChangeAspect="1"/>
          </p:cNvPicPr>
          <p:nvPr/>
        </p:nvPicPr>
        <p:blipFill>
          <a:blip r:embed="rId2"/>
          <a:stretch>
            <a:fillRect/>
          </a:stretch>
        </p:blipFill>
        <p:spPr>
          <a:xfrm>
            <a:off x="0" y="552684"/>
            <a:ext cx="9155167" cy="5785556"/>
          </a:xfrm>
          <a:prstGeom prst="rect">
            <a:avLst/>
          </a:prstGeom>
        </p:spPr>
      </p:pic>
      <p:pic>
        <p:nvPicPr>
          <p:cNvPr id="7" name="Picture 6"/>
          <p:cNvPicPr>
            <a:picLocks noChangeAspect="1"/>
          </p:cNvPicPr>
          <p:nvPr/>
        </p:nvPicPr>
        <p:blipFill>
          <a:blip r:embed="rId3"/>
          <a:stretch>
            <a:fillRect/>
          </a:stretch>
        </p:blipFill>
        <p:spPr>
          <a:xfrm>
            <a:off x="2031957" y="1546242"/>
            <a:ext cx="5291710" cy="3112770"/>
          </a:xfrm>
          <a:prstGeom prst="rect">
            <a:avLst/>
          </a:prstGeom>
        </p:spPr>
      </p:pic>
    </p:spTree>
    <p:extLst>
      <p:ext uri="{BB962C8B-B14F-4D97-AF65-F5344CB8AC3E}">
        <p14:creationId xmlns:p14="http://schemas.microsoft.com/office/powerpoint/2010/main" val="285898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par>
                          <p:cTn id="31" fill="hold">
                            <p:stCondLst>
                              <p:cond delay="500"/>
                            </p:stCondLst>
                            <p:childTnLst>
                              <p:par>
                                <p:cTn id="32" presetID="23" presetClass="entr" presetSubtype="16"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821" r="6667"/>
          <a:stretch/>
        </p:blipFill>
        <p:spPr>
          <a:xfrm>
            <a:off x="16325" y="0"/>
            <a:ext cx="9127675" cy="6858000"/>
          </a:xfrm>
          <a:prstGeom prst="rect">
            <a:avLst/>
          </a:prstGeom>
        </p:spPr>
      </p:pic>
      <p:sp>
        <p:nvSpPr>
          <p:cNvPr id="3" name="Content Placeholder 2"/>
          <p:cNvSpPr>
            <a:spLocks noGrp="1"/>
          </p:cNvSpPr>
          <p:nvPr>
            <p:ph idx="1"/>
          </p:nvPr>
        </p:nvSpPr>
        <p:spPr>
          <a:xfrm>
            <a:off x="1106905" y="227180"/>
            <a:ext cx="7313613" cy="4056062"/>
          </a:xfrm>
        </p:spPr>
        <p:txBody>
          <a:bodyPr>
            <a:normAutofit/>
          </a:bodyPr>
          <a:lstStyle/>
          <a:p>
            <a:r>
              <a:rPr lang="en-US" sz="8800" b="1" dirty="0">
                <a:ln w="18415" cmpd="sng">
                  <a:solidFill>
                    <a:srgbClr val="FFFFFF"/>
                  </a:solidFill>
                  <a:prstDash val="solid"/>
                </a:ln>
                <a:solidFill>
                  <a:srgbClr val="FFFFFF"/>
                </a:solidFill>
                <a:effectLst>
                  <a:outerShdw blurRad="50800" dist="38100" dir="2700000" algn="tl" rotWithShape="0">
                    <a:prstClr val="black">
                      <a:alpha val="40000"/>
                    </a:prstClr>
                  </a:outerShdw>
                </a:effectLst>
              </a:rPr>
              <a:t>The Atlantic Economy</a:t>
            </a:r>
            <a:endParaRPr lang="en-US" sz="8800" dirty="0"/>
          </a:p>
        </p:txBody>
      </p:sp>
    </p:spTree>
    <p:extLst>
      <p:ext uri="{BB962C8B-B14F-4D97-AF65-F5344CB8AC3E}">
        <p14:creationId xmlns:p14="http://schemas.microsoft.com/office/powerpoint/2010/main" val="313783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1394</TotalTime>
  <Words>1816</Words>
  <Application>Microsoft Office PowerPoint</Application>
  <PresentationFormat>On-screen Show (4:3)</PresentationFormat>
  <Paragraphs>229</Paragraphs>
  <Slides>23</Slides>
  <Notes>13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Inkwell</vt:lpstr>
      <vt:lpstr>PowerPoint Presentation</vt:lpstr>
      <vt:lpstr>Colonial Society</vt:lpstr>
      <vt:lpstr>Characteristics of Colonial America</vt:lpstr>
      <vt:lpstr>Colonial Social Structure</vt:lpstr>
      <vt:lpstr>Colonial Lifestyle</vt:lpstr>
      <vt:lpstr>Education</vt:lpstr>
      <vt:lpstr>PowerPoint Presentation</vt:lpstr>
      <vt:lpstr>England’s Atlantic Colonies</vt:lpstr>
      <vt:lpstr>PowerPoint Presentation</vt:lpstr>
      <vt:lpstr>PowerPoint Presentation</vt:lpstr>
      <vt:lpstr>PowerPoint Presentation</vt:lpstr>
      <vt:lpstr>Politics and Power</vt:lpstr>
      <vt:lpstr>The House of Burgesses</vt:lpstr>
      <vt:lpstr>John Peter Zenger Trial</vt:lpstr>
      <vt:lpstr>The Pequot War: 1636-1637</vt:lpstr>
      <vt:lpstr>King Philip’s War: 1675-1676 AKA: Metacom’s Rebelllion</vt:lpstr>
      <vt:lpstr>Seeds of Colonial Unity</vt:lpstr>
      <vt:lpstr>PowerPoint Presentation</vt:lpstr>
      <vt:lpstr>Colonial Religion</vt:lpstr>
      <vt:lpstr>The Great Awakening</vt:lpstr>
      <vt:lpstr>PowerPoint Presentation</vt:lpstr>
      <vt:lpstr>PowerPoint Presentation</vt:lpstr>
      <vt:lpstr>The Enlightenment</vt:lpstr>
    </vt:vector>
  </TitlesOfParts>
  <Company>#8351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Colonial America</dc:title>
  <dc:creator>Macie Hanrahan</dc:creator>
  <cp:lastModifiedBy>Alison Mc Lin</cp:lastModifiedBy>
  <cp:revision>43</cp:revision>
  <cp:lastPrinted>2017-08-29T18:25:31Z</cp:lastPrinted>
  <dcterms:created xsi:type="dcterms:W3CDTF">2016-08-30T00:14:18Z</dcterms:created>
  <dcterms:modified xsi:type="dcterms:W3CDTF">2018-06-04T16:27:54Z</dcterms:modified>
</cp:coreProperties>
</file>