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4" r:id="rId2"/>
    <p:sldId id="331" r:id="rId3"/>
    <p:sldId id="332" r:id="rId4"/>
    <p:sldId id="362" r:id="rId5"/>
    <p:sldId id="356" r:id="rId6"/>
    <p:sldId id="357" r:id="rId7"/>
    <p:sldId id="292" r:id="rId8"/>
    <p:sldId id="294" r:id="rId9"/>
    <p:sldId id="334" r:id="rId10"/>
    <p:sldId id="295" r:id="rId11"/>
    <p:sldId id="335" r:id="rId12"/>
    <p:sldId id="296" r:id="rId13"/>
    <p:sldId id="337" r:id="rId14"/>
    <p:sldId id="336" r:id="rId15"/>
    <p:sldId id="338" r:id="rId16"/>
    <p:sldId id="340" r:id="rId17"/>
    <p:sldId id="339" r:id="rId18"/>
    <p:sldId id="297" r:id="rId19"/>
    <p:sldId id="34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58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8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B98C1-36D8-426E-84F2-8766FF18A049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A8EF-611B-441E-9C22-A5D04C127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65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295F-215C-495C-85EC-1C2ECCF3EF5E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EC08-DD97-417D-9E58-A8E5AF8EC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5337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295F-215C-495C-85EC-1C2ECCF3EF5E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EC08-DD97-417D-9E58-A8E5AF8EC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733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295F-215C-495C-85EC-1C2ECCF3EF5E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EC08-DD97-417D-9E58-A8E5AF8EC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1933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295F-215C-495C-85EC-1C2ECCF3EF5E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EC08-DD97-417D-9E58-A8E5AF8EC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814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295F-215C-495C-85EC-1C2ECCF3EF5E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EC08-DD97-417D-9E58-A8E5AF8EC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6013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295F-215C-495C-85EC-1C2ECCF3EF5E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EC08-DD97-417D-9E58-A8E5AF8EC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05262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295F-215C-495C-85EC-1C2ECCF3EF5E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EC08-DD97-417D-9E58-A8E5AF8EC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201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295F-215C-495C-85EC-1C2ECCF3EF5E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EC08-DD97-417D-9E58-A8E5AF8EC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5236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295F-215C-495C-85EC-1C2ECCF3EF5E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EC08-DD97-417D-9E58-A8E5AF8EC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461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295F-215C-495C-85EC-1C2ECCF3EF5E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EC08-DD97-417D-9E58-A8E5AF8EC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903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295F-215C-495C-85EC-1C2ECCF3EF5E}" type="datetimeFigureOut">
              <a:rPr lang="en-US" smtClean="0"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9EC08-DD97-417D-9E58-A8E5AF8EC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58025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F5FF295F-215C-495C-85EC-1C2ECCF3EF5E}" type="datetimeFigureOut">
              <a:rPr lang="en-US" smtClean="0"/>
              <a:pPr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45B9EC08-DD97-417D-9E58-A8E5AF8ECC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2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TAWu2cPAsjo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uuSavv4-6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nc.org/lp/editions/nchist-antebellum/5347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valon.law.yale.edu/19th_century/csa_csa.asp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sSyT1eaPFM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41C23F6-FA48-4C98-8A36-FAEDE7537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78106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737402-D7CD-420D-B6E6-BE5127E551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1BAD932-67A0-49AF-831C-3058083180A2}"/>
              </a:ext>
            </a:extLst>
          </p:cNvPr>
          <p:cNvSpPr/>
          <p:nvPr/>
        </p:nvSpPr>
        <p:spPr>
          <a:xfrm>
            <a:off x="266700" y="1181529"/>
            <a:ext cx="4932761" cy="7993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TRANSPORTATION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D5E52A-6BC4-4A2F-8821-B3D1FED93553}"/>
              </a:ext>
            </a:extLst>
          </p:cNvPr>
          <p:cNvSpPr/>
          <p:nvPr/>
        </p:nvSpPr>
        <p:spPr>
          <a:xfrm>
            <a:off x="248689" y="2095579"/>
            <a:ext cx="8039100" cy="462280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NORTH</a:t>
            </a: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extensive railroad system meant men and supplies could be moved quickly</a:t>
            </a: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large group of merchant marines (shipping vessels and the people that worked on them)</a:t>
            </a: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naval supremacy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876EDAE-E503-4862-9A1F-9E89341EE797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29511548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2B069E8-610E-46C2-90E1-22EC146573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900AF67-4FDF-40CB-BC11-448D856DE78A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1BAD932-67A0-49AF-831C-3058083180A2}"/>
              </a:ext>
            </a:extLst>
          </p:cNvPr>
          <p:cNvSpPr/>
          <p:nvPr/>
        </p:nvSpPr>
        <p:spPr>
          <a:xfrm>
            <a:off x="266700" y="1181529"/>
            <a:ext cx="4932761" cy="7993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TRANSPORTATION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D5E52A-6BC4-4A2F-8821-B3D1FED93553}"/>
              </a:ext>
            </a:extLst>
          </p:cNvPr>
          <p:cNvSpPr/>
          <p:nvPr/>
        </p:nvSpPr>
        <p:spPr>
          <a:xfrm>
            <a:off x="248689" y="2095579"/>
            <a:ext cx="8039100" cy="36728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SOUTH</a:t>
            </a:r>
          </a:p>
          <a:p>
            <a:pPr marL="571500" lvl="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inadequate railroad system (contained less than 30% of nation’s railroad mileage)</a:t>
            </a:r>
          </a:p>
          <a:p>
            <a:pPr marL="571500" lvl="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few merchant ships or naval vessels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FCDA769-B98E-45BC-B588-0DB62203F390}"/>
              </a:ext>
            </a:extLst>
          </p:cNvPr>
          <p:cNvSpPr txBox="1"/>
          <p:nvPr/>
        </p:nvSpPr>
        <p:spPr>
          <a:xfrm>
            <a:off x="3467100" y="6611779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HelloTypewriterSquisht" panose="02000603000000000000" pitchFamily="2" charset="0"/>
                <a:ea typeface="HelloTypewriterSquisht" panose="02000603000000000000" pitchFamily="2" charset="0"/>
              </a:rPr>
              <a:t>Copyright©2017 History Gal.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7171945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F6BE73-B573-423C-BEC1-D3D7004F88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1BAD932-67A0-49AF-831C-3058083180A2}"/>
              </a:ext>
            </a:extLst>
          </p:cNvPr>
          <p:cNvSpPr/>
          <p:nvPr/>
        </p:nvSpPr>
        <p:spPr>
          <a:xfrm>
            <a:off x="533400" y="1523168"/>
            <a:ext cx="2888932" cy="7993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FINANCES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D5E52A-6BC4-4A2F-8821-B3D1FED93553}"/>
              </a:ext>
            </a:extLst>
          </p:cNvPr>
          <p:cNvSpPr/>
          <p:nvPr/>
        </p:nvSpPr>
        <p:spPr>
          <a:xfrm>
            <a:off x="533400" y="2778857"/>
            <a:ext cx="8724900" cy="136652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NORTH</a:t>
            </a: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controlled 70% of nation’s wealth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81AAD2A-73C4-41C3-B0A8-6C70C51B5DEF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41730530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6FE5643-6304-4EC1-B72B-37602359EF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5BDC313-3CED-4A83-9D21-37A8282DB2D8}"/>
              </a:ext>
            </a:extLst>
          </p:cNvPr>
          <p:cNvSpPr/>
          <p:nvPr/>
        </p:nvSpPr>
        <p:spPr>
          <a:xfrm>
            <a:off x="-38100" y="1619241"/>
            <a:ext cx="9220200" cy="518911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To fund the war, the North</a:t>
            </a: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levied high tariffs on imports</a:t>
            </a: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introduced an income tax</a:t>
            </a: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issued paper money called greenbacks that were not backed by gold, but by the government</a:t>
            </a: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sold government bonds to banks and individuals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F585851-DB40-4B28-9A5E-BD6B767ED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45963">
            <a:off x="265350" y="1129454"/>
            <a:ext cx="6023370" cy="53466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102ECCF-62F4-45F6-BA78-0D64C8C54D26}"/>
              </a:ext>
            </a:extLst>
          </p:cNvPr>
          <p:cNvSpPr/>
          <p:nvPr/>
        </p:nvSpPr>
        <p:spPr>
          <a:xfrm>
            <a:off x="6400800" y="7390826"/>
            <a:ext cx="723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National Numismatic Collection, National Museum of American History</a:t>
            </a:r>
            <a:endParaRPr lang="en-US" sz="1200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7993087-E3FB-4A94-8BF1-9E4D8B202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61727">
            <a:off x="2849295" y="1079377"/>
            <a:ext cx="7980356" cy="55356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78EBC19-E284-4BD2-AA23-1F2E5BC97E6D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3140046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B7A9B8B-5A0B-4E64-AC1E-3FCE93E8E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D5E52A-6BC4-4A2F-8821-B3D1FED93553}"/>
              </a:ext>
            </a:extLst>
          </p:cNvPr>
          <p:cNvSpPr/>
          <p:nvPr/>
        </p:nvSpPr>
        <p:spPr>
          <a:xfrm>
            <a:off x="381000" y="2357125"/>
            <a:ext cx="8648700" cy="35445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SOUTH</a:t>
            </a:r>
          </a:p>
          <a:p>
            <a:pPr marL="571500" lvl="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Was hurt by Northern blockades, unwillingness of foreign banks to provide large loans, and opposition to direct taxation by the Confederate government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5447EEE-76E6-4323-B454-CEEE40369DBD}"/>
              </a:ext>
            </a:extLst>
          </p:cNvPr>
          <p:cNvSpPr/>
          <p:nvPr/>
        </p:nvSpPr>
        <p:spPr>
          <a:xfrm>
            <a:off x="533400" y="1312302"/>
            <a:ext cx="2888932" cy="7993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FINANCES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78AE6C0-E25C-4CE6-B915-9262285CF3FA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24318855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131D61-B81F-4926-BD05-95FF297B82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D5E52A-6BC4-4A2F-8821-B3D1FED93553}"/>
              </a:ext>
            </a:extLst>
          </p:cNvPr>
          <p:cNvSpPr/>
          <p:nvPr/>
        </p:nvSpPr>
        <p:spPr>
          <a:xfrm>
            <a:off x="266700" y="1850748"/>
            <a:ext cx="8648700" cy="269304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To fund the war, the South</a:t>
            </a:r>
          </a:p>
          <a:p>
            <a:pPr marL="571500" lvl="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raised excise taxes</a:t>
            </a:r>
          </a:p>
          <a:p>
            <a:pPr marL="571500" lvl="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sold government bonds</a:t>
            </a:r>
          </a:p>
          <a:p>
            <a:pPr marL="571500" lvl="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issued paper money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7C37502-B97F-44E3-AEE7-C498931B7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7429">
            <a:off x="32778" y="1920910"/>
            <a:ext cx="8966080" cy="4109453"/>
          </a:xfrm>
          <a:prstGeom prst="rect">
            <a:avLst/>
          </a:prstGeom>
          <a:effectLst>
            <a:glow rad="63500">
              <a:schemeClr val="tx1">
                <a:lumMod val="50000"/>
                <a:lumOff val="5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F8F3E66-D377-47FB-8129-C828E8AE5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0042">
            <a:off x="549636" y="1932082"/>
            <a:ext cx="8730229" cy="3535986"/>
          </a:xfrm>
          <a:prstGeom prst="rect">
            <a:avLst/>
          </a:prstGeom>
          <a:effectLst>
            <a:glow rad="63500">
              <a:schemeClr val="tx1">
                <a:lumMod val="50000"/>
                <a:lumOff val="5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A7715C9-7A6E-4107-A401-5F12BFFE7C4F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105603783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B2E976-7CB5-4389-A7D3-BA3B4867E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1BAD932-67A0-49AF-831C-3058083180A2}"/>
              </a:ext>
            </a:extLst>
          </p:cNvPr>
          <p:cNvSpPr/>
          <p:nvPr/>
        </p:nvSpPr>
        <p:spPr>
          <a:xfrm>
            <a:off x="252636" y="986531"/>
            <a:ext cx="4841390" cy="79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MILITARY FORCES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D5E52A-6BC4-4A2F-8821-B3D1FED93553}"/>
              </a:ext>
            </a:extLst>
          </p:cNvPr>
          <p:cNvSpPr/>
          <p:nvPr/>
        </p:nvSpPr>
        <p:spPr>
          <a:xfrm>
            <a:off x="252636" y="1679446"/>
            <a:ext cx="8724900" cy="518911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NORTH</a:t>
            </a: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very few experienced officers since most joined the Confederate army when their home state seceded</a:t>
            </a: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city dwellers and factory workers were not prepared for the life of a soldier and needed a lot of training</a:t>
            </a: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had to fight an offensive war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A65E3C9-D4AF-43B4-A545-6A04ECC3DB47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295378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4D4857-4F42-42F6-87E7-0F0FE5E479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1BAD932-67A0-49AF-831C-3058083180A2}"/>
              </a:ext>
            </a:extLst>
          </p:cNvPr>
          <p:cNvSpPr/>
          <p:nvPr/>
        </p:nvSpPr>
        <p:spPr>
          <a:xfrm>
            <a:off x="252636" y="986531"/>
            <a:ext cx="4841390" cy="79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MILITARY FORCES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D5E52A-6BC4-4A2F-8821-B3D1FED93553}"/>
              </a:ext>
            </a:extLst>
          </p:cNvPr>
          <p:cNvSpPr/>
          <p:nvPr/>
        </p:nvSpPr>
        <p:spPr>
          <a:xfrm>
            <a:off x="252636" y="2240929"/>
            <a:ext cx="8724900" cy="344709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NORTH</a:t>
            </a:r>
          </a:p>
          <a:p>
            <a:pPr marL="571500" lvl="0" indent="-5715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drafted men between the ages of 20-45, but those who did not want to fight could find a substitute or pay $300</a:t>
            </a:r>
          </a:p>
          <a:p>
            <a:pPr lvl="0">
              <a:spcAft>
                <a:spcPts val="1000"/>
              </a:spcAft>
            </a:pPr>
            <a:endParaRPr lang="en-US" sz="1100" b="1" dirty="0">
              <a:solidFill>
                <a:prstClr val="black"/>
              </a:solidFill>
              <a:latin typeface="Century Gothic" panose="020B0502020202020204" pitchFamily="34" charset="0"/>
              <a:ea typeface="PondILoveCola" panose="02000603000000000000" pitchFamily="2" charset="0"/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65A7873-4340-49B0-B5D9-E54F62222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5817">
            <a:off x="4205929" y="1120166"/>
            <a:ext cx="4345249" cy="5445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AE03CBB-7055-46E5-A59B-5D0A1B1EA16A}"/>
              </a:ext>
            </a:extLst>
          </p:cNvPr>
          <p:cNvSpPr/>
          <p:nvPr/>
        </p:nvSpPr>
        <p:spPr>
          <a:xfrm>
            <a:off x="533400" y="5863722"/>
            <a:ext cx="121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Draft Riots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84108A-E80D-4B7B-934F-847C57EA3B0D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24498014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B3C10C-1A73-43FE-ACF6-610D0985E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1BAD932-67A0-49AF-831C-3058083180A2}"/>
              </a:ext>
            </a:extLst>
          </p:cNvPr>
          <p:cNvSpPr/>
          <p:nvPr/>
        </p:nvSpPr>
        <p:spPr>
          <a:xfrm>
            <a:off x="266700" y="1181529"/>
            <a:ext cx="4841390" cy="79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MILITARY FORCES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D5E52A-6BC4-4A2F-8821-B3D1FED93553}"/>
              </a:ext>
            </a:extLst>
          </p:cNvPr>
          <p:cNvSpPr/>
          <p:nvPr/>
        </p:nvSpPr>
        <p:spPr>
          <a:xfrm>
            <a:off x="266700" y="2243984"/>
            <a:ext cx="8724900" cy="435503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SOUTH</a:t>
            </a:r>
          </a:p>
          <a:p>
            <a:pPr marL="571500" lvl="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superior military leadership</a:t>
            </a:r>
          </a:p>
          <a:p>
            <a:pPr marL="571500" lvl="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Southerners were accustomed to life in the outdoors, the use of weapons, and riding horses</a:t>
            </a:r>
          </a:p>
          <a:p>
            <a:pPr marL="571500" lvl="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had the advantage of fighting on their own soil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0D44929-FAC7-4EF7-8A8D-644E5E2B86BF}"/>
              </a:ext>
            </a:extLst>
          </p:cNvPr>
          <p:cNvSpPr/>
          <p:nvPr/>
        </p:nvSpPr>
        <p:spPr>
          <a:xfrm>
            <a:off x="4876800" y="6146588"/>
            <a:ext cx="175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The Gray Ghost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544B774-354F-4CAF-8D4B-02816AFCF001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407571729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0B327B-39B3-4321-8996-536B9CC91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1BAD932-67A0-49AF-831C-3058083180A2}"/>
              </a:ext>
            </a:extLst>
          </p:cNvPr>
          <p:cNvSpPr/>
          <p:nvPr/>
        </p:nvSpPr>
        <p:spPr>
          <a:xfrm>
            <a:off x="266700" y="1181529"/>
            <a:ext cx="4841390" cy="79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MILITARY FORCES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D5E52A-6BC4-4A2F-8821-B3D1FED93553}"/>
              </a:ext>
            </a:extLst>
          </p:cNvPr>
          <p:cNvSpPr/>
          <p:nvPr/>
        </p:nvSpPr>
        <p:spPr>
          <a:xfrm>
            <a:off x="266700" y="2406938"/>
            <a:ext cx="8724900" cy="328808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SOUTH</a:t>
            </a:r>
          </a:p>
          <a:p>
            <a:pPr marL="571500" lvl="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drafted men between ages of 18-35 except those who owned 20 or more slaves (about 10% of slave owners owned more than 20 slaves)</a:t>
            </a:r>
          </a:p>
          <a:p>
            <a:pPr lvl="0">
              <a:spcAft>
                <a:spcPts val="1000"/>
              </a:spcAft>
            </a:pPr>
            <a:endParaRPr lang="en-US" sz="1100" b="1" dirty="0">
              <a:solidFill>
                <a:prstClr val="black"/>
              </a:solidFill>
              <a:latin typeface="Century Gothic" panose="020B0502020202020204" pitchFamily="34" charset="0"/>
              <a:ea typeface="PondILoveCola" panose="02000603000000000000" pitchFamily="2" charset="0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DDACAF9-0CDE-484F-9998-FE7BFF53E074}"/>
              </a:ext>
            </a:extLst>
          </p:cNvPr>
          <p:cNvSpPr/>
          <p:nvPr/>
        </p:nvSpPr>
        <p:spPr>
          <a:xfrm>
            <a:off x="1447800" y="5303519"/>
            <a:ext cx="6362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Primary Source – Distribution of Land and Slaves in North Carolina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6D7DA40-E5F1-488C-B800-9DFEE11364B0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7500278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A657A92-1971-4B7C-A774-1BE8B0B38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A3CDA26-5EF7-4602-B0C8-8985DC14B452}"/>
              </a:ext>
            </a:extLst>
          </p:cNvPr>
          <p:cNvSpPr/>
          <p:nvPr/>
        </p:nvSpPr>
        <p:spPr>
          <a:xfrm>
            <a:off x="2362200" y="4882694"/>
            <a:ext cx="71628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4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NORTH  - also known as the North, Union, Federals, Yankees &amp; Billy Yanks, soldiers wore BLUE </a:t>
            </a:r>
          </a:p>
          <a:p>
            <a:pPr lvl="0"/>
            <a:endParaRPr lang="en-US" sz="1600" b="1" dirty="0">
              <a:solidFill>
                <a:prstClr val="black"/>
              </a:solidFill>
              <a:latin typeface="Century Gothic" panose="020B0502020202020204" pitchFamily="34" charset="0"/>
              <a:ea typeface="PondILoveCola" panose="02000603000000000000" pitchFamily="2" charset="0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72F6E79-ECEB-4F5D-8B1C-A26B78C5DBB4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4541761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F37D44B-2A42-471B-9230-EEA3F906A4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A3CDA26-5EF7-4602-B0C8-8985DC14B452}"/>
              </a:ext>
            </a:extLst>
          </p:cNvPr>
          <p:cNvSpPr/>
          <p:nvPr/>
        </p:nvSpPr>
        <p:spPr>
          <a:xfrm>
            <a:off x="1828800" y="4799979"/>
            <a:ext cx="73914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1600" b="1" dirty="0">
              <a:solidFill>
                <a:prstClr val="black"/>
              </a:solidFill>
              <a:latin typeface="Century Gothic" panose="020B0502020202020204" pitchFamily="34" charset="0"/>
              <a:ea typeface="PondILoveCola" panose="02000603000000000000" pitchFamily="2" charset="0"/>
              <a:cs typeface="Times New Roman"/>
            </a:endParaRPr>
          </a:p>
          <a:p>
            <a:pPr lvl="0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SOUTH - also known as </a:t>
            </a:r>
            <a:r>
              <a:rPr lang="en-US" sz="3600" b="1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the South, Confederacy</a:t>
            </a:r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, Rebels &amp; Johnny Reb, soldiers wore GRAY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16AF694F-760E-48A2-A9EF-66B661330044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21905918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44DE57-E784-4B1C-AEF9-8DC0523555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A3CDA26-5EF7-4602-B0C8-8985DC14B452}"/>
              </a:ext>
            </a:extLst>
          </p:cNvPr>
          <p:cNvSpPr/>
          <p:nvPr/>
        </p:nvSpPr>
        <p:spPr>
          <a:xfrm>
            <a:off x="6808229" y="1250915"/>
            <a:ext cx="2250742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NORTH: 23</a:t>
            </a:r>
          </a:p>
          <a:p>
            <a:pPr lvl="0"/>
            <a:r>
              <a:rPr lang="en-US" sz="28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(West Virginia &amp; Nevada are not included in this number)</a:t>
            </a:r>
          </a:p>
          <a:p>
            <a:pPr lvl="0"/>
            <a:endParaRPr lang="en-US" sz="1400" b="1" dirty="0">
              <a:solidFill>
                <a:prstClr val="black"/>
              </a:solidFill>
              <a:latin typeface="Century Gothic" panose="020B0502020202020204" pitchFamily="34" charset="0"/>
              <a:ea typeface="PondILoveCola" panose="02000603000000000000" pitchFamily="2" charset="0"/>
              <a:cs typeface="Times New Roman"/>
            </a:endParaRPr>
          </a:p>
          <a:p>
            <a:pPr lvl="0"/>
            <a:r>
              <a:rPr lang="en-US" sz="32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SOUTH: 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3776627-FA61-42E0-877F-B36FB5FF6C46}"/>
              </a:ext>
            </a:extLst>
          </p:cNvPr>
          <p:cNvSpPr/>
          <p:nvPr/>
        </p:nvSpPr>
        <p:spPr>
          <a:xfrm>
            <a:off x="228600" y="1066799"/>
            <a:ext cx="5405647" cy="871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NUMBER OF STATES</a:t>
            </a:r>
            <a:endParaRPr lang="en-US" sz="2800" b="1" dirty="0">
              <a:solidFill>
                <a:prstClr val="black"/>
              </a:solidFill>
              <a:latin typeface="Century Gothic" panose="020B0502020202020204" pitchFamily="34" charset="0"/>
              <a:ea typeface="PondILoveCola" panose="02000603000000000000" pitchFamily="2" charset="0"/>
              <a:cs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FFD0B80-EB70-420D-9D85-5B7889481E79}"/>
              </a:ext>
            </a:extLst>
          </p:cNvPr>
          <p:cNvSpPr/>
          <p:nvPr/>
        </p:nvSpPr>
        <p:spPr>
          <a:xfrm>
            <a:off x="2403381" y="1947902"/>
            <a:ext cx="2133600" cy="292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EE0CAD7-C80A-4C55-BD7C-3DACB81B17B5}"/>
              </a:ext>
            </a:extLst>
          </p:cNvPr>
          <p:cNvSpPr/>
          <p:nvPr/>
        </p:nvSpPr>
        <p:spPr>
          <a:xfrm rot="1894789">
            <a:off x="2049584" y="5446281"/>
            <a:ext cx="304800" cy="10052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5169CC9D-B290-4C92-81D7-45BD950AA904}"/>
              </a:ext>
            </a:extLst>
          </p:cNvPr>
          <p:cNvSpPr/>
          <p:nvPr/>
        </p:nvSpPr>
        <p:spPr>
          <a:xfrm>
            <a:off x="2810574" y="5943599"/>
            <a:ext cx="270946" cy="5406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1BCA067C-A0B7-40DE-922B-ABB0AC836B9F}"/>
              </a:ext>
            </a:extLst>
          </p:cNvPr>
          <p:cNvSpPr/>
          <p:nvPr/>
        </p:nvSpPr>
        <p:spPr>
          <a:xfrm rot="391036">
            <a:off x="3698183" y="5588841"/>
            <a:ext cx="558530" cy="8180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F53EF754-776B-4FAA-B5E3-A6F8959D7BF2}"/>
              </a:ext>
            </a:extLst>
          </p:cNvPr>
          <p:cNvSpPr/>
          <p:nvPr/>
        </p:nvSpPr>
        <p:spPr>
          <a:xfrm>
            <a:off x="3749575" y="6318478"/>
            <a:ext cx="558530" cy="15852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80AC9FAD-7BE6-450A-A90D-5AC9137FBEB0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39023278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8D57420-8879-412D-BC3A-2B3629EED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3776627-FA61-42E0-877F-B36FB5FF6C46}"/>
              </a:ext>
            </a:extLst>
          </p:cNvPr>
          <p:cNvSpPr/>
          <p:nvPr/>
        </p:nvSpPr>
        <p:spPr>
          <a:xfrm>
            <a:off x="228600" y="1066799"/>
            <a:ext cx="4020652" cy="79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GOVERNMENT</a:t>
            </a:r>
            <a:endParaRPr lang="en-US" sz="2800" b="1" dirty="0">
              <a:solidFill>
                <a:prstClr val="black"/>
              </a:solidFill>
              <a:latin typeface="Century Gothic" panose="020B0502020202020204" pitchFamily="34" charset="0"/>
              <a:ea typeface="PondILoveCola" panose="02000603000000000000" pitchFamily="2" charset="0"/>
              <a:cs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FFD0B80-EB70-420D-9D85-5B7889481E79}"/>
              </a:ext>
            </a:extLst>
          </p:cNvPr>
          <p:cNvSpPr/>
          <p:nvPr/>
        </p:nvSpPr>
        <p:spPr>
          <a:xfrm>
            <a:off x="2403381" y="1947902"/>
            <a:ext cx="2133600" cy="292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316156-891F-467B-82D7-8B2BA0F16FB7}"/>
              </a:ext>
            </a:extLst>
          </p:cNvPr>
          <p:cNvSpPr txBox="1"/>
          <p:nvPr/>
        </p:nvSpPr>
        <p:spPr>
          <a:xfrm>
            <a:off x="254231" y="5592141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Capital: Washington, D.C.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AB458FD-2D07-46BC-99F1-3F41A42FE7F6}"/>
              </a:ext>
            </a:extLst>
          </p:cNvPr>
          <p:cNvSpPr txBox="1"/>
          <p:nvPr/>
        </p:nvSpPr>
        <p:spPr>
          <a:xfrm>
            <a:off x="5962697" y="1990742"/>
            <a:ext cx="32385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NORTH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Century Gothic" panose="020B0502020202020204" pitchFamily="34" charset="0"/>
              </a:rPr>
              <a:t>Had a working and established government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ECE2026-9BBF-44E0-B8ED-7E61F4CCE8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01" t="16375" r="10500" b="19176"/>
          <a:stretch/>
        </p:blipFill>
        <p:spPr>
          <a:xfrm>
            <a:off x="152400" y="1959734"/>
            <a:ext cx="5753100" cy="3600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0C0CB68-9054-4F7B-8F75-406090F1441A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37655997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10CCA2A-0F43-4E92-A3FC-1989FF3D2A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3776627-FA61-42E0-877F-B36FB5FF6C46}"/>
              </a:ext>
            </a:extLst>
          </p:cNvPr>
          <p:cNvSpPr/>
          <p:nvPr/>
        </p:nvSpPr>
        <p:spPr>
          <a:xfrm>
            <a:off x="228600" y="1066799"/>
            <a:ext cx="4020652" cy="79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GOVERNMENT</a:t>
            </a:r>
            <a:endParaRPr lang="en-US" sz="2800" b="1" dirty="0">
              <a:solidFill>
                <a:prstClr val="black"/>
              </a:solidFill>
              <a:latin typeface="Century Gothic" panose="020B0502020202020204" pitchFamily="34" charset="0"/>
              <a:ea typeface="PondILoveCola" panose="02000603000000000000" pitchFamily="2" charset="0"/>
              <a:cs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FFD0B80-EB70-420D-9D85-5B7889481E79}"/>
              </a:ext>
            </a:extLst>
          </p:cNvPr>
          <p:cNvSpPr/>
          <p:nvPr/>
        </p:nvSpPr>
        <p:spPr>
          <a:xfrm>
            <a:off x="2403381" y="1947902"/>
            <a:ext cx="2133600" cy="292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6963654-7A6A-4769-962E-90E328574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828800"/>
            <a:ext cx="4963637" cy="4000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2316156-891F-467B-82D7-8B2BA0F16FB7}"/>
              </a:ext>
            </a:extLst>
          </p:cNvPr>
          <p:cNvSpPr txBox="1"/>
          <p:nvPr/>
        </p:nvSpPr>
        <p:spPr>
          <a:xfrm>
            <a:off x="3562397" y="5836204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Capital: Richmond, Virginia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AB458FD-2D07-46BC-99F1-3F41A42FE7F6}"/>
              </a:ext>
            </a:extLst>
          </p:cNvPr>
          <p:cNvSpPr txBox="1"/>
          <p:nvPr/>
        </p:nvSpPr>
        <p:spPr>
          <a:xfrm>
            <a:off x="0" y="1814898"/>
            <a:ext cx="4038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panose="020B0502020202020204" pitchFamily="34" charset="0"/>
              </a:rPr>
              <a:t>SOUTH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Century Gothic" panose="020B0502020202020204" pitchFamily="34" charset="0"/>
              </a:rPr>
              <a:t>New, untried government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Century Gothic" panose="020B0502020202020204" pitchFamily="34" charset="0"/>
              </a:rPr>
              <a:t>States had more power than the central government which made collecting taxes and passing laws difficult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86C2E09-5EDF-4DA5-A1A7-98B020161CBE}"/>
              </a:ext>
            </a:extLst>
          </p:cNvPr>
          <p:cNvSpPr/>
          <p:nvPr/>
        </p:nvSpPr>
        <p:spPr>
          <a:xfrm>
            <a:off x="4046519" y="6287564"/>
            <a:ext cx="51546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Constitution of Confederate States of America 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4129EC9-408D-4589-84D2-503631E37D02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8990190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48BAAF-ED6F-467D-8DBF-730CBA0A0A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A9322CA-59DF-41F4-A3BD-82A312D32069}"/>
              </a:ext>
            </a:extLst>
          </p:cNvPr>
          <p:cNvSpPr/>
          <p:nvPr/>
        </p:nvSpPr>
        <p:spPr>
          <a:xfrm>
            <a:off x="228600" y="1140738"/>
            <a:ext cx="3602268" cy="7694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b="1" dirty="0">
                <a:latin typeface="Century Gothic" panose="020B0502020202020204" pitchFamily="34" charset="0"/>
              </a:rPr>
              <a:t>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AC179CE-07E5-4F69-A116-0F18EFCD957D}"/>
              </a:ext>
            </a:extLst>
          </p:cNvPr>
          <p:cNvSpPr txBox="1"/>
          <p:nvPr/>
        </p:nvSpPr>
        <p:spPr>
          <a:xfrm>
            <a:off x="171450" y="2076496"/>
            <a:ext cx="8801100" cy="415498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NORTH: 22 million and the number continued to increase as immigrants flowed in during the war years</a:t>
            </a:r>
          </a:p>
          <a:p>
            <a:endParaRPr lang="en-US" sz="2400" b="1" dirty="0">
              <a:latin typeface="Century Gothic" panose="020B0502020202020204" pitchFamily="34" charset="0"/>
            </a:endParaRPr>
          </a:p>
          <a:p>
            <a:r>
              <a:rPr lang="en-US" sz="4000" b="1" dirty="0">
                <a:latin typeface="Century Gothic" panose="020B0502020202020204" pitchFamily="34" charset="0"/>
              </a:rPr>
              <a:t>SOUTH: 9 million, 3.5 million of which were slaves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679225E-AA2F-4CB0-8106-A6A8C0545B29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19627650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6BF3EC1-098A-4DC1-99FD-D359F29688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1BAD932-67A0-49AF-831C-3058083180A2}"/>
              </a:ext>
            </a:extLst>
          </p:cNvPr>
          <p:cNvSpPr/>
          <p:nvPr/>
        </p:nvSpPr>
        <p:spPr>
          <a:xfrm>
            <a:off x="266700" y="1181529"/>
            <a:ext cx="2720617" cy="7993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INDUSTRY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D5E52A-6BC4-4A2F-8821-B3D1FED93553}"/>
              </a:ext>
            </a:extLst>
          </p:cNvPr>
          <p:cNvSpPr/>
          <p:nvPr/>
        </p:nvSpPr>
        <p:spPr>
          <a:xfrm>
            <a:off x="152400" y="2066484"/>
            <a:ext cx="8987540" cy="462177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NORTH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contained 85% of the nation’s factories</a:t>
            </a:r>
          </a:p>
          <a:p>
            <a:pPr marL="571500" lvl="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contained 90% of skilled workers</a:t>
            </a:r>
          </a:p>
          <a:p>
            <a:pPr marL="571500" lvl="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able to produce all of the supplies and weapons needed for the war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9696E5A-86BB-46DC-964D-9457BB12ED83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38569097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4E389E3-BAB4-47D3-AA0F-5636B553A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1BAD932-67A0-49AF-831C-3058083180A2}"/>
              </a:ext>
            </a:extLst>
          </p:cNvPr>
          <p:cNvSpPr/>
          <p:nvPr/>
        </p:nvSpPr>
        <p:spPr>
          <a:xfrm>
            <a:off x="266700" y="1181529"/>
            <a:ext cx="2720617" cy="79932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INDUSTRY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D5E52A-6BC4-4A2F-8821-B3D1FED93553}"/>
              </a:ext>
            </a:extLst>
          </p:cNvPr>
          <p:cNvSpPr/>
          <p:nvPr/>
        </p:nvSpPr>
        <p:spPr>
          <a:xfrm>
            <a:off x="247650" y="2095579"/>
            <a:ext cx="8648700" cy="342657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lvl="0">
              <a:spcAft>
                <a:spcPts val="1000"/>
              </a:spcAft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SOUTH</a:t>
            </a:r>
          </a:p>
          <a:p>
            <a:pPr marL="571500" lvl="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limited industry</a:t>
            </a:r>
          </a:p>
          <a:p>
            <a:pPr marL="571500" lvl="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prstClr val="black"/>
                </a:solidFill>
                <a:latin typeface="Century Gothic" panose="020B0502020202020204" pitchFamily="34" charset="0"/>
                <a:ea typeface="PondILoveCola" panose="02000603000000000000" pitchFamily="2" charset="0"/>
                <a:cs typeface="Times New Roman"/>
              </a:rPr>
              <a:t>had to rely on imports for its war materials making it vulnerable to Northern blockades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6D04FDF-0533-4DA9-8E5D-3317C021426A}"/>
              </a:ext>
            </a:extLst>
          </p:cNvPr>
          <p:cNvSpPr/>
          <p:nvPr/>
        </p:nvSpPr>
        <p:spPr>
          <a:xfrm>
            <a:off x="7070148" y="5029200"/>
            <a:ext cx="1295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Bread Riots 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DC23B53-8E11-4932-ADE1-9E23C3109ED2}"/>
              </a:ext>
            </a:extLst>
          </p:cNvPr>
          <p:cNvSpPr/>
          <p:nvPr/>
        </p:nvSpPr>
        <p:spPr>
          <a:xfrm>
            <a:off x="533400" y="124751"/>
            <a:ext cx="8077200" cy="81452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COMPARING NORTH &amp; SOUTH</a:t>
            </a:r>
          </a:p>
        </p:txBody>
      </p:sp>
    </p:spTree>
    <p:extLst>
      <p:ext uri="{BB962C8B-B14F-4D97-AF65-F5344CB8AC3E}">
        <p14:creationId xmlns:p14="http://schemas.microsoft.com/office/powerpoint/2010/main" val="31205879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4298</TotalTime>
  <Words>565</Words>
  <Application>Microsoft Office PowerPoint</Application>
  <PresentationFormat>On-screen Show (4:3)</PresentationFormat>
  <Paragraphs>95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</dc:creator>
  <cp:lastModifiedBy>Alison Mc Lin</cp:lastModifiedBy>
  <cp:revision>311</cp:revision>
  <dcterms:created xsi:type="dcterms:W3CDTF">2017-03-23T14:37:48Z</dcterms:created>
  <dcterms:modified xsi:type="dcterms:W3CDTF">2018-09-28T17:05:48Z</dcterms:modified>
</cp:coreProperties>
</file>