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769" r:id="rId3"/>
    <p:sldMasterId id="2147483782" r:id="rId4"/>
  </p:sldMasterIdLst>
  <p:notesMasterIdLst>
    <p:notesMasterId r:id="rId53"/>
  </p:notesMasterIdLst>
  <p:sldIdLst>
    <p:sldId id="347" r:id="rId5"/>
    <p:sldId id="277" r:id="rId6"/>
    <p:sldId id="257" r:id="rId7"/>
    <p:sldId id="310" r:id="rId8"/>
    <p:sldId id="312" r:id="rId9"/>
    <p:sldId id="349" r:id="rId10"/>
    <p:sldId id="279" r:id="rId11"/>
    <p:sldId id="324" r:id="rId12"/>
    <p:sldId id="351" r:id="rId13"/>
    <p:sldId id="313" r:id="rId14"/>
    <p:sldId id="350" r:id="rId15"/>
    <p:sldId id="256" r:id="rId16"/>
    <p:sldId id="314" r:id="rId17"/>
    <p:sldId id="325" r:id="rId18"/>
    <p:sldId id="300" r:id="rId19"/>
    <p:sldId id="326" r:id="rId20"/>
    <p:sldId id="327" r:id="rId21"/>
    <p:sldId id="328" r:id="rId22"/>
    <p:sldId id="297" r:id="rId23"/>
    <p:sldId id="333" r:id="rId24"/>
    <p:sldId id="334" r:id="rId25"/>
    <p:sldId id="337" r:id="rId26"/>
    <p:sldId id="316" r:id="rId27"/>
    <p:sldId id="338" r:id="rId28"/>
    <p:sldId id="339" r:id="rId29"/>
    <p:sldId id="340" r:id="rId30"/>
    <p:sldId id="322" r:id="rId31"/>
    <p:sldId id="346" r:id="rId32"/>
    <p:sldId id="261" r:id="rId33"/>
    <p:sldId id="263" r:id="rId34"/>
    <p:sldId id="264" r:id="rId35"/>
    <p:sldId id="266" r:id="rId36"/>
    <p:sldId id="348" r:id="rId37"/>
    <p:sldId id="270" r:id="rId38"/>
    <p:sldId id="306" r:id="rId39"/>
    <p:sldId id="307" r:id="rId40"/>
    <p:sldId id="317" r:id="rId41"/>
    <p:sldId id="282" r:id="rId42"/>
    <p:sldId id="308" r:id="rId43"/>
    <p:sldId id="345" r:id="rId44"/>
    <p:sldId id="309" r:id="rId45"/>
    <p:sldId id="318" r:id="rId46"/>
    <p:sldId id="344" r:id="rId47"/>
    <p:sldId id="342" r:id="rId48"/>
    <p:sldId id="319" r:id="rId49"/>
    <p:sldId id="273" r:id="rId50"/>
    <p:sldId id="320" r:id="rId51"/>
    <p:sldId id="343"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6600"/>
    <a:srgbClr val="FF3300"/>
    <a:srgbClr val="00FF00"/>
    <a:srgbClr val="FFFFFF"/>
    <a:srgbClr val="FFCC00"/>
    <a:srgbClr val="0099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4" d="100"/>
          <a:sy n="94" d="100"/>
        </p:scale>
        <p:origin x="-83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6A469B9-3064-2946-A53C-A259B6D11379}" type="slidenum">
              <a:rPr lang="en-US"/>
              <a:pPr>
                <a:defRPr/>
              </a:pPr>
              <a:t>‹#›</a:t>
            </a:fld>
            <a:endParaRPr lang="en-US"/>
          </a:p>
        </p:txBody>
      </p:sp>
    </p:spTree>
    <p:extLst>
      <p:ext uri="{BB962C8B-B14F-4D97-AF65-F5344CB8AC3E}">
        <p14:creationId xmlns:p14="http://schemas.microsoft.com/office/powerpoint/2010/main" val="3571875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A7B458-58F4-A442-8544-6F383B4F7426}" type="slidenum">
              <a:rPr lang="en-US" sz="1200"/>
              <a:pPr eaLnBrk="1" hangingPunct="1"/>
              <a:t>3</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first Americans arrived on the continent during the Pleistocene Ice Age (about 1.65 million until 10,000 years ago)</a:t>
            </a:r>
          </a:p>
          <a:p>
            <a:pPr eaLnBrk="1" hangingPunct="1"/>
            <a:r>
              <a:rPr lang="en-US"/>
              <a:t>Northern and southernmost parts of the Americas covered by ice</a:t>
            </a:r>
          </a:p>
          <a:p>
            <a:pPr eaLnBrk="1" hangingPunct="1"/>
            <a:r>
              <a:rPr lang="en-US"/>
              <a:t>Sea level was about 300 feet lower that it is today</a:t>
            </a:r>
          </a:p>
          <a:p>
            <a:pPr eaLnBrk="1" hangingPunct="1"/>
            <a:r>
              <a:rPr lang="en-US"/>
              <a:t>The now-submerged land that connected the Asian and American continent is known as "Beringia." </a:t>
            </a:r>
          </a:p>
          <a:p>
            <a:pPr eaLnBrk="1" hangingPunct="1"/>
            <a:r>
              <a:rPr lang="en-US"/>
              <a:t>The Paleo-Indians pursued migratory animals across the "land bridge" about 30,000 years ago</a:t>
            </a:r>
          </a:p>
          <a:p>
            <a:pPr eaLnBrk="1" hangingPunct="1"/>
            <a:r>
              <a:rPr lang="en-US"/>
              <a:t>The Paleo-Indians dispersed southward</a:t>
            </a:r>
          </a:p>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t>http://www.danielnpaul.com/ChristopherColumbus.html</a:t>
            </a:r>
          </a:p>
          <a:p>
            <a:r>
              <a:rPr lang="en-US"/>
              <a:t>http://www.history.com/topics/exploration/columbus-controversy#</a:t>
            </a: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C14CD6-2C9B-5640-A5EE-1E38004F15D2}" type="slidenum">
              <a:rPr lang="en-US" sz="1200"/>
              <a:pPr eaLnBrk="1" hangingPunct="1"/>
              <a:t>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a:t>http://www.danielnpaul.com/ChristopherColumbus.html</a:t>
            </a:r>
          </a:p>
          <a:p>
            <a:r>
              <a:rPr lang="en-US"/>
              <a:t>http://www.history.com/topics/exploration/columbus-controversy#</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0BF606-4FD3-9647-B22C-4E2A564EF013}"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675F0-5A3A-0E4C-A404-E91563E503AB}" type="slidenum">
              <a:rPr lang="en-US"/>
              <a:pPr>
                <a:defRPr/>
              </a:pPr>
              <a:t>‹#›</a:t>
            </a:fld>
            <a:endParaRPr lang="en-US"/>
          </a:p>
        </p:txBody>
      </p:sp>
    </p:spTree>
    <p:extLst>
      <p:ext uri="{BB962C8B-B14F-4D97-AF65-F5344CB8AC3E}">
        <p14:creationId xmlns:p14="http://schemas.microsoft.com/office/powerpoint/2010/main" val="3560635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9E8E0F-1E41-204A-B9D0-80B93290FDB4}" type="slidenum">
              <a:rPr lang="en-US"/>
              <a:pPr>
                <a:defRPr/>
              </a:pPr>
              <a:t>‹#›</a:t>
            </a:fld>
            <a:endParaRPr lang="en-US"/>
          </a:p>
        </p:txBody>
      </p:sp>
    </p:spTree>
    <p:extLst>
      <p:ext uri="{BB962C8B-B14F-4D97-AF65-F5344CB8AC3E}">
        <p14:creationId xmlns:p14="http://schemas.microsoft.com/office/powerpoint/2010/main" val="192047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E709E-C8E1-FB4C-A010-550CE33CF786}" type="slidenum">
              <a:rPr lang="en-US"/>
              <a:pPr>
                <a:defRPr/>
              </a:pPr>
              <a:t>‹#›</a:t>
            </a:fld>
            <a:endParaRPr lang="en-US"/>
          </a:p>
        </p:txBody>
      </p:sp>
    </p:spTree>
    <p:extLst>
      <p:ext uri="{BB962C8B-B14F-4D97-AF65-F5344CB8AC3E}">
        <p14:creationId xmlns:p14="http://schemas.microsoft.com/office/powerpoint/2010/main" val="88712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41DEEE-2E85-754A-A23B-06C6305051D2}" type="slidenum">
              <a:rPr lang="en-US"/>
              <a:pPr>
                <a:defRPr/>
              </a:pPr>
              <a:t>‹#›</a:t>
            </a:fld>
            <a:endParaRPr lang="en-US"/>
          </a:p>
        </p:txBody>
      </p:sp>
    </p:spTree>
    <p:extLst>
      <p:ext uri="{BB962C8B-B14F-4D97-AF65-F5344CB8AC3E}">
        <p14:creationId xmlns:p14="http://schemas.microsoft.com/office/powerpoint/2010/main" val="4110060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2400" smtClean="0">
                <a:latin typeface="Times New Roman" pitchFamily="18" charset="0"/>
                <a:ea typeface="+mn-ea"/>
                <a:cs typeface="+mn-cs"/>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2400" smtClean="0">
                  <a:latin typeface="Times New Roman" pitchFamily="18" charset="0"/>
                  <a:ea typeface="+mn-ea"/>
                  <a:cs typeface="+mn-cs"/>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2400" smtClean="0">
                  <a:latin typeface="Times New Roman" pitchFamily="18" charset="0"/>
                  <a:ea typeface="+mn-ea"/>
                  <a:cs typeface="+mn-cs"/>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2400" smtClean="0">
                  <a:latin typeface="Times New Roman" pitchFamily="18" charset="0"/>
                  <a:ea typeface="+mn-ea"/>
                  <a:cs typeface="+mn-cs"/>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62475"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6247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F2EE811F-C749-F64D-A5C5-89BE837E6A9C}" type="slidenum">
              <a:rPr lang="en-US"/>
              <a:pPr>
                <a:defRPr/>
              </a:pPr>
              <a:t>‹#›</a:t>
            </a:fld>
            <a:endParaRPr lang="en-US"/>
          </a:p>
        </p:txBody>
      </p:sp>
    </p:spTree>
    <p:extLst>
      <p:ext uri="{BB962C8B-B14F-4D97-AF65-F5344CB8AC3E}">
        <p14:creationId xmlns:p14="http://schemas.microsoft.com/office/powerpoint/2010/main" val="4039533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3119635-C7C2-8941-AAC0-1A6ACF838BB6}" type="slidenum">
              <a:rPr lang="en-US"/>
              <a:pPr>
                <a:defRPr/>
              </a:pPr>
              <a:t>‹#›</a:t>
            </a:fld>
            <a:endParaRPr lang="en-US"/>
          </a:p>
        </p:txBody>
      </p:sp>
    </p:spTree>
    <p:extLst>
      <p:ext uri="{BB962C8B-B14F-4D97-AF65-F5344CB8AC3E}">
        <p14:creationId xmlns:p14="http://schemas.microsoft.com/office/powerpoint/2010/main" val="287874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EF305DD-BDFC-EF45-BD45-A5467C0C8B08}" type="slidenum">
              <a:rPr lang="en-US"/>
              <a:pPr>
                <a:defRPr/>
              </a:pPr>
              <a:t>‹#›</a:t>
            </a:fld>
            <a:endParaRPr lang="en-US"/>
          </a:p>
        </p:txBody>
      </p:sp>
    </p:spTree>
    <p:extLst>
      <p:ext uri="{BB962C8B-B14F-4D97-AF65-F5344CB8AC3E}">
        <p14:creationId xmlns:p14="http://schemas.microsoft.com/office/powerpoint/2010/main" val="2295331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EA91E36-40C2-494B-AC00-0DE7772A2F05}" type="slidenum">
              <a:rPr lang="en-US"/>
              <a:pPr>
                <a:defRPr/>
              </a:pPr>
              <a:t>‹#›</a:t>
            </a:fld>
            <a:endParaRPr lang="en-US"/>
          </a:p>
        </p:txBody>
      </p:sp>
    </p:spTree>
    <p:extLst>
      <p:ext uri="{BB962C8B-B14F-4D97-AF65-F5344CB8AC3E}">
        <p14:creationId xmlns:p14="http://schemas.microsoft.com/office/powerpoint/2010/main" val="4132315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EBCFB033-E170-CE42-8138-FC9BB9318113}" type="slidenum">
              <a:rPr lang="en-US"/>
              <a:pPr>
                <a:defRPr/>
              </a:pPr>
              <a:t>‹#›</a:t>
            </a:fld>
            <a:endParaRPr lang="en-US"/>
          </a:p>
        </p:txBody>
      </p:sp>
    </p:spTree>
    <p:extLst>
      <p:ext uri="{BB962C8B-B14F-4D97-AF65-F5344CB8AC3E}">
        <p14:creationId xmlns:p14="http://schemas.microsoft.com/office/powerpoint/2010/main" val="366244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B7900FF4-1816-1048-B1D4-C1B5EDB91690}" type="slidenum">
              <a:rPr lang="en-US"/>
              <a:pPr>
                <a:defRPr/>
              </a:pPr>
              <a:t>‹#›</a:t>
            </a:fld>
            <a:endParaRPr lang="en-US"/>
          </a:p>
        </p:txBody>
      </p:sp>
    </p:spTree>
    <p:extLst>
      <p:ext uri="{BB962C8B-B14F-4D97-AF65-F5344CB8AC3E}">
        <p14:creationId xmlns:p14="http://schemas.microsoft.com/office/powerpoint/2010/main" val="980898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291DEDA0-1BC2-FB43-A9BE-4B1AC9D99B77}" type="slidenum">
              <a:rPr lang="en-US"/>
              <a:pPr>
                <a:defRPr/>
              </a:pPr>
              <a:t>‹#›</a:t>
            </a:fld>
            <a:endParaRPr lang="en-US"/>
          </a:p>
        </p:txBody>
      </p:sp>
    </p:spTree>
    <p:extLst>
      <p:ext uri="{BB962C8B-B14F-4D97-AF65-F5344CB8AC3E}">
        <p14:creationId xmlns:p14="http://schemas.microsoft.com/office/powerpoint/2010/main" val="460374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FE5AF-36E3-974E-A14B-76CFC46FD923}" type="slidenum">
              <a:rPr lang="en-US"/>
              <a:pPr>
                <a:defRPr/>
              </a:pPr>
              <a:t>‹#›</a:t>
            </a:fld>
            <a:endParaRPr lang="en-US"/>
          </a:p>
        </p:txBody>
      </p:sp>
    </p:spTree>
    <p:extLst>
      <p:ext uri="{BB962C8B-B14F-4D97-AF65-F5344CB8AC3E}">
        <p14:creationId xmlns:p14="http://schemas.microsoft.com/office/powerpoint/2010/main" val="327825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B739B87-2C2A-524C-AD29-EB0A98E9752A}" type="slidenum">
              <a:rPr lang="en-US"/>
              <a:pPr>
                <a:defRPr/>
              </a:pPr>
              <a:t>‹#›</a:t>
            </a:fld>
            <a:endParaRPr lang="en-US"/>
          </a:p>
        </p:txBody>
      </p:sp>
    </p:spTree>
    <p:extLst>
      <p:ext uri="{BB962C8B-B14F-4D97-AF65-F5344CB8AC3E}">
        <p14:creationId xmlns:p14="http://schemas.microsoft.com/office/powerpoint/2010/main" val="4223711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0B00597-BA27-0241-87D1-8C7B4D8DA014}" type="slidenum">
              <a:rPr lang="en-US"/>
              <a:pPr>
                <a:defRPr/>
              </a:pPr>
              <a:t>‹#›</a:t>
            </a:fld>
            <a:endParaRPr lang="en-US"/>
          </a:p>
        </p:txBody>
      </p:sp>
    </p:spTree>
    <p:extLst>
      <p:ext uri="{BB962C8B-B14F-4D97-AF65-F5344CB8AC3E}">
        <p14:creationId xmlns:p14="http://schemas.microsoft.com/office/powerpoint/2010/main" val="287101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BB30479-016C-DC46-A04A-AD9B2EB94825}" type="slidenum">
              <a:rPr lang="en-US"/>
              <a:pPr>
                <a:defRPr/>
              </a:pPr>
              <a:t>‹#›</a:t>
            </a:fld>
            <a:endParaRPr lang="en-US"/>
          </a:p>
        </p:txBody>
      </p:sp>
    </p:spTree>
    <p:extLst>
      <p:ext uri="{BB962C8B-B14F-4D97-AF65-F5344CB8AC3E}">
        <p14:creationId xmlns:p14="http://schemas.microsoft.com/office/powerpoint/2010/main" val="3579294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6BC7C20-3A8D-DE4E-AAB7-62AFA5127E7F}" type="slidenum">
              <a:rPr lang="en-US"/>
              <a:pPr>
                <a:defRPr/>
              </a:pPr>
              <a:t>‹#›</a:t>
            </a:fld>
            <a:endParaRPr lang="en-US"/>
          </a:p>
        </p:txBody>
      </p:sp>
    </p:spTree>
    <p:extLst>
      <p:ext uri="{BB962C8B-B14F-4D97-AF65-F5344CB8AC3E}">
        <p14:creationId xmlns:p14="http://schemas.microsoft.com/office/powerpoint/2010/main" val="203840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87215B-79F1-3D48-B21D-C4B172EAB473}" type="slidenum">
              <a:rPr lang="en-US"/>
              <a:pPr>
                <a:defRPr/>
              </a:pPr>
              <a:t>‹#›</a:t>
            </a:fld>
            <a:endParaRPr lang="en-US"/>
          </a:p>
        </p:txBody>
      </p:sp>
    </p:spTree>
    <p:extLst>
      <p:ext uri="{BB962C8B-B14F-4D97-AF65-F5344CB8AC3E}">
        <p14:creationId xmlns:p14="http://schemas.microsoft.com/office/powerpoint/2010/main" val="707101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629121-F9EE-8745-AEF6-CAE4E38F9432}" type="slidenum">
              <a:rPr lang="en-US"/>
              <a:pPr>
                <a:defRPr/>
              </a:pPr>
              <a:t>‹#›</a:t>
            </a:fld>
            <a:endParaRPr lang="en-US"/>
          </a:p>
        </p:txBody>
      </p:sp>
    </p:spTree>
    <p:extLst>
      <p:ext uri="{BB962C8B-B14F-4D97-AF65-F5344CB8AC3E}">
        <p14:creationId xmlns:p14="http://schemas.microsoft.com/office/powerpoint/2010/main" val="138669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1D5234AA-5804-D949-ADD9-B8C8802D15FC}" type="slidenum">
              <a:rPr lang="en-US"/>
              <a:pPr>
                <a:defRPr/>
              </a:pPr>
              <a:t>‹#›</a:t>
            </a:fld>
            <a:endParaRPr lang="en-US"/>
          </a:p>
        </p:txBody>
      </p:sp>
    </p:spTree>
    <p:extLst>
      <p:ext uri="{BB962C8B-B14F-4D97-AF65-F5344CB8AC3E}">
        <p14:creationId xmlns:p14="http://schemas.microsoft.com/office/powerpoint/2010/main" val="4070674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A7C6BD-5601-774C-A0BC-9F406C8E4BE1}" type="slidenum">
              <a:rPr lang="en-US"/>
              <a:pPr>
                <a:defRPr/>
              </a:pPr>
              <a:t>‹#›</a:t>
            </a:fld>
            <a:endParaRPr lang="en-US"/>
          </a:p>
        </p:txBody>
      </p:sp>
    </p:spTree>
    <p:extLst>
      <p:ext uri="{BB962C8B-B14F-4D97-AF65-F5344CB8AC3E}">
        <p14:creationId xmlns:p14="http://schemas.microsoft.com/office/powerpoint/2010/main" val="136677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6C4592-6C94-FD47-BF0C-5E5AA612847D}" type="slidenum">
              <a:rPr lang="en-US"/>
              <a:pPr>
                <a:defRPr/>
              </a:pPr>
              <a:t>‹#›</a:t>
            </a:fld>
            <a:endParaRPr lang="en-US"/>
          </a:p>
        </p:txBody>
      </p:sp>
    </p:spTree>
    <p:extLst>
      <p:ext uri="{BB962C8B-B14F-4D97-AF65-F5344CB8AC3E}">
        <p14:creationId xmlns:p14="http://schemas.microsoft.com/office/powerpoint/2010/main" val="3298133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2F4AD68-65A1-0344-BB90-6077670E54F3}" type="slidenum">
              <a:rPr lang="en-US"/>
              <a:pPr>
                <a:defRPr/>
              </a:pPr>
              <a:t>‹#›</a:t>
            </a:fld>
            <a:endParaRPr lang="en-US"/>
          </a:p>
        </p:txBody>
      </p:sp>
    </p:spTree>
    <p:extLst>
      <p:ext uri="{BB962C8B-B14F-4D97-AF65-F5344CB8AC3E}">
        <p14:creationId xmlns:p14="http://schemas.microsoft.com/office/powerpoint/2010/main" val="3267505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DC194F-4F37-D544-823C-656F611272E9}" type="slidenum">
              <a:rPr lang="en-US"/>
              <a:pPr>
                <a:defRPr/>
              </a:pPr>
              <a:t>‹#›</a:t>
            </a:fld>
            <a:endParaRPr lang="en-US"/>
          </a:p>
        </p:txBody>
      </p:sp>
    </p:spTree>
    <p:extLst>
      <p:ext uri="{BB962C8B-B14F-4D97-AF65-F5344CB8AC3E}">
        <p14:creationId xmlns:p14="http://schemas.microsoft.com/office/powerpoint/2010/main" val="3874776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1CCEA7B-CAA7-D542-B5E5-D00ED7502390}" type="slidenum">
              <a:rPr lang="en-US"/>
              <a:pPr>
                <a:defRPr/>
              </a:pPr>
              <a:t>‹#›</a:t>
            </a:fld>
            <a:endParaRPr lang="en-US"/>
          </a:p>
        </p:txBody>
      </p:sp>
    </p:spTree>
    <p:extLst>
      <p:ext uri="{BB962C8B-B14F-4D97-AF65-F5344CB8AC3E}">
        <p14:creationId xmlns:p14="http://schemas.microsoft.com/office/powerpoint/2010/main" val="65924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7D9BB34-E466-F74C-ADA7-E498F1B8A06D}" type="slidenum">
              <a:rPr lang="en-US"/>
              <a:pPr>
                <a:defRPr/>
              </a:pPr>
              <a:t>‹#›</a:t>
            </a:fld>
            <a:endParaRPr lang="en-US"/>
          </a:p>
        </p:txBody>
      </p:sp>
    </p:spTree>
    <p:extLst>
      <p:ext uri="{BB962C8B-B14F-4D97-AF65-F5344CB8AC3E}">
        <p14:creationId xmlns:p14="http://schemas.microsoft.com/office/powerpoint/2010/main" val="1932093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BA045E-5825-8E49-9278-C09AAF02F739}" type="slidenum">
              <a:rPr lang="en-US"/>
              <a:pPr>
                <a:defRPr/>
              </a:pPr>
              <a:t>‹#›</a:t>
            </a:fld>
            <a:endParaRPr lang="en-US"/>
          </a:p>
        </p:txBody>
      </p:sp>
    </p:spTree>
    <p:extLst>
      <p:ext uri="{BB962C8B-B14F-4D97-AF65-F5344CB8AC3E}">
        <p14:creationId xmlns:p14="http://schemas.microsoft.com/office/powerpoint/2010/main" val="1438488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4B82EB-302A-5548-9F2A-1FD096E69F87}" type="slidenum">
              <a:rPr lang="en-US"/>
              <a:pPr>
                <a:defRPr/>
              </a:pPr>
              <a:t>‹#›</a:t>
            </a:fld>
            <a:endParaRPr lang="en-US"/>
          </a:p>
        </p:txBody>
      </p:sp>
    </p:spTree>
    <p:extLst>
      <p:ext uri="{BB962C8B-B14F-4D97-AF65-F5344CB8AC3E}">
        <p14:creationId xmlns:p14="http://schemas.microsoft.com/office/powerpoint/2010/main" val="226459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552D3F-76A9-8542-AFB7-73BAD9A8FD21}" type="slidenum">
              <a:rPr lang="en-US"/>
              <a:pPr>
                <a:defRPr/>
              </a:pPr>
              <a:t>‹#›</a:t>
            </a:fld>
            <a:endParaRPr lang="en-US"/>
          </a:p>
        </p:txBody>
      </p:sp>
    </p:spTree>
    <p:extLst>
      <p:ext uri="{BB962C8B-B14F-4D97-AF65-F5344CB8AC3E}">
        <p14:creationId xmlns:p14="http://schemas.microsoft.com/office/powerpoint/2010/main" val="1763314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25638D-072B-3742-BABE-1A35DC91776D}" type="slidenum">
              <a:rPr lang="en-US"/>
              <a:pPr>
                <a:defRPr/>
              </a:pPr>
              <a:t>‹#›</a:t>
            </a:fld>
            <a:endParaRPr lang="en-US"/>
          </a:p>
        </p:txBody>
      </p:sp>
    </p:spTree>
    <p:extLst>
      <p:ext uri="{BB962C8B-B14F-4D97-AF65-F5344CB8AC3E}">
        <p14:creationId xmlns:p14="http://schemas.microsoft.com/office/powerpoint/2010/main" val="1411733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9B6464-11D8-AF4C-9E30-825484C0564C}" type="slidenum">
              <a:rPr lang="en-US"/>
              <a:pPr>
                <a:defRPr/>
              </a:pPr>
              <a:t>‹#›</a:t>
            </a:fld>
            <a:endParaRPr lang="en-US"/>
          </a:p>
        </p:txBody>
      </p:sp>
    </p:spTree>
    <p:extLst>
      <p:ext uri="{BB962C8B-B14F-4D97-AF65-F5344CB8AC3E}">
        <p14:creationId xmlns:p14="http://schemas.microsoft.com/office/powerpoint/2010/main" val="2113231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E2DDA4-B677-EA4A-B42A-F6BFB8039DB3}" type="slidenum">
              <a:rPr lang="en-US"/>
              <a:pPr>
                <a:defRPr/>
              </a:pPr>
              <a:t>‹#›</a:t>
            </a:fld>
            <a:endParaRPr lang="en-US"/>
          </a:p>
        </p:txBody>
      </p:sp>
    </p:spTree>
    <p:extLst>
      <p:ext uri="{BB962C8B-B14F-4D97-AF65-F5344CB8AC3E}">
        <p14:creationId xmlns:p14="http://schemas.microsoft.com/office/powerpoint/2010/main" val="434661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C097B6D4-90F2-FD40-B744-CAA0FABA10EA}" type="slidenum">
              <a:rPr lang="en-US"/>
              <a:pPr>
                <a:defRPr/>
              </a:pPr>
              <a:t>‹#›</a:t>
            </a:fld>
            <a:endParaRPr lang="en-US"/>
          </a:p>
        </p:txBody>
      </p:sp>
    </p:spTree>
    <p:extLst>
      <p:ext uri="{BB962C8B-B14F-4D97-AF65-F5344CB8AC3E}">
        <p14:creationId xmlns:p14="http://schemas.microsoft.com/office/powerpoint/2010/main" val="174822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1B2EC3-FBB6-D840-A836-E112A9DB403C}" type="slidenum">
              <a:rPr lang="en-US"/>
              <a:pPr>
                <a:defRPr/>
              </a:pPr>
              <a:t>‹#›</a:t>
            </a:fld>
            <a:endParaRPr lang="en-US"/>
          </a:p>
        </p:txBody>
      </p:sp>
    </p:spTree>
    <p:extLst>
      <p:ext uri="{BB962C8B-B14F-4D97-AF65-F5344CB8AC3E}">
        <p14:creationId xmlns:p14="http://schemas.microsoft.com/office/powerpoint/2010/main" val="144461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E85C52-3646-384F-8A69-9B74EC419E8D}" type="slidenum">
              <a:rPr lang="en-US"/>
              <a:pPr>
                <a:defRPr/>
              </a:pPr>
              <a:t>‹#›</a:t>
            </a:fld>
            <a:endParaRPr lang="en-US"/>
          </a:p>
        </p:txBody>
      </p:sp>
    </p:spTree>
    <p:extLst>
      <p:ext uri="{BB962C8B-B14F-4D97-AF65-F5344CB8AC3E}">
        <p14:creationId xmlns:p14="http://schemas.microsoft.com/office/powerpoint/2010/main" val="2369862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81A357-288C-9E4F-9A53-97E704848891}" type="slidenum">
              <a:rPr lang="en-US"/>
              <a:pPr>
                <a:defRPr/>
              </a:pPr>
              <a:t>‹#›</a:t>
            </a:fld>
            <a:endParaRPr lang="en-US"/>
          </a:p>
        </p:txBody>
      </p:sp>
    </p:spTree>
    <p:extLst>
      <p:ext uri="{BB962C8B-B14F-4D97-AF65-F5344CB8AC3E}">
        <p14:creationId xmlns:p14="http://schemas.microsoft.com/office/powerpoint/2010/main" val="1134908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835748D-7941-0245-A049-A5B9B7068B04}" type="slidenum">
              <a:rPr lang="en-US"/>
              <a:pPr>
                <a:defRPr/>
              </a:pPr>
              <a:t>‹#›</a:t>
            </a:fld>
            <a:endParaRPr lang="en-US"/>
          </a:p>
        </p:txBody>
      </p:sp>
    </p:spTree>
    <p:extLst>
      <p:ext uri="{BB962C8B-B14F-4D97-AF65-F5344CB8AC3E}">
        <p14:creationId xmlns:p14="http://schemas.microsoft.com/office/powerpoint/2010/main" val="2744088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A071C79-D53D-374B-9758-4723AFCAEBA2}" type="slidenum">
              <a:rPr lang="en-US"/>
              <a:pPr>
                <a:defRPr/>
              </a:pPr>
              <a:t>‹#›</a:t>
            </a:fld>
            <a:endParaRPr lang="en-US"/>
          </a:p>
        </p:txBody>
      </p:sp>
    </p:spTree>
    <p:extLst>
      <p:ext uri="{BB962C8B-B14F-4D97-AF65-F5344CB8AC3E}">
        <p14:creationId xmlns:p14="http://schemas.microsoft.com/office/powerpoint/2010/main" val="2453654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A18A7E-01D3-A94A-99B4-DF29D615A1E0}" type="slidenum">
              <a:rPr lang="en-US"/>
              <a:pPr>
                <a:defRPr/>
              </a:pPr>
              <a:t>‹#›</a:t>
            </a:fld>
            <a:endParaRPr lang="en-US"/>
          </a:p>
        </p:txBody>
      </p:sp>
    </p:spTree>
    <p:extLst>
      <p:ext uri="{BB962C8B-B14F-4D97-AF65-F5344CB8AC3E}">
        <p14:creationId xmlns:p14="http://schemas.microsoft.com/office/powerpoint/2010/main" val="1672689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090140-D6B1-CB44-928C-C3CEE8D4767D}" type="slidenum">
              <a:rPr lang="en-US"/>
              <a:pPr>
                <a:defRPr/>
              </a:pPr>
              <a:t>‹#›</a:t>
            </a:fld>
            <a:endParaRPr lang="en-US"/>
          </a:p>
        </p:txBody>
      </p:sp>
    </p:spTree>
    <p:extLst>
      <p:ext uri="{BB962C8B-B14F-4D97-AF65-F5344CB8AC3E}">
        <p14:creationId xmlns:p14="http://schemas.microsoft.com/office/powerpoint/2010/main" val="301320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9174E6-9AB9-894B-AFBC-46CCB4073741}" type="slidenum">
              <a:rPr lang="en-US"/>
              <a:pPr>
                <a:defRPr/>
              </a:pPr>
              <a:t>‹#›</a:t>
            </a:fld>
            <a:endParaRPr lang="en-US"/>
          </a:p>
        </p:txBody>
      </p:sp>
    </p:spTree>
    <p:extLst>
      <p:ext uri="{BB962C8B-B14F-4D97-AF65-F5344CB8AC3E}">
        <p14:creationId xmlns:p14="http://schemas.microsoft.com/office/powerpoint/2010/main" val="420926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776A68-69A2-BD4D-8D26-F1466C95798B}" type="slidenum">
              <a:rPr lang="en-US"/>
              <a:pPr>
                <a:defRPr/>
              </a:pPr>
              <a:t>‹#›</a:t>
            </a:fld>
            <a:endParaRPr lang="en-US"/>
          </a:p>
        </p:txBody>
      </p:sp>
    </p:spTree>
    <p:extLst>
      <p:ext uri="{BB962C8B-B14F-4D97-AF65-F5344CB8AC3E}">
        <p14:creationId xmlns:p14="http://schemas.microsoft.com/office/powerpoint/2010/main" val="35915480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2C7C33-DBEE-B640-AFEF-89D28A571437}" type="slidenum">
              <a:rPr lang="en-US"/>
              <a:pPr>
                <a:defRPr/>
              </a:pPr>
              <a:t>‹#›</a:t>
            </a:fld>
            <a:endParaRPr lang="en-US"/>
          </a:p>
        </p:txBody>
      </p:sp>
    </p:spTree>
    <p:extLst>
      <p:ext uri="{BB962C8B-B14F-4D97-AF65-F5344CB8AC3E}">
        <p14:creationId xmlns:p14="http://schemas.microsoft.com/office/powerpoint/2010/main" val="3950045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103CD7-68E9-E145-959F-8D09268C8074}" type="slidenum">
              <a:rPr lang="en-US"/>
              <a:pPr>
                <a:defRPr/>
              </a:pPr>
              <a:t>‹#›</a:t>
            </a:fld>
            <a:endParaRPr lang="en-US"/>
          </a:p>
        </p:txBody>
      </p:sp>
    </p:spTree>
    <p:extLst>
      <p:ext uri="{BB962C8B-B14F-4D97-AF65-F5344CB8AC3E}">
        <p14:creationId xmlns:p14="http://schemas.microsoft.com/office/powerpoint/2010/main" val="1526884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15E21F-BC17-964A-ACA9-E1C1BA0DFFF2}" type="slidenum">
              <a:rPr lang="en-US"/>
              <a:pPr>
                <a:defRPr/>
              </a:pPr>
              <a:t>‹#›</a:t>
            </a:fld>
            <a:endParaRPr lang="en-US"/>
          </a:p>
        </p:txBody>
      </p:sp>
    </p:spTree>
    <p:extLst>
      <p:ext uri="{BB962C8B-B14F-4D97-AF65-F5344CB8AC3E}">
        <p14:creationId xmlns:p14="http://schemas.microsoft.com/office/powerpoint/2010/main" val="407402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642FF5-466F-7C43-A4FB-43E7124DDE64}" type="slidenum">
              <a:rPr lang="en-US"/>
              <a:pPr>
                <a:defRPr/>
              </a:pPr>
              <a:t>‹#›</a:t>
            </a:fld>
            <a:endParaRPr lang="en-US"/>
          </a:p>
        </p:txBody>
      </p:sp>
    </p:spTree>
    <p:extLst>
      <p:ext uri="{BB962C8B-B14F-4D97-AF65-F5344CB8AC3E}">
        <p14:creationId xmlns:p14="http://schemas.microsoft.com/office/powerpoint/2010/main" val="63466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7A6389-DC0F-7046-87B5-B796A5014E78}" type="slidenum">
              <a:rPr lang="en-US"/>
              <a:pPr>
                <a:defRPr/>
              </a:pPr>
              <a:t>‹#›</a:t>
            </a:fld>
            <a:endParaRPr lang="en-US"/>
          </a:p>
        </p:txBody>
      </p:sp>
    </p:spTree>
    <p:extLst>
      <p:ext uri="{BB962C8B-B14F-4D97-AF65-F5344CB8AC3E}">
        <p14:creationId xmlns:p14="http://schemas.microsoft.com/office/powerpoint/2010/main" val="325928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C1BD3-C137-D84A-BFB1-AE4CB045BF66}" type="slidenum">
              <a:rPr lang="en-US"/>
              <a:pPr>
                <a:defRPr/>
              </a:pPr>
              <a:t>‹#›</a:t>
            </a:fld>
            <a:endParaRPr lang="en-US"/>
          </a:p>
        </p:txBody>
      </p:sp>
    </p:spTree>
    <p:extLst>
      <p:ext uri="{BB962C8B-B14F-4D97-AF65-F5344CB8AC3E}">
        <p14:creationId xmlns:p14="http://schemas.microsoft.com/office/powerpoint/2010/main" val="3743572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5F9307E0-A66C-1F4E-A55D-F4E25F9501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8686800" cy="4876800"/>
            <a:chOff x="0" y="0"/>
            <a:chExt cx="5472" cy="3072"/>
          </a:xfrm>
        </p:grpSpPr>
        <p:sp>
          <p:nvSpPr>
            <p:cNvPr id="2057" name="Rectangle 3"/>
            <p:cNvSpPr>
              <a:spLocks noChangeArrowheads="1"/>
            </p:cNvSpPr>
            <p:nvPr/>
          </p:nvSpPr>
          <p:spPr bwMode="auto">
            <a:xfrm>
              <a:off x="0" y="0"/>
              <a:ext cx="384" cy="30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2400" smtClean="0">
                <a:latin typeface="Times New Roman" pitchFamily="18" charset="0"/>
                <a:ea typeface="+mn-ea"/>
                <a:cs typeface="+mn-cs"/>
              </a:endParaRPr>
            </a:p>
          </p:txBody>
        </p:sp>
        <p:grpSp>
          <p:nvGrpSpPr>
            <p:cNvPr id="14346" name="Group 4"/>
            <p:cNvGrpSpPr>
              <a:grpSpLocks/>
            </p:cNvGrpSpPr>
            <p:nvPr/>
          </p:nvGrpSpPr>
          <p:grpSpPr bwMode="auto">
            <a:xfrm>
              <a:off x="240" y="893"/>
              <a:ext cx="5232" cy="115"/>
              <a:chOff x="240" y="893"/>
              <a:chExt cx="5232" cy="115"/>
            </a:xfrm>
          </p:grpSpPr>
          <p:sp>
            <p:nvSpPr>
              <p:cNvPr id="2059" name="Rectangle 5"/>
              <p:cNvSpPr>
                <a:spLocks noChangeArrowheads="1"/>
              </p:cNvSpPr>
              <p:nvPr/>
            </p:nvSpPr>
            <p:spPr bwMode="auto">
              <a:xfrm>
                <a:off x="4320" y="893"/>
                <a:ext cx="1152" cy="11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2400" smtClean="0">
                  <a:latin typeface="Times New Roman" pitchFamily="18" charset="0"/>
                  <a:ea typeface="+mn-ea"/>
                  <a:cs typeface="+mn-cs"/>
                </a:endParaRPr>
              </a:p>
            </p:txBody>
          </p:sp>
          <p:sp>
            <p:nvSpPr>
              <p:cNvPr id="14348" name="Line 6"/>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4339"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0"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6145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ea typeface="+mn-ea"/>
                <a:cs typeface="+mn-cs"/>
              </a:defRPr>
            </a:lvl1pPr>
          </a:lstStyle>
          <a:p>
            <a:pPr>
              <a:defRPr/>
            </a:pPr>
            <a:endParaRPr lang="en-US"/>
          </a:p>
        </p:txBody>
      </p:sp>
      <p:sp>
        <p:nvSpPr>
          <p:cNvPr id="6145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cs typeface="+mn-cs"/>
              </a:defRPr>
            </a:lvl1pPr>
          </a:lstStyle>
          <a:p>
            <a:pPr>
              <a:defRPr/>
            </a:pPr>
            <a:fld id="{7515B32E-75B3-9F40-87BF-707723718483}" type="slidenum">
              <a:rPr lang="en-US"/>
              <a:pPr>
                <a:defRPr/>
              </a:pPr>
              <a:t>‹#›</a:t>
            </a:fld>
            <a:endParaRPr lang="en-US"/>
          </a:p>
        </p:txBody>
      </p:sp>
      <p:sp>
        <p:nvSpPr>
          <p:cNvPr id="14344" name="Line 12"/>
          <p:cNvSpPr>
            <a:spLocks noChangeShapeType="1"/>
          </p:cNvSpPr>
          <p:nvPr/>
        </p:nvSpPr>
        <p:spPr bwMode="auto">
          <a:xfrm>
            <a:off x="0" y="4876800"/>
            <a:ext cx="6096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42"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charset="0"/>
        <a:buChar char="n"/>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5000"/>
        <a:buFont typeface="Wingdings" charset="0"/>
        <a:buChar char="n"/>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5000"/>
        <a:buFont typeface="Wingdings" charset="0"/>
        <a:buChar char="n"/>
        <a:defRPr sz="23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1"/>
        </a:buClr>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29275" y="6275388"/>
            <a:ext cx="2133600" cy="365125"/>
          </a:xfrm>
          <a:prstGeom prst="rect">
            <a:avLst/>
          </a:prstGeom>
        </p:spPr>
        <p:txBody>
          <a:bodyPr vert="horz" lIns="91440" tIns="45720" rIns="91440" bIns="45720" rtlCol="0" anchor="ctr"/>
          <a:lstStyle>
            <a:lvl1pPr algn="r">
              <a:defRPr sz="1200">
                <a:solidFill>
                  <a:schemeClr val="bg1"/>
                </a:solidFill>
                <a:cs typeface="+mn-cs"/>
              </a:defRPr>
            </a:lvl1pPr>
          </a:lstStyle>
          <a:p>
            <a:pPr>
              <a:defRPr/>
            </a:pPr>
            <a:endParaRPr 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a:defRPr sz="1200">
                <a:solidFill>
                  <a:schemeClr val="bg1"/>
                </a:solidFill>
                <a:cs typeface="+mn-cs"/>
              </a:defRPr>
            </a:lvl1pPr>
          </a:lstStyle>
          <a:p>
            <a:pPr>
              <a:defRPr/>
            </a:pPr>
            <a:endParaRPr 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lIns="91440" tIns="45720" rIns="91440" bIns="45720" rtlCol="0" anchor="ctr"/>
          <a:lstStyle>
            <a:lvl1pPr algn="r">
              <a:defRPr sz="3600">
                <a:solidFill>
                  <a:schemeClr val="bg1"/>
                </a:solidFill>
                <a:cs typeface="+mn-cs"/>
              </a:defRPr>
            </a:lvl1pPr>
          </a:lstStyle>
          <a:p>
            <a:pPr>
              <a:defRPr/>
            </a:pPr>
            <a:fld id="{093F0661-F27D-C84B-A99D-E54F4CA62C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charset="0"/>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0"/>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0"/>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0"/>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0"/>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39"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29275" y="6275388"/>
            <a:ext cx="2133600" cy="365125"/>
          </a:xfrm>
          <a:prstGeom prst="rect">
            <a:avLst/>
          </a:prstGeom>
        </p:spPr>
        <p:txBody>
          <a:bodyPr vert="horz" lIns="91440" tIns="45720" rIns="91440" bIns="45720" rtlCol="0" anchor="ctr"/>
          <a:lstStyle>
            <a:lvl1pPr algn="r">
              <a:defRPr sz="1200">
                <a:solidFill>
                  <a:schemeClr val="bg1"/>
                </a:solidFill>
                <a:cs typeface="+mn-cs"/>
              </a:defRPr>
            </a:lvl1pPr>
          </a:lstStyle>
          <a:p>
            <a:pPr>
              <a:defRPr/>
            </a:pPr>
            <a:endParaRPr 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a:defRPr sz="1200">
                <a:solidFill>
                  <a:schemeClr val="bg1"/>
                </a:solidFill>
                <a:cs typeface="+mn-cs"/>
              </a:defRPr>
            </a:lvl1pPr>
          </a:lstStyle>
          <a:p>
            <a:pPr>
              <a:defRPr/>
            </a:pPr>
            <a:endParaRPr 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lIns="91440" tIns="45720" rIns="91440" bIns="45720" rtlCol="0" anchor="ctr"/>
          <a:lstStyle>
            <a:lvl1pPr algn="r">
              <a:defRPr sz="3600">
                <a:solidFill>
                  <a:schemeClr val="bg1"/>
                </a:solidFill>
                <a:cs typeface="+mn-cs"/>
              </a:defRPr>
            </a:lvl1pPr>
          </a:lstStyle>
          <a:p>
            <a:pPr>
              <a:defRPr/>
            </a:pPr>
            <a:fld id="{7242422C-3C69-654A-88E4-90C27C5D64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4"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charset="0"/>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0"/>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0"/>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0"/>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0"/>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history.com/topics/exploration/columbus-controversy" TargetMode="External"/><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youtube.com/watch?v=uGtIHZMr0vQ" TargetMode="Externa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6.gif"/><Relationship Id="rId5" Type="http://schemas.openxmlformats.org/officeDocument/2006/relationships/image" Target="../media/image45.jpe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hyperlink" Target="http://www.history.com/topics/native-american-history/native-american-cultures/videos/the-first-americans" TargetMode="External"/><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qiMCXWMvRJc" TargetMode="External"/><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hyperlink" Target="https://www.youtube.com/watch?v=R1BYZRn4Lgc"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wmf"/><Relationship Id="rId4" Type="http://schemas.openxmlformats.org/officeDocument/2006/relationships/image" Target="../media/image102.wmf"/></Relationships>
</file>

<file path=ppt/slides/_rels/slide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 descr="thanksg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p:nvPr/>
        </p:nvPicPr>
        <p:blipFill rotWithShape="1">
          <a:blip r:embed="rId3" cstate="email">
            <a:biLevel thresh="75000"/>
            <a:extLst>
              <a:ext uri="{28A0092B-C50C-407E-A947-70E740481C1C}">
                <a14:useLocalDpi xmlns:a14="http://schemas.microsoft.com/office/drawing/2010/main" val="0"/>
              </a:ext>
            </a:extLst>
          </a:blip>
          <a:srcRect l="20669" t="-2285" b="29018"/>
          <a:stretch/>
        </p:blipFill>
        <p:spPr>
          <a:xfrm>
            <a:off x="228600" y="152400"/>
            <a:ext cx="1447800" cy="1371600"/>
          </a:xfrm>
          <a:prstGeom prst="roundRect">
            <a:avLst>
              <a:gd name="adj" fmla="val 16667"/>
            </a:avLst>
          </a:prstGeom>
          <a:ln>
            <a:noFill/>
          </a:ln>
          <a:effectLst>
            <a:glow rad="228600">
              <a:srgbClr val="FFCC00">
                <a:alpha val="40000"/>
              </a:srgbClr>
            </a:glow>
            <a:outerShdw blurRad="50800" dist="38100" algn="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2" name="TextBox 1"/>
          <p:cNvSpPr txBox="1"/>
          <p:nvPr/>
        </p:nvSpPr>
        <p:spPr>
          <a:xfrm>
            <a:off x="1828800" y="2233"/>
            <a:ext cx="6248400"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9600" b="1" dirty="0">
                <a:ln w="11430"/>
                <a:solidFill>
                  <a:srgbClr val="FFCC00"/>
                </a:solidFill>
                <a:effectLst>
                  <a:glow rad="228600">
                    <a:schemeClr val="accent4">
                      <a:satMod val="175000"/>
                      <a:alpha val="40000"/>
                    </a:schemeClr>
                  </a:glow>
                  <a:outerShdw blurRad="50800" dist="39000" dir="5460000" algn="tl">
                    <a:srgbClr val="000000">
                      <a:alpha val="38000"/>
                    </a:srgbClr>
                  </a:outerShdw>
                </a:effectLst>
                <a:latin typeface="Abadi MT Condensed Extra Bold"/>
                <a:cs typeface="Abadi MT Condensed Extra Bold"/>
              </a:rPr>
              <a:t>Bell Ringer</a:t>
            </a:r>
          </a:p>
        </p:txBody>
      </p:sp>
      <p:sp>
        <p:nvSpPr>
          <p:cNvPr id="3" name="TextBox 2"/>
          <p:cNvSpPr txBox="1"/>
          <p:nvPr/>
        </p:nvSpPr>
        <p:spPr>
          <a:xfrm>
            <a:off x="1143000" y="1905000"/>
            <a:ext cx="7315200" cy="4154983"/>
          </a:xfrm>
          <a:prstGeom prst="rect">
            <a:avLst/>
          </a:prstGeom>
          <a:noFill/>
        </p:spPr>
        <p:txBody>
          <a:bodyPr>
            <a:spAutoFit/>
          </a:bodyPr>
          <a:lstStyle/>
          <a:p>
            <a:pPr algn="ctr">
              <a:defRPr/>
            </a:pPr>
            <a:r>
              <a:rPr lang="en-US" sz="6600" dirty="0">
                <a:solidFill>
                  <a:schemeClr val="bg1"/>
                </a:solidFill>
                <a:effectLst>
                  <a:glow rad="292100">
                    <a:schemeClr val="tx1">
                      <a:alpha val="75000"/>
                    </a:schemeClr>
                  </a:glow>
                </a:effectLst>
                <a:latin typeface="Abadi MT Condensed Extra Bold"/>
                <a:cs typeface="Abadi MT Condensed Extra Bold"/>
              </a:rPr>
              <a:t>Why might someone want to immigrate to the United States of America today?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1" descr="Aivazovsky-Sailing-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6" descr="columbus_map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7017">
            <a:off x="4876800" y="914400"/>
            <a:ext cx="4267200" cy="3200400"/>
          </a:xfrm>
          <a:prstGeom prst="rect">
            <a:avLst/>
          </a:prstGeom>
          <a:noFill/>
          <a:ln w="76200">
            <a:solidFill>
              <a:srgbClr val="CC99FF"/>
            </a:solidFill>
            <a:miter lim="800000"/>
            <a:headEnd/>
            <a:tailEnd/>
          </a:ln>
          <a:extLst>
            <a:ext uri="{909E8E84-426E-40DD-AFC4-6F175D3DCCD1}">
              <a14:hiddenFill xmlns:a14="http://schemas.microsoft.com/office/drawing/2010/main">
                <a:solidFill>
                  <a:srgbClr val="FFFFFF"/>
                </a:solidFill>
              </a14:hiddenFill>
            </a:ext>
          </a:extLst>
        </p:spPr>
      </p:pic>
      <p:sp>
        <p:nvSpPr>
          <p:cNvPr id="65539" name="WordArt 4"/>
          <p:cNvSpPr>
            <a:spLocks noChangeArrowheads="1" noChangeShapeType="1" noTextEdit="1"/>
          </p:cNvSpPr>
          <p:nvPr/>
        </p:nvSpPr>
        <p:spPr bwMode="auto">
          <a:xfrm>
            <a:off x="381000" y="457200"/>
            <a:ext cx="8458200" cy="914400"/>
          </a:xfrm>
          <a:prstGeom prst="rect">
            <a:avLst/>
          </a:prstGeom>
        </p:spPr>
        <p:txBody>
          <a:bodyPr wrap="none" fromWordArt="1">
            <a:prstTxWarp prst="textCanUp">
              <a:avLst>
                <a:gd name="adj" fmla="val 85713"/>
              </a:avLst>
            </a:prstTxWarp>
          </a:bodyPr>
          <a:lstStyle/>
          <a:p>
            <a:pPr algn="ctr"/>
            <a:r>
              <a:rPr lang="cs-CZ" sz="3600" b="1" kern="10">
                <a:ln w="31550">
                  <a:solidFill>
                    <a:srgbClr val="000000"/>
                  </a:solidFill>
                  <a:round/>
                  <a:headEnd/>
                  <a:tailEnd/>
                </a:ln>
                <a:solidFill>
                  <a:srgbClr val="ECECF4"/>
                </a:solidFill>
                <a:effectLst>
                  <a:outerShdw blurRad="50800" dist="40000" dir="5400000" algn="tl" rotWithShape="0">
                    <a:srgbClr val="000000">
                      <a:alpha val="32999"/>
                    </a:srgbClr>
                  </a:outerShdw>
                </a:effectLst>
                <a:latin typeface="Impact"/>
                <a:ea typeface="Impact"/>
                <a:cs typeface="Impact"/>
              </a:rPr>
              <a:t>Christopher Columbus</a:t>
            </a:r>
            <a:endParaRPr lang="en-US" sz="3600" b="1" kern="10">
              <a:ln w="31550">
                <a:solidFill>
                  <a:srgbClr val="000000"/>
                </a:solidFill>
                <a:round/>
                <a:headEnd/>
                <a:tailEnd/>
              </a:ln>
              <a:solidFill>
                <a:srgbClr val="ECECF4"/>
              </a:solidFill>
              <a:effectLst>
                <a:outerShdw blurRad="50800" dist="40000" dir="5400000" algn="tl" rotWithShape="0">
                  <a:srgbClr val="000000">
                    <a:alpha val="32999"/>
                  </a:srgbClr>
                </a:outerShdw>
              </a:effectLst>
              <a:latin typeface="Impact"/>
              <a:ea typeface="Impact"/>
              <a:cs typeface="Impact"/>
            </a:endParaRPr>
          </a:p>
        </p:txBody>
      </p:sp>
      <p:pic>
        <p:nvPicPr>
          <p:cNvPr id="65540" name="Picture 9" descr="1120330742_1719816867_Holidays-ColumbusDay-BonVoyage">
            <a:hlinkClick r:id="rId4"/>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634948">
            <a:off x="5257800" y="3733800"/>
            <a:ext cx="2667000" cy="2000250"/>
          </a:xfrm>
          <a:prstGeom prst="rect">
            <a:avLst/>
          </a:prstGeom>
          <a:noFill/>
          <a:ln w="76200">
            <a:solidFill>
              <a:srgbClr val="99CCFF"/>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13" descr="istockphoto_768707-old-sailing-ship"/>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24500" y="3238500"/>
            <a:ext cx="36195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52400" y="1338943"/>
            <a:ext cx="487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b="1" kern="0" dirty="0" smtClean="0">
                <a:solidFill>
                  <a:schemeClr val="bg1"/>
                </a:solidFill>
                <a:effectLst>
                  <a:glow rad="266700">
                    <a:schemeClr val="tx1"/>
                  </a:glow>
                </a:effectLst>
              </a:rPr>
              <a:t>Christopher Columbus, was convinced that he could reach Asia by sailing west. </a:t>
            </a:r>
          </a:p>
          <a:p>
            <a:pPr eaLnBrk="1" hangingPunct="1">
              <a:defRPr/>
            </a:pPr>
            <a:r>
              <a:rPr lang="en-US" altLang="en-US" b="1" kern="0" dirty="0" smtClean="0">
                <a:solidFill>
                  <a:schemeClr val="bg1"/>
                </a:solidFill>
                <a:effectLst>
                  <a:glow rad="266700">
                    <a:schemeClr val="tx1"/>
                  </a:glow>
                </a:effectLst>
              </a:rPr>
              <a:t>In 1492 Columbus, set sail with three ships and landed on present-day San Salvador Island</a:t>
            </a:r>
            <a:r>
              <a:rPr lang="en-US" altLang="en-US" kern="0" dirty="0" smtClean="0">
                <a:solidFill>
                  <a:schemeClr val="bg1"/>
                </a:solidFill>
                <a:effectLst>
                  <a:glow rad="266700">
                    <a:schemeClr val="tx1"/>
                  </a:glow>
                </a:effectLst>
              </a:rPr>
              <a:t>.</a:t>
            </a:r>
          </a:p>
          <a:p>
            <a:pPr eaLnBrk="1" hangingPunct="1">
              <a:defRPr/>
            </a:pPr>
            <a:endParaRPr lang="en-US" altLang="en-US" kern="0" dirty="0" smtClean="0">
              <a:solidFill>
                <a:schemeClr val="bg1"/>
              </a:solidFill>
            </a:endParaRPr>
          </a:p>
        </p:txBody>
      </p:sp>
      <p:pic>
        <p:nvPicPr>
          <p:cNvPr id="65543" name="Picture 1">
            <a:hlinkClick r:id="rId8"/>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724400" y="570388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ChangeArrowheads="1"/>
          </p:cNvSpPr>
          <p:nvPr/>
        </p:nvSpPr>
        <p:spPr bwMode="auto">
          <a:xfrm>
            <a:off x="0" y="7938"/>
            <a:ext cx="58674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cs typeface="Arial" charset="0"/>
              </a:rPr>
              <a:t>A CLOSER LOOK AT COLUMBUS</a:t>
            </a:r>
          </a:p>
          <a:p>
            <a:endParaRPr lang="en-US">
              <a:cs typeface="Arial" charset="0"/>
            </a:endParaRPr>
          </a:p>
          <a:p>
            <a:r>
              <a:rPr lang="en-US" sz="1500">
                <a:cs typeface="Arial" charset="0"/>
              </a:rPr>
              <a:t>Columbus kidnapped Taíno Indians and enslaved them. Columbus wrote the following, </a:t>
            </a:r>
            <a:r>
              <a:rPr lang="en-US" sz="1500" b="1" i="1">
                <a:cs typeface="Arial" charset="0"/>
              </a:rPr>
              <a:t>“Let us in the </a:t>
            </a:r>
            <a:r>
              <a:rPr lang="en-US" sz="1500" i="1">
                <a:cs typeface="Arial" charset="0"/>
              </a:rPr>
              <a:t>name of the </a:t>
            </a:r>
            <a:r>
              <a:rPr lang="en-US" sz="1500" b="1" i="1">
                <a:cs typeface="Arial" charset="0"/>
              </a:rPr>
              <a:t>Holy Trinity go on sending all the slaves that can be sold,”—and “punished.</a:t>
            </a:r>
            <a:r>
              <a:rPr lang="en-US" sz="1500" b="1">
                <a:cs typeface="Arial" charset="0"/>
              </a:rPr>
              <a:t>” </a:t>
            </a:r>
            <a:r>
              <a:rPr lang="en-US" sz="1500">
                <a:cs typeface="Arial" charset="0"/>
              </a:rPr>
              <a:t>Columbus ordered that their hands be cut off or that they be chased down by vicious attack dogs, if they failed to deliver the quota of gold that he had demanded. </a:t>
            </a:r>
          </a:p>
          <a:p>
            <a:r>
              <a:rPr lang="en-US" sz="1500">
                <a:cs typeface="Arial" charset="0"/>
              </a:rPr>
              <a:t>In 1500, Columbus wrote to a friend:</a:t>
            </a:r>
          </a:p>
          <a:p>
            <a:endParaRPr lang="en-US" sz="1500" b="1" i="1">
              <a:cs typeface="Arial" charset="0"/>
            </a:endParaRPr>
          </a:p>
          <a:p>
            <a:r>
              <a:rPr lang="en-US" sz="1500" b="1" i="1">
                <a:cs typeface="Arial" charset="0"/>
              </a:rPr>
              <a:t>"A hundred castellanoes (a Spanish coin) are as easily obtained for a woman as for a farm, and it is very general and there are plenty of dealers who go about looking for girls; those from nine to ten (years old) are now in demand."</a:t>
            </a:r>
          </a:p>
          <a:p>
            <a:endParaRPr lang="en-US" sz="1500" i="1"/>
          </a:p>
          <a:p>
            <a:r>
              <a:rPr lang="en-US" sz="1500"/>
              <a:t>A priests first person account </a:t>
            </a:r>
            <a:r>
              <a:rPr lang="en-US" sz="1500" b="1" i="1"/>
              <a:t>”they thought nothing of knifing Indians by tens and twenties and of cutting slices off them to test the sharpness of their blades. They forced their way into native settlements, slaughtering everyone they found there, including small children, old men, pregnant women, and even women who had just given birth. They hacked them to pieces, slicing open their bellies with their swords…They grabbed suckling infants by the feet and, ripping them from their mothers' breasts, dashed them headlong against the rocks… they slaughtered anyone on their path ...”</a:t>
            </a:r>
          </a:p>
          <a:p>
            <a:r>
              <a:rPr lang="en-US"/>
              <a:t> </a:t>
            </a:r>
          </a:p>
          <a:p>
            <a:r>
              <a:rPr lang="en-US"/>
              <a:t>Source: A Peoples History, Howard Zinn</a:t>
            </a:r>
          </a:p>
        </p:txBody>
      </p:sp>
      <p:sp>
        <p:nvSpPr>
          <p:cNvPr id="67586" name="Rectangle 1"/>
          <p:cNvSpPr>
            <a:spLocks noChangeArrowheads="1"/>
          </p:cNvSpPr>
          <p:nvPr/>
        </p:nvSpPr>
        <p:spPr bwMode="auto">
          <a:xfrm>
            <a:off x="6477000" y="457200"/>
            <a:ext cx="2286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After reading the provided excerpts do you think this changes your opinion on providing a holiday to celebrate Christopher Columbus? Explain your answer</a:t>
            </a:r>
          </a:p>
        </p:txBody>
      </p:sp>
      <p:pic>
        <p:nvPicPr>
          <p:cNvPr id="3" name="Picture 2"/>
          <p:cNvPicPr>
            <a:picLocks noChangeAspect="1"/>
          </p:cNvPicPr>
          <p:nvPr/>
        </p:nvPicPr>
        <p:blipFill>
          <a:blip r:embed="rId2"/>
          <a:stretch>
            <a:fillRect/>
          </a:stretch>
        </p:blipFill>
        <p:spPr>
          <a:xfrm>
            <a:off x="6172200" y="3505200"/>
            <a:ext cx="2197100" cy="292946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6" descr="Sunset_from_the_sailing_ship_1_by_Roji_Hachi"/>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0" name="Picture 20" descr="image?id=18464&amp;rendTypeId=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24200" y="4191000"/>
            <a:ext cx="25161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subTitle" idx="1"/>
          </p:nvPr>
        </p:nvSpPr>
        <p:spPr>
          <a:xfrm>
            <a:off x="4267200" y="304800"/>
            <a:ext cx="4724400" cy="3733800"/>
          </a:xfrm>
          <a:solidFill>
            <a:schemeClr val="bg1">
              <a:alpha val="79999"/>
            </a:schemeClr>
          </a:solidFill>
          <a:ln w="76200">
            <a:solidFill>
              <a:srgbClr val="FF9900"/>
            </a:solidFill>
            <a:miter lim="800000"/>
            <a:headEnd/>
            <a:tailEnd/>
          </a:ln>
        </p:spPr>
        <p:txBody>
          <a:bodyPr/>
          <a:lstStyle/>
          <a:p>
            <a:pPr algn="l" eaLnBrk="1" hangingPunct="1">
              <a:lnSpc>
                <a:spcPct val="90000"/>
              </a:lnSpc>
              <a:buFontTx/>
              <a:buChar char="•"/>
            </a:pPr>
            <a:r>
              <a:rPr lang="en-US" sz="2400">
                <a:latin typeface="Arial" charset="0"/>
              </a:rPr>
              <a:t>Columbus launched a wave of European exploration and settlement</a:t>
            </a:r>
          </a:p>
          <a:p>
            <a:pPr algn="l" eaLnBrk="1" hangingPunct="1">
              <a:lnSpc>
                <a:spcPct val="90000"/>
              </a:lnSpc>
            </a:pPr>
            <a:r>
              <a:rPr lang="en-US" sz="2400">
                <a:latin typeface="Arial" charset="0"/>
              </a:rPr>
              <a:t>	a) Cortez</a:t>
            </a:r>
            <a:r>
              <a:rPr lang="en-US" sz="2400">
                <a:latin typeface="Arial" charset="0"/>
                <a:sym typeface="Wingdings" charset="0"/>
              </a:rPr>
              <a:t> Mexico</a:t>
            </a:r>
            <a:endParaRPr lang="en-US" sz="2400">
              <a:latin typeface="Arial" charset="0"/>
            </a:endParaRPr>
          </a:p>
          <a:p>
            <a:pPr algn="l" eaLnBrk="1" hangingPunct="1">
              <a:lnSpc>
                <a:spcPct val="90000"/>
              </a:lnSpc>
            </a:pPr>
            <a:r>
              <a:rPr lang="en-US" sz="2400">
                <a:latin typeface="Arial" charset="0"/>
              </a:rPr>
              <a:t>	b) Pizarro</a:t>
            </a:r>
            <a:r>
              <a:rPr lang="en-US" sz="2400">
                <a:latin typeface="Arial" charset="0"/>
                <a:sym typeface="Wingdings" charset="0"/>
              </a:rPr>
              <a:t> Peru</a:t>
            </a:r>
            <a:endParaRPr lang="en-US" sz="2400">
              <a:latin typeface="Arial" charset="0"/>
            </a:endParaRPr>
          </a:p>
          <a:p>
            <a:pPr algn="l" eaLnBrk="1" hangingPunct="1">
              <a:lnSpc>
                <a:spcPct val="90000"/>
              </a:lnSpc>
            </a:pPr>
            <a:r>
              <a:rPr lang="en-US" sz="2400">
                <a:latin typeface="Arial" charset="0"/>
              </a:rPr>
              <a:t>	c) Ponce</a:t>
            </a:r>
            <a:r>
              <a:rPr lang="en-US" sz="2400">
                <a:latin typeface="Arial" charset="0"/>
                <a:sym typeface="Wingdings" charset="0"/>
              </a:rPr>
              <a:t> Florida</a:t>
            </a:r>
            <a:endParaRPr lang="en-US" sz="2400">
              <a:latin typeface="Arial" charset="0"/>
            </a:endParaRPr>
          </a:p>
          <a:p>
            <a:pPr algn="l" eaLnBrk="1" hangingPunct="1">
              <a:lnSpc>
                <a:spcPct val="90000"/>
              </a:lnSpc>
            </a:pPr>
            <a:r>
              <a:rPr lang="en-US" sz="2400">
                <a:latin typeface="Arial" charset="0"/>
              </a:rPr>
              <a:t>	d) Vasquez</a:t>
            </a:r>
            <a:r>
              <a:rPr lang="en-US" sz="2400">
                <a:latin typeface="Arial" charset="0"/>
                <a:sym typeface="Wingdings" charset="0"/>
              </a:rPr>
              <a:t> Southwest</a:t>
            </a:r>
            <a:endParaRPr lang="en-US" sz="2400">
              <a:latin typeface="Arial" charset="0"/>
            </a:endParaRPr>
          </a:p>
          <a:p>
            <a:pPr algn="l" eaLnBrk="1" hangingPunct="1">
              <a:lnSpc>
                <a:spcPct val="90000"/>
              </a:lnSpc>
            </a:pPr>
            <a:r>
              <a:rPr lang="en-US" sz="2400">
                <a:latin typeface="Arial" charset="0"/>
              </a:rPr>
              <a:t>	e) Hernando</a:t>
            </a:r>
            <a:r>
              <a:rPr lang="en-US" sz="2400">
                <a:latin typeface="Arial" charset="0"/>
                <a:sym typeface="Wingdings" charset="0"/>
              </a:rPr>
              <a:t> Southeast</a:t>
            </a:r>
            <a:endParaRPr lang="en-US" sz="2400">
              <a:latin typeface="Arial" charset="0"/>
            </a:endParaRPr>
          </a:p>
        </p:txBody>
      </p:sp>
      <p:pic>
        <p:nvPicPr>
          <p:cNvPr id="7" name="Picture 11" descr="P101"/>
          <p:cNvPicPr>
            <a:picLocks noChangeAspect="1" noChangeArrowheads="1"/>
          </p:cNvPicPr>
          <p:nvPr/>
        </p:nvPicPr>
        <p:blipFill>
          <a:blip r:embed="rId4" cstate="print"/>
          <a:srcRect/>
          <a:stretch>
            <a:fillRect/>
          </a:stretch>
        </p:blipFill>
        <p:spPr bwMode="auto">
          <a:xfrm>
            <a:off x="304800" y="228600"/>
            <a:ext cx="3719069" cy="37414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8613" name="Picture 12" descr="hernan-cortez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4191000"/>
            <a:ext cx="15160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16" descr="pizarr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24000" y="4191000"/>
            <a:ext cx="17224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22" descr="francisco_vasquez_de_coronado"/>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486400" y="4191000"/>
            <a:ext cx="20939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24" descr="Hernando%20de%20sot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543800" y="4191000"/>
            <a:ext cx="18716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 name="WordArt 27"/>
          <p:cNvSpPr>
            <a:spLocks noChangeArrowheads="1" noChangeShapeType="1" noTextEdit="1"/>
          </p:cNvSpPr>
          <p:nvPr/>
        </p:nvSpPr>
        <p:spPr bwMode="auto">
          <a:xfrm>
            <a:off x="3581400" y="3505200"/>
            <a:ext cx="5562600" cy="7620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FFF200"/>
                    </a:gs>
                    <a:gs pos="45000">
                      <a:srgbClr val="FF7A00"/>
                    </a:gs>
                    <a:gs pos="70000">
                      <a:srgbClr val="FF0300"/>
                    </a:gs>
                    <a:gs pos="100000">
                      <a:srgbClr val="4D0808"/>
                    </a:gs>
                  </a:gsLst>
                  <a:lin ang="5400000" scaled="0"/>
                </a:gradFill>
                <a:effectLst>
                  <a:glow rad="228600">
                    <a:schemeClr val="tx1">
                      <a:alpha val="40000"/>
                    </a:schemeClr>
                  </a:glow>
                  <a:outerShdw blurRad="50800" dist="39000" dir="5460000" algn="tl">
                    <a:srgbClr val="000000">
                      <a:alpha val="38000"/>
                    </a:srgbClr>
                  </a:outerShdw>
                </a:effectLst>
                <a:latin typeface="Impact"/>
                <a:ea typeface="+mn-ea"/>
                <a:cs typeface="+mn-cs"/>
              </a:rPr>
              <a:t>Exploring the New World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8" descr="Wilderness_Trai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body" idx="1"/>
          </p:nvPr>
        </p:nvSpPr>
        <p:spPr>
          <a:xfrm>
            <a:off x="457200" y="1371600"/>
            <a:ext cx="4800600" cy="5257800"/>
          </a:xfrm>
          <a:ln w="76200">
            <a:miter lim="800000"/>
            <a:headEnd/>
            <a:tailEnd/>
          </a:ln>
          <a:extLst/>
        </p:spPr>
        <p:txBody>
          <a:bodyPr/>
          <a:lstStyle/>
          <a:p>
            <a:pPr eaLnBrk="1" hangingPunct="1">
              <a:defRPr/>
            </a:pPr>
            <a:r>
              <a:rPr lang="en-US" sz="2800" dirty="0">
                <a:solidFill>
                  <a:srgbClr val="FFFFFF"/>
                </a:solidFill>
                <a:effectLst>
                  <a:glow rad="292100">
                    <a:schemeClr val="tx1">
                      <a:alpha val="75000"/>
                    </a:schemeClr>
                  </a:glow>
                </a:effectLst>
                <a:latin typeface="Arial" charset="0"/>
                <a:cs typeface="+mn-cs"/>
              </a:rPr>
              <a:t>Europeans in the Americas had both positive and negative consequences. </a:t>
            </a:r>
          </a:p>
          <a:p>
            <a:pPr lvl="1" eaLnBrk="1" hangingPunct="1">
              <a:defRPr/>
            </a:pPr>
            <a:r>
              <a:rPr lang="en-US" sz="2400" b="1" dirty="0">
                <a:solidFill>
                  <a:srgbClr val="FFFFFF"/>
                </a:solidFill>
                <a:effectLst>
                  <a:glow rad="292100">
                    <a:schemeClr val="tx1">
                      <a:alpha val="75000"/>
                    </a:schemeClr>
                  </a:glow>
                </a:effectLst>
                <a:latin typeface="Arial" charset="0"/>
              </a:rPr>
              <a:t>Positives:</a:t>
            </a:r>
            <a:r>
              <a:rPr lang="en-US" sz="2400" dirty="0">
                <a:solidFill>
                  <a:srgbClr val="FFFFFF"/>
                </a:solidFill>
                <a:effectLst>
                  <a:glow rad="292100">
                    <a:schemeClr val="tx1">
                      <a:alpha val="75000"/>
                    </a:schemeClr>
                  </a:glow>
                </a:effectLst>
                <a:latin typeface="Arial" charset="0"/>
              </a:rPr>
              <a:t> the exchange of new foods, farming methods, inventions, and technology. </a:t>
            </a:r>
          </a:p>
          <a:p>
            <a:pPr lvl="1" eaLnBrk="1" hangingPunct="1">
              <a:defRPr/>
            </a:pPr>
            <a:r>
              <a:rPr lang="en-US" sz="2400" b="1" dirty="0">
                <a:solidFill>
                  <a:srgbClr val="FFFFFF"/>
                </a:solidFill>
                <a:effectLst>
                  <a:glow rad="292100">
                    <a:schemeClr val="tx1">
                      <a:alpha val="75000"/>
                    </a:schemeClr>
                  </a:glow>
                </a:effectLst>
                <a:latin typeface="Arial" charset="0"/>
              </a:rPr>
              <a:t>Negative:</a:t>
            </a:r>
            <a:r>
              <a:rPr lang="en-US" sz="2400" dirty="0">
                <a:solidFill>
                  <a:srgbClr val="FFFFFF"/>
                </a:solidFill>
                <a:effectLst>
                  <a:glow rad="292100">
                    <a:schemeClr val="tx1">
                      <a:alpha val="75000"/>
                    </a:schemeClr>
                  </a:glow>
                </a:effectLst>
                <a:latin typeface="Arial" charset="0"/>
              </a:rPr>
              <a:t> Native American population was exposed to diseases that they had no immunity to</a:t>
            </a:r>
          </a:p>
        </p:txBody>
      </p:sp>
      <p:pic>
        <p:nvPicPr>
          <p:cNvPr id="71686" name="Picture 6" descr="pilgrimsinplymouth_300"/>
          <p:cNvPicPr>
            <a:picLocks noChangeAspect="1" noChangeArrowheads="1"/>
          </p:cNvPicPr>
          <p:nvPr/>
        </p:nvPicPr>
        <p:blipFill>
          <a:blip r:embed="rId3" cstate="print"/>
          <a:srcRect/>
          <a:stretch>
            <a:fillRect/>
          </a:stretch>
        </p:blipFill>
        <p:spPr bwMode="auto">
          <a:xfrm rot="610434">
            <a:off x="5461000" y="1166813"/>
            <a:ext cx="3505200" cy="3505200"/>
          </a:xfrm>
          <a:prstGeom prst="snip2SameRect">
            <a:avLst/>
          </a:prstGeom>
          <a:noFill/>
          <a:ln w="76200">
            <a:solidFill>
              <a:srgbClr val="FF6600"/>
            </a:solidFill>
            <a:miter lim="800000"/>
            <a:headEnd/>
            <a:tailEnd/>
          </a:ln>
          <a:effectLst>
            <a:reflection blurRad="6350" stA="50000" endA="300" endPos="55000" dir="5400000" sy="-100000" algn="bl" rotWithShape="0"/>
          </a:effectLst>
        </p:spPr>
      </p:pic>
      <p:sp>
        <p:nvSpPr>
          <p:cNvPr id="71684" name="WordArt 4"/>
          <p:cNvSpPr>
            <a:spLocks noChangeArrowheads="1" noChangeShapeType="1" noTextEdit="1"/>
          </p:cNvSpPr>
          <p:nvPr/>
        </p:nvSpPr>
        <p:spPr bwMode="auto">
          <a:xfrm>
            <a:off x="457200" y="0"/>
            <a:ext cx="8229600" cy="1325562"/>
          </a:xfrm>
          <a:prstGeom prst="rect">
            <a:avLst/>
          </a:prstGeom>
        </p:spPr>
        <p:txBody>
          <a:bodyPr wrap="none" fromWordArt="1" anchor="ctr">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solidFill>
                  <a:srgbClr val="FF6600"/>
                </a:solidFill>
                <a:effectLst>
                  <a:glow rad="228600">
                    <a:schemeClr val="accent4">
                      <a:satMod val="175000"/>
                      <a:alpha val="40000"/>
                    </a:schemeClr>
                  </a:glow>
                  <a:outerShdw blurRad="50800" dist="39000" dir="5460000" algn="tl">
                    <a:srgbClr val="000000">
                      <a:alpha val="38000"/>
                    </a:srgbClr>
                  </a:outerShdw>
                </a:effectLst>
                <a:latin typeface="Gloucester MT Extra Condensed"/>
                <a:ea typeface="+mj-ea"/>
                <a:cs typeface="+mj-cs"/>
              </a:rPr>
              <a:t>European Impact</a:t>
            </a:r>
          </a:p>
        </p:txBody>
      </p:sp>
      <p:pic>
        <p:nvPicPr>
          <p:cNvPr id="69637" name="Picture 10" descr="sick"/>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4114800"/>
            <a:ext cx="24415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2" descr="wo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9450" y="2667000"/>
            <a:ext cx="21145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4" descr="5EB59C38C27D400BB8BC4C147A00658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524000"/>
            <a:ext cx="1162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1" descr="floral_background_03"/>
          <p:cNvPicPr>
            <a:picLocks noChangeAspect="1" noChangeArrowheads="1"/>
          </p:cNvPicPr>
          <p:nvPr/>
        </p:nvPicPr>
        <p:blipFill>
          <a:blip r:embed="rId2" cstate="email">
            <a:lum bright="30000"/>
            <a:extLst>
              <a:ext uri="{28A0092B-C50C-407E-A947-70E740481C1C}">
                <a14:useLocalDpi xmlns:a14="http://schemas.microsoft.com/office/drawing/2010/main" val="0"/>
              </a:ext>
            </a:extLst>
          </a:blip>
          <a:srcRect/>
          <a:stretch>
            <a:fillRect/>
          </a:stretch>
        </p:blipFill>
        <p:spPr bwMode="auto">
          <a:xfrm>
            <a:off x="0" y="0"/>
            <a:ext cx="93726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WordArt 6"/>
          <p:cNvSpPr>
            <a:spLocks noChangeArrowheads="1" noChangeShapeType="1" noTextEdit="1"/>
          </p:cNvSpPr>
          <p:nvPr/>
        </p:nvSpPr>
        <p:spPr bwMode="auto">
          <a:xfrm>
            <a:off x="228600" y="152400"/>
            <a:ext cx="3810000" cy="9144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solidFill>
                  <a:srgbClr val="00FF00"/>
                </a:solidFill>
                <a:effectLst>
                  <a:glow rad="101600">
                    <a:srgbClr val="FFFF00">
                      <a:alpha val="60000"/>
                    </a:srgbClr>
                  </a:glow>
                  <a:outerShdw blurRad="50800" dist="38100" dir="2700000" algn="tl" rotWithShape="0">
                    <a:prstClr val="black">
                      <a:alpha val="40000"/>
                    </a:prstClr>
                  </a:outerShdw>
                  <a:reflection blurRad="6350" stA="55000" endA="300" endPos="45500" dir="5400000" sy="-100000" algn="bl" rotWithShape="0"/>
                </a:effectLst>
                <a:latin typeface="Helvetica"/>
                <a:ea typeface="+mn-ea"/>
                <a:cs typeface="+mn-cs"/>
              </a:rPr>
              <a:t>Disease</a:t>
            </a:r>
          </a:p>
        </p:txBody>
      </p:sp>
      <p:sp>
        <p:nvSpPr>
          <p:cNvPr id="70659" name="Rectangle 3"/>
          <p:cNvSpPr>
            <a:spLocks noGrp="1" noChangeArrowheads="1"/>
          </p:cNvSpPr>
          <p:nvPr>
            <p:ph type="body" sz="half" idx="1"/>
          </p:nvPr>
        </p:nvSpPr>
        <p:spPr>
          <a:xfrm>
            <a:off x="0" y="990600"/>
            <a:ext cx="4419600" cy="4530725"/>
          </a:xfrm>
        </p:spPr>
        <p:txBody>
          <a:bodyPr/>
          <a:lstStyle/>
          <a:p>
            <a:pPr eaLnBrk="1" hangingPunct="1"/>
            <a:r>
              <a:rPr lang="en-US" sz="2800" b="1">
                <a:latin typeface="Arial" charset="0"/>
              </a:rPr>
              <a:t>Disease would kill off 90% of the Native American population. </a:t>
            </a:r>
          </a:p>
          <a:p>
            <a:pPr eaLnBrk="1" hangingPunct="1"/>
            <a:r>
              <a:rPr lang="en-US" sz="2800" b="1">
                <a:latin typeface="Arial" charset="0"/>
              </a:rPr>
              <a:t>They had never be exposed to such diseases before and had no immunity to them</a:t>
            </a:r>
          </a:p>
          <a:p>
            <a:pPr eaLnBrk="1" hangingPunct="1"/>
            <a:endParaRPr lang="en-US" sz="2800" b="1">
              <a:latin typeface="Arial" charset="0"/>
            </a:endParaRPr>
          </a:p>
        </p:txBody>
      </p:sp>
      <p:pic>
        <p:nvPicPr>
          <p:cNvPr id="85004" name="Picture 12"/>
          <p:cNvPicPr>
            <a:picLocks noChangeAspect="1" noChangeArrowheads="1"/>
          </p:cNvPicPr>
          <p:nvPr/>
        </p:nvPicPr>
        <p:blipFill>
          <a:blip r:embed="rId3" cstate="print"/>
          <a:srcRect/>
          <a:stretch>
            <a:fillRect/>
          </a:stretch>
        </p:blipFill>
        <p:spPr bwMode="auto">
          <a:xfrm rot="-276798">
            <a:off x="0" y="4495800"/>
            <a:ext cx="41148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5006" name="Picture 14"/>
          <p:cNvPicPr>
            <a:picLocks noChangeAspect="1" noChangeArrowheads="1"/>
          </p:cNvPicPr>
          <p:nvPr/>
        </p:nvPicPr>
        <p:blipFill>
          <a:blip r:embed="rId4" cstate="print"/>
          <a:srcRect/>
          <a:stretch>
            <a:fillRect/>
          </a:stretch>
        </p:blipFill>
        <p:spPr bwMode="auto">
          <a:xfrm>
            <a:off x="4419600" y="3581400"/>
            <a:ext cx="4724400" cy="3276600"/>
          </a:xfrm>
          <a:prstGeom prst="roundRect">
            <a:avLst/>
          </a:prstGeom>
          <a:noFill/>
        </p:spPr>
      </p:pic>
      <p:pic>
        <p:nvPicPr>
          <p:cNvPr id="85007" name="Picture 15"/>
          <p:cNvPicPr>
            <a:picLocks noChangeAspect="1" noChangeArrowheads="1"/>
          </p:cNvPicPr>
          <p:nvPr/>
        </p:nvPicPr>
        <p:blipFill>
          <a:blip r:embed="rId5" cstate="print"/>
          <a:srcRect/>
          <a:stretch>
            <a:fillRect/>
          </a:stretch>
        </p:blipFill>
        <p:spPr bwMode="auto">
          <a:xfrm>
            <a:off x="4343400" y="0"/>
            <a:ext cx="4800600" cy="3654425"/>
          </a:xfrm>
          <a:prstGeom prst="roundRect">
            <a:avLst/>
          </a:prstGeom>
          <a:noFill/>
        </p:spPr>
      </p:pic>
      <p:pic>
        <p:nvPicPr>
          <p:cNvPr id="70663" name="Picture 23" descr="germ_squishing_around_hg_clr"/>
          <p:cNvPicPr>
            <a:picLocks noChangeAspect="1" noChangeArrowheads="1" noCrop="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24200" y="45720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5812" y="152400"/>
            <a:ext cx="4295775" cy="64356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1"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body" idx="1"/>
          </p:nvPr>
        </p:nvSpPr>
        <p:spPr>
          <a:xfrm>
            <a:off x="457200" y="1295400"/>
            <a:ext cx="8229600" cy="1143000"/>
          </a:xfrm>
        </p:spPr>
        <p:txBody>
          <a:bodyPr/>
          <a:lstStyle/>
          <a:p>
            <a:pPr eaLnBrk="1" hangingPunct="1"/>
            <a:r>
              <a:rPr lang="en-US">
                <a:solidFill>
                  <a:schemeClr val="bg1"/>
                </a:solidFill>
                <a:latin typeface="Arial" charset="0"/>
              </a:rPr>
              <a:t>Where did it originally come from?</a:t>
            </a:r>
          </a:p>
          <a:p>
            <a:pPr lvl="1" eaLnBrk="1" hangingPunct="1"/>
            <a:r>
              <a:rPr lang="en-US" b="1">
                <a:solidFill>
                  <a:schemeClr val="bg1"/>
                </a:solidFill>
                <a:latin typeface="Arial" charset="0"/>
              </a:rPr>
              <a:t>Americas</a:t>
            </a:r>
            <a:r>
              <a:rPr lang="en-US">
                <a:solidFill>
                  <a:schemeClr val="bg1"/>
                </a:solidFill>
                <a:latin typeface="Arial" charset="0"/>
              </a:rPr>
              <a:t> or </a:t>
            </a:r>
            <a:r>
              <a:rPr lang="en-US" b="1">
                <a:solidFill>
                  <a:schemeClr val="bg1"/>
                </a:solidFill>
                <a:latin typeface="Arial" charset="0"/>
              </a:rPr>
              <a:t>Europe</a:t>
            </a:r>
          </a:p>
        </p:txBody>
      </p:sp>
      <p:sp>
        <p:nvSpPr>
          <p:cNvPr id="16388" name="WordArt 3"/>
          <p:cNvSpPr>
            <a:spLocks noChangeArrowheads="1" noChangeShapeType="1" noTextEdit="1"/>
          </p:cNvSpPr>
          <p:nvPr/>
        </p:nvSpPr>
        <p:spPr bwMode="auto">
          <a:xfrm>
            <a:off x="304800" y="0"/>
            <a:ext cx="8610600"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TC Avant Garde Gothic Demi"/>
                <a:ea typeface="+mn-ea"/>
                <a:cs typeface="+mn-cs"/>
              </a:rPr>
              <a:t>Columbian Exchange</a:t>
            </a:r>
          </a:p>
        </p:txBody>
      </p:sp>
      <p:sp>
        <p:nvSpPr>
          <p:cNvPr id="51204" name="Oval 4"/>
          <p:cNvSpPr>
            <a:spLocks noChangeArrowheads="1"/>
          </p:cNvSpPr>
          <p:nvPr/>
        </p:nvSpPr>
        <p:spPr bwMode="auto">
          <a:xfrm>
            <a:off x="1143000" y="1828800"/>
            <a:ext cx="1752600" cy="685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1685" name="Picture 5" descr="MCj0441781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3622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12"/>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20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3"/>
          <p:cNvSpPr>
            <a:spLocks noGrp="1" noChangeArrowheads="1"/>
          </p:cNvSpPr>
          <p:nvPr>
            <p:ph type="body" idx="1"/>
          </p:nvPr>
        </p:nvSpPr>
        <p:spPr>
          <a:xfrm>
            <a:off x="457200" y="1295400"/>
            <a:ext cx="8229600" cy="1143000"/>
          </a:xfrm>
        </p:spPr>
        <p:txBody>
          <a:bodyPr/>
          <a:lstStyle/>
          <a:p>
            <a:pPr eaLnBrk="1" hangingPunct="1"/>
            <a:r>
              <a:rPr lang="en-US">
                <a:solidFill>
                  <a:schemeClr val="bg1"/>
                </a:solidFill>
                <a:latin typeface="Arial" charset="0"/>
              </a:rPr>
              <a:t>Where did it originally come from?</a:t>
            </a:r>
          </a:p>
          <a:p>
            <a:pPr lvl="1" eaLnBrk="1" hangingPunct="1"/>
            <a:r>
              <a:rPr lang="en-US" b="1">
                <a:solidFill>
                  <a:schemeClr val="bg1"/>
                </a:solidFill>
                <a:latin typeface="Arial" charset="0"/>
              </a:rPr>
              <a:t>Americas</a:t>
            </a:r>
            <a:r>
              <a:rPr lang="en-US">
                <a:solidFill>
                  <a:schemeClr val="bg1"/>
                </a:solidFill>
                <a:latin typeface="Arial" charset="0"/>
              </a:rPr>
              <a:t> or </a:t>
            </a:r>
            <a:r>
              <a:rPr lang="en-US" b="1">
                <a:solidFill>
                  <a:schemeClr val="bg1"/>
                </a:solidFill>
                <a:latin typeface="Arial" charset="0"/>
              </a:rPr>
              <a:t>Europe</a:t>
            </a:r>
          </a:p>
        </p:txBody>
      </p:sp>
      <p:sp>
        <p:nvSpPr>
          <p:cNvPr id="86021" name="Oval 5"/>
          <p:cNvSpPr>
            <a:spLocks noChangeArrowheads="1"/>
          </p:cNvSpPr>
          <p:nvPr/>
        </p:nvSpPr>
        <p:spPr bwMode="auto">
          <a:xfrm>
            <a:off x="1143000" y="1828800"/>
            <a:ext cx="1752600" cy="685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708" name="Rectangle 7"/>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2709" name="Picture 8" descr="MPj04384150000[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2590800"/>
            <a:ext cx="40417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
          <p:cNvSpPr>
            <a:spLocks noChangeArrowheads="1" noChangeShapeType="1" noTextEdit="1"/>
          </p:cNvSpPr>
          <p:nvPr/>
        </p:nvSpPr>
        <p:spPr bwMode="auto">
          <a:xfrm>
            <a:off x="304800" y="0"/>
            <a:ext cx="8610600"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TC Avant Garde Gothic Demi"/>
                <a:ea typeface="+mn-ea"/>
                <a:cs typeface="+mn-cs"/>
              </a:rPr>
              <a:t>Columbian Exchange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fade">
                                      <p:cBhvr>
                                        <p:cTn id="7" dur="20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3"/>
          <p:cNvSpPr>
            <a:spLocks noGrp="1" noChangeArrowheads="1"/>
          </p:cNvSpPr>
          <p:nvPr>
            <p:ph type="body" idx="1"/>
          </p:nvPr>
        </p:nvSpPr>
        <p:spPr>
          <a:xfrm>
            <a:off x="457200" y="1295400"/>
            <a:ext cx="8229600" cy="1143000"/>
          </a:xfrm>
        </p:spPr>
        <p:txBody>
          <a:bodyPr/>
          <a:lstStyle/>
          <a:p>
            <a:pPr eaLnBrk="1" hangingPunct="1"/>
            <a:r>
              <a:rPr lang="en-US">
                <a:solidFill>
                  <a:schemeClr val="bg1"/>
                </a:solidFill>
                <a:latin typeface="Arial" charset="0"/>
              </a:rPr>
              <a:t>Where did it originally come from?</a:t>
            </a:r>
          </a:p>
          <a:p>
            <a:pPr lvl="1" eaLnBrk="1" hangingPunct="1"/>
            <a:r>
              <a:rPr lang="en-US" b="1">
                <a:solidFill>
                  <a:schemeClr val="bg1"/>
                </a:solidFill>
                <a:latin typeface="Arial" charset="0"/>
              </a:rPr>
              <a:t>Americas</a:t>
            </a:r>
            <a:r>
              <a:rPr lang="en-US">
                <a:solidFill>
                  <a:schemeClr val="bg1"/>
                </a:solidFill>
                <a:latin typeface="Arial" charset="0"/>
              </a:rPr>
              <a:t> or </a:t>
            </a:r>
            <a:r>
              <a:rPr lang="en-US" b="1">
                <a:solidFill>
                  <a:schemeClr val="bg1"/>
                </a:solidFill>
                <a:latin typeface="Arial" charset="0"/>
              </a:rPr>
              <a:t>Europe</a:t>
            </a:r>
          </a:p>
        </p:txBody>
      </p:sp>
      <p:sp>
        <p:nvSpPr>
          <p:cNvPr id="87045" name="Oval 5"/>
          <p:cNvSpPr>
            <a:spLocks noChangeArrowheads="1"/>
          </p:cNvSpPr>
          <p:nvPr/>
        </p:nvSpPr>
        <p:spPr bwMode="auto">
          <a:xfrm>
            <a:off x="3200400" y="1828800"/>
            <a:ext cx="1752600" cy="685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732" name="Rectangle 6"/>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3733" name="Picture 8" descr="MCj0417450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2590800"/>
            <a:ext cx="42672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
          <p:cNvSpPr>
            <a:spLocks noChangeArrowheads="1" noChangeShapeType="1" noTextEdit="1"/>
          </p:cNvSpPr>
          <p:nvPr/>
        </p:nvSpPr>
        <p:spPr bwMode="auto">
          <a:xfrm>
            <a:off x="304800" y="0"/>
            <a:ext cx="8610600"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TC Avant Garde Gothic Demi"/>
                <a:ea typeface="+mn-ea"/>
                <a:cs typeface="+mn-cs"/>
              </a:rPr>
              <a:t>Columbian Exchange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fade">
                                      <p:cBhvr>
                                        <p:cTn id="7" dur="20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3"/>
          <p:cNvSpPr>
            <a:spLocks noGrp="1" noChangeArrowheads="1"/>
          </p:cNvSpPr>
          <p:nvPr>
            <p:ph type="body" idx="1"/>
          </p:nvPr>
        </p:nvSpPr>
        <p:spPr>
          <a:xfrm>
            <a:off x="457200" y="1295400"/>
            <a:ext cx="8229600" cy="1143000"/>
          </a:xfrm>
        </p:spPr>
        <p:txBody>
          <a:bodyPr/>
          <a:lstStyle/>
          <a:p>
            <a:pPr eaLnBrk="1" hangingPunct="1"/>
            <a:r>
              <a:rPr lang="en-US">
                <a:solidFill>
                  <a:schemeClr val="bg1"/>
                </a:solidFill>
                <a:latin typeface="Arial" charset="0"/>
              </a:rPr>
              <a:t>Where did it originally come from?</a:t>
            </a:r>
          </a:p>
          <a:p>
            <a:pPr lvl="1" eaLnBrk="1" hangingPunct="1"/>
            <a:r>
              <a:rPr lang="en-US" b="1">
                <a:solidFill>
                  <a:schemeClr val="bg1"/>
                </a:solidFill>
                <a:latin typeface="Arial" charset="0"/>
              </a:rPr>
              <a:t>Americas</a:t>
            </a:r>
            <a:r>
              <a:rPr lang="en-US">
                <a:solidFill>
                  <a:schemeClr val="bg1"/>
                </a:solidFill>
                <a:latin typeface="Arial" charset="0"/>
              </a:rPr>
              <a:t> or </a:t>
            </a:r>
            <a:r>
              <a:rPr lang="en-US" b="1">
                <a:solidFill>
                  <a:schemeClr val="bg1"/>
                </a:solidFill>
                <a:latin typeface="Arial" charset="0"/>
              </a:rPr>
              <a:t>Europe</a:t>
            </a:r>
          </a:p>
        </p:txBody>
      </p:sp>
      <p:sp>
        <p:nvSpPr>
          <p:cNvPr id="88069" name="Oval 5"/>
          <p:cNvSpPr>
            <a:spLocks noChangeArrowheads="1"/>
          </p:cNvSpPr>
          <p:nvPr/>
        </p:nvSpPr>
        <p:spPr bwMode="auto">
          <a:xfrm>
            <a:off x="1143000" y="1828800"/>
            <a:ext cx="1905000" cy="762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56" name="Rectangle 6"/>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4757" name="Picture 8" descr="MCj0290381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0" y="2590800"/>
            <a:ext cx="44196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
          <p:cNvSpPr>
            <a:spLocks noChangeArrowheads="1" noChangeShapeType="1" noTextEdit="1"/>
          </p:cNvSpPr>
          <p:nvPr/>
        </p:nvSpPr>
        <p:spPr bwMode="auto">
          <a:xfrm>
            <a:off x="304800" y="0"/>
            <a:ext cx="8610600"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TC Avant Garde Gothic Demi"/>
                <a:ea typeface="+mn-ea"/>
                <a:cs typeface="+mn-cs"/>
              </a:rPr>
              <a:t>Columbian Exchange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9"/>
                                        </p:tgtEl>
                                        <p:attrNameLst>
                                          <p:attrName>style.visibility</p:attrName>
                                        </p:attrNameLst>
                                      </p:cBhvr>
                                      <p:to>
                                        <p:strVal val="visible"/>
                                      </p:to>
                                    </p:set>
                                    <p:animEffect transition="in" filter="fade">
                                      <p:cBhvr>
                                        <p:cTn id="7" dur="20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9"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body" idx="1"/>
          </p:nvPr>
        </p:nvSpPr>
        <p:spPr>
          <a:xfrm>
            <a:off x="457200" y="1295400"/>
            <a:ext cx="8229600" cy="4525963"/>
          </a:xfrm>
        </p:spPr>
        <p:txBody>
          <a:bodyPr/>
          <a:lstStyle/>
          <a:p>
            <a:pPr eaLnBrk="1" hangingPunct="1"/>
            <a:r>
              <a:rPr lang="en-US">
                <a:solidFill>
                  <a:schemeClr val="bg1"/>
                </a:solidFill>
                <a:latin typeface="Arial" charset="0"/>
              </a:rPr>
              <a:t>Where did it originally come from?</a:t>
            </a:r>
          </a:p>
          <a:p>
            <a:pPr lvl="1" eaLnBrk="1" hangingPunct="1"/>
            <a:r>
              <a:rPr lang="en-US" b="1">
                <a:solidFill>
                  <a:schemeClr val="bg1"/>
                </a:solidFill>
                <a:latin typeface="Arial" charset="0"/>
              </a:rPr>
              <a:t>Americas</a:t>
            </a:r>
            <a:r>
              <a:rPr lang="en-US">
                <a:solidFill>
                  <a:schemeClr val="bg1"/>
                </a:solidFill>
                <a:latin typeface="Arial" charset="0"/>
              </a:rPr>
              <a:t> or </a:t>
            </a:r>
            <a:r>
              <a:rPr lang="en-US" b="1">
                <a:solidFill>
                  <a:schemeClr val="bg1"/>
                </a:solidFill>
                <a:latin typeface="Arial" charset="0"/>
              </a:rPr>
              <a:t>Europe</a:t>
            </a:r>
          </a:p>
        </p:txBody>
      </p:sp>
      <p:sp>
        <p:nvSpPr>
          <p:cNvPr id="48132" name="Oval 4"/>
          <p:cNvSpPr>
            <a:spLocks noChangeArrowheads="1"/>
          </p:cNvSpPr>
          <p:nvPr/>
        </p:nvSpPr>
        <p:spPr bwMode="auto">
          <a:xfrm>
            <a:off x="3276600" y="1828800"/>
            <a:ext cx="1752600" cy="6858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5780" name="Picture 5" descr="MCj0441395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24200" y="2871788"/>
            <a:ext cx="29718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descr="MCj04174760000[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3400" y="2286000"/>
            <a:ext cx="1930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7" descr="MCj04174840000[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72200" y="3276600"/>
            <a:ext cx="2341563"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8" descr="j014962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00200" y="5029200"/>
            <a:ext cx="2209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10"/>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WordArt 3"/>
          <p:cNvSpPr>
            <a:spLocks noChangeArrowheads="1" noChangeShapeType="1" noTextEdit="1"/>
          </p:cNvSpPr>
          <p:nvPr/>
        </p:nvSpPr>
        <p:spPr bwMode="auto">
          <a:xfrm>
            <a:off x="304800" y="0"/>
            <a:ext cx="8610600"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TC Avant Garde Gothic Demi"/>
                <a:ea typeface="+mn-ea"/>
                <a:cs typeface="+mn-cs"/>
              </a:rPr>
              <a:t>Columbian Exchange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0" descr="thanksg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228600" y="5486400"/>
            <a:ext cx="8534400" cy="11430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FFF200"/>
                    </a:gs>
                    <a:gs pos="45000">
                      <a:srgbClr val="FF7A00"/>
                    </a:gs>
                    <a:gs pos="70000">
                      <a:srgbClr val="FF0300"/>
                    </a:gs>
                    <a:gs pos="100000">
                      <a:srgbClr val="4D0808"/>
                    </a:gs>
                  </a:gsLst>
                  <a:lin ang="5400000" scaled="0"/>
                </a:gradFill>
                <a:effectLst>
                  <a:glow rad="139700">
                    <a:schemeClr val="accent4">
                      <a:satMod val="175000"/>
                      <a:alpha val="40000"/>
                    </a:schemeClr>
                  </a:glow>
                  <a:outerShdw blurRad="50800" dist="39000" dir="5460000" algn="tl">
                    <a:srgbClr val="000000">
                      <a:alpha val="38000"/>
                    </a:srgbClr>
                  </a:outerShdw>
                </a:effectLst>
                <a:latin typeface="Abadi MT Condensed Extra Bold"/>
                <a:ea typeface="+mn-ea"/>
                <a:cs typeface="Abadi MT Condensed Extra Bold"/>
              </a:rPr>
              <a:t> Converging Cultures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3"/>
          <p:cNvSpPr>
            <a:spLocks noGrp="1" noChangeArrowheads="1"/>
          </p:cNvSpPr>
          <p:nvPr>
            <p:ph type="body" idx="1"/>
          </p:nvPr>
        </p:nvSpPr>
        <p:spPr>
          <a:xfrm>
            <a:off x="457200" y="1295400"/>
            <a:ext cx="8229600" cy="1143000"/>
          </a:xfrm>
        </p:spPr>
        <p:txBody>
          <a:bodyPr/>
          <a:lstStyle/>
          <a:p>
            <a:pPr eaLnBrk="1" hangingPunct="1"/>
            <a:r>
              <a:rPr lang="en-US">
                <a:solidFill>
                  <a:schemeClr val="bg1"/>
                </a:solidFill>
                <a:latin typeface="Arial" charset="0"/>
              </a:rPr>
              <a:t>Where did it originally come from?</a:t>
            </a:r>
          </a:p>
          <a:p>
            <a:pPr lvl="1" eaLnBrk="1" hangingPunct="1"/>
            <a:r>
              <a:rPr lang="en-US" b="1">
                <a:solidFill>
                  <a:schemeClr val="bg1"/>
                </a:solidFill>
                <a:latin typeface="Arial" charset="0"/>
              </a:rPr>
              <a:t>Americas</a:t>
            </a:r>
            <a:r>
              <a:rPr lang="en-US">
                <a:solidFill>
                  <a:schemeClr val="bg1"/>
                </a:solidFill>
                <a:latin typeface="Arial" charset="0"/>
              </a:rPr>
              <a:t> or </a:t>
            </a:r>
            <a:r>
              <a:rPr lang="en-US" b="1">
                <a:solidFill>
                  <a:schemeClr val="bg1"/>
                </a:solidFill>
                <a:latin typeface="Arial" charset="0"/>
              </a:rPr>
              <a:t>Europe</a:t>
            </a:r>
          </a:p>
        </p:txBody>
      </p:sp>
      <p:sp>
        <p:nvSpPr>
          <p:cNvPr id="94213" name="Oval 5"/>
          <p:cNvSpPr>
            <a:spLocks noChangeArrowheads="1"/>
          </p:cNvSpPr>
          <p:nvPr/>
        </p:nvSpPr>
        <p:spPr bwMode="auto">
          <a:xfrm>
            <a:off x="1143000" y="1828800"/>
            <a:ext cx="1905000" cy="762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804" name="Rectangle 6"/>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6805" name="Picture 8" descr="MCj0234378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2200" y="2667000"/>
            <a:ext cx="44196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
          <p:cNvSpPr>
            <a:spLocks noChangeArrowheads="1" noChangeShapeType="1" noTextEdit="1"/>
          </p:cNvSpPr>
          <p:nvPr/>
        </p:nvSpPr>
        <p:spPr bwMode="auto">
          <a:xfrm>
            <a:off x="304800" y="0"/>
            <a:ext cx="8610600"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TC Avant Garde Gothic Demi"/>
                <a:ea typeface="+mn-ea"/>
                <a:cs typeface="+mn-cs"/>
              </a:rPr>
              <a:t>Columbian Exchange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Effect transition="in" filter="fade">
                                      <p:cBhvr>
                                        <p:cTn id="7" dur="20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3"/>
          <p:cNvSpPr>
            <a:spLocks noGrp="1" noChangeArrowheads="1"/>
          </p:cNvSpPr>
          <p:nvPr>
            <p:ph type="body" idx="1"/>
          </p:nvPr>
        </p:nvSpPr>
        <p:spPr>
          <a:xfrm>
            <a:off x="457200" y="1295400"/>
            <a:ext cx="8229600" cy="1143000"/>
          </a:xfrm>
        </p:spPr>
        <p:txBody>
          <a:bodyPr/>
          <a:lstStyle/>
          <a:p>
            <a:pPr eaLnBrk="1" hangingPunct="1"/>
            <a:r>
              <a:rPr lang="en-US">
                <a:solidFill>
                  <a:schemeClr val="bg1"/>
                </a:solidFill>
                <a:latin typeface="Arial" charset="0"/>
              </a:rPr>
              <a:t>Where did it originally come from?</a:t>
            </a:r>
          </a:p>
          <a:p>
            <a:pPr lvl="1" eaLnBrk="1" hangingPunct="1"/>
            <a:r>
              <a:rPr lang="en-US" b="1">
                <a:solidFill>
                  <a:schemeClr val="bg1"/>
                </a:solidFill>
                <a:latin typeface="Arial" charset="0"/>
              </a:rPr>
              <a:t>Americas</a:t>
            </a:r>
            <a:r>
              <a:rPr lang="en-US">
                <a:solidFill>
                  <a:schemeClr val="bg1"/>
                </a:solidFill>
                <a:latin typeface="Arial" charset="0"/>
              </a:rPr>
              <a:t> or </a:t>
            </a:r>
            <a:r>
              <a:rPr lang="en-US" b="1">
                <a:solidFill>
                  <a:schemeClr val="bg1"/>
                </a:solidFill>
                <a:latin typeface="Arial" charset="0"/>
              </a:rPr>
              <a:t>Europe</a:t>
            </a:r>
          </a:p>
        </p:txBody>
      </p:sp>
      <p:sp>
        <p:nvSpPr>
          <p:cNvPr id="95237" name="Oval 5"/>
          <p:cNvSpPr>
            <a:spLocks noChangeArrowheads="1"/>
          </p:cNvSpPr>
          <p:nvPr/>
        </p:nvSpPr>
        <p:spPr bwMode="auto">
          <a:xfrm>
            <a:off x="3048000" y="1828800"/>
            <a:ext cx="1905000" cy="762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828" name="Rectangle 6"/>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7829" name="Picture 8" descr="MCj0441838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4600" y="2743200"/>
            <a:ext cx="43434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
          <p:cNvSpPr>
            <a:spLocks noChangeArrowheads="1" noChangeShapeType="1" noTextEdit="1"/>
          </p:cNvSpPr>
          <p:nvPr/>
        </p:nvSpPr>
        <p:spPr bwMode="auto">
          <a:xfrm>
            <a:off x="304800" y="0"/>
            <a:ext cx="8610600"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TC Avant Garde Gothic Demi"/>
                <a:ea typeface="+mn-ea"/>
                <a:cs typeface="+mn-cs"/>
              </a:rPr>
              <a:t>Columbian Exchange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2000"/>
                                        <p:tgtEl>
                                          <p:spTgt spid="95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3"/>
          <p:cNvSpPr>
            <a:spLocks noGrp="1" noChangeArrowheads="1"/>
          </p:cNvSpPr>
          <p:nvPr>
            <p:ph type="body" idx="1"/>
          </p:nvPr>
        </p:nvSpPr>
        <p:spPr>
          <a:xfrm>
            <a:off x="457200" y="1295400"/>
            <a:ext cx="8229600" cy="1143000"/>
          </a:xfrm>
        </p:spPr>
        <p:txBody>
          <a:bodyPr/>
          <a:lstStyle/>
          <a:p>
            <a:pPr eaLnBrk="1" hangingPunct="1"/>
            <a:r>
              <a:rPr lang="en-US">
                <a:solidFill>
                  <a:schemeClr val="bg1"/>
                </a:solidFill>
                <a:latin typeface="Arial" charset="0"/>
              </a:rPr>
              <a:t>Where did it originally come from?</a:t>
            </a:r>
          </a:p>
          <a:p>
            <a:pPr lvl="1" eaLnBrk="1" hangingPunct="1"/>
            <a:r>
              <a:rPr lang="en-US" b="1">
                <a:solidFill>
                  <a:schemeClr val="bg1"/>
                </a:solidFill>
                <a:latin typeface="Arial" charset="0"/>
              </a:rPr>
              <a:t>Americas</a:t>
            </a:r>
            <a:r>
              <a:rPr lang="en-US">
                <a:solidFill>
                  <a:schemeClr val="bg1"/>
                </a:solidFill>
                <a:latin typeface="Arial" charset="0"/>
              </a:rPr>
              <a:t> or </a:t>
            </a:r>
            <a:r>
              <a:rPr lang="en-US" b="1">
                <a:solidFill>
                  <a:schemeClr val="bg1"/>
                </a:solidFill>
                <a:latin typeface="Arial" charset="0"/>
              </a:rPr>
              <a:t>Europe</a:t>
            </a:r>
          </a:p>
        </p:txBody>
      </p:sp>
      <p:sp>
        <p:nvSpPr>
          <p:cNvPr id="98309" name="Oval 5"/>
          <p:cNvSpPr>
            <a:spLocks noChangeArrowheads="1"/>
          </p:cNvSpPr>
          <p:nvPr/>
        </p:nvSpPr>
        <p:spPr bwMode="auto">
          <a:xfrm>
            <a:off x="1066800" y="1752600"/>
            <a:ext cx="1905000" cy="7620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2" name="Rectangle 6"/>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78853" name="Picture 8" descr="MCj04369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4765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
          <p:cNvSpPr>
            <a:spLocks noChangeArrowheads="1" noChangeShapeType="1" noTextEdit="1"/>
          </p:cNvSpPr>
          <p:nvPr/>
        </p:nvSpPr>
        <p:spPr bwMode="auto">
          <a:xfrm>
            <a:off x="304800" y="0"/>
            <a:ext cx="8610600" cy="1285875"/>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TC Avant Garde Gothic Demi"/>
                <a:ea typeface="+mn-ea"/>
                <a:cs typeface="+mn-cs"/>
              </a:rPr>
              <a:t>Columbian Exchange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animEffect transition="in" filter="fade">
                                      <p:cBhvr>
                                        <p:cTn id="7" dur="20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5" descr="sugar_can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12" descr="cotton4-(1243248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41394">
            <a:off x="5638800" y="457200"/>
            <a:ext cx="31718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14" descr="suga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304800"/>
            <a:ext cx="24765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18" descr="4C3AB075-9270-2BCB-ACD22D479F116A5B_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5800" y="3810000"/>
            <a:ext cx="4648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6" descr="rice"/>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14600"/>
            <a:ext cx="17764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 Box 19"/>
          <p:cNvSpPr txBox="1">
            <a:spLocks noChangeArrowheads="1"/>
          </p:cNvSpPr>
          <p:nvPr/>
        </p:nvSpPr>
        <p:spPr bwMode="auto">
          <a:xfrm>
            <a:off x="4876800" y="5257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defRPr/>
            </a:pPr>
            <a:r>
              <a:rPr lang="en-US" altLang="en-US" sz="2400" b="1" dirty="0" smtClean="0">
                <a:solidFill>
                  <a:schemeClr val="bg1"/>
                </a:solidFill>
                <a:effectLst>
                  <a:glow rad="1066800">
                    <a:schemeClr val="tx2">
                      <a:alpha val="83000"/>
                    </a:schemeClr>
                  </a:glow>
                </a:effectLst>
                <a:ea typeface="+mn-ea"/>
                <a:cs typeface="+mn-cs"/>
              </a:rPr>
              <a:t>CASH CROPS</a:t>
            </a:r>
          </a:p>
        </p:txBody>
      </p:sp>
      <p:pic>
        <p:nvPicPr>
          <p:cNvPr id="79879" name="Picture 21" descr="slave"/>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0" y="1600200"/>
            <a:ext cx="23129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23" descr="slave%20auction"/>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48400" y="2819400"/>
            <a:ext cx="155416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WordArt 5"/>
          <p:cNvSpPr>
            <a:spLocks noChangeArrowheads="1" noChangeShapeType="1" noTextEdit="1"/>
          </p:cNvSpPr>
          <p:nvPr/>
        </p:nvSpPr>
        <p:spPr bwMode="auto">
          <a:xfrm>
            <a:off x="304800" y="457200"/>
            <a:ext cx="4038600" cy="15240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rgbClr val="92D050">
                      <a:alpha val="60000"/>
                    </a:srgbClr>
                  </a:glow>
                  <a:outerShdw blurRad="50800" dist="39000" dir="5460000" algn="tl">
                    <a:srgbClr val="000000">
                      <a:alpha val="38000"/>
                    </a:srgbClr>
                  </a:outerShdw>
                </a:effectLst>
                <a:latin typeface="Impact"/>
                <a:ea typeface="+mn-ea"/>
                <a:cs typeface="+mn-cs"/>
              </a:rPr>
              <a:t>Establishing </a:t>
            </a:r>
          </a:p>
          <a:p>
            <a:pPr algn="ctr">
              <a:defRPr/>
            </a:pP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rgbClr val="92D050">
                      <a:alpha val="60000"/>
                    </a:srgbClr>
                  </a:glow>
                  <a:outerShdw blurRad="50800" dist="39000" dir="5460000" algn="tl">
                    <a:srgbClr val="000000">
                      <a:alpha val="38000"/>
                    </a:srgbClr>
                  </a:outerShdw>
                </a:effectLst>
                <a:latin typeface="Impact"/>
                <a:ea typeface="+mn-ea"/>
                <a:cs typeface="+mn-cs"/>
              </a:rPr>
              <a:t>Colonies</a:t>
            </a:r>
          </a:p>
        </p:txBody>
      </p:sp>
      <p:sp>
        <p:nvSpPr>
          <p:cNvPr id="12" name="Rectangle 3"/>
          <p:cNvSpPr txBox="1">
            <a:spLocks noChangeArrowheads="1"/>
          </p:cNvSpPr>
          <p:nvPr/>
        </p:nvSpPr>
        <p:spPr bwMode="auto">
          <a:xfrm>
            <a:off x="32657" y="1905000"/>
            <a:ext cx="4648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defRPr/>
            </a:pPr>
            <a:r>
              <a:rPr lang="en-US" altLang="en-US" kern="0" dirty="0" smtClean="0">
                <a:solidFill>
                  <a:schemeClr val="bg1"/>
                </a:solidFill>
                <a:effectLst>
                  <a:glow rad="241300">
                    <a:schemeClr val="tx2"/>
                  </a:glow>
                </a:effectLst>
              </a:rPr>
              <a:t>By the 1600s the French and English had established colonies in the eastern part of North America</a:t>
            </a:r>
          </a:p>
          <a:p>
            <a:pPr eaLnBrk="1" hangingPunct="1">
              <a:defRPr/>
            </a:pPr>
            <a:r>
              <a:rPr lang="en-US" altLang="en-US" kern="0" dirty="0" smtClean="0">
                <a:solidFill>
                  <a:schemeClr val="bg1"/>
                </a:solidFill>
                <a:effectLst>
                  <a:glow rad="241300">
                    <a:schemeClr val="tx2"/>
                  </a:glow>
                </a:effectLst>
              </a:rPr>
              <a:t>They began importing enslaved Africans to grow sugar, rice, cotton, and tobacco.</a:t>
            </a:r>
          </a:p>
          <a:p>
            <a:pPr eaLnBrk="1" hangingPunct="1">
              <a:defRPr/>
            </a:pPr>
            <a:endParaRPr lang="en-US" altLang="en-US" kern="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5" descr="AfricaCountries"/>
          <p:cNvPicPr>
            <a:picLocks noChangeAspect="1" noChangeArrowheads="1"/>
          </p:cNvPicPr>
          <p:nvPr/>
        </p:nvPicPr>
        <p:blipFill>
          <a:blip r:embed="rId2" cstate="email">
            <a:lum bright="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descr="rust_afric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body" idx="1"/>
          </p:nvPr>
        </p:nvSpPr>
        <p:spPr>
          <a:xfrm>
            <a:off x="0" y="3962400"/>
            <a:ext cx="9144000" cy="2895600"/>
          </a:xfrm>
        </p:spPr>
        <p:txBody>
          <a:bodyPr/>
          <a:lstStyle/>
          <a:p>
            <a:pPr marL="609600" indent="-609600" eaLnBrk="1" hangingPunct="1">
              <a:lnSpc>
                <a:spcPct val="80000"/>
              </a:lnSpc>
              <a:buFontTx/>
              <a:buAutoNum type="arabicPeriod"/>
            </a:pPr>
            <a:r>
              <a:rPr lang="en-US" sz="2800">
                <a:solidFill>
                  <a:schemeClr val="bg1"/>
                </a:solidFill>
                <a:latin typeface="Arial" charset="0"/>
              </a:rPr>
              <a:t>Africans had some immunity to European diseases</a:t>
            </a:r>
          </a:p>
          <a:p>
            <a:pPr marL="609600" indent="-609600" eaLnBrk="1" hangingPunct="1">
              <a:lnSpc>
                <a:spcPct val="80000"/>
              </a:lnSpc>
              <a:buFontTx/>
              <a:buAutoNum type="arabicPeriod"/>
            </a:pPr>
            <a:r>
              <a:rPr lang="en-US" sz="2800">
                <a:solidFill>
                  <a:schemeClr val="bg1"/>
                </a:solidFill>
                <a:latin typeface="Arial" charset="0"/>
              </a:rPr>
              <a:t>Had experience farming</a:t>
            </a:r>
          </a:p>
          <a:p>
            <a:pPr marL="609600" indent="-609600" eaLnBrk="1" hangingPunct="1">
              <a:lnSpc>
                <a:spcPct val="80000"/>
              </a:lnSpc>
              <a:buFontTx/>
              <a:buAutoNum type="arabicPeriod"/>
            </a:pPr>
            <a:r>
              <a:rPr lang="en-US" sz="2800">
                <a:solidFill>
                  <a:schemeClr val="bg1"/>
                </a:solidFill>
                <a:latin typeface="Arial" charset="0"/>
              </a:rPr>
              <a:t>Less likely to escape because they didn’t know the land</a:t>
            </a:r>
          </a:p>
          <a:p>
            <a:pPr marL="609600" indent="-609600" eaLnBrk="1" hangingPunct="1">
              <a:lnSpc>
                <a:spcPct val="80000"/>
              </a:lnSpc>
              <a:buFontTx/>
              <a:buAutoNum type="arabicPeriod"/>
            </a:pPr>
            <a:r>
              <a:rPr lang="en-US" sz="2800">
                <a:solidFill>
                  <a:schemeClr val="bg1"/>
                </a:solidFill>
                <a:latin typeface="Arial" charset="0"/>
              </a:rPr>
              <a:t>Their skin color made it easier to catch them if they escaped</a:t>
            </a:r>
          </a:p>
        </p:txBody>
      </p:sp>
      <p:sp>
        <p:nvSpPr>
          <p:cNvPr id="32773" name="WordArt 4"/>
          <p:cNvSpPr>
            <a:spLocks noChangeArrowheads="1" noChangeShapeType="1" noTextEdit="1"/>
          </p:cNvSpPr>
          <p:nvPr/>
        </p:nvSpPr>
        <p:spPr bwMode="auto">
          <a:xfrm>
            <a:off x="381000" y="152400"/>
            <a:ext cx="6553200" cy="838200"/>
          </a:xfrm>
          <a:prstGeom prst="rect">
            <a:avLst/>
          </a:prstGeom>
        </p:spPr>
        <p:txBody>
          <a:bodyPr wrap="none" fromWordArt="1">
            <a:prstTxWarp prst="textSlantUp">
              <a:avLst>
                <a:gd name="adj" fmla="val 32056"/>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rush Script MT" panose="03060802040406070304" pitchFamily="66" charset="0"/>
                <a:ea typeface="+mn-ea"/>
                <a:cs typeface="+mn-cs"/>
              </a:rPr>
              <a:t>Why Africans for Slavery?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AfricaCountries"/>
          <p:cNvPicPr>
            <a:picLocks noChangeAspect="1" noChangeArrowheads="1"/>
          </p:cNvPicPr>
          <p:nvPr/>
        </p:nvPicPr>
        <p:blipFill>
          <a:blip r:embed="rId2" cstate="email">
            <a:lum bright="3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1066800"/>
            <a:ext cx="4419600" cy="2859088"/>
          </a:xfrm>
        </p:spPr>
      </p:pic>
      <p:sp>
        <p:nvSpPr>
          <p:cNvPr id="81923" name="Text Box 4"/>
          <p:cNvSpPr txBox="1">
            <a:spLocks noChangeArrowheads="1"/>
          </p:cNvSpPr>
          <p:nvPr/>
        </p:nvSpPr>
        <p:spPr bwMode="auto">
          <a:xfrm>
            <a:off x="304800" y="4343400"/>
            <a:ext cx="2133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bg1"/>
                </a:solidFill>
              </a:rPr>
              <a:t>20% of the Africans onboard would not survive the journey</a:t>
            </a:r>
          </a:p>
        </p:txBody>
      </p:sp>
      <p:sp>
        <p:nvSpPr>
          <p:cNvPr id="81924" name="Text Box 5"/>
          <p:cNvSpPr txBox="1">
            <a:spLocks noChangeArrowheads="1"/>
          </p:cNvSpPr>
          <p:nvPr/>
        </p:nvSpPr>
        <p:spPr bwMode="auto">
          <a:xfrm>
            <a:off x="5181600" y="228600"/>
            <a:ext cx="3581400" cy="1328738"/>
          </a:xfrm>
          <a:prstGeom prst="rect">
            <a:avLst/>
          </a:prstGeom>
          <a:solidFill>
            <a:schemeClr val="bg1">
              <a:alpha val="8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During the 15th century Africans were captured, enslaved and shipped to the New World.</a:t>
            </a:r>
          </a:p>
          <a:p>
            <a:pPr eaLnBrk="1" hangingPunct="1">
              <a:spcBef>
                <a:spcPct val="50000"/>
              </a:spcBef>
            </a:pPr>
            <a:endParaRPr lang="en-US" sz="1800"/>
          </a:p>
        </p:txBody>
      </p:sp>
      <p:pic>
        <p:nvPicPr>
          <p:cNvPr id="81925" name="Picture 6"/>
          <p:cNvPicPr>
            <a:picLocks noChangeAspect="1" noChangeArrowheads="1"/>
          </p:cNvPicPr>
          <p:nvPr/>
        </p:nvPicPr>
        <p:blipFill>
          <a:blip r:embed="rId4" cstate="email">
            <a:clrChange>
              <a:clrFrom>
                <a:srgbClr val="E5DDD2"/>
              </a:clrFrom>
              <a:clrTo>
                <a:srgbClr val="E5DDD2">
                  <a:alpha val="0"/>
                </a:srgbClr>
              </a:clrTo>
            </a:clrChange>
            <a:extLst>
              <a:ext uri="{28A0092B-C50C-407E-A947-70E740481C1C}">
                <a14:useLocalDpi xmlns:a14="http://schemas.microsoft.com/office/drawing/2010/main" val="0"/>
              </a:ext>
            </a:extLst>
          </a:blip>
          <a:srcRect/>
          <a:stretch>
            <a:fillRect/>
          </a:stretch>
        </p:blipFill>
        <p:spPr bwMode="auto">
          <a:xfrm>
            <a:off x="5062538" y="1143000"/>
            <a:ext cx="40814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WordArt 7"/>
          <p:cNvSpPr>
            <a:spLocks noChangeArrowheads="1" noChangeShapeType="1" noTextEdit="1"/>
          </p:cNvSpPr>
          <p:nvPr/>
        </p:nvSpPr>
        <p:spPr bwMode="auto">
          <a:xfrm>
            <a:off x="304800" y="304800"/>
            <a:ext cx="4876800" cy="762000"/>
          </a:xfrm>
          <a:prstGeom prst="rect">
            <a:avLst/>
          </a:prstGeom>
        </p:spPr>
        <p:txBody>
          <a:bodyPr wrap="none" fromWordArt="1">
            <a:prstTxWarp prst="textWave1">
              <a:avLst>
                <a:gd name="adj1" fmla="val 13005"/>
                <a:gd name="adj2" fmla="val 0"/>
              </a:avLst>
            </a:prstTxWarp>
          </a:bodyPr>
          <a:lstStyle/>
          <a:p>
            <a:pPr algn="ctr"/>
            <a:r>
              <a:rPr lang="en-US" sz="3600" b="1" kern="10">
                <a:ln w="24500" cmpd="dbl">
                  <a:solidFill>
                    <a:srgbClr val="1515A8"/>
                  </a:solidFill>
                  <a:miter lim="800000"/>
                  <a:headEnd/>
                  <a:tailEnd/>
                </a:ln>
                <a:gradFill rotWithShape="1">
                  <a:gsLst>
                    <a:gs pos="0">
                      <a:srgbClr val="F3F3F8"/>
                    </a:gs>
                    <a:gs pos="10001">
                      <a:srgbClr val="F3F3F8"/>
                    </a:gs>
                    <a:gs pos="60001">
                      <a:srgbClr val="D8D8EA"/>
                    </a:gs>
                    <a:gs pos="100000">
                      <a:srgbClr val="8888C7"/>
                    </a:gs>
                  </a:gsLst>
                  <a:lin ang="5400000"/>
                </a:gradFill>
                <a:effectLst>
                  <a:outerShdw blurRad="38100" dist="38100" dir="7020011" algn="tl" rotWithShape="0">
                    <a:srgbClr val="000000">
                      <a:alpha val="34998"/>
                    </a:srgbClr>
                  </a:outerShdw>
                </a:effectLst>
                <a:latin typeface="Impact"/>
                <a:ea typeface="Impact"/>
                <a:cs typeface="Impact"/>
              </a:rPr>
              <a:t>                </a:t>
            </a:r>
          </a:p>
        </p:txBody>
      </p:sp>
      <p:pic>
        <p:nvPicPr>
          <p:cNvPr id="81927" name="Picture 8" descr="slave"/>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057400" y="3363913"/>
            <a:ext cx="4114800"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pPr eaLnBrk="1" hangingPunct="1"/>
            <a:endParaRPr lang="en-US">
              <a:latin typeface="Arial" charset="0"/>
            </a:endParaRPr>
          </a:p>
        </p:txBody>
      </p:sp>
      <p:sp>
        <p:nvSpPr>
          <p:cNvPr id="82946" name="Rectangle 3"/>
          <p:cNvSpPr>
            <a:spLocks noGrp="1" noChangeArrowheads="1"/>
          </p:cNvSpPr>
          <p:nvPr>
            <p:ph type="body" idx="1"/>
          </p:nvPr>
        </p:nvSpPr>
        <p:spPr/>
        <p:txBody>
          <a:bodyPr/>
          <a:lstStyle/>
          <a:p>
            <a:pPr eaLnBrk="1" hangingPunct="1"/>
            <a:endParaRPr lang="en-US">
              <a:latin typeface="Arial" charset="0"/>
            </a:endParaRPr>
          </a:p>
        </p:txBody>
      </p:sp>
      <p:pic>
        <p:nvPicPr>
          <p:cNvPr id="82947" name="Picture 4" descr="slavery-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81600" y="304800"/>
            <a:ext cx="100012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00800" y="304800"/>
            <a:ext cx="10779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96200" y="304800"/>
            <a:ext cx="10826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A%20Wilderness%20Legacy%20for%20a%20Growing%20City%20credit%20C%20M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3"/>
          <p:cNvSpPr>
            <a:spLocks noGrp="1" noChangeArrowheads="1"/>
          </p:cNvSpPr>
          <p:nvPr>
            <p:ph type="title"/>
          </p:nvPr>
        </p:nvSpPr>
        <p:spPr>
          <a:xfrm>
            <a:off x="533400" y="1524000"/>
            <a:ext cx="8229600" cy="1905000"/>
          </a:xfrm>
          <a:solidFill>
            <a:schemeClr val="bg1">
              <a:alpha val="56862"/>
            </a:schemeClr>
          </a:solidFill>
          <a:ln w="76200">
            <a:solidFill>
              <a:srgbClr val="99CC00"/>
            </a:solidFill>
            <a:miter lim="800000"/>
            <a:headEnd/>
            <a:tailEnd/>
          </a:ln>
        </p:spPr>
        <p:txBody>
          <a:bodyPr/>
          <a:lstStyle/>
          <a:p>
            <a:pPr eaLnBrk="1" hangingPunct="1"/>
            <a:r>
              <a:rPr lang="en-US" sz="2800" b="1">
                <a:solidFill>
                  <a:schemeClr val="tx1"/>
                </a:solidFill>
                <a:latin typeface="Arial" charset="0"/>
              </a:rPr>
              <a:t>What were some of the positive and negative consequences of the arrival of Europeans in the New World?</a:t>
            </a:r>
          </a:p>
        </p:txBody>
      </p:sp>
      <p:sp>
        <p:nvSpPr>
          <p:cNvPr id="79876" name="Rectangle 4"/>
          <p:cNvSpPr>
            <a:spLocks noGrp="1" noChangeArrowheads="1"/>
          </p:cNvSpPr>
          <p:nvPr>
            <p:ph type="body" idx="1"/>
          </p:nvPr>
        </p:nvSpPr>
        <p:spPr>
          <a:xfrm>
            <a:off x="609600" y="3886200"/>
            <a:ext cx="8229600" cy="1447800"/>
          </a:xfrm>
          <a:solidFill>
            <a:schemeClr val="bg1">
              <a:alpha val="74117"/>
            </a:schemeClr>
          </a:solidFill>
          <a:ln w="76200">
            <a:solidFill>
              <a:srgbClr val="3366FF"/>
            </a:solidFill>
            <a:miter lim="800000"/>
            <a:headEnd/>
            <a:tailEnd/>
          </a:ln>
        </p:spPr>
        <p:txBody>
          <a:bodyPr/>
          <a:lstStyle/>
          <a:p>
            <a:pPr eaLnBrk="1" hangingPunct="1">
              <a:lnSpc>
                <a:spcPct val="90000"/>
              </a:lnSpc>
            </a:pPr>
            <a:r>
              <a:rPr lang="en-US" sz="2800" b="1">
                <a:latin typeface="Arial" charset="0"/>
              </a:rPr>
              <a:t>Positives</a:t>
            </a:r>
            <a:r>
              <a:rPr lang="en-US" sz="2800">
                <a:latin typeface="Arial" charset="0"/>
              </a:rPr>
              <a:t>- Columbian Exchange </a:t>
            </a:r>
          </a:p>
          <a:p>
            <a:pPr eaLnBrk="1" hangingPunct="1">
              <a:lnSpc>
                <a:spcPct val="90000"/>
              </a:lnSpc>
            </a:pPr>
            <a:r>
              <a:rPr lang="en-US" sz="2800" b="1">
                <a:latin typeface="Arial" charset="0"/>
              </a:rPr>
              <a:t>Negatives</a:t>
            </a:r>
            <a:r>
              <a:rPr lang="en-US" sz="2800">
                <a:latin typeface="Arial" charset="0"/>
              </a:rPr>
              <a:t>- brought diseases that killed millions of Native Americans, use of slave labor  </a:t>
            </a:r>
          </a:p>
          <a:p>
            <a:pPr eaLnBrk="1" hangingPunct="1">
              <a:lnSpc>
                <a:spcPct val="90000"/>
              </a:lnSpc>
            </a:pPr>
            <a:endParaRPr lang="en-US" sz="2800">
              <a:latin typeface="Arial" charset="0"/>
            </a:endParaRPr>
          </a:p>
        </p:txBody>
      </p:sp>
      <p:sp>
        <p:nvSpPr>
          <p:cNvPr id="6" name="WordArt 5"/>
          <p:cNvSpPr>
            <a:spLocks noChangeArrowheads="1" noChangeShapeType="1" noTextEdit="1"/>
          </p:cNvSpPr>
          <p:nvPr/>
        </p:nvSpPr>
        <p:spPr bwMode="auto">
          <a:xfrm>
            <a:off x="685800" y="304800"/>
            <a:ext cx="8153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mpact"/>
                <a:ea typeface="+mn-ea"/>
                <a:cs typeface="+mn-cs"/>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79876">
                                            <p:bg/>
                                          </p:spTgt>
                                        </p:tgtEl>
                                        <p:attrNameLst>
                                          <p:attrName>style.visibility</p:attrName>
                                        </p:attrNameLst>
                                      </p:cBhvr>
                                      <p:to>
                                        <p:strVal val="visible"/>
                                      </p:to>
                                    </p:set>
                                    <p:anim calcmode="lin" valueType="num">
                                      <p:cBhvr additive="base">
                                        <p:cTn id="7" dur="500" fill="hold"/>
                                        <p:tgtEl>
                                          <p:spTgt spid="7987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987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9876">
                                            <p:txEl>
                                              <p:pRg st="0" end="0"/>
                                            </p:txEl>
                                          </p:spTgt>
                                        </p:tgtEl>
                                        <p:attrNameLst>
                                          <p:attrName>style.visibility</p:attrName>
                                        </p:attrNameLst>
                                      </p:cBhvr>
                                      <p:to>
                                        <p:strVal val="visible"/>
                                      </p:to>
                                    </p:set>
                                    <p:anim calcmode="lin" valueType="num">
                                      <p:cBhvr additive="base">
                                        <p:cTn id="11" dur="500" fill="hold"/>
                                        <p:tgtEl>
                                          <p:spTgt spid="7987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987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9876">
                                            <p:txEl>
                                              <p:pRg st="1" end="1"/>
                                            </p:txEl>
                                          </p:spTgt>
                                        </p:tgtEl>
                                        <p:attrNameLst>
                                          <p:attrName>style.visibility</p:attrName>
                                        </p:attrNameLst>
                                      </p:cBhvr>
                                      <p:to>
                                        <p:strVal val="visible"/>
                                      </p:to>
                                    </p:set>
                                    <p:anim calcmode="lin" valueType="num">
                                      <p:cBhvr additive="base">
                                        <p:cTn id="15" dur="500" fill="hold"/>
                                        <p:tgtEl>
                                          <p:spTgt spid="7987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987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A%20Wilderness%20Legacy%20for%20a%20Growing%20City%20credit%20C%20M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3"/>
          <p:cNvSpPr>
            <a:spLocks noGrp="1" noChangeArrowheads="1"/>
          </p:cNvSpPr>
          <p:nvPr>
            <p:ph type="title"/>
          </p:nvPr>
        </p:nvSpPr>
        <p:spPr>
          <a:xfrm>
            <a:off x="533400" y="1524000"/>
            <a:ext cx="8229600" cy="1905000"/>
          </a:xfrm>
          <a:solidFill>
            <a:schemeClr val="bg1">
              <a:alpha val="56862"/>
            </a:schemeClr>
          </a:solidFill>
          <a:ln w="76200">
            <a:solidFill>
              <a:srgbClr val="99CC00"/>
            </a:solidFill>
            <a:miter lim="800000"/>
            <a:headEnd/>
            <a:tailEnd/>
          </a:ln>
        </p:spPr>
        <p:txBody>
          <a:bodyPr/>
          <a:lstStyle/>
          <a:p>
            <a:pPr eaLnBrk="1" hangingPunct="1"/>
            <a:r>
              <a:rPr lang="en-US" sz="3600" b="1">
                <a:solidFill>
                  <a:srgbClr val="005082"/>
                </a:solidFill>
                <a:latin typeface="Arial" charset="0"/>
              </a:rPr>
              <a:t/>
            </a:r>
            <a:br>
              <a:rPr lang="en-US" sz="3600" b="1">
                <a:solidFill>
                  <a:srgbClr val="005082"/>
                </a:solidFill>
                <a:latin typeface="Arial" charset="0"/>
              </a:rPr>
            </a:br>
            <a:r>
              <a:rPr lang="en-US" sz="3600" b="1">
                <a:solidFill>
                  <a:schemeClr val="tx1"/>
                </a:solidFill>
                <a:latin typeface="Arial" charset="0"/>
              </a:rPr>
              <a:t>What are examples of cash crops?</a:t>
            </a:r>
            <a:r>
              <a:rPr lang="en-US" b="1">
                <a:solidFill>
                  <a:schemeClr val="tx1"/>
                </a:solidFill>
                <a:latin typeface="Arial" charset="0"/>
              </a:rPr>
              <a:t> </a:t>
            </a:r>
            <a:br>
              <a:rPr lang="en-US" b="1">
                <a:solidFill>
                  <a:schemeClr val="tx1"/>
                </a:solidFill>
                <a:latin typeface="Arial" charset="0"/>
              </a:rPr>
            </a:br>
            <a:endParaRPr lang="en-US" b="1">
              <a:solidFill>
                <a:schemeClr val="tx1"/>
              </a:solidFill>
              <a:latin typeface="Arial" charset="0"/>
            </a:endParaRPr>
          </a:p>
        </p:txBody>
      </p:sp>
      <p:sp>
        <p:nvSpPr>
          <p:cNvPr id="107524" name="Rectangle 4"/>
          <p:cNvSpPr>
            <a:spLocks noGrp="1" noChangeArrowheads="1"/>
          </p:cNvSpPr>
          <p:nvPr>
            <p:ph type="body" idx="1"/>
          </p:nvPr>
        </p:nvSpPr>
        <p:spPr>
          <a:xfrm>
            <a:off x="533400" y="3962400"/>
            <a:ext cx="8382000" cy="838200"/>
          </a:xfrm>
          <a:solidFill>
            <a:schemeClr val="bg1">
              <a:alpha val="74117"/>
            </a:schemeClr>
          </a:solidFill>
          <a:ln w="76200">
            <a:solidFill>
              <a:srgbClr val="3366FF"/>
            </a:solidFill>
            <a:miter lim="800000"/>
            <a:headEnd/>
            <a:tailEnd/>
          </a:ln>
        </p:spPr>
        <p:txBody>
          <a:bodyPr/>
          <a:lstStyle/>
          <a:p>
            <a:pPr eaLnBrk="1" hangingPunct="1">
              <a:spcBef>
                <a:spcPct val="0"/>
              </a:spcBef>
              <a:buFontTx/>
              <a:buNone/>
            </a:pPr>
            <a:r>
              <a:rPr lang="en-US">
                <a:latin typeface="Arial" charset="0"/>
              </a:rPr>
              <a:t>Tobacco, sugar, cotton, rice </a:t>
            </a:r>
          </a:p>
        </p:txBody>
      </p:sp>
      <p:sp>
        <p:nvSpPr>
          <p:cNvPr id="6" name="WordArt 5"/>
          <p:cNvSpPr>
            <a:spLocks noChangeArrowheads="1" noChangeShapeType="1" noTextEdit="1"/>
          </p:cNvSpPr>
          <p:nvPr/>
        </p:nvSpPr>
        <p:spPr bwMode="auto">
          <a:xfrm>
            <a:off x="685800" y="304800"/>
            <a:ext cx="8153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mpact"/>
                <a:ea typeface="+mn-ea"/>
                <a:cs typeface="+mn-cs"/>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4">
                                            <p:bg/>
                                          </p:spTgt>
                                        </p:tgtEl>
                                        <p:attrNameLst>
                                          <p:attrName>style.visibility</p:attrName>
                                        </p:attrNameLst>
                                      </p:cBhvr>
                                      <p:to>
                                        <p:strVal val="visible"/>
                                      </p:to>
                                    </p:set>
                                    <p:anim calcmode="lin" valueType="num">
                                      <p:cBhvr additive="base">
                                        <p:cTn id="7" dur="500" fill="hold"/>
                                        <p:tgtEl>
                                          <p:spTgt spid="1075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75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7524">
                                            <p:txEl>
                                              <p:pRg st="0" end="0"/>
                                            </p:txEl>
                                          </p:spTgt>
                                        </p:tgtEl>
                                        <p:attrNameLst>
                                          <p:attrName>style.visibility</p:attrName>
                                        </p:attrNameLst>
                                      </p:cBhvr>
                                      <p:to>
                                        <p:strVal val="visible"/>
                                      </p:to>
                                    </p:set>
                                    <p:anim calcmode="lin" valueType="num">
                                      <p:cBhvr additive="base">
                                        <p:cTn id="11" dur="500" fill="hold"/>
                                        <p:tgtEl>
                                          <p:spTgt spid="1075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75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8" descr="MCj0441360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05200" y="3733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9" descr="MCj0441360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24200" y="5105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12" descr="MCj0441360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62200" y="5486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WordArt 13"/>
          <p:cNvSpPr>
            <a:spLocks noChangeArrowheads="1" noChangeShapeType="1" noTextEdit="1"/>
          </p:cNvSpPr>
          <p:nvPr/>
        </p:nvSpPr>
        <p:spPr bwMode="auto">
          <a:xfrm>
            <a:off x="4572000" y="914400"/>
            <a:ext cx="4343400" cy="7620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solidFill>
                    <a:srgbClr val="FF0000"/>
                  </a:solidFill>
                </a:ln>
                <a:solidFill>
                  <a:srgbClr val="FFCC00"/>
                </a:solidFill>
                <a:effectLst>
                  <a:outerShdw blurRad="50800" dist="38100" dir="10800000" algn="r" rotWithShape="0">
                    <a:prstClr val="black">
                      <a:alpha val="40000"/>
                    </a:prstClr>
                  </a:outerShdw>
                </a:effectLst>
                <a:latin typeface="Impact"/>
                <a:ea typeface="+mn-ea"/>
                <a:cs typeface="+mn-cs"/>
              </a:rPr>
              <a:t>First Settlements</a:t>
            </a:r>
          </a:p>
        </p:txBody>
      </p:sp>
      <p:sp>
        <p:nvSpPr>
          <p:cNvPr id="86022" name="Text Box 14"/>
          <p:cNvSpPr txBox="1">
            <a:spLocks noChangeArrowheads="1"/>
          </p:cNvSpPr>
          <p:nvPr/>
        </p:nvSpPr>
        <p:spPr bwMode="auto">
          <a:xfrm>
            <a:off x="6172200" y="2362200"/>
            <a:ext cx="27432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sz="3200"/>
              <a:t>Quebec</a:t>
            </a:r>
          </a:p>
          <a:p>
            <a:pPr eaLnBrk="1" hangingPunct="1">
              <a:spcBef>
                <a:spcPct val="50000"/>
              </a:spcBef>
              <a:buFontTx/>
              <a:buChar char="•"/>
            </a:pPr>
            <a:r>
              <a:rPr lang="en-US" sz="3200"/>
              <a:t>Jamestown</a:t>
            </a:r>
          </a:p>
          <a:p>
            <a:pPr eaLnBrk="1" hangingPunct="1">
              <a:spcBef>
                <a:spcPct val="50000"/>
              </a:spcBef>
              <a:buFontTx/>
              <a:buChar char="•"/>
            </a:pPr>
            <a:r>
              <a:rPr lang="en-US" sz="3200"/>
              <a:t>Louisiana</a:t>
            </a:r>
          </a:p>
          <a:p>
            <a:pPr eaLnBrk="1" hangingPunct="1">
              <a:spcBef>
                <a:spcPct val="50000"/>
              </a:spcBef>
            </a:pPr>
            <a:endParaRPr lang="en-US" sz="32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3" descr="wildernes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4"/>
          </p:cNvPr>
          <p:cNvPicPr>
            <a:picLocks noChangeAspect="1" noChangeArrowheads="1"/>
          </p:cNvPicPr>
          <p:nvPr/>
        </p:nvPicPr>
        <p:blipFill>
          <a:blip r:embed="rId5" cstate="print"/>
          <a:srcRect/>
          <a:stretch>
            <a:fillRect/>
          </a:stretch>
        </p:blipFill>
        <p:spPr bwMode="auto">
          <a:xfrm>
            <a:off x="304800" y="457200"/>
            <a:ext cx="4821238" cy="594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323" name="Text Box 9"/>
          <p:cNvSpPr txBox="1">
            <a:spLocks noChangeArrowheads="1"/>
          </p:cNvSpPr>
          <p:nvPr/>
        </p:nvSpPr>
        <p:spPr bwMode="auto">
          <a:xfrm>
            <a:off x="5410200" y="609600"/>
            <a:ext cx="3581400" cy="5805488"/>
          </a:xfrm>
          <a:prstGeom prst="rect">
            <a:avLst/>
          </a:prstGeom>
          <a:solidFill>
            <a:schemeClr val="bg1">
              <a:alpha val="52940"/>
            </a:schemeClr>
          </a:solidFill>
          <a:ln w="76200">
            <a:solidFill>
              <a:srgbClr val="00CCFF"/>
            </a:solidFill>
            <a:miter lim="800000"/>
            <a:headEnd/>
            <a:tailEnd/>
          </a:ln>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pPr>
            <a:r>
              <a:rPr lang="en-US" sz="1800" b="1"/>
              <a:t>Native Americans were living in America  between 15,000-30,000 years ago</a:t>
            </a:r>
          </a:p>
          <a:p>
            <a:pPr eaLnBrk="1" hangingPunct="1">
              <a:spcBef>
                <a:spcPct val="50000"/>
              </a:spcBef>
              <a:buFontTx/>
              <a:buChar char="•"/>
            </a:pPr>
            <a:r>
              <a:rPr lang="en-US" sz="1800" b="1"/>
              <a:t>Nomadic until they learned how to plant and raise crops.</a:t>
            </a:r>
          </a:p>
          <a:p>
            <a:pPr eaLnBrk="1" hangingPunct="1">
              <a:spcBef>
                <a:spcPct val="50000"/>
              </a:spcBef>
            </a:pPr>
            <a:r>
              <a:rPr lang="en-US" sz="1800" b="1"/>
              <a:t>	Agriculture</a:t>
            </a:r>
            <a:r>
              <a:rPr lang="en-US" sz="1800" b="1">
                <a:sym typeface="Wingdings" charset="0"/>
              </a:rPr>
              <a:t> Civilizations</a:t>
            </a:r>
          </a:p>
          <a:p>
            <a:pPr eaLnBrk="1" hangingPunct="1">
              <a:spcBef>
                <a:spcPct val="50000"/>
              </a:spcBef>
              <a:buFontTx/>
              <a:buChar char="•"/>
            </a:pPr>
            <a:r>
              <a:rPr lang="en-US" sz="1800" b="1">
                <a:sym typeface="Wingdings" charset="0"/>
              </a:rPr>
              <a:t>Diverse and Unique Cultures</a:t>
            </a:r>
          </a:p>
          <a:p>
            <a:pPr eaLnBrk="1" hangingPunct="1">
              <a:spcBef>
                <a:spcPct val="50000"/>
              </a:spcBef>
            </a:pPr>
            <a:r>
              <a:rPr lang="en-US" sz="1800" b="1">
                <a:sym typeface="Wingdings" charset="0"/>
              </a:rPr>
              <a:t>		a) Language</a:t>
            </a:r>
          </a:p>
          <a:p>
            <a:pPr eaLnBrk="1" hangingPunct="1">
              <a:spcBef>
                <a:spcPct val="50000"/>
              </a:spcBef>
            </a:pPr>
            <a:r>
              <a:rPr lang="en-US" sz="1800" b="1">
                <a:sym typeface="Wingdings" charset="0"/>
              </a:rPr>
              <a:t>		b) Housing</a:t>
            </a:r>
          </a:p>
          <a:p>
            <a:pPr eaLnBrk="1" hangingPunct="1">
              <a:spcBef>
                <a:spcPct val="50000"/>
              </a:spcBef>
            </a:pPr>
            <a:r>
              <a:rPr lang="en-US" sz="1800" b="1">
                <a:sym typeface="Wingdings" charset="0"/>
              </a:rPr>
              <a:t>		c) Economics</a:t>
            </a:r>
          </a:p>
          <a:p>
            <a:pPr eaLnBrk="1" hangingPunct="1">
              <a:spcBef>
                <a:spcPct val="50000"/>
              </a:spcBef>
            </a:pPr>
            <a:r>
              <a:rPr lang="en-US" sz="1800" b="1">
                <a:sym typeface="Wingdings" charset="0"/>
              </a:rPr>
              <a:t>		d) Food</a:t>
            </a:r>
          </a:p>
          <a:p>
            <a:pPr eaLnBrk="1" hangingPunct="1">
              <a:spcBef>
                <a:spcPct val="50000"/>
              </a:spcBef>
            </a:pPr>
            <a:r>
              <a:rPr lang="en-US" sz="1800" b="1">
                <a:sym typeface="Wingdings" charset="0"/>
              </a:rPr>
              <a:t>		e) Beliefs </a:t>
            </a:r>
            <a:endParaRPr lang="en-US" sz="1800" b="1"/>
          </a:p>
          <a:p>
            <a:pPr eaLnBrk="1" hangingPunct="1">
              <a:spcBef>
                <a:spcPct val="50000"/>
              </a:spcBef>
            </a:pPr>
            <a:endParaRPr lang="en-US" sz="1800" b="1"/>
          </a:p>
        </p:txBody>
      </p:sp>
      <p:sp>
        <p:nvSpPr>
          <p:cNvPr id="3083" name="WordArt 11"/>
          <p:cNvSpPr>
            <a:spLocks noChangeArrowheads="1" noChangeShapeType="1" noTextEdit="1"/>
          </p:cNvSpPr>
          <p:nvPr/>
        </p:nvSpPr>
        <p:spPr bwMode="auto">
          <a:xfrm>
            <a:off x="0" y="0"/>
            <a:ext cx="6324600" cy="685800"/>
          </a:xfrm>
          <a:prstGeom prst="rect">
            <a:avLst/>
          </a:prstGeom>
        </p:spPr>
        <p:txBody>
          <a:bodyPr wrap="none" fromWordArt="1">
            <a:prstTxWarp prst="textCanUp">
              <a:avLst>
                <a:gd name="adj" fmla="val 85713"/>
              </a:avLst>
            </a:prstTxWarp>
          </a:bodyPr>
          <a:lstStyle/>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Impact"/>
                <a:ea typeface="+mn-ea"/>
                <a:cs typeface="+mn-cs"/>
              </a:rPr>
              <a:t> Earliest Americans</a:t>
            </a:r>
          </a:p>
        </p:txBody>
      </p:sp>
      <p:pic>
        <p:nvPicPr>
          <p:cNvPr id="56325" name="Picture 19" descr="Teepee-l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3983038"/>
            <a:ext cx="2778125"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earlynativeculture"/>
          <p:cNvPicPr>
            <a:picLocks noChangeAspect="1" noChangeArrowheads="1"/>
          </p:cNvPicPr>
          <p:nvPr/>
        </p:nvPicPr>
        <p:blipFill>
          <a:blip r:embed="rId7" cstate="print">
            <a:clrChange>
              <a:clrFrom>
                <a:srgbClr val="CBC9DE"/>
              </a:clrFrom>
              <a:clrTo>
                <a:srgbClr val="CBC9DE">
                  <a:alpha val="0"/>
                </a:srgbClr>
              </a:clrTo>
            </a:clrChange>
          </a:blip>
          <a:srcRect/>
          <a:stretch>
            <a:fillRect/>
          </a:stretch>
        </p:blipFill>
        <p:spPr bwMode="auto">
          <a:xfrm rot="-665507">
            <a:off x="228600" y="1828800"/>
            <a:ext cx="5105400" cy="3759200"/>
          </a:xfrm>
          <a:prstGeom prst="roundRect">
            <a:avLst/>
          </a:prstGeom>
          <a:noFill/>
          <a:ln w="76200">
            <a:solidFill>
              <a:srgbClr val="0000FF"/>
            </a:solidFill>
            <a:miter lim="800000"/>
            <a:headEnd/>
            <a:tailEnd/>
          </a:ln>
        </p:spPr>
      </p:pic>
      <p:pic>
        <p:nvPicPr>
          <p:cNvPr id="3087" name="Picture 15" descr="native-american-playing-flu"/>
          <p:cNvPicPr>
            <a:picLocks noChangeAspect="1" noChangeArrowheads="1"/>
          </p:cNvPicPr>
          <p:nvPr/>
        </p:nvPicPr>
        <p:blipFill>
          <a:blip r:embed="rId8" cstate="print"/>
          <a:srcRect/>
          <a:stretch>
            <a:fillRect/>
          </a:stretch>
        </p:blipFill>
        <p:spPr bwMode="auto">
          <a:xfrm>
            <a:off x="-708222" y="878839"/>
            <a:ext cx="3808413" cy="3886200"/>
          </a:xfrm>
          <a:prstGeom prst="roundRect">
            <a:avLst/>
          </a:prstGeom>
          <a:noFill/>
          <a:ln w="76200">
            <a:solidFill>
              <a:srgbClr val="808000"/>
            </a:solidFill>
            <a:miter lim="800000"/>
            <a:headEnd/>
            <a:tailEnd/>
          </a:ln>
        </p:spPr>
      </p:pic>
      <p:pic>
        <p:nvPicPr>
          <p:cNvPr id="3089" name="Picture 17" descr="buffalohunt"/>
          <p:cNvPicPr>
            <a:picLocks noChangeAspect="1" noChangeArrowheads="1"/>
          </p:cNvPicPr>
          <p:nvPr/>
        </p:nvPicPr>
        <p:blipFill>
          <a:blip r:embed="rId9" cstate="print"/>
          <a:srcRect/>
          <a:stretch>
            <a:fillRect/>
          </a:stretch>
        </p:blipFill>
        <p:spPr bwMode="auto">
          <a:xfrm rot="292394">
            <a:off x="3429000" y="2819400"/>
            <a:ext cx="4905375" cy="3236913"/>
          </a:xfrm>
          <a:prstGeom prst="roundRect">
            <a:avLst/>
          </a:prstGeom>
          <a:noFill/>
          <a:ln w="76200">
            <a:solidFill>
              <a:srgbClr val="008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nodeType="clickEffect">
                                  <p:stCondLst>
                                    <p:cond delay="0"/>
                                  </p:stCondLst>
                                  <p:childTnLst>
                                    <p:set>
                                      <p:cBhvr>
                                        <p:cTn id="6" dur="1000">
                                          <p:stCondLst>
                                            <p:cond delay="0"/>
                                          </p:stCondLst>
                                        </p:cTn>
                                        <p:tgtEl>
                                          <p:spTgt spid="30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nodeType="clickEffect">
                                  <p:stCondLst>
                                    <p:cond delay="0"/>
                                  </p:stCondLst>
                                  <p:childTnLst>
                                    <p:set>
                                      <p:cBhvr>
                                        <p:cTn id="10" dur="1000">
                                          <p:stCondLst>
                                            <p:cond delay="0"/>
                                          </p:stCondLst>
                                        </p:cTn>
                                        <p:tgtEl>
                                          <p:spTgt spid="30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1" presetClass="entr" presetSubtype="0" fill="hold" nodeType="clickEffect">
                                  <p:stCondLst>
                                    <p:cond delay="0"/>
                                  </p:stCondLst>
                                  <p:childTnLst>
                                    <p:set>
                                      <p:cBhvr>
                                        <p:cTn id="14" dur="1000">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9" descr="Earth's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03238" y="4983163"/>
            <a:ext cx="8183562" cy="1052512"/>
          </a:xfrm>
        </p:spPr>
        <p:txBody>
          <a:bodyPr anchor="b">
            <a:normAutofit/>
          </a:bodyPr>
          <a:lstStyle/>
          <a:p>
            <a:pPr eaLnBrk="1" hangingPunct="1">
              <a:defRPr/>
            </a:pPr>
            <a:endParaRPr lang="en-US" smtClean="0">
              <a:effectLst>
                <a:outerShdw blurRad="38100" dist="38100" dir="2700000" algn="tl">
                  <a:srgbClr val="C0C0C0"/>
                </a:outerShdw>
              </a:effectLst>
              <a:ea typeface="+mj-ea"/>
              <a:cs typeface="+mj-cs"/>
            </a:endParaRPr>
          </a:p>
        </p:txBody>
      </p:sp>
      <p:sp>
        <p:nvSpPr>
          <p:cNvPr id="87043" name="Content Placeholder 2"/>
          <p:cNvSpPr>
            <a:spLocks noGrp="1"/>
          </p:cNvSpPr>
          <p:nvPr>
            <p:ph idx="4294967295"/>
          </p:nvPr>
        </p:nvSpPr>
        <p:spPr/>
        <p:txBody>
          <a:bodyPr lIns="182880" tIns="91440"/>
          <a:lstStyle/>
          <a:p>
            <a:pPr marL="265113" indent="-265113" eaLnBrk="1" hangingPunct="1"/>
            <a:endParaRPr lang="en-US">
              <a:latin typeface="Arial" charset="0"/>
            </a:endParaRPr>
          </a:p>
        </p:txBody>
      </p:sp>
      <p:pic>
        <p:nvPicPr>
          <p:cNvPr id="4" name="Picture 11" descr="P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5988"/>
            <a:ext cx="9144000" cy="59420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5"/>
          <p:cNvSpPr txBox="1">
            <a:spLocks noChangeArrowheads="1"/>
          </p:cNvSpPr>
          <p:nvPr/>
        </p:nvSpPr>
        <p:spPr bwMode="auto">
          <a:xfrm>
            <a:off x="0" y="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defRPr/>
            </a:pPr>
            <a:r>
              <a:rPr lang="en-US" sz="4400" dirty="0" smtClean="0">
                <a:solidFill>
                  <a:schemeClr val="bg1"/>
                </a:solidFill>
                <a:effectLst>
                  <a:glow rad="228600">
                    <a:schemeClr val="accent4">
                      <a:satMod val="175000"/>
                      <a:alpha val="40000"/>
                    </a:schemeClr>
                  </a:glow>
                </a:effectLst>
                <a:latin typeface="French Script MT" charset="0"/>
                <a:cs typeface="+mn-cs"/>
              </a:rPr>
              <a:t>Jamestown- First lasting settlement, in Virginia</a:t>
            </a:r>
          </a:p>
        </p:txBody>
      </p:sp>
      <p:sp>
        <p:nvSpPr>
          <p:cNvPr id="87046" name="Text Box 6"/>
          <p:cNvSpPr txBox="1">
            <a:spLocks noChangeArrowheads="1"/>
          </p:cNvSpPr>
          <p:nvPr/>
        </p:nvSpPr>
        <p:spPr bwMode="auto">
          <a:xfrm>
            <a:off x="1143000" y="57912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solidFill>
                  <a:schemeClr val="bg1"/>
                </a:solidFill>
              </a:rPr>
              <a:t>Fort</a:t>
            </a:r>
          </a:p>
        </p:txBody>
      </p:sp>
      <p:sp>
        <p:nvSpPr>
          <p:cNvPr id="87047" name="Text Box 7"/>
          <p:cNvSpPr txBox="1">
            <a:spLocks noChangeArrowheads="1"/>
          </p:cNvSpPr>
          <p:nvPr/>
        </p:nvSpPr>
        <p:spPr bwMode="auto">
          <a:xfrm>
            <a:off x="4724400" y="12954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t>John Smith </a:t>
            </a:r>
            <a:r>
              <a:rPr lang="en-US">
                <a:sym typeface="Wingdings" charset="0"/>
              </a:rPr>
              <a:t></a:t>
            </a:r>
            <a:endParaRPr lang="en-US"/>
          </a:p>
        </p:txBody>
      </p:sp>
      <p:sp>
        <p:nvSpPr>
          <p:cNvPr id="12296" name="Text Box 8"/>
          <p:cNvSpPr txBox="1">
            <a:spLocks noChangeArrowheads="1"/>
          </p:cNvSpPr>
          <p:nvPr/>
        </p:nvSpPr>
        <p:spPr bwMode="auto">
          <a:xfrm>
            <a:off x="5486400" y="5867400"/>
            <a:ext cx="180975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spcAft>
                <a:spcPct val="20000"/>
              </a:spcAft>
            </a:pPr>
            <a:r>
              <a:rPr lang="en-US" sz="1400">
                <a:solidFill>
                  <a:schemeClr val="bg1"/>
                </a:solidFill>
              </a:rPr>
              <a:t>Captain John Smith and a painting of Jamestown.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296"/>
                                        </p:tgtEl>
                                        <p:attrNameLst>
                                          <p:attrName>style.visibility</p:attrName>
                                        </p:attrNameLst>
                                      </p:cBhvr>
                                      <p:to>
                                        <p:strVal val="visible"/>
                                      </p:to>
                                    </p:set>
                                    <p:animEffect transition="in" filter="wipe(left)">
                                      <p:cBhvr>
                                        <p:cTn id="11"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8" descr="Pilgrims%20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WordArt 6"/>
          <p:cNvSpPr>
            <a:spLocks noChangeArrowheads="1" noChangeShapeType="1" noTextEdit="1"/>
          </p:cNvSpPr>
          <p:nvPr/>
        </p:nvSpPr>
        <p:spPr bwMode="auto">
          <a:xfrm>
            <a:off x="304800" y="304800"/>
            <a:ext cx="5257800" cy="1219200"/>
          </a:xfrm>
          <a:prstGeom prst="rect">
            <a:avLst/>
          </a:prstGeom>
        </p:spPr>
        <p:txBody>
          <a:bodyPr wrap="none" fromWordArt="1">
            <a:prstTxWarp prst="textCanUp">
              <a:avLst>
                <a:gd name="adj" fmla="val 85713"/>
              </a:avLst>
            </a:prstTxWarp>
          </a:bodyPr>
          <a:lstStyle/>
          <a:p>
            <a:pPr algn="ctr"/>
            <a:r>
              <a:rPr lang="is-IS" sz="3600" kern="10">
                <a:ln w="9525">
                  <a:solidFill>
                    <a:schemeClr val="tx1"/>
                  </a:solidFill>
                  <a:round/>
                  <a:headEnd/>
                  <a:tailEnd/>
                </a:ln>
                <a:gradFill rotWithShape="1">
                  <a:gsLst>
                    <a:gs pos="0">
                      <a:srgbClr val="FF0000"/>
                    </a:gs>
                    <a:gs pos="100000">
                      <a:srgbClr val="FF6600"/>
                    </a:gs>
                  </a:gsLst>
                  <a:lin ang="5400000" scaled="1"/>
                </a:gradFill>
                <a:effectLst>
                  <a:outerShdw blurRad="63500" dist="38099" dir="2700000" algn="ctr" rotWithShape="0">
                    <a:srgbClr val="C0C0C0">
                      <a:alpha val="79999"/>
                    </a:srgbClr>
                  </a:outerShdw>
                </a:effectLst>
                <a:latin typeface="Matura MT Script Capitals"/>
                <a:ea typeface="Matura MT Script Capitals"/>
                <a:cs typeface="Matura MT Script Capitals"/>
              </a:rPr>
              <a:t>Pilgrims</a:t>
            </a:r>
            <a:endParaRPr lang="en-US" sz="3600" kern="10">
              <a:ln w="9525">
                <a:solidFill>
                  <a:schemeClr val="tx1"/>
                </a:solidFill>
                <a:round/>
                <a:headEnd/>
                <a:tailEnd/>
              </a:ln>
              <a:gradFill rotWithShape="1">
                <a:gsLst>
                  <a:gs pos="0">
                    <a:srgbClr val="FF0000"/>
                  </a:gs>
                  <a:gs pos="100000">
                    <a:srgbClr val="FF6600"/>
                  </a:gs>
                </a:gsLst>
                <a:lin ang="5400000" scaled="1"/>
              </a:gradFill>
              <a:effectLst>
                <a:outerShdw blurRad="63500" dist="38099" dir="2700000" algn="ctr" rotWithShape="0">
                  <a:srgbClr val="C0C0C0">
                    <a:alpha val="79999"/>
                  </a:srgbClr>
                </a:outerShdw>
              </a:effectLst>
              <a:latin typeface="Matura MT Script Capitals"/>
              <a:ea typeface="Matura MT Script Capitals"/>
              <a:cs typeface="Matura MT Script Capitals"/>
            </a:endParaRPr>
          </a:p>
        </p:txBody>
      </p:sp>
      <p:pic>
        <p:nvPicPr>
          <p:cNvPr id="1026" name="Picture 2" descr="Image:EmbarkationPilgrims.jpg"/>
          <p:cNvPicPr>
            <a:picLocks noChangeAspect="1" noChangeArrowheads="1"/>
          </p:cNvPicPr>
          <p:nvPr/>
        </p:nvPicPr>
        <p:blipFill>
          <a:blip r:embed="rId3" cstate="print"/>
          <a:srcRect/>
          <a:stretch>
            <a:fillRect/>
          </a:stretch>
        </p:blipFill>
        <p:spPr bwMode="auto">
          <a:xfrm>
            <a:off x="304800" y="609600"/>
            <a:ext cx="8686800" cy="5746654"/>
          </a:xfrm>
          <a:prstGeom prst="rect">
            <a:avLst/>
          </a:prstGeom>
          <a:ln>
            <a:noFill/>
          </a:ln>
          <a:effectLst>
            <a:softEdge rad="112500"/>
          </a:effectLst>
        </p:spPr>
      </p:pic>
      <p:sp>
        <p:nvSpPr>
          <p:cNvPr id="8" name="Text Box 5"/>
          <p:cNvSpPr txBox="1">
            <a:spLocks noChangeArrowheads="1"/>
          </p:cNvSpPr>
          <p:nvPr/>
        </p:nvSpPr>
        <p:spPr bwMode="auto">
          <a:xfrm>
            <a:off x="304800" y="1371600"/>
            <a:ext cx="4953000" cy="4483278"/>
          </a:xfrm>
          <a:prstGeom prst="rect">
            <a:avLst/>
          </a:prstGeom>
          <a:noFill/>
          <a:ln w="76200">
            <a:no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nSpc>
                <a:spcPct val="90000"/>
              </a:lnSpc>
              <a:spcBef>
                <a:spcPct val="20000"/>
              </a:spcBef>
              <a:spcAft>
                <a:spcPct val="20000"/>
              </a:spcAft>
              <a:buFontTx/>
              <a:buChar char="•"/>
              <a:defRPr/>
            </a:pPr>
            <a:r>
              <a:rPr lang="en-US" b="1" dirty="0" smtClean="0">
                <a:solidFill>
                  <a:schemeClr val="bg1"/>
                </a:solidFill>
                <a:effectLst>
                  <a:glow rad="228600">
                    <a:schemeClr val="tx1">
                      <a:alpha val="96000"/>
                    </a:schemeClr>
                  </a:glow>
                </a:effectLst>
                <a:cs typeface="+mn-cs"/>
              </a:rPr>
              <a:t>Some Puritans, called Separatists, were being persecuted by the King. </a:t>
            </a:r>
          </a:p>
          <a:p>
            <a:pPr>
              <a:lnSpc>
                <a:spcPct val="90000"/>
              </a:lnSpc>
              <a:spcBef>
                <a:spcPct val="20000"/>
              </a:spcBef>
              <a:spcAft>
                <a:spcPct val="20000"/>
              </a:spcAft>
              <a:buFontTx/>
              <a:buChar char="•"/>
              <a:defRPr/>
            </a:pPr>
            <a:r>
              <a:rPr lang="en-US" b="1" dirty="0" smtClean="0">
                <a:solidFill>
                  <a:schemeClr val="bg1"/>
                </a:solidFill>
                <a:effectLst>
                  <a:glow rad="228600">
                    <a:schemeClr val="tx1">
                      <a:alpha val="96000"/>
                    </a:schemeClr>
                  </a:glow>
                </a:effectLst>
                <a:cs typeface="+mn-cs"/>
              </a:rPr>
              <a:t>1620 Pilgrims, set sail for America on the </a:t>
            </a:r>
            <a:r>
              <a:rPr lang="en-US" b="1" i="1" dirty="0" smtClean="0">
                <a:solidFill>
                  <a:schemeClr val="bg1"/>
                </a:solidFill>
                <a:effectLst>
                  <a:glow rad="228600">
                    <a:schemeClr val="tx1">
                      <a:alpha val="96000"/>
                    </a:schemeClr>
                  </a:glow>
                </a:effectLst>
                <a:cs typeface="+mn-cs"/>
              </a:rPr>
              <a:t>Mayflower </a:t>
            </a:r>
            <a:r>
              <a:rPr lang="en-US" b="1" dirty="0" smtClean="0">
                <a:solidFill>
                  <a:schemeClr val="bg1"/>
                </a:solidFill>
                <a:effectLst>
                  <a:glow rad="228600">
                    <a:schemeClr val="tx1">
                      <a:alpha val="96000"/>
                    </a:schemeClr>
                  </a:glow>
                </a:effectLst>
                <a:cs typeface="+mn-cs"/>
              </a:rPr>
              <a:t>and settled off the coast of Cape Cod.</a:t>
            </a:r>
          </a:p>
          <a:p>
            <a:pPr>
              <a:lnSpc>
                <a:spcPct val="90000"/>
              </a:lnSpc>
              <a:spcBef>
                <a:spcPct val="20000"/>
              </a:spcBef>
              <a:spcAft>
                <a:spcPct val="20000"/>
              </a:spcAft>
              <a:defRPr/>
            </a:pPr>
            <a:endParaRPr lang="en-US" b="1" dirty="0" smtClean="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P103"/>
          <p:cNvPicPr>
            <a:picLocks noChangeAspect="1" noChangeArrowheads="1"/>
          </p:cNvPicPr>
          <p:nvPr/>
        </p:nvPicPr>
        <p:blipFill>
          <a:blip r:embed="rId2" cstate="print"/>
          <a:srcRect/>
          <a:stretch>
            <a:fillRect/>
          </a:stretch>
        </p:blipFill>
        <p:spPr bwMode="auto">
          <a:xfrm>
            <a:off x="381000" y="381000"/>
            <a:ext cx="8458200" cy="6073941"/>
          </a:xfrm>
          <a:prstGeom prst="rect">
            <a:avLst/>
          </a:prstGeom>
          <a:ln>
            <a:noFill/>
          </a:ln>
          <a:effectLst>
            <a:softEdge rad="112500"/>
          </a:effectLst>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730425">
            <a:off x="5311775" y="3549650"/>
            <a:ext cx="35909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 y="1676400"/>
            <a:ext cx="5105400" cy="3785652"/>
          </a:xfrm>
          <a:prstGeom prst="rect">
            <a:avLst/>
          </a:prstGeom>
        </p:spPr>
        <p:txBody>
          <a:bodyPr>
            <a:spAutoFit/>
          </a:bodyPr>
          <a:lstStyle/>
          <a:p>
            <a:pPr marL="285750" indent="-285750">
              <a:buFont typeface="Arial"/>
              <a:buChar char="•"/>
              <a:defRPr/>
            </a:pPr>
            <a:r>
              <a:rPr lang="en-US" sz="2000" dirty="0">
                <a:solidFill>
                  <a:schemeClr val="bg1"/>
                </a:solidFill>
                <a:effectLst>
                  <a:glow rad="228600">
                    <a:schemeClr val="tx1">
                      <a:alpha val="94000"/>
                    </a:schemeClr>
                  </a:glow>
                </a:effectLst>
                <a:cs typeface="+mn-cs"/>
              </a:rPr>
              <a:t>A plan for self government known as the Mayflower Compact</a:t>
            </a:r>
          </a:p>
          <a:p>
            <a:pPr marL="285750" indent="-285750">
              <a:buFont typeface="Arial"/>
              <a:buChar char="•"/>
              <a:defRPr/>
            </a:pPr>
            <a:r>
              <a:rPr lang="en-US" sz="2000" dirty="0">
                <a:solidFill>
                  <a:schemeClr val="bg1"/>
                </a:solidFill>
                <a:effectLst>
                  <a:glow rad="228600">
                    <a:schemeClr val="tx1">
                      <a:alpha val="94000"/>
                    </a:schemeClr>
                  </a:glow>
                </a:effectLst>
                <a:cs typeface="+mn-cs"/>
              </a:rPr>
              <a:t>The Mayflower Compact, signed by 41 English colonists on the ship Mayflower on November 11, 1620, was the first written framework of government established in what is now the United States. </a:t>
            </a:r>
          </a:p>
          <a:p>
            <a:pPr marL="285750" indent="-285750">
              <a:buFont typeface="Arial"/>
              <a:buChar char="•"/>
              <a:defRPr/>
            </a:pPr>
            <a:r>
              <a:rPr lang="en-US" sz="2000" dirty="0">
                <a:solidFill>
                  <a:schemeClr val="bg1"/>
                </a:solidFill>
                <a:effectLst>
                  <a:glow rad="228600">
                    <a:schemeClr val="tx1">
                      <a:alpha val="94000"/>
                    </a:schemeClr>
                  </a:glow>
                </a:effectLst>
                <a:cs typeface="+mn-cs"/>
              </a:rPr>
              <a:t>The compact was drafted to prevent dissent amongst Puritans and non-separatist Pilgrims who had landed at Plymouth a few days earlier.</a:t>
            </a:r>
          </a:p>
        </p:txBody>
      </p:sp>
      <p:sp>
        <p:nvSpPr>
          <p:cNvPr id="4" name="Rectangle 3"/>
          <p:cNvSpPr/>
          <p:nvPr/>
        </p:nvSpPr>
        <p:spPr>
          <a:xfrm>
            <a:off x="1432179" y="35700"/>
            <a:ext cx="614783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dobe Caslon Pro Bold"/>
                <a:cs typeface="Adobe Caslon Pro Bold"/>
              </a:rPr>
              <a:t>Mayflower Compact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8-12 at 6.48.15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 y="304800"/>
            <a:ext cx="5894388" cy="6169025"/>
          </a:xfrm>
          <a:prstGeom prst="rect">
            <a:avLst/>
          </a:prstGeom>
          <a:ln>
            <a:noFill/>
          </a:ln>
          <a:effectLst>
            <a:outerShdw blurRad="292100" dist="139700" dir="2700000" algn="tl" rotWithShape="0">
              <a:srgbClr val="333333">
                <a:alpha val="65000"/>
              </a:srgbClr>
            </a:outerShdw>
          </a:effectLst>
        </p:spPr>
      </p:pic>
      <p:sp>
        <p:nvSpPr>
          <p:cNvPr id="90114" name="Rectangle 2"/>
          <p:cNvSpPr>
            <a:spLocks noChangeArrowheads="1"/>
          </p:cNvSpPr>
          <p:nvPr/>
        </p:nvSpPr>
        <p:spPr bwMode="auto">
          <a:xfrm>
            <a:off x="6324600" y="457200"/>
            <a:ext cx="2514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How can the Mayflower Compact be seen as a stepping stone to the creation of American Democracy?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3238" y="4983163"/>
            <a:ext cx="8183562" cy="1052512"/>
          </a:xfrm>
        </p:spPr>
        <p:txBody>
          <a:bodyPr anchor="b">
            <a:normAutofit/>
          </a:bodyPr>
          <a:lstStyle/>
          <a:p>
            <a:pPr eaLnBrk="1" hangingPunct="1">
              <a:defRPr/>
            </a:pPr>
            <a:endParaRPr lang="en-US" smtClean="0">
              <a:effectLst>
                <a:outerShdw blurRad="38100" dist="38100" dir="2700000" algn="tl">
                  <a:srgbClr val="C0C0C0"/>
                </a:outerShdw>
              </a:effectLst>
              <a:ea typeface="+mj-ea"/>
              <a:cs typeface="+mj-cs"/>
            </a:endParaRPr>
          </a:p>
        </p:txBody>
      </p:sp>
      <p:sp>
        <p:nvSpPr>
          <p:cNvPr id="91138" name="Content Placeholder 2"/>
          <p:cNvSpPr>
            <a:spLocks noGrp="1"/>
          </p:cNvSpPr>
          <p:nvPr>
            <p:ph idx="4294967295"/>
          </p:nvPr>
        </p:nvSpPr>
        <p:spPr/>
        <p:txBody>
          <a:bodyPr lIns="182880" tIns="91440"/>
          <a:lstStyle/>
          <a:p>
            <a:pPr marL="265113" indent="-265113" eaLnBrk="1" hangingPunct="1"/>
            <a:endParaRPr lang="en-US">
              <a:latin typeface="Arial"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
        <p:nvSpPr>
          <p:cNvPr id="44037" name="WordArt 6"/>
          <p:cNvSpPr>
            <a:spLocks noChangeArrowheads="1" noChangeShapeType="1" noTextEdit="1"/>
          </p:cNvSpPr>
          <p:nvPr/>
        </p:nvSpPr>
        <p:spPr bwMode="auto">
          <a:xfrm>
            <a:off x="228600" y="304800"/>
            <a:ext cx="4191000" cy="6096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solidFill>
                  <a:srgbClr val="FF6600"/>
                </a:solidFill>
                <a:effectLst>
                  <a:outerShdw blurRad="50800" dist="39000" dir="5460000" algn="tl">
                    <a:srgbClr val="000000">
                      <a:alpha val="38000"/>
                    </a:srgbClr>
                  </a:outerShdw>
                </a:effectLst>
                <a:latin typeface="Impact"/>
                <a:ea typeface="+mn-ea"/>
                <a:cs typeface="+mn-cs"/>
              </a:rPr>
              <a:t>13 Colonies</a:t>
            </a:r>
          </a:p>
        </p:txBody>
      </p:sp>
      <p:sp>
        <p:nvSpPr>
          <p:cNvPr id="91141" name="Text Box 7"/>
          <p:cNvSpPr txBox="1">
            <a:spLocks noChangeArrowheads="1"/>
          </p:cNvSpPr>
          <p:nvPr/>
        </p:nvSpPr>
        <p:spPr bwMode="auto">
          <a:xfrm>
            <a:off x="6858000" y="304800"/>
            <a:ext cx="2286000" cy="1978025"/>
          </a:xfrm>
          <a:prstGeom prst="rect">
            <a:avLst/>
          </a:prstGeom>
          <a:solidFill>
            <a:srgbClr val="00FF00"/>
          </a:solidFill>
          <a:ln w="9525">
            <a:solidFill>
              <a:schemeClr val="tx1"/>
            </a:solidFill>
            <a:miter lim="800000"/>
            <a:headEnd/>
            <a:tailEnd/>
          </a:ln>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	NEW ENGLAND COLONIES</a:t>
            </a:r>
          </a:p>
          <a:p>
            <a:pPr eaLnBrk="1" hangingPunct="1">
              <a:spcBef>
                <a:spcPct val="50000"/>
              </a:spcBef>
            </a:pPr>
            <a:r>
              <a:rPr lang="en-US" sz="1800" b="1"/>
              <a:t>	Maine             New Hampshire     Massachusetts Rhode Island   Connecticut </a:t>
            </a:r>
          </a:p>
        </p:txBody>
      </p:sp>
      <p:sp>
        <p:nvSpPr>
          <p:cNvPr id="91142" name="Text Box 9"/>
          <p:cNvSpPr txBox="1">
            <a:spLocks noChangeArrowheads="1"/>
          </p:cNvSpPr>
          <p:nvPr/>
        </p:nvSpPr>
        <p:spPr bwMode="auto">
          <a:xfrm>
            <a:off x="6553200" y="2819400"/>
            <a:ext cx="1752600" cy="1520825"/>
          </a:xfrm>
          <a:prstGeom prst="rect">
            <a:avLst/>
          </a:prstGeom>
          <a:solidFill>
            <a:srgbClr val="CC99FF"/>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MIDDLE COLONIES</a:t>
            </a:r>
          </a:p>
          <a:p>
            <a:pPr eaLnBrk="1" hangingPunct="1">
              <a:spcBef>
                <a:spcPct val="50000"/>
              </a:spcBef>
            </a:pPr>
            <a:r>
              <a:rPr lang="en-US" sz="1800" b="1"/>
              <a:t>New York       New Jersey  Pennsylvania  Delaware</a:t>
            </a:r>
          </a:p>
        </p:txBody>
      </p:sp>
      <p:sp>
        <p:nvSpPr>
          <p:cNvPr id="91143" name="Text Box 10"/>
          <p:cNvSpPr txBox="1">
            <a:spLocks noChangeArrowheads="1"/>
          </p:cNvSpPr>
          <p:nvPr/>
        </p:nvSpPr>
        <p:spPr bwMode="auto">
          <a:xfrm>
            <a:off x="4572000" y="4572000"/>
            <a:ext cx="1905000" cy="1795463"/>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SOUTHERN COLONIES</a:t>
            </a:r>
          </a:p>
          <a:p>
            <a:pPr eaLnBrk="1" hangingPunct="1">
              <a:spcBef>
                <a:spcPct val="50000"/>
              </a:spcBef>
            </a:pPr>
            <a:r>
              <a:rPr lang="en-US" sz="1800" b="1"/>
              <a:t>Maryland      Virginia       North Carolina South Carolina  Georgia</a:t>
            </a:r>
          </a:p>
        </p:txBody>
      </p:sp>
      <p:pic>
        <p:nvPicPr>
          <p:cNvPr id="91144" name="Picture 9">
            <a:hlinkClick r:id="rId3"/>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 y="11430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9" descr="13-colonies-map"/>
          <p:cNvPicPr>
            <a:picLocks noChangeAspect="1" noChangeArrowheads="1"/>
          </p:cNvPicPr>
          <p:nvPr/>
        </p:nvPicPr>
        <p:blipFill>
          <a:blip r:embed="rId2">
            <a:lum bright="34000"/>
            <a:extLst>
              <a:ext uri="{28A0092B-C50C-407E-A947-70E740481C1C}">
                <a14:useLocalDpi xmlns:a14="http://schemas.microsoft.com/office/drawing/2010/main" val="0"/>
              </a:ext>
            </a:extLst>
          </a:blip>
          <a:srcRect/>
          <a:stretch>
            <a:fillRect/>
          </a:stretch>
        </p:blipFill>
        <p:spPr bwMode="auto">
          <a:xfrm>
            <a:off x="0" y="0"/>
            <a:ext cx="5011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3"/>
          <p:cNvSpPr>
            <a:spLocks noGrp="1" noChangeArrowheads="1"/>
          </p:cNvSpPr>
          <p:nvPr>
            <p:ph type="body" idx="1"/>
          </p:nvPr>
        </p:nvSpPr>
        <p:spPr>
          <a:xfrm>
            <a:off x="457200" y="1600200"/>
            <a:ext cx="3657600" cy="4953000"/>
          </a:xfrm>
        </p:spPr>
        <p:txBody>
          <a:bodyPr/>
          <a:lstStyle/>
          <a:p>
            <a:pPr eaLnBrk="1" hangingPunct="1"/>
            <a:r>
              <a:rPr lang="en-US" b="1">
                <a:latin typeface="Arial" charset="0"/>
              </a:rPr>
              <a:t>Wanted to keep their family unit together and practice their own religion.</a:t>
            </a:r>
          </a:p>
          <a:p>
            <a:pPr eaLnBrk="1" hangingPunct="1"/>
            <a:r>
              <a:rPr lang="en-US" b="1">
                <a:latin typeface="Arial" charset="0"/>
              </a:rPr>
              <a:t> Puritans, who led very strict lives. </a:t>
            </a:r>
          </a:p>
          <a:p>
            <a:pPr eaLnBrk="1" hangingPunct="1"/>
            <a:r>
              <a:rPr lang="en-US" b="1">
                <a:latin typeface="Arial" charset="0"/>
              </a:rPr>
              <a:t>Not depending on other people for much. </a:t>
            </a:r>
          </a:p>
        </p:txBody>
      </p:sp>
      <p:pic>
        <p:nvPicPr>
          <p:cNvPr id="92163" name="Picture 5"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0"/>
            <a:ext cx="4214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WordArt 6"/>
          <p:cNvSpPr>
            <a:spLocks noChangeArrowheads="1" noChangeShapeType="1" noTextEdit="1"/>
          </p:cNvSpPr>
          <p:nvPr/>
        </p:nvSpPr>
        <p:spPr bwMode="auto">
          <a:xfrm>
            <a:off x="381000" y="304800"/>
            <a:ext cx="4572000" cy="11430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ea typeface="+mn-ea"/>
                <a:cs typeface="+mn-cs"/>
              </a:rPr>
              <a:t>New England </a:t>
            </a:r>
          </a:p>
          <a:p>
            <a:pPr algn="ctr">
              <a:defRPr/>
            </a:pP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ea typeface="+mn-ea"/>
                <a:cs typeface="+mn-cs"/>
              </a:rPr>
              <a:t>Colonies</a:t>
            </a:r>
          </a:p>
        </p:txBody>
      </p:sp>
      <p:sp>
        <p:nvSpPr>
          <p:cNvPr id="92165" name="Rectangle 10"/>
          <p:cNvSpPr>
            <a:spLocks noChangeArrowheads="1"/>
          </p:cNvSpPr>
          <p:nvPr/>
        </p:nvSpPr>
        <p:spPr bwMode="auto">
          <a:xfrm>
            <a:off x="0" y="0"/>
            <a:ext cx="9144000" cy="6858000"/>
          </a:xfrm>
          <a:prstGeom prst="rect">
            <a:avLst/>
          </a:prstGeom>
          <a:noFill/>
          <a:ln w="762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9" descr="13-colonies-map"/>
          <p:cNvPicPr>
            <a:picLocks noChangeAspect="1" noChangeArrowheads="1"/>
          </p:cNvPicPr>
          <p:nvPr/>
        </p:nvPicPr>
        <p:blipFill>
          <a:blip r:embed="rId2">
            <a:lum bright="3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3"/>
          <p:cNvSpPr>
            <a:spLocks noGrp="1" noChangeArrowheads="1"/>
          </p:cNvSpPr>
          <p:nvPr>
            <p:ph type="body" idx="1"/>
          </p:nvPr>
        </p:nvSpPr>
        <p:spPr>
          <a:xfrm>
            <a:off x="0" y="1295400"/>
            <a:ext cx="4495800" cy="5562600"/>
          </a:xfrm>
        </p:spPr>
        <p:txBody>
          <a:bodyPr/>
          <a:lstStyle/>
          <a:p>
            <a:pPr eaLnBrk="1" hangingPunct="1">
              <a:lnSpc>
                <a:spcPct val="80000"/>
              </a:lnSpc>
            </a:pPr>
            <a:r>
              <a:rPr lang="en-US" sz="2600" b="1">
                <a:latin typeface="Arial" charset="0"/>
              </a:rPr>
              <a:t>Looking to practice their own religion (Pennsylvania mainly) or to make money. </a:t>
            </a:r>
          </a:p>
          <a:p>
            <a:pPr eaLnBrk="1" hangingPunct="1">
              <a:lnSpc>
                <a:spcPct val="80000"/>
              </a:lnSpc>
            </a:pPr>
            <a:r>
              <a:rPr lang="en-US" sz="2600" b="1">
                <a:latin typeface="Arial" charset="0"/>
              </a:rPr>
              <a:t>Many of these people didn't bring their families with them from England and were the perfect workers for the hard work required in ironworks and shipyards. </a:t>
            </a:r>
          </a:p>
          <a:p>
            <a:pPr eaLnBrk="1" hangingPunct="1">
              <a:lnSpc>
                <a:spcPct val="80000"/>
              </a:lnSpc>
            </a:pPr>
            <a:r>
              <a:rPr lang="en-US" sz="2600" b="1">
                <a:latin typeface="Arial" charset="0"/>
              </a:rPr>
              <a:t>Mixture of religions, including Quakers, Catholics, Lutherans, Jews, and others </a:t>
            </a:r>
          </a:p>
        </p:txBody>
      </p:sp>
      <p:pic>
        <p:nvPicPr>
          <p:cNvPr id="93187" name="Picture 11" descr="300px-William_Pe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762000"/>
            <a:ext cx="490378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6"/>
          <p:cNvSpPr txBox="1">
            <a:spLocks noChangeArrowheads="1"/>
          </p:cNvSpPr>
          <p:nvPr/>
        </p:nvSpPr>
        <p:spPr bwMode="auto">
          <a:xfrm>
            <a:off x="6019800" y="52578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William Penn</a:t>
            </a:r>
          </a:p>
        </p:txBody>
      </p:sp>
      <p:sp>
        <p:nvSpPr>
          <p:cNvPr id="46086" name="WordArt 8"/>
          <p:cNvSpPr>
            <a:spLocks noChangeArrowheads="1" noChangeShapeType="1" noTextEdit="1"/>
          </p:cNvSpPr>
          <p:nvPr/>
        </p:nvSpPr>
        <p:spPr bwMode="auto">
          <a:xfrm>
            <a:off x="457200" y="228600"/>
            <a:ext cx="8305800" cy="1093788"/>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TC Avant Garde Gothic Demi"/>
                <a:ea typeface="+mn-ea"/>
                <a:cs typeface="+mn-cs"/>
              </a:rPr>
              <a:t>Middle Colonies</a:t>
            </a:r>
          </a:p>
        </p:txBody>
      </p:sp>
      <p:sp>
        <p:nvSpPr>
          <p:cNvPr id="93190" name="Rectangle 12"/>
          <p:cNvSpPr>
            <a:spLocks noChangeArrowheads="1"/>
          </p:cNvSpPr>
          <p:nvPr/>
        </p:nvSpPr>
        <p:spPr bwMode="auto">
          <a:xfrm>
            <a:off x="0" y="0"/>
            <a:ext cx="9144000" cy="6858000"/>
          </a:xfrm>
          <a:prstGeom prst="rect">
            <a:avLst/>
          </a:prstGeom>
          <a:noFill/>
          <a:ln w="762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pPr eaLnBrk="1" hangingPunct="1"/>
            <a:endParaRPr lang="en-US">
              <a:latin typeface="Times New Roman" charset="0"/>
            </a:endParaRPr>
          </a:p>
        </p:txBody>
      </p:sp>
      <p:sp>
        <p:nvSpPr>
          <p:cNvPr id="94210" name="Rectangle 3"/>
          <p:cNvSpPr>
            <a:spLocks noGrp="1" noChangeArrowheads="1"/>
          </p:cNvSpPr>
          <p:nvPr>
            <p:ph type="body" idx="1"/>
          </p:nvPr>
        </p:nvSpPr>
        <p:spPr/>
        <p:txBody>
          <a:bodyPr/>
          <a:lstStyle/>
          <a:p>
            <a:pPr eaLnBrk="1" hangingPunct="1"/>
            <a:endParaRPr lang="en-US">
              <a:latin typeface="Arial" charset="0"/>
            </a:endParaRPr>
          </a:p>
        </p:txBody>
      </p:sp>
      <p:pic>
        <p:nvPicPr>
          <p:cNvPr id="74756" name="Picture 4" descr="P1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p:cNvSpPr txBox="1">
            <a:spLocks noChangeArrowheads="1"/>
          </p:cNvSpPr>
          <p:nvPr/>
        </p:nvSpPr>
        <p:spPr bwMode="auto">
          <a:xfrm>
            <a:off x="1143000" y="304800"/>
            <a:ext cx="7239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50000"/>
              </a:spcBef>
              <a:spcAft>
                <a:spcPct val="20000"/>
              </a:spcAft>
            </a:pPr>
            <a:r>
              <a:rPr lang="en-US" b="1">
                <a:solidFill>
                  <a:srgbClr val="FFFFFF"/>
                </a:solidFill>
              </a:rPr>
              <a:t>This picture of Bethlehem, Pennsylvania is typical of many towns in the Middle Colonies.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ox(out)">
                                      <p:cBhvr>
                                        <p:cTn id="7" dur="500"/>
                                        <p:tgtEl>
                                          <p:spTgt spid="7475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4757"/>
                                        </p:tgtEl>
                                        <p:attrNameLst>
                                          <p:attrName>style.visibility</p:attrName>
                                        </p:attrNameLst>
                                      </p:cBhvr>
                                      <p:to>
                                        <p:strVal val="visible"/>
                                      </p:to>
                                    </p:set>
                                    <p:animEffect transition="in" filter="wipe(left)">
                                      <p:cBhvr>
                                        <p:cTn id="11"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3" descr="jim-zuckerman-interior-of-notre-dame-cathedral-with-pipe-organ-in-background-paris-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4" name="Picture 21" descr="the%20virgin%20mary%20with%20g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0"/>
            <a:ext cx="486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5" descr="spaceb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25" y="1824038"/>
            <a:ext cx="21145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WordArt 11"/>
          <p:cNvSpPr>
            <a:spLocks noChangeArrowheads="1" noChangeShapeType="1" noTextEdit="1"/>
          </p:cNvSpPr>
          <p:nvPr/>
        </p:nvSpPr>
        <p:spPr bwMode="auto">
          <a:xfrm>
            <a:off x="3962400" y="381000"/>
            <a:ext cx="4876800" cy="6858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4">
                      <a:satMod val="175000"/>
                      <a:alpha val="40000"/>
                    </a:schemeClr>
                  </a:glow>
                  <a:outerShdw blurRad="50800" dist="39000" dir="5460000" algn="tl">
                    <a:srgbClr val="000000">
                      <a:alpha val="38000"/>
                    </a:srgbClr>
                  </a:outerShdw>
                </a:effectLst>
                <a:latin typeface="Levenim MT" panose="02010502060101010101" pitchFamily="2" charset="-79"/>
                <a:ea typeface="+mn-ea"/>
                <a:cs typeface="Levenim MT" panose="02010502060101010101" pitchFamily="2" charset="-79"/>
              </a:rPr>
              <a:t> Maryland </a:t>
            </a:r>
          </a:p>
        </p:txBody>
      </p:sp>
      <p:pic>
        <p:nvPicPr>
          <p:cNvPr id="95237" name="Picture 19" descr="1245762_f24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787506">
            <a:off x="7467600" y="5105400"/>
            <a:ext cx="1479550" cy="153352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5238" name="Picture 25" descr="maryland-thumb-225x162-10051"/>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76800" y="5102225"/>
            <a:ext cx="2438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4812969" y="1039225"/>
            <a:ext cx="4343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eaLnBrk="1" hangingPunct="1">
              <a:defRPr/>
            </a:pPr>
            <a:r>
              <a:rPr lang="en-US" altLang="en-US" b="1" kern="0" dirty="0" smtClean="0">
                <a:solidFill>
                  <a:srgbClr val="FFFFFF"/>
                </a:solidFill>
                <a:effectLst>
                  <a:glow rad="203200">
                    <a:schemeClr val="bg2"/>
                  </a:glow>
                </a:effectLst>
              </a:rPr>
              <a:t>Lord Baltimore, founded Maryland founded as a place of refuge for Catholics</a:t>
            </a:r>
          </a:p>
          <a:p>
            <a:pPr eaLnBrk="1" hangingPunct="1">
              <a:defRPr/>
            </a:pPr>
            <a:r>
              <a:rPr lang="en-US" altLang="en-US" b="1" kern="0" dirty="0" smtClean="0">
                <a:solidFill>
                  <a:srgbClr val="FFFFFF"/>
                </a:solidFill>
                <a:effectLst>
                  <a:glow rad="203200">
                    <a:schemeClr val="bg2"/>
                  </a:glow>
                </a:effectLst>
              </a:rPr>
              <a:t>In 1649, Maryland passed the Toleration Act, which granted religious toleration to all Christians.</a:t>
            </a:r>
          </a:p>
          <a:p>
            <a:pPr eaLnBrk="1" hangingPunct="1">
              <a:buFont typeface="Wingdings" pitchFamily="2" charset="2"/>
              <a:buNone/>
              <a:defRPr/>
            </a:pPr>
            <a:endParaRPr lang="en-US" altLang="en-US" b="1" kern="0" dirty="0" smtClean="0">
              <a:solidFill>
                <a:srgbClr val="FFFF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5" descr="Pla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3"/>
          <p:cNvSpPr>
            <a:spLocks noGrp="1" noChangeArrowheads="1"/>
          </p:cNvSpPr>
          <p:nvPr>
            <p:ph type="body" idx="1"/>
          </p:nvPr>
        </p:nvSpPr>
        <p:spPr>
          <a:xfrm>
            <a:off x="457200" y="1219200"/>
            <a:ext cx="8686800" cy="4525963"/>
          </a:xfrm>
        </p:spPr>
        <p:txBody>
          <a:bodyPr/>
          <a:lstStyle/>
          <a:p>
            <a:pPr eaLnBrk="1" hangingPunct="1">
              <a:lnSpc>
                <a:spcPct val="90000"/>
              </a:lnSpc>
            </a:pPr>
            <a:r>
              <a:rPr lang="en-US" sz="2800">
                <a:latin typeface="Arial" charset="0"/>
              </a:rPr>
              <a:t> Main motivation was to make money that was available in the new American market. </a:t>
            </a:r>
          </a:p>
          <a:p>
            <a:pPr eaLnBrk="1" hangingPunct="1">
              <a:lnSpc>
                <a:spcPct val="90000"/>
              </a:lnSpc>
            </a:pPr>
            <a:r>
              <a:rPr lang="en-US" sz="2800">
                <a:latin typeface="Arial" charset="0"/>
              </a:rPr>
              <a:t>They brought their families to live on plantations. </a:t>
            </a:r>
          </a:p>
          <a:p>
            <a:pPr eaLnBrk="1" hangingPunct="1">
              <a:lnSpc>
                <a:spcPct val="90000"/>
              </a:lnSpc>
            </a:pPr>
            <a:r>
              <a:rPr lang="en-US" sz="2800">
                <a:latin typeface="Arial" charset="0"/>
              </a:rPr>
              <a:t>Baptists and Anglicans </a:t>
            </a:r>
          </a:p>
          <a:p>
            <a:pPr eaLnBrk="1" hangingPunct="1">
              <a:lnSpc>
                <a:spcPct val="90000"/>
              </a:lnSpc>
            </a:pPr>
            <a:endParaRPr lang="en-US" sz="2800">
              <a:latin typeface="Arial" charset="0"/>
            </a:endParaRPr>
          </a:p>
        </p:txBody>
      </p:sp>
      <p:sp>
        <p:nvSpPr>
          <p:cNvPr id="49156" name="WordArt 6"/>
          <p:cNvSpPr>
            <a:spLocks noChangeArrowheads="1" noChangeShapeType="1" noTextEdit="1"/>
          </p:cNvSpPr>
          <p:nvPr/>
        </p:nvSpPr>
        <p:spPr bwMode="auto">
          <a:xfrm>
            <a:off x="762000" y="304800"/>
            <a:ext cx="8077200" cy="571500"/>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solidFill>
                  <a:srgbClr val="FF3300"/>
                </a:solidFill>
                <a:effectLst>
                  <a:outerShdw blurRad="50800" dist="39000" dir="5460000" algn="tl">
                    <a:srgbClr val="000000">
                      <a:alpha val="38000"/>
                    </a:srgbClr>
                  </a:outerShdw>
                </a:effectLst>
                <a:latin typeface="Gloucester MT Extra Condensed" panose="02030808020601010101" pitchFamily="18" charset="0"/>
                <a:ea typeface="+mn-ea"/>
                <a:cs typeface="+mn-cs"/>
              </a:rPr>
              <a:t>Southern Colonies</a:t>
            </a:r>
          </a:p>
        </p:txBody>
      </p:sp>
      <p:sp>
        <p:nvSpPr>
          <p:cNvPr id="96260" name="Rectangle 8"/>
          <p:cNvSpPr>
            <a:spLocks noChangeArrowheads="1"/>
          </p:cNvSpPr>
          <p:nvPr/>
        </p:nvSpPr>
        <p:spPr bwMode="auto">
          <a:xfrm>
            <a:off x="0" y="0"/>
            <a:ext cx="9144000" cy="6858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96261" name="Picture 12" descr="MC900215105[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34200" y="2667000"/>
            <a:ext cx="1928813"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9"/>
          <p:cNvSpPr>
            <a:spLocks noChangeArrowheads="1"/>
          </p:cNvSpPr>
          <p:nvPr/>
        </p:nvSpPr>
        <p:spPr bwMode="auto">
          <a:xfrm>
            <a:off x="0" y="0"/>
            <a:ext cx="9144000" cy="68580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58371" name="Picture 11" descr="indian-native-american"/>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1066800"/>
            <a:ext cx="2138363"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13" descr="_skull_"/>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5105400"/>
            <a:ext cx="30480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A%20Wilderness%20Legacy%20for%20a%20Growing%20City%20credit%20C%20M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3"/>
          <p:cNvSpPr>
            <a:spLocks noGrp="1" noChangeArrowheads="1"/>
          </p:cNvSpPr>
          <p:nvPr>
            <p:ph type="title"/>
          </p:nvPr>
        </p:nvSpPr>
        <p:spPr>
          <a:xfrm>
            <a:off x="533400" y="1524000"/>
            <a:ext cx="8229600" cy="1905000"/>
          </a:xfrm>
          <a:solidFill>
            <a:schemeClr val="bg1">
              <a:alpha val="56862"/>
            </a:schemeClr>
          </a:solidFill>
          <a:ln w="76200">
            <a:solidFill>
              <a:srgbClr val="99CC00"/>
            </a:solidFill>
            <a:miter lim="800000"/>
            <a:headEnd/>
            <a:tailEnd/>
          </a:ln>
        </p:spPr>
        <p:txBody>
          <a:bodyPr/>
          <a:lstStyle/>
          <a:p>
            <a:pPr eaLnBrk="1" hangingPunct="1"/>
            <a:r>
              <a:rPr lang="en-US" sz="3600" b="1">
                <a:solidFill>
                  <a:srgbClr val="005082"/>
                </a:solidFill>
                <a:latin typeface="Arial" charset="0"/>
              </a:rPr>
              <a:t/>
            </a:r>
            <a:br>
              <a:rPr lang="en-US" sz="3600" b="1">
                <a:solidFill>
                  <a:srgbClr val="005082"/>
                </a:solidFill>
                <a:latin typeface="Arial" charset="0"/>
              </a:rPr>
            </a:br>
            <a:r>
              <a:rPr lang="en-US" sz="3600" b="1">
                <a:solidFill>
                  <a:schemeClr val="tx1"/>
                </a:solidFill>
                <a:latin typeface="Arial" charset="0"/>
              </a:rPr>
              <a:t>What colony was founded as a place for Catholic refugees?</a:t>
            </a:r>
            <a:r>
              <a:rPr lang="en-US" b="1">
                <a:solidFill>
                  <a:schemeClr val="tx1"/>
                </a:solidFill>
                <a:latin typeface="Arial" charset="0"/>
              </a:rPr>
              <a:t> </a:t>
            </a:r>
            <a:br>
              <a:rPr lang="en-US" b="1">
                <a:solidFill>
                  <a:schemeClr val="tx1"/>
                </a:solidFill>
                <a:latin typeface="Arial" charset="0"/>
              </a:rPr>
            </a:br>
            <a:endParaRPr lang="en-US" b="1">
              <a:solidFill>
                <a:schemeClr val="tx1"/>
              </a:solidFill>
              <a:latin typeface="Arial" charset="0"/>
            </a:endParaRPr>
          </a:p>
        </p:txBody>
      </p:sp>
      <p:sp>
        <p:nvSpPr>
          <p:cNvPr id="106500" name="Rectangle 4"/>
          <p:cNvSpPr>
            <a:spLocks noGrp="1" noChangeArrowheads="1"/>
          </p:cNvSpPr>
          <p:nvPr>
            <p:ph type="body" idx="1"/>
          </p:nvPr>
        </p:nvSpPr>
        <p:spPr>
          <a:xfrm>
            <a:off x="533400" y="3962400"/>
            <a:ext cx="8382000" cy="914400"/>
          </a:xfrm>
          <a:solidFill>
            <a:schemeClr val="bg1">
              <a:alpha val="74117"/>
            </a:schemeClr>
          </a:solidFill>
          <a:ln w="76200">
            <a:solidFill>
              <a:srgbClr val="3366FF"/>
            </a:solidFill>
            <a:miter lim="800000"/>
            <a:headEnd/>
            <a:tailEnd/>
          </a:ln>
        </p:spPr>
        <p:txBody>
          <a:bodyPr/>
          <a:lstStyle/>
          <a:p>
            <a:pPr eaLnBrk="1" hangingPunct="1">
              <a:spcBef>
                <a:spcPct val="0"/>
              </a:spcBef>
              <a:buFontTx/>
              <a:buNone/>
            </a:pPr>
            <a:r>
              <a:rPr lang="en-US" sz="4000">
                <a:latin typeface="Arial" charset="0"/>
              </a:rPr>
              <a:t>Maryland</a:t>
            </a:r>
          </a:p>
        </p:txBody>
      </p:sp>
      <p:sp>
        <p:nvSpPr>
          <p:cNvPr id="6" name="WordArt 5"/>
          <p:cNvSpPr>
            <a:spLocks noChangeArrowheads="1" noChangeShapeType="1" noTextEdit="1"/>
          </p:cNvSpPr>
          <p:nvPr/>
        </p:nvSpPr>
        <p:spPr bwMode="auto">
          <a:xfrm>
            <a:off x="685800" y="304800"/>
            <a:ext cx="8153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mpact"/>
                <a:ea typeface="+mn-ea"/>
                <a:cs typeface="+mn-cs"/>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500">
                                            <p:bg/>
                                          </p:spTgt>
                                        </p:tgtEl>
                                        <p:attrNameLst>
                                          <p:attrName>style.visibility</p:attrName>
                                        </p:attrNameLst>
                                      </p:cBhvr>
                                      <p:to>
                                        <p:strVal val="visible"/>
                                      </p:to>
                                    </p:set>
                                    <p:anim calcmode="lin" valueType="num">
                                      <p:cBhvr additive="base">
                                        <p:cTn id="7" dur="500" fill="hold"/>
                                        <p:tgtEl>
                                          <p:spTgt spid="10650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650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6500">
                                            <p:txEl>
                                              <p:pRg st="0" end="0"/>
                                            </p:txEl>
                                          </p:spTgt>
                                        </p:tgtEl>
                                        <p:attrNameLst>
                                          <p:attrName>style.visibility</p:attrName>
                                        </p:attrNameLst>
                                      </p:cBhvr>
                                      <p:to>
                                        <p:strVal val="visible"/>
                                      </p:to>
                                    </p:set>
                                    <p:anim calcmode="lin" valueType="num">
                                      <p:cBhvr additive="base">
                                        <p:cTn id="11" dur="500" fill="hold"/>
                                        <p:tgtEl>
                                          <p:spTgt spid="10650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650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5" descr="alpswildernes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WordArt 4"/>
          <p:cNvSpPr>
            <a:spLocks noChangeArrowheads="1" noChangeShapeType="1" noTextEdit="1"/>
          </p:cNvSpPr>
          <p:nvPr/>
        </p:nvSpPr>
        <p:spPr bwMode="auto">
          <a:xfrm>
            <a:off x="381000" y="228600"/>
            <a:ext cx="84582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mpact"/>
                <a:ea typeface="+mn-ea"/>
                <a:cs typeface="+mn-cs"/>
              </a:rPr>
              <a:t>Reasons People Moved to America</a:t>
            </a:r>
          </a:p>
        </p:txBody>
      </p:sp>
      <p:sp>
        <p:nvSpPr>
          <p:cNvPr id="51204" name="Text Box 5"/>
          <p:cNvSpPr txBox="1">
            <a:spLocks noChangeArrowheads="1"/>
          </p:cNvSpPr>
          <p:nvPr/>
        </p:nvSpPr>
        <p:spPr bwMode="auto">
          <a:xfrm>
            <a:off x="76200" y="2438400"/>
            <a:ext cx="3352800" cy="2723823"/>
          </a:xfrm>
          <a:prstGeom prst="rect">
            <a:avLst/>
          </a:prstGeom>
          <a:noFill/>
          <a:ln w="76200">
            <a:no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defRPr/>
            </a:pPr>
            <a:r>
              <a:rPr lang="en-US" altLang="en-US" sz="1800" b="1" dirty="0" smtClean="0">
                <a:solidFill>
                  <a:srgbClr val="FFFF00"/>
                </a:solidFill>
                <a:effectLst>
                  <a:glow rad="317500">
                    <a:schemeClr val="tx1"/>
                  </a:glow>
                </a:effectLst>
                <a:ea typeface="+mn-ea"/>
                <a:cs typeface="+mn-cs"/>
              </a:rPr>
              <a:t>RELIGIOUS FREEDOM</a:t>
            </a:r>
          </a:p>
          <a:p>
            <a:pPr eaLnBrk="1" hangingPunct="1">
              <a:spcBef>
                <a:spcPct val="50000"/>
              </a:spcBef>
              <a:defRPr/>
            </a:pPr>
            <a:r>
              <a:rPr lang="en-US" altLang="en-US" sz="1800" dirty="0" smtClean="0">
                <a:solidFill>
                  <a:srgbClr val="FFFF00"/>
                </a:solidFill>
                <a:effectLst>
                  <a:glow rad="317500">
                    <a:schemeClr val="tx1"/>
                  </a:glow>
                </a:effectLst>
                <a:ea typeface="+mn-ea"/>
                <a:cs typeface="+mn-cs"/>
              </a:rPr>
              <a:t>Were not allowed to practice their beliefs in their old country</a:t>
            </a:r>
          </a:p>
          <a:p>
            <a:pPr eaLnBrk="1" hangingPunct="1">
              <a:spcBef>
                <a:spcPct val="50000"/>
              </a:spcBef>
              <a:defRPr/>
            </a:pPr>
            <a:r>
              <a:rPr lang="en-US" altLang="en-US" sz="1800" dirty="0" smtClean="0">
                <a:solidFill>
                  <a:srgbClr val="FFFF00"/>
                </a:solidFill>
                <a:effectLst>
                  <a:glow rad="317500">
                    <a:schemeClr val="tx1"/>
                  </a:glow>
                </a:effectLst>
                <a:ea typeface="+mn-ea"/>
                <a:cs typeface="+mn-cs"/>
              </a:rPr>
              <a:t>America is less discriminatory  on religious beliefs</a:t>
            </a:r>
          </a:p>
          <a:p>
            <a:pPr eaLnBrk="1" hangingPunct="1">
              <a:spcBef>
                <a:spcPct val="50000"/>
              </a:spcBef>
              <a:buFontTx/>
              <a:buNone/>
              <a:defRPr/>
            </a:pPr>
            <a:r>
              <a:rPr lang="en-US" altLang="en-US" sz="1800" dirty="0" smtClean="0">
                <a:solidFill>
                  <a:srgbClr val="FFFF00"/>
                </a:solidFill>
                <a:effectLst>
                  <a:glow rad="317500">
                    <a:schemeClr val="tx1"/>
                  </a:glow>
                </a:effectLst>
                <a:ea typeface="+mn-ea"/>
                <a:cs typeface="+mn-cs"/>
              </a:rPr>
              <a:t>* </a:t>
            </a:r>
            <a:r>
              <a:rPr lang="en-US" altLang="en-US" sz="1800" b="1" dirty="0" smtClean="0">
                <a:solidFill>
                  <a:srgbClr val="FFFF00"/>
                </a:solidFill>
                <a:effectLst>
                  <a:glow rad="317500">
                    <a:schemeClr val="tx1"/>
                  </a:glow>
                </a:effectLst>
                <a:ea typeface="+mn-ea"/>
                <a:cs typeface="+mn-cs"/>
              </a:rPr>
              <a:t>example:</a:t>
            </a:r>
            <a:r>
              <a:rPr lang="en-US" altLang="en-US" sz="1800" dirty="0" smtClean="0">
                <a:solidFill>
                  <a:srgbClr val="FFFF00"/>
                </a:solidFill>
                <a:effectLst>
                  <a:glow rad="317500">
                    <a:schemeClr val="tx1"/>
                  </a:glow>
                </a:effectLst>
                <a:ea typeface="+mn-ea"/>
                <a:cs typeface="+mn-cs"/>
              </a:rPr>
              <a:t> Colony of Maryland was founded as a place for Catholic Refugees</a:t>
            </a:r>
          </a:p>
        </p:txBody>
      </p:sp>
      <p:sp>
        <p:nvSpPr>
          <p:cNvPr id="51205" name="Text Box 6"/>
          <p:cNvSpPr txBox="1">
            <a:spLocks noChangeArrowheads="1"/>
          </p:cNvSpPr>
          <p:nvPr/>
        </p:nvSpPr>
        <p:spPr bwMode="auto">
          <a:xfrm>
            <a:off x="3657600" y="1219200"/>
            <a:ext cx="2743200" cy="3328988"/>
          </a:xfrm>
          <a:prstGeom prst="rect">
            <a:avLst/>
          </a:prstGeom>
          <a:noFill/>
          <a:ln w="76200">
            <a:no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defRPr/>
            </a:pPr>
            <a:r>
              <a:rPr lang="en-US" altLang="en-US" sz="1800" b="1" dirty="0" smtClean="0">
                <a:solidFill>
                  <a:srgbClr val="00FF00"/>
                </a:solidFill>
                <a:effectLst>
                  <a:glow rad="355600">
                    <a:schemeClr val="tx2"/>
                  </a:glow>
                </a:effectLst>
                <a:ea typeface="+mn-ea"/>
                <a:cs typeface="+mn-cs"/>
              </a:rPr>
              <a:t>MAKE MONEY</a:t>
            </a:r>
          </a:p>
          <a:p>
            <a:pPr eaLnBrk="1" hangingPunct="1">
              <a:spcBef>
                <a:spcPct val="50000"/>
              </a:spcBef>
              <a:defRPr/>
            </a:pPr>
            <a:r>
              <a:rPr lang="en-US" altLang="en-US" sz="1800" dirty="0" smtClean="0">
                <a:solidFill>
                  <a:srgbClr val="00FF00"/>
                </a:solidFill>
                <a:effectLst>
                  <a:glow rad="355600">
                    <a:schemeClr val="tx2"/>
                  </a:glow>
                </a:effectLst>
                <a:ea typeface="+mn-ea"/>
                <a:cs typeface="+mn-cs"/>
              </a:rPr>
              <a:t>America offered an abundance of raw and natural materials</a:t>
            </a:r>
          </a:p>
          <a:p>
            <a:pPr eaLnBrk="1" hangingPunct="1">
              <a:spcBef>
                <a:spcPct val="50000"/>
              </a:spcBef>
              <a:defRPr/>
            </a:pPr>
            <a:r>
              <a:rPr lang="en-US" altLang="en-US" sz="1800" dirty="0" smtClean="0">
                <a:solidFill>
                  <a:srgbClr val="00FF00"/>
                </a:solidFill>
                <a:effectLst>
                  <a:glow rad="355600">
                    <a:schemeClr val="tx2"/>
                  </a:glow>
                </a:effectLst>
                <a:ea typeface="+mn-ea"/>
                <a:cs typeface="+mn-cs"/>
              </a:rPr>
              <a:t>Colonists could make good money by growing cash crops such as tobacco , sugar, and cotton</a:t>
            </a:r>
          </a:p>
          <a:p>
            <a:pPr eaLnBrk="1" hangingPunct="1">
              <a:spcBef>
                <a:spcPct val="50000"/>
              </a:spcBef>
              <a:buFontTx/>
              <a:buNone/>
              <a:defRPr/>
            </a:pPr>
            <a:endParaRPr lang="en-US" altLang="en-US" sz="1800" dirty="0" smtClean="0">
              <a:ea typeface="+mn-ea"/>
              <a:cs typeface="+mn-cs"/>
            </a:endParaRPr>
          </a:p>
        </p:txBody>
      </p:sp>
      <p:sp>
        <p:nvSpPr>
          <p:cNvPr id="51209" name="Text Box 7"/>
          <p:cNvSpPr txBox="1">
            <a:spLocks noChangeArrowheads="1"/>
          </p:cNvSpPr>
          <p:nvPr/>
        </p:nvSpPr>
        <p:spPr bwMode="auto">
          <a:xfrm>
            <a:off x="6592186" y="2362200"/>
            <a:ext cx="2514600" cy="3190875"/>
          </a:xfrm>
          <a:prstGeom prst="rect">
            <a:avLst/>
          </a:prstGeom>
          <a:noFill/>
          <a:ln w="76200">
            <a:noFill/>
            <a:miter lim="800000"/>
            <a:headEnd/>
            <a:tailEnd/>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defRPr/>
            </a:pPr>
            <a:r>
              <a:rPr lang="en-US" altLang="en-US" sz="1800" b="1" dirty="0" smtClean="0">
                <a:solidFill>
                  <a:srgbClr val="00B0F0"/>
                </a:solidFill>
                <a:effectLst>
                  <a:glow rad="317500">
                    <a:schemeClr val="tx2"/>
                  </a:glow>
                </a:effectLst>
                <a:ea typeface="+mn-ea"/>
                <a:cs typeface="+mn-cs"/>
              </a:rPr>
              <a:t>Own Land</a:t>
            </a:r>
          </a:p>
          <a:p>
            <a:pPr eaLnBrk="1" hangingPunct="1">
              <a:spcBef>
                <a:spcPct val="50000"/>
              </a:spcBef>
              <a:defRPr/>
            </a:pPr>
            <a:r>
              <a:rPr lang="en-US" altLang="en-US" sz="1800" dirty="0" smtClean="0">
                <a:solidFill>
                  <a:srgbClr val="00B0F0"/>
                </a:solidFill>
                <a:effectLst>
                  <a:glow rad="317500">
                    <a:schemeClr val="tx2"/>
                  </a:glow>
                </a:effectLst>
                <a:ea typeface="+mn-ea"/>
                <a:cs typeface="+mn-cs"/>
              </a:rPr>
              <a:t>In Europe only the wealthy could own land</a:t>
            </a:r>
          </a:p>
          <a:p>
            <a:pPr eaLnBrk="1" hangingPunct="1">
              <a:spcBef>
                <a:spcPct val="50000"/>
              </a:spcBef>
              <a:defRPr/>
            </a:pPr>
            <a:r>
              <a:rPr lang="en-US" altLang="en-US" sz="1800" dirty="0" smtClean="0">
                <a:solidFill>
                  <a:srgbClr val="00B0F0"/>
                </a:solidFill>
                <a:effectLst>
                  <a:glow rad="317500">
                    <a:schemeClr val="tx2"/>
                  </a:glow>
                </a:effectLst>
                <a:ea typeface="+mn-ea"/>
                <a:cs typeface="+mn-cs"/>
              </a:rPr>
              <a:t>In America it did not matter your background or where you came from. Anyone could own land</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43800" cy="685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13"/>
          <p:cNvPicPr>
            <a:picLocks noChangeAspect="1" noChangeArrowheads="1"/>
          </p:cNvPicPr>
          <p:nvPr/>
        </p:nvPicPr>
        <p:blipFill>
          <a:blip r:embed="rId3">
            <a:extLst>
              <a:ext uri="{28A0092B-C50C-407E-A947-70E740481C1C}">
                <a14:useLocalDpi xmlns:a14="http://schemas.microsoft.com/office/drawing/2010/main" val="0"/>
              </a:ext>
            </a:extLst>
          </a:blip>
          <a:srcRect r="90857"/>
          <a:stretch>
            <a:fillRect/>
          </a:stretch>
        </p:blipFill>
        <p:spPr bwMode="auto">
          <a:xfrm>
            <a:off x="7454900" y="-9525"/>
            <a:ext cx="16891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 name="Rectangle 3"/>
          <p:cNvSpPr txBox="1">
            <a:spLocks noChangeArrowheads="1"/>
          </p:cNvSpPr>
          <p:nvPr/>
        </p:nvSpPr>
        <p:spPr bwMode="auto">
          <a:xfrm>
            <a:off x="5257800" y="1371600"/>
            <a:ext cx="372139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defRPr/>
            </a:pPr>
            <a:r>
              <a:rPr lang="en-US" altLang="en-US" sz="2800" kern="0" dirty="0" smtClean="0">
                <a:solidFill>
                  <a:schemeClr val="bg1"/>
                </a:solidFill>
                <a:effectLst>
                  <a:glow rad="355600">
                    <a:schemeClr val="tx1"/>
                  </a:glow>
                </a:effectLst>
              </a:rPr>
              <a:t>Colonial merchants developed a </a:t>
            </a:r>
            <a:r>
              <a:rPr lang="en-US" altLang="en-US" sz="2800" b="1" kern="0" dirty="0" smtClean="0">
                <a:solidFill>
                  <a:schemeClr val="bg1"/>
                </a:solidFill>
                <a:effectLst>
                  <a:glow rad="355600">
                    <a:schemeClr val="tx1"/>
                  </a:glow>
                </a:effectLst>
              </a:rPr>
              <a:t>triangular trade, </a:t>
            </a:r>
            <a:r>
              <a:rPr lang="en-US" altLang="en-US" sz="2800" kern="0" dirty="0" smtClean="0">
                <a:solidFill>
                  <a:schemeClr val="bg1"/>
                </a:solidFill>
                <a:effectLst>
                  <a:glow rad="355600">
                    <a:schemeClr val="tx1"/>
                  </a:glow>
                </a:effectLst>
              </a:rPr>
              <a:t>exchanging goods between the colonies, England, Caribbean sugar planters, and Africa. </a:t>
            </a:r>
          </a:p>
          <a:p>
            <a:pPr eaLnBrk="1" hangingPunct="1">
              <a:lnSpc>
                <a:spcPct val="80000"/>
              </a:lnSpc>
              <a:defRPr/>
            </a:pPr>
            <a:r>
              <a:rPr lang="en-US" altLang="en-US" sz="2800" kern="0" dirty="0" smtClean="0">
                <a:solidFill>
                  <a:schemeClr val="bg1"/>
                </a:solidFill>
                <a:effectLst>
                  <a:glow rad="355600">
                    <a:schemeClr val="tx1"/>
                  </a:glow>
                </a:effectLst>
              </a:rPr>
              <a:t>This trade led to increased colonial wealth, business investment, and the growth of cities.</a:t>
            </a:r>
          </a:p>
        </p:txBody>
      </p:sp>
      <p:sp>
        <p:nvSpPr>
          <p:cNvPr id="52229" name="WordArt 5"/>
          <p:cNvSpPr>
            <a:spLocks noChangeArrowheads="1" noChangeShapeType="1" noTextEdit="1"/>
          </p:cNvSpPr>
          <p:nvPr/>
        </p:nvSpPr>
        <p:spPr bwMode="auto">
          <a:xfrm>
            <a:off x="5257800" y="228600"/>
            <a:ext cx="3581400" cy="8382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FFF200"/>
                    </a:gs>
                    <a:gs pos="45000">
                      <a:srgbClr val="FF7A00"/>
                    </a:gs>
                    <a:gs pos="70000">
                      <a:srgbClr val="FF0300"/>
                    </a:gs>
                    <a:gs pos="100000">
                      <a:srgbClr val="4D0808"/>
                    </a:gs>
                  </a:gsLst>
                  <a:lin ang="5400000" scaled="0"/>
                </a:gradFill>
                <a:effectLst>
                  <a:outerShdw blurRad="50800" dist="39000" dir="5460000" algn="tl">
                    <a:srgbClr val="000000">
                      <a:alpha val="38000"/>
                    </a:srgbClr>
                  </a:outerShdw>
                </a:effectLst>
                <a:latin typeface="Gill Sans MT Condensed" panose="020B0506020104020203" pitchFamily="34" charset="0"/>
                <a:ea typeface="+mn-ea"/>
                <a:cs typeface="+mn-cs"/>
              </a:rPr>
              <a:t>Triangular Trade</a:t>
            </a:r>
          </a:p>
        </p:txBody>
      </p:sp>
      <p:pic>
        <p:nvPicPr>
          <p:cNvPr id="7" name="Content Placeholder 7" descr="CASv3_040108M.jpg">
            <a:hlinkClick r:id="rId4"/>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52400"/>
            <a:ext cx="8305800" cy="6229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A%20Wilderness%20Legacy%20for%20a%20Growing%20City%20credit%20C%20M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3"/>
          <p:cNvSpPr>
            <a:spLocks noGrp="1" noChangeArrowheads="1"/>
          </p:cNvSpPr>
          <p:nvPr>
            <p:ph type="title"/>
          </p:nvPr>
        </p:nvSpPr>
        <p:spPr>
          <a:xfrm>
            <a:off x="533400" y="1524000"/>
            <a:ext cx="8229600" cy="1905000"/>
          </a:xfrm>
          <a:solidFill>
            <a:schemeClr val="bg1">
              <a:alpha val="56862"/>
            </a:schemeClr>
          </a:solidFill>
          <a:ln w="76200">
            <a:solidFill>
              <a:srgbClr val="99CC00"/>
            </a:solidFill>
            <a:miter lim="800000"/>
            <a:headEnd/>
            <a:tailEnd/>
          </a:ln>
        </p:spPr>
        <p:txBody>
          <a:bodyPr/>
          <a:lstStyle/>
          <a:p>
            <a:pPr eaLnBrk="1" hangingPunct="1"/>
            <a:r>
              <a:rPr lang="en-US" sz="3600" b="1">
                <a:solidFill>
                  <a:srgbClr val="005082"/>
                </a:solidFill>
                <a:latin typeface="Arial" charset="0"/>
              </a:rPr>
              <a:t/>
            </a:r>
            <a:br>
              <a:rPr lang="en-US" sz="3600" b="1">
                <a:solidFill>
                  <a:srgbClr val="005082"/>
                </a:solidFill>
                <a:latin typeface="Arial" charset="0"/>
              </a:rPr>
            </a:br>
            <a:r>
              <a:rPr lang="en-US" sz="3600" b="1">
                <a:solidFill>
                  <a:schemeClr val="tx1"/>
                </a:solidFill>
                <a:latin typeface="Arial" charset="0"/>
              </a:rPr>
              <a:t>What 3 factors influenced Europeans to move to America?</a:t>
            </a:r>
            <a:r>
              <a:rPr lang="en-US" b="1">
                <a:solidFill>
                  <a:schemeClr val="tx1"/>
                </a:solidFill>
                <a:latin typeface="Arial" charset="0"/>
              </a:rPr>
              <a:t> </a:t>
            </a:r>
            <a:br>
              <a:rPr lang="en-US" b="1">
                <a:solidFill>
                  <a:schemeClr val="tx1"/>
                </a:solidFill>
                <a:latin typeface="Arial" charset="0"/>
              </a:rPr>
            </a:br>
            <a:endParaRPr lang="en-US" b="1">
              <a:solidFill>
                <a:schemeClr val="tx1"/>
              </a:solidFill>
              <a:latin typeface="Arial" charset="0"/>
            </a:endParaRPr>
          </a:p>
        </p:txBody>
      </p:sp>
      <p:sp>
        <p:nvSpPr>
          <p:cNvPr id="105476" name="Rectangle 4"/>
          <p:cNvSpPr>
            <a:spLocks noGrp="1" noChangeArrowheads="1"/>
          </p:cNvSpPr>
          <p:nvPr>
            <p:ph type="body" idx="1"/>
          </p:nvPr>
        </p:nvSpPr>
        <p:spPr>
          <a:xfrm>
            <a:off x="533400" y="3962400"/>
            <a:ext cx="8382000" cy="1676400"/>
          </a:xfrm>
          <a:solidFill>
            <a:schemeClr val="bg1">
              <a:alpha val="74117"/>
            </a:schemeClr>
          </a:solidFill>
          <a:ln w="76200">
            <a:solidFill>
              <a:srgbClr val="3366FF"/>
            </a:solidFill>
            <a:miter lim="800000"/>
            <a:headEnd/>
            <a:tailEnd/>
          </a:ln>
        </p:spPr>
        <p:txBody>
          <a:bodyPr/>
          <a:lstStyle/>
          <a:p>
            <a:pPr eaLnBrk="1" hangingPunct="1">
              <a:spcBef>
                <a:spcPct val="0"/>
              </a:spcBef>
              <a:buFontTx/>
              <a:buAutoNum type="arabicPeriod"/>
            </a:pPr>
            <a:r>
              <a:rPr lang="en-US">
                <a:latin typeface="Arial" charset="0"/>
              </a:rPr>
              <a:t>Religious Freedom</a:t>
            </a:r>
          </a:p>
          <a:p>
            <a:pPr eaLnBrk="1" hangingPunct="1">
              <a:spcBef>
                <a:spcPct val="0"/>
              </a:spcBef>
              <a:buFontTx/>
              <a:buAutoNum type="arabicPeriod"/>
            </a:pPr>
            <a:r>
              <a:rPr lang="en-US">
                <a:latin typeface="Arial" charset="0"/>
              </a:rPr>
              <a:t>Make Money </a:t>
            </a:r>
          </a:p>
          <a:p>
            <a:pPr eaLnBrk="1" hangingPunct="1">
              <a:spcBef>
                <a:spcPct val="0"/>
              </a:spcBef>
              <a:buFontTx/>
              <a:buAutoNum type="arabicPeriod"/>
            </a:pPr>
            <a:r>
              <a:rPr lang="en-US">
                <a:latin typeface="Arial" charset="0"/>
              </a:rPr>
              <a:t>Own Land</a:t>
            </a:r>
          </a:p>
        </p:txBody>
      </p:sp>
      <p:sp>
        <p:nvSpPr>
          <p:cNvPr id="53253" name="WordArt 5"/>
          <p:cNvSpPr>
            <a:spLocks noChangeArrowheads="1" noChangeShapeType="1" noTextEdit="1"/>
          </p:cNvSpPr>
          <p:nvPr/>
        </p:nvSpPr>
        <p:spPr bwMode="auto">
          <a:xfrm>
            <a:off x="685800" y="304800"/>
            <a:ext cx="8153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mpact"/>
                <a:ea typeface="+mn-ea"/>
                <a:cs typeface="+mn-cs"/>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6">
                                            <p:bg/>
                                          </p:spTgt>
                                        </p:tgtEl>
                                        <p:attrNameLst>
                                          <p:attrName>style.visibility</p:attrName>
                                        </p:attrNameLst>
                                      </p:cBhvr>
                                      <p:to>
                                        <p:strVal val="visible"/>
                                      </p:to>
                                    </p:set>
                                    <p:anim calcmode="lin" valueType="num">
                                      <p:cBhvr additive="base">
                                        <p:cTn id="7" dur="500" fill="hold"/>
                                        <p:tgtEl>
                                          <p:spTgt spid="10547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5476">
                                            <p:txEl>
                                              <p:pRg st="0" end="0"/>
                                            </p:txEl>
                                          </p:spTgt>
                                        </p:tgtEl>
                                        <p:attrNameLst>
                                          <p:attrName>style.visibility</p:attrName>
                                        </p:attrNameLst>
                                      </p:cBhvr>
                                      <p:to>
                                        <p:strVal val="visible"/>
                                      </p:to>
                                    </p:set>
                                    <p:anim calcmode="lin" valueType="num">
                                      <p:cBhvr additive="base">
                                        <p:cTn id="11" dur="500" fill="hold"/>
                                        <p:tgtEl>
                                          <p:spTgt spid="10547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547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5476">
                                            <p:txEl>
                                              <p:pRg st="1" end="1"/>
                                            </p:txEl>
                                          </p:spTgt>
                                        </p:tgtEl>
                                        <p:attrNameLst>
                                          <p:attrName>style.visibility</p:attrName>
                                        </p:attrNameLst>
                                      </p:cBhvr>
                                      <p:to>
                                        <p:strVal val="visible"/>
                                      </p:to>
                                    </p:set>
                                    <p:anim calcmode="lin" valueType="num">
                                      <p:cBhvr additive="base">
                                        <p:cTn id="15" dur="500" fill="hold"/>
                                        <p:tgtEl>
                                          <p:spTgt spid="10547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547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5476">
                                            <p:txEl>
                                              <p:pRg st="2" end="2"/>
                                            </p:txEl>
                                          </p:spTgt>
                                        </p:tgtEl>
                                        <p:attrNameLst>
                                          <p:attrName>style.visibility</p:attrName>
                                        </p:attrNameLst>
                                      </p:cBhvr>
                                      <p:to>
                                        <p:strVal val="visible"/>
                                      </p:to>
                                    </p:set>
                                    <p:anim calcmode="lin" valueType="num">
                                      <p:cBhvr additive="base">
                                        <p:cTn id="19" dur="500" fill="hold"/>
                                        <p:tgtEl>
                                          <p:spTgt spid="10547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A%20Wilderness%20Legacy%20for%20a%20Growing%20City%20credit%20C%20M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3"/>
          <p:cNvSpPr>
            <a:spLocks noGrp="1" noChangeArrowheads="1"/>
          </p:cNvSpPr>
          <p:nvPr>
            <p:ph type="title"/>
          </p:nvPr>
        </p:nvSpPr>
        <p:spPr>
          <a:xfrm>
            <a:off x="533400" y="1524000"/>
            <a:ext cx="8229600" cy="1905000"/>
          </a:xfrm>
          <a:solidFill>
            <a:schemeClr val="bg1">
              <a:alpha val="56862"/>
            </a:schemeClr>
          </a:solidFill>
          <a:ln w="76200">
            <a:solidFill>
              <a:srgbClr val="99CC00"/>
            </a:solidFill>
            <a:miter lim="800000"/>
            <a:headEnd/>
            <a:tailEnd/>
          </a:ln>
        </p:spPr>
        <p:txBody>
          <a:bodyPr/>
          <a:lstStyle/>
          <a:p>
            <a:pPr eaLnBrk="1" hangingPunct="1"/>
            <a:r>
              <a:rPr lang="en-US" sz="3200" b="1">
                <a:solidFill>
                  <a:srgbClr val="005082"/>
                </a:solidFill>
                <a:latin typeface="Arial" charset="0"/>
              </a:rPr>
              <a:t/>
            </a:r>
            <a:br>
              <a:rPr lang="en-US" sz="3200" b="1">
                <a:solidFill>
                  <a:srgbClr val="005082"/>
                </a:solidFill>
                <a:latin typeface="Arial" charset="0"/>
              </a:rPr>
            </a:br>
            <a:r>
              <a:rPr lang="en-US" sz="3200" b="1">
                <a:solidFill>
                  <a:schemeClr val="tx1"/>
                </a:solidFill>
                <a:latin typeface="Arial" charset="0"/>
              </a:rPr>
              <a:t>How did the triangular trade benefit </a:t>
            </a:r>
            <a:br>
              <a:rPr lang="en-US" sz="3200" b="1">
                <a:solidFill>
                  <a:schemeClr val="tx1"/>
                </a:solidFill>
                <a:latin typeface="Arial" charset="0"/>
              </a:rPr>
            </a:br>
            <a:r>
              <a:rPr lang="en-US" sz="3200" b="1">
                <a:solidFill>
                  <a:schemeClr val="tx1"/>
                </a:solidFill>
                <a:latin typeface="Arial" charset="0"/>
              </a:rPr>
              <a:t>the colonies?</a:t>
            </a:r>
            <a:r>
              <a:rPr lang="en-US" sz="4000" b="1">
                <a:solidFill>
                  <a:schemeClr val="tx1"/>
                </a:solidFill>
                <a:latin typeface="Arial" charset="0"/>
              </a:rPr>
              <a:t> </a:t>
            </a:r>
            <a:br>
              <a:rPr lang="en-US" sz="4000" b="1">
                <a:solidFill>
                  <a:schemeClr val="tx1"/>
                </a:solidFill>
                <a:latin typeface="Arial" charset="0"/>
              </a:rPr>
            </a:br>
            <a:endParaRPr lang="en-US" sz="4000" b="1">
              <a:solidFill>
                <a:schemeClr val="tx1"/>
              </a:solidFill>
              <a:latin typeface="Arial" charset="0"/>
            </a:endParaRPr>
          </a:p>
        </p:txBody>
      </p:sp>
      <p:sp>
        <p:nvSpPr>
          <p:cNvPr id="103428" name="Rectangle 4"/>
          <p:cNvSpPr>
            <a:spLocks noGrp="1" noChangeArrowheads="1"/>
          </p:cNvSpPr>
          <p:nvPr>
            <p:ph type="body" idx="1"/>
          </p:nvPr>
        </p:nvSpPr>
        <p:spPr>
          <a:xfrm>
            <a:off x="533400" y="3886200"/>
            <a:ext cx="8305800" cy="2057400"/>
          </a:xfrm>
          <a:solidFill>
            <a:schemeClr val="bg1">
              <a:alpha val="74117"/>
            </a:schemeClr>
          </a:solidFill>
          <a:ln w="76200">
            <a:solidFill>
              <a:srgbClr val="3366FF"/>
            </a:solidFill>
            <a:miter lim="800000"/>
            <a:headEnd/>
            <a:tailEnd/>
          </a:ln>
        </p:spPr>
        <p:txBody>
          <a:bodyPr/>
          <a:lstStyle/>
          <a:p>
            <a:pPr eaLnBrk="1" hangingPunct="1">
              <a:spcBef>
                <a:spcPct val="0"/>
              </a:spcBef>
              <a:buFontTx/>
              <a:buNone/>
            </a:pPr>
            <a:r>
              <a:rPr lang="en-US" sz="2800">
                <a:latin typeface="Arial" charset="0"/>
              </a:rPr>
              <a:t>The triangular trade allowed the colonies to exchange goods between several continents. It led to increased wealth, business investment, and the growth of cities.</a:t>
            </a:r>
          </a:p>
        </p:txBody>
      </p:sp>
      <p:sp>
        <p:nvSpPr>
          <p:cNvPr id="6" name="WordArt 5"/>
          <p:cNvSpPr>
            <a:spLocks noChangeArrowheads="1" noChangeShapeType="1" noTextEdit="1"/>
          </p:cNvSpPr>
          <p:nvPr/>
        </p:nvSpPr>
        <p:spPr bwMode="auto">
          <a:xfrm>
            <a:off x="685800" y="304800"/>
            <a:ext cx="8153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mpact"/>
                <a:ea typeface="+mn-ea"/>
                <a:cs typeface="+mn-cs"/>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428">
                                            <p:bg/>
                                          </p:spTgt>
                                        </p:tgtEl>
                                        <p:attrNameLst>
                                          <p:attrName>style.visibility</p:attrName>
                                        </p:attrNameLst>
                                      </p:cBhvr>
                                      <p:to>
                                        <p:strVal val="visible"/>
                                      </p:to>
                                    </p:set>
                                    <p:anim calcmode="lin" valueType="num">
                                      <p:cBhvr additive="base">
                                        <p:cTn id="7" dur="500" fill="hold"/>
                                        <p:tgtEl>
                                          <p:spTgt spid="10342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3428">
                                            <p:txEl>
                                              <p:pRg st="0" end="0"/>
                                            </p:txEl>
                                          </p:spTgt>
                                        </p:tgtEl>
                                        <p:attrNameLst>
                                          <p:attrName>style.visibility</p:attrName>
                                        </p:attrNameLst>
                                      </p:cBhvr>
                                      <p:to>
                                        <p:strVal val="visible"/>
                                      </p:to>
                                    </p:set>
                                    <p:anim calcmode="lin" valueType="num">
                                      <p:cBhvr additive="base">
                                        <p:cTn id="11" dur="500" fill="hold"/>
                                        <p:tgtEl>
                                          <p:spTgt spid="1034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342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0" descr="f_slavery_boy_map_af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descr="slave%20whipping"/>
          <p:cNvPicPr>
            <a:picLocks noChangeAspect="1" noChangeArrowheads="1"/>
          </p:cNvPicPr>
          <p:nvPr/>
        </p:nvPicPr>
        <p:blipFill>
          <a:blip r:embed="rId3" cstate="print"/>
          <a:srcRect/>
          <a:stretch>
            <a:fillRect/>
          </a:stretch>
        </p:blipFill>
        <p:spPr bwMode="auto">
          <a:xfrm>
            <a:off x="5715000" y="2057400"/>
            <a:ext cx="2997200"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6804" name="Picture 4" descr="MC900150052[1]"/>
          <p:cNvPicPr>
            <a:picLocks noChangeAspect="1" noChangeArrowheads="1"/>
          </p:cNvPicPr>
          <p:nvPr/>
        </p:nvPicPr>
        <p:blipFill>
          <a:blip r:embed="rId4" cstate="print"/>
          <a:srcRect/>
          <a:stretch>
            <a:fillRect/>
          </a:stretch>
        </p:blipFill>
        <p:spPr bwMode="auto">
          <a:xfrm rot="329705">
            <a:off x="5943600" y="228600"/>
            <a:ext cx="2590800" cy="1989138"/>
          </a:xfrm>
          <a:prstGeom prst="round2DiagRect">
            <a:avLst/>
          </a:prstGeom>
          <a:noFill/>
        </p:spPr>
      </p:pic>
      <p:pic>
        <p:nvPicPr>
          <p:cNvPr id="76805" name="Picture 5" descr="MC900150147[1]"/>
          <p:cNvPicPr>
            <a:picLocks noChangeAspect="1" noChangeArrowheads="1"/>
          </p:cNvPicPr>
          <p:nvPr/>
        </p:nvPicPr>
        <p:blipFill>
          <a:blip r:embed="rId5" cstate="print"/>
          <a:srcRect/>
          <a:stretch>
            <a:fillRect/>
          </a:stretch>
        </p:blipFill>
        <p:spPr bwMode="auto">
          <a:xfrm rot="-334882">
            <a:off x="4419600" y="4343400"/>
            <a:ext cx="1828800" cy="1220788"/>
          </a:xfrm>
          <a:prstGeom prst="round2DiagRect">
            <a:avLst/>
          </a:prstGeom>
          <a:noFill/>
        </p:spPr>
      </p:pic>
      <p:sp>
        <p:nvSpPr>
          <p:cNvPr id="55303" name="WordArt 8"/>
          <p:cNvSpPr>
            <a:spLocks noChangeArrowheads="1" noChangeShapeType="1" noTextEdit="1"/>
          </p:cNvSpPr>
          <p:nvPr/>
        </p:nvSpPr>
        <p:spPr bwMode="auto">
          <a:xfrm>
            <a:off x="228600" y="381000"/>
            <a:ext cx="5867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FFF200"/>
                    </a:gs>
                    <a:gs pos="45000">
                      <a:srgbClr val="FF7A00"/>
                    </a:gs>
                    <a:gs pos="70000">
                      <a:srgbClr val="FF0300"/>
                    </a:gs>
                    <a:gs pos="100000">
                      <a:srgbClr val="4D0808"/>
                    </a:gs>
                  </a:gsLst>
                  <a:lin ang="5400000" scaled="0"/>
                </a:gradFill>
                <a:effectLst>
                  <a:glow rad="114300">
                    <a:schemeClr val="tx2"/>
                  </a:glow>
                  <a:outerShdw blurRad="50800" dist="39000" dir="5460000" algn="tl">
                    <a:srgbClr val="000000">
                      <a:alpha val="38000"/>
                    </a:srgbClr>
                  </a:outerShdw>
                </a:effectLst>
                <a:latin typeface="Goudy Old Style" panose="02020502050305020303" pitchFamily="18" charset="0"/>
                <a:ea typeface="+mn-ea"/>
                <a:cs typeface="+mn-cs"/>
              </a:rPr>
              <a:t>Enslaved People</a:t>
            </a:r>
          </a:p>
        </p:txBody>
      </p:sp>
      <p:sp>
        <p:nvSpPr>
          <p:cNvPr id="8" name="Rectangle 3"/>
          <p:cNvSpPr txBox="1">
            <a:spLocks noChangeArrowheads="1"/>
          </p:cNvSpPr>
          <p:nvPr/>
        </p:nvSpPr>
        <p:spPr bwMode="auto">
          <a:xfrm>
            <a:off x="890426" y="1447800"/>
            <a:ext cx="4953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defRPr/>
            </a:pPr>
            <a:r>
              <a:rPr lang="en-US" altLang="en-US" sz="2800" b="1" kern="0" dirty="0" smtClean="0">
                <a:solidFill>
                  <a:schemeClr val="bg1"/>
                </a:solidFill>
                <a:effectLst>
                  <a:glow rad="152400">
                    <a:schemeClr val="tx1"/>
                  </a:glow>
                </a:effectLst>
              </a:rPr>
              <a:t>Enslaved Africans arrived in the colonies as early as 1619. </a:t>
            </a:r>
          </a:p>
          <a:p>
            <a:pPr eaLnBrk="1" hangingPunct="1">
              <a:lnSpc>
                <a:spcPct val="80000"/>
              </a:lnSpc>
              <a:defRPr/>
            </a:pPr>
            <a:r>
              <a:rPr lang="en-US" altLang="en-US" sz="2800" b="1" kern="0" dirty="0" smtClean="0">
                <a:solidFill>
                  <a:schemeClr val="bg1"/>
                </a:solidFill>
                <a:effectLst>
                  <a:glow rad="152400">
                    <a:schemeClr val="tx1"/>
                  </a:glow>
                </a:effectLst>
              </a:rPr>
              <a:t>1775 slaves made up 20 percent of the population. </a:t>
            </a:r>
          </a:p>
          <a:p>
            <a:pPr eaLnBrk="1" hangingPunct="1">
              <a:lnSpc>
                <a:spcPct val="80000"/>
              </a:lnSpc>
              <a:defRPr/>
            </a:pPr>
            <a:r>
              <a:rPr lang="en-US" altLang="en-US" sz="2800" b="1" kern="0" dirty="0" smtClean="0">
                <a:solidFill>
                  <a:schemeClr val="bg1"/>
                </a:solidFill>
                <a:effectLst>
                  <a:glow rad="152400">
                    <a:schemeClr val="tx1"/>
                  </a:glow>
                </a:effectLst>
              </a:rPr>
              <a:t>Slave codes denied slaves rights </a:t>
            </a:r>
          </a:p>
          <a:p>
            <a:pPr lvl="1" eaLnBrk="1" hangingPunct="1">
              <a:lnSpc>
                <a:spcPct val="80000"/>
              </a:lnSpc>
              <a:defRPr/>
            </a:pPr>
            <a:r>
              <a:rPr lang="en-US" altLang="en-US" sz="2400" b="1" kern="0" dirty="0" smtClean="0">
                <a:solidFill>
                  <a:schemeClr val="bg1"/>
                </a:solidFill>
                <a:effectLst>
                  <a:glow rad="152400">
                    <a:schemeClr val="tx1"/>
                  </a:glow>
                </a:effectLst>
                <a:ea typeface="+mn-ea"/>
                <a:cs typeface="+mn-cs"/>
              </a:rPr>
              <a:t>Cannot own property</a:t>
            </a:r>
          </a:p>
          <a:p>
            <a:pPr lvl="1" eaLnBrk="1" hangingPunct="1">
              <a:lnSpc>
                <a:spcPct val="80000"/>
              </a:lnSpc>
              <a:defRPr/>
            </a:pPr>
            <a:r>
              <a:rPr lang="en-US" altLang="en-US" sz="2400" b="1" kern="0" dirty="0" smtClean="0">
                <a:solidFill>
                  <a:schemeClr val="bg1"/>
                </a:solidFill>
                <a:effectLst>
                  <a:glow rad="152400">
                    <a:schemeClr val="tx1"/>
                  </a:glow>
                </a:effectLst>
                <a:ea typeface="+mn-ea"/>
                <a:cs typeface="+mn-cs"/>
              </a:rPr>
              <a:t>No education</a:t>
            </a:r>
          </a:p>
          <a:p>
            <a:pPr lvl="1" eaLnBrk="1" hangingPunct="1">
              <a:lnSpc>
                <a:spcPct val="80000"/>
              </a:lnSpc>
              <a:defRPr/>
            </a:pPr>
            <a:r>
              <a:rPr lang="en-US" altLang="en-US" sz="2400" b="1" kern="0" dirty="0" smtClean="0">
                <a:solidFill>
                  <a:schemeClr val="bg1"/>
                </a:solidFill>
                <a:effectLst>
                  <a:glow rad="152400">
                    <a:schemeClr val="tx1"/>
                  </a:glow>
                </a:effectLst>
                <a:ea typeface="+mn-ea"/>
                <a:cs typeface="+mn-cs"/>
              </a:rPr>
              <a:t>Cannot assemble </a:t>
            </a:r>
          </a:p>
          <a:p>
            <a:pPr lvl="1" eaLnBrk="1" hangingPunct="1">
              <a:lnSpc>
                <a:spcPct val="80000"/>
              </a:lnSpc>
              <a:defRPr/>
            </a:pPr>
            <a:r>
              <a:rPr lang="en-US" altLang="en-US" sz="2400" b="1" kern="0" dirty="0" smtClean="0">
                <a:solidFill>
                  <a:schemeClr val="bg1"/>
                </a:solidFill>
                <a:effectLst>
                  <a:glow rad="152400">
                    <a:schemeClr val="tx1"/>
                  </a:glow>
                </a:effectLst>
                <a:ea typeface="+mn-ea"/>
                <a:cs typeface="+mn-cs"/>
              </a:rPr>
              <a:t>Restricted movement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3238" y="4983163"/>
            <a:ext cx="8183562" cy="1052512"/>
          </a:xfrm>
        </p:spPr>
        <p:txBody>
          <a:bodyPr anchor="b">
            <a:normAutofit/>
          </a:bodyPr>
          <a:lstStyle/>
          <a:p>
            <a:pPr eaLnBrk="1" hangingPunct="1">
              <a:defRPr/>
            </a:pPr>
            <a:endParaRPr lang="en-US" smtClean="0">
              <a:effectLst>
                <a:outerShdw blurRad="38100" dist="38100" dir="2700000" algn="tl">
                  <a:srgbClr val="C0C0C0"/>
                </a:outerShdw>
              </a:effectLst>
              <a:ea typeface="+mj-ea"/>
              <a:cs typeface="+mj-cs"/>
            </a:endParaRPr>
          </a:p>
        </p:txBody>
      </p:sp>
      <p:sp>
        <p:nvSpPr>
          <p:cNvPr id="103426" name="Content Placeholder 2"/>
          <p:cNvSpPr>
            <a:spLocks noGrp="1"/>
          </p:cNvSpPr>
          <p:nvPr>
            <p:ph idx="4294967295"/>
          </p:nvPr>
        </p:nvSpPr>
        <p:spPr/>
        <p:txBody>
          <a:bodyPr lIns="182880" tIns="91440"/>
          <a:lstStyle/>
          <a:p>
            <a:pPr marL="265113" indent="-265113" eaLnBrk="1" hangingPunct="1"/>
            <a:endParaRPr lang="en-US">
              <a:latin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1" descr="wildernes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descr="pilgrim2"/>
          <p:cNvPicPr>
            <a:picLocks noChangeAspect="1" noChangeArrowheads="1"/>
          </p:cNvPicPr>
          <p:nvPr/>
        </p:nvPicPr>
        <p:blipFill>
          <a:blip r:embed="rId3" cstate="print"/>
          <a:srcRect/>
          <a:stretch>
            <a:fillRect/>
          </a:stretch>
        </p:blipFill>
        <p:spPr bwMode="auto">
          <a:xfrm rot="21264654">
            <a:off x="7086600" y="609600"/>
            <a:ext cx="1905000" cy="3213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WordArt 8"/>
          <p:cNvSpPr>
            <a:spLocks noChangeArrowheads="1" noChangeShapeType="1" noTextEdit="1"/>
          </p:cNvSpPr>
          <p:nvPr/>
        </p:nvSpPr>
        <p:spPr bwMode="auto">
          <a:xfrm>
            <a:off x="228600" y="381000"/>
            <a:ext cx="76200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FFF200"/>
                    </a:gs>
                    <a:gs pos="45000">
                      <a:srgbClr val="FF7A00"/>
                    </a:gs>
                    <a:gs pos="70000">
                      <a:srgbClr val="FF0300"/>
                    </a:gs>
                    <a:gs pos="100000">
                      <a:srgbClr val="4D0808"/>
                    </a:gs>
                  </a:gsLst>
                  <a:lin ang="5400000" scaled="0"/>
                </a:gradFill>
                <a:effectLst>
                  <a:glow rad="114300">
                    <a:schemeClr val="tx2"/>
                  </a:glow>
                  <a:outerShdw blurRad="50800" dist="39000" dir="5460000" algn="tl">
                    <a:srgbClr val="000000">
                      <a:alpha val="38000"/>
                    </a:srgbClr>
                  </a:outerShdw>
                </a:effectLst>
                <a:latin typeface="Goudy Old Style" panose="02020502050305020303" pitchFamily="18" charset="0"/>
                <a:ea typeface="+mn-ea"/>
                <a:cs typeface="+mn-cs"/>
              </a:rPr>
              <a:t>Not Everyone is Equal</a:t>
            </a:r>
          </a:p>
        </p:txBody>
      </p:sp>
      <p:pic>
        <p:nvPicPr>
          <p:cNvPr id="57351"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53000" y="2971800"/>
            <a:ext cx="1995487" cy="2599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4453" name="Picture 10" descr="david03"/>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0338" y="1371600"/>
            <a:ext cx="2016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0988" t="13838" r="5967" b="3132"/>
          <a:stretch/>
        </p:blipFill>
        <p:spPr bwMode="auto">
          <a:xfrm rot="473195">
            <a:off x="7086600" y="3733800"/>
            <a:ext cx="1683489" cy="2795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2" name="Rectangle 3"/>
          <p:cNvSpPr txBox="1">
            <a:spLocks noChangeArrowheads="1"/>
          </p:cNvSpPr>
          <p:nvPr/>
        </p:nvSpPr>
        <p:spPr bwMode="auto">
          <a:xfrm>
            <a:off x="609600" y="1600200"/>
            <a:ext cx="4114800" cy="4648200"/>
          </a:xfrm>
          <a:prstGeom prst="rect">
            <a:avLst/>
          </a:prstGeom>
          <a:noFill/>
          <a:ln w="76200">
            <a:no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en-US" altLang="en-US" kern="0" dirty="0" smtClean="0">
                <a:solidFill>
                  <a:schemeClr val="accent3"/>
                </a:solidFill>
                <a:effectLst>
                  <a:glow rad="203200">
                    <a:schemeClr val="tx1"/>
                  </a:glow>
                </a:effectLst>
              </a:rPr>
              <a:t>Women and Jews did not have equal citizenship rights in the colonies. </a:t>
            </a:r>
          </a:p>
          <a:p>
            <a:pPr lvl="1" eaLnBrk="1" hangingPunct="1">
              <a:lnSpc>
                <a:spcPct val="90000"/>
              </a:lnSpc>
              <a:defRPr/>
            </a:pPr>
            <a:r>
              <a:rPr lang="en-US" altLang="en-US" kern="0" dirty="0" smtClean="0">
                <a:solidFill>
                  <a:schemeClr val="accent3"/>
                </a:solidFill>
                <a:effectLst>
                  <a:glow rad="203200">
                    <a:schemeClr val="tx1"/>
                  </a:glow>
                </a:effectLst>
                <a:ea typeface="+mn-ea"/>
                <a:cs typeface="+mn-cs"/>
              </a:rPr>
              <a:t>could not vote or hold public office.</a:t>
            </a:r>
          </a:p>
          <a:p>
            <a:pPr eaLnBrk="1" hangingPunct="1">
              <a:lnSpc>
                <a:spcPct val="90000"/>
              </a:lnSpc>
              <a:defRPr/>
            </a:pPr>
            <a:r>
              <a:rPr lang="en-US" altLang="en-US" kern="0" dirty="0" smtClean="0">
                <a:solidFill>
                  <a:schemeClr val="accent3"/>
                </a:solidFill>
                <a:effectLst>
                  <a:glow rad="203200">
                    <a:schemeClr val="tx1"/>
                  </a:glow>
                </a:effectLst>
              </a:rPr>
              <a:t>Native Americans &amp; Africans forced into slavery were abused</a:t>
            </a:r>
          </a:p>
          <a:p>
            <a:pPr lvl="1" eaLnBrk="1" hangingPunct="1">
              <a:lnSpc>
                <a:spcPct val="90000"/>
              </a:lnSpc>
              <a:defRPr/>
            </a:pPr>
            <a:r>
              <a:rPr lang="en-US" altLang="en-US" kern="0" dirty="0" smtClean="0">
                <a:ea typeface="+mn-ea"/>
                <a:cs typeface="+mn-cs"/>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A%20Wilderness%20Legacy%20for%20a%20Growing%20City%20credit%20C%20M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3"/>
          <p:cNvSpPr>
            <a:spLocks noGrp="1" noChangeArrowheads="1"/>
          </p:cNvSpPr>
          <p:nvPr>
            <p:ph type="title"/>
          </p:nvPr>
        </p:nvSpPr>
        <p:spPr>
          <a:xfrm>
            <a:off x="533400" y="1524000"/>
            <a:ext cx="8229600" cy="1905000"/>
          </a:xfrm>
          <a:solidFill>
            <a:schemeClr val="bg1">
              <a:alpha val="56862"/>
            </a:schemeClr>
          </a:solidFill>
          <a:ln w="76200">
            <a:solidFill>
              <a:srgbClr val="99CC00"/>
            </a:solidFill>
            <a:miter lim="800000"/>
            <a:headEnd/>
            <a:tailEnd/>
          </a:ln>
        </p:spPr>
        <p:txBody>
          <a:bodyPr/>
          <a:lstStyle/>
          <a:p>
            <a:pPr eaLnBrk="1" hangingPunct="1"/>
            <a:r>
              <a:rPr lang="en-US" sz="3600" b="1">
                <a:solidFill>
                  <a:srgbClr val="005082"/>
                </a:solidFill>
                <a:latin typeface="Arial" charset="0"/>
              </a:rPr>
              <a:t/>
            </a:r>
            <a:br>
              <a:rPr lang="en-US" sz="3600" b="1">
                <a:solidFill>
                  <a:srgbClr val="005082"/>
                </a:solidFill>
                <a:latin typeface="Arial" charset="0"/>
              </a:rPr>
            </a:br>
            <a:r>
              <a:rPr lang="en-US" sz="3600" b="1">
                <a:solidFill>
                  <a:schemeClr val="tx1"/>
                </a:solidFill>
                <a:latin typeface="Arial" charset="0"/>
              </a:rPr>
              <a:t>Which groups in the colonies did not have equal rights?</a:t>
            </a:r>
            <a:r>
              <a:rPr lang="en-US" b="1">
                <a:solidFill>
                  <a:schemeClr val="tx1"/>
                </a:solidFill>
                <a:latin typeface="Arial" charset="0"/>
              </a:rPr>
              <a:t> </a:t>
            </a:r>
            <a:br>
              <a:rPr lang="en-US" b="1">
                <a:solidFill>
                  <a:schemeClr val="tx1"/>
                </a:solidFill>
                <a:latin typeface="Arial" charset="0"/>
              </a:rPr>
            </a:br>
            <a:endParaRPr lang="en-US" b="1">
              <a:solidFill>
                <a:schemeClr val="tx1"/>
              </a:solidFill>
              <a:latin typeface="Arial" charset="0"/>
            </a:endParaRPr>
          </a:p>
        </p:txBody>
      </p:sp>
      <p:sp>
        <p:nvSpPr>
          <p:cNvPr id="104452" name="Rectangle 4"/>
          <p:cNvSpPr>
            <a:spLocks noGrp="1" noChangeArrowheads="1"/>
          </p:cNvSpPr>
          <p:nvPr>
            <p:ph type="body" idx="1"/>
          </p:nvPr>
        </p:nvSpPr>
        <p:spPr>
          <a:xfrm>
            <a:off x="533400" y="3886200"/>
            <a:ext cx="8305800" cy="1066800"/>
          </a:xfrm>
          <a:solidFill>
            <a:schemeClr val="bg1">
              <a:alpha val="74117"/>
            </a:schemeClr>
          </a:solidFill>
          <a:ln w="76200">
            <a:solidFill>
              <a:srgbClr val="3366FF"/>
            </a:solidFill>
            <a:miter lim="800000"/>
            <a:headEnd/>
            <a:tailEnd/>
          </a:ln>
        </p:spPr>
        <p:txBody>
          <a:bodyPr/>
          <a:lstStyle/>
          <a:p>
            <a:pPr eaLnBrk="1" hangingPunct="1">
              <a:spcBef>
                <a:spcPct val="0"/>
              </a:spcBef>
              <a:buFontTx/>
              <a:buNone/>
            </a:pPr>
            <a:r>
              <a:rPr lang="en-US">
                <a:latin typeface="Arial" charset="0"/>
              </a:rPr>
              <a:t>Women, Jews, Native Americans and Enslaved Africans</a:t>
            </a:r>
          </a:p>
        </p:txBody>
      </p:sp>
      <p:sp>
        <p:nvSpPr>
          <p:cNvPr id="6" name="WordArt 5"/>
          <p:cNvSpPr>
            <a:spLocks noChangeArrowheads="1" noChangeShapeType="1" noTextEdit="1"/>
          </p:cNvSpPr>
          <p:nvPr/>
        </p:nvSpPr>
        <p:spPr bwMode="auto">
          <a:xfrm>
            <a:off x="685800" y="304800"/>
            <a:ext cx="8153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4">
                      <a:satMod val="175000"/>
                      <a:alpha val="40000"/>
                    </a:schemeClr>
                  </a:glow>
                  <a:outerShdw blurRad="50800" dist="39000" dir="5460000" algn="tl">
                    <a:srgbClr val="000000">
                      <a:alpha val="38000"/>
                    </a:srgbClr>
                  </a:outerShdw>
                </a:effectLst>
                <a:latin typeface="Impact"/>
                <a:ea typeface="+mn-ea"/>
                <a:cs typeface="+mn-cs"/>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2">
                                            <p:bg/>
                                          </p:spTgt>
                                        </p:tgtEl>
                                        <p:attrNameLst>
                                          <p:attrName>style.visibility</p:attrName>
                                        </p:attrNameLst>
                                      </p:cBhvr>
                                      <p:to>
                                        <p:strVal val="visible"/>
                                      </p:to>
                                    </p:set>
                                    <p:anim calcmode="lin" valueType="num">
                                      <p:cBhvr additive="base">
                                        <p:cTn id="7" dur="500" fill="hold"/>
                                        <p:tgtEl>
                                          <p:spTgt spid="10445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2">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452">
                                            <p:txEl>
                                              <p:pRg st="0" end="0"/>
                                            </p:txEl>
                                          </p:spTgt>
                                        </p:tgtEl>
                                        <p:attrNameLst>
                                          <p:attrName>style.visibility</p:attrName>
                                        </p:attrNameLst>
                                      </p:cBhvr>
                                      <p:to>
                                        <p:strVal val="visible"/>
                                      </p:to>
                                    </p:set>
                                    <p:anim calcmode="lin" valueType="num">
                                      <p:cBhvr additive="base">
                                        <p:cTn id="11" dur="500" fill="hold"/>
                                        <p:tgtEl>
                                          <p:spTgt spid="10445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445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A%20Wilderness%20Legacy%20for%20a%20Growing%20City%20credit%20C%20Mi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533400" y="1524000"/>
            <a:ext cx="8229600" cy="1905000"/>
          </a:xfrm>
          <a:solidFill>
            <a:schemeClr val="bg1">
              <a:alpha val="56862"/>
            </a:schemeClr>
          </a:solidFill>
          <a:ln w="76200">
            <a:solidFill>
              <a:srgbClr val="99CC00"/>
            </a:solidFill>
            <a:miter lim="800000"/>
            <a:headEnd/>
            <a:tailEnd/>
          </a:ln>
        </p:spPr>
        <p:txBody>
          <a:bodyPr/>
          <a:lstStyle/>
          <a:p>
            <a:pPr eaLnBrk="1" hangingPunct="1"/>
            <a:r>
              <a:rPr lang="en-US" sz="3200" b="1">
                <a:solidFill>
                  <a:srgbClr val="005082"/>
                </a:solidFill>
                <a:latin typeface="Arial" charset="0"/>
              </a:rPr>
              <a:t>In what ways were Native American tribes different region to region?</a:t>
            </a:r>
            <a:r>
              <a:rPr lang="en-US" sz="4000" b="1">
                <a:solidFill>
                  <a:srgbClr val="005082"/>
                </a:solidFill>
                <a:latin typeface="Arial" charset="0"/>
              </a:rPr>
              <a:t/>
            </a:r>
            <a:br>
              <a:rPr lang="en-US" sz="4000" b="1">
                <a:solidFill>
                  <a:srgbClr val="005082"/>
                </a:solidFill>
                <a:latin typeface="Arial" charset="0"/>
              </a:rPr>
            </a:br>
            <a:endParaRPr lang="en-US" sz="4000" b="1">
              <a:solidFill>
                <a:srgbClr val="005082"/>
              </a:solidFill>
              <a:latin typeface="Arial" charset="0"/>
            </a:endParaRPr>
          </a:p>
        </p:txBody>
      </p:sp>
      <p:sp>
        <p:nvSpPr>
          <p:cNvPr id="69635" name="Rectangle 3"/>
          <p:cNvSpPr>
            <a:spLocks noGrp="1" noChangeArrowheads="1"/>
          </p:cNvSpPr>
          <p:nvPr>
            <p:ph type="body" idx="1"/>
          </p:nvPr>
        </p:nvSpPr>
        <p:spPr>
          <a:xfrm>
            <a:off x="533400" y="3886200"/>
            <a:ext cx="8229600" cy="1447800"/>
          </a:xfrm>
          <a:solidFill>
            <a:schemeClr val="bg1">
              <a:alpha val="74117"/>
            </a:schemeClr>
          </a:solidFill>
          <a:ln w="76200">
            <a:solidFill>
              <a:srgbClr val="3366FF"/>
            </a:solidFill>
            <a:miter lim="800000"/>
            <a:headEnd/>
            <a:tailEnd/>
          </a:ln>
        </p:spPr>
        <p:txBody>
          <a:bodyPr/>
          <a:lstStyle/>
          <a:p>
            <a:pPr eaLnBrk="1" hangingPunct="1"/>
            <a:r>
              <a:rPr lang="en-US">
                <a:latin typeface="Arial" charset="0"/>
              </a:rPr>
              <a:t>housing, language, economy, food, beliefs</a:t>
            </a:r>
          </a:p>
        </p:txBody>
      </p:sp>
      <p:sp>
        <p:nvSpPr>
          <p:cNvPr id="8197" name="WordArt 6"/>
          <p:cNvSpPr>
            <a:spLocks noChangeArrowheads="1" noChangeShapeType="1" noTextEdit="1"/>
          </p:cNvSpPr>
          <p:nvPr/>
        </p:nvSpPr>
        <p:spPr bwMode="auto">
          <a:xfrm>
            <a:off x="685800" y="304800"/>
            <a:ext cx="8153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6">
                      <a:satMod val="175000"/>
                      <a:alpha val="40000"/>
                    </a:schemeClr>
                  </a:glow>
                  <a:outerShdw blurRad="50800" dist="39000" dir="5460000" algn="tl">
                    <a:srgbClr val="000000">
                      <a:alpha val="38000"/>
                    </a:srgbClr>
                  </a:outerShdw>
                </a:effectLst>
                <a:latin typeface="Impact"/>
                <a:ea typeface="+mn-ea"/>
                <a:cs typeface="+mn-cs"/>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bg/>
                                          </p:spTgt>
                                        </p:tgtEl>
                                        <p:attrNameLst>
                                          <p:attrName>style.visibility</p:attrName>
                                        </p:attrNameLst>
                                      </p:cBhvr>
                                      <p:to>
                                        <p:strVal val="visible"/>
                                      </p:to>
                                    </p:set>
                                    <p:anim calcmode="lin" valueType="num">
                                      <p:cBhvr additive="base">
                                        <p:cTn id="7" dur="500" fill="hold"/>
                                        <p:tgtEl>
                                          <p:spTgt spid="6963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635">
                                            <p:txEl>
                                              <p:pRg st="0" end="0"/>
                                            </p:txEl>
                                          </p:spTgt>
                                        </p:tgtEl>
                                        <p:attrNameLst>
                                          <p:attrName>style.visibility</p:attrName>
                                        </p:attrNameLst>
                                      </p:cBhvr>
                                      <p:to>
                                        <p:strVal val="visible"/>
                                      </p:to>
                                    </p:set>
                                    <p:anim calcmode="lin" valueType="num">
                                      <p:cBhvr additive="base">
                                        <p:cTn id="11"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175" y="-6350"/>
          <a:ext cx="6215064" cy="6805613"/>
        </p:xfrm>
        <a:graphic>
          <a:graphicData uri="http://schemas.openxmlformats.org/drawingml/2006/table">
            <a:tbl>
              <a:tblPr firstRow="1" bandRow="1">
                <a:tableStyleId>{5C22544A-7EE6-4342-B048-85BDC9FD1C3A}</a:tableStyleId>
              </a:tblPr>
              <a:tblGrid>
                <a:gridCol w="3107532"/>
                <a:gridCol w="3107532"/>
              </a:tblGrid>
              <a:tr h="7010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Native American: Way</a:t>
                      </a:r>
                      <a:r>
                        <a:rPr lang="en-US" sz="2000" b="1" baseline="0" dirty="0" smtClean="0">
                          <a:solidFill>
                            <a:schemeClr val="tx1"/>
                          </a:solidFill>
                        </a:rPr>
                        <a:t> of Life</a:t>
                      </a:r>
                      <a:endParaRPr lang="en-US" sz="2000" b="1" dirty="0" smtClean="0">
                        <a:solidFill>
                          <a:schemeClr val="tx1"/>
                        </a:solidFill>
                      </a:endParaRPr>
                    </a:p>
                  </a:txBody>
                  <a:tcPr marL="91438" marR="91438" marT="45723" marB="457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tc>
                  <a:txBody>
                    <a:bodyPr/>
                    <a:lstStyle/>
                    <a:p>
                      <a:pPr algn="ctr"/>
                      <a:r>
                        <a:rPr lang="en-US" sz="2000" dirty="0" smtClean="0">
                          <a:solidFill>
                            <a:schemeClr val="tx1"/>
                          </a:solidFill>
                        </a:rPr>
                        <a:t>European: Way of Life</a:t>
                      </a:r>
                      <a:endParaRPr lang="en-US" sz="2000" dirty="0">
                        <a:solidFill>
                          <a:schemeClr val="tx1"/>
                        </a:solidFill>
                      </a:endParaRPr>
                    </a:p>
                  </a:txBody>
                  <a:tcPr marL="91438" marR="91438" marT="45723" marB="457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tr>
              <a:tr h="1577575">
                <a:tc>
                  <a:txBody>
                    <a:bodyPr/>
                    <a:lstStyle/>
                    <a:p>
                      <a:r>
                        <a:rPr lang="en-US" sz="1500" b="1" dirty="0" smtClean="0"/>
                        <a:t>GIVING</a:t>
                      </a:r>
                    </a:p>
                    <a:p>
                      <a:r>
                        <a:rPr lang="en-US" sz="1500" b="0" dirty="0" smtClean="0"/>
                        <a:t>A respected person is one who gives. A person who hoards is watched with distrust. </a:t>
                      </a:r>
                      <a:endParaRPr lang="en-US" sz="1500" b="0" dirty="0"/>
                    </a:p>
                  </a:txBody>
                  <a:tcPr marL="91438" marR="91438" marT="45723" marB="457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500" b="1" dirty="0" smtClean="0"/>
                        <a:t>SAVING</a:t>
                      </a:r>
                    </a:p>
                    <a:p>
                      <a:r>
                        <a:rPr lang="en-US" sz="1500" kern="1200" dirty="0" smtClean="0">
                          <a:solidFill>
                            <a:schemeClr val="dk1"/>
                          </a:solidFill>
                          <a:latin typeface="+mn-lt"/>
                          <a:ea typeface="+mn-ea"/>
                          <a:cs typeface="+mn-cs"/>
                        </a:rPr>
                        <a:t>A respected person is someone who saves. Even education is an investment in the future.</a:t>
                      </a:r>
                      <a:endParaRPr lang="en-US" sz="1500" dirty="0"/>
                    </a:p>
                  </a:txBody>
                  <a:tcPr marL="91438" marR="91438" marT="45723" marB="457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1851935">
                <a:tc>
                  <a:txBody>
                    <a:bodyPr/>
                    <a:lstStyle/>
                    <a:p>
                      <a:r>
                        <a:rPr lang="nl-NL" sz="1500" b="1" kern="1200" dirty="0" smtClean="0">
                          <a:solidFill>
                            <a:schemeClr val="dk1"/>
                          </a:solidFill>
                          <a:latin typeface="+mn-lt"/>
                          <a:ea typeface="+mn-ea"/>
                          <a:cs typeface="+mn-cs"/>
                        </a:rPr>
                        <a:t>COOPERATION</a:t>
                      </a:r>
                    </a:p>
                    <a:p>
                      <a:r>
                        <a:rPr lang="en-US" sz="1500" kern="1200" dirty="0" smtClean="0">
                          <a:solidFill>
                            <a:schemeClr val="dk1"/>
                          </a:solidFill>
                          <a:latin typeface="+mn-lt"/>
                          <a:ea typeface="+mn-ea"/>
                          <a:cs typeface="+mn-cs"/>
                        </a:rPr>
                        <a:t>Cooperation is healthy and essential. Anyone who tries to stand out is showing off. They believe in team effort</a:t>
                      </a:r>
                      <a:r>
                        <a:rPr lang="en-US" sz="1500" kern="1200" baseline="0" dirty="0" smtClean="0">
                          <a:solidFill>
                            <a:schemeClr val="dk1"/>
                          </a:solidFill>
                          <a:latin typeface="+mn-lt"/>
                          <a:ea typeface="+mn-ea"/>
                          <a:cs typeface="+mn-cs"/>
                        </a:rPr>
                        <a:t> for the most part.</a:t>
                      </a:r>
                      <a:endParaRPr lang="en-US" sz="1500" kern="1200" dirty="0" smtClean="0">
                        <a:solidFill>
                          <a:schemeClr val="dk1"/>
                        </a:solidFill>
                        <a:latin typeface="+mn-lt"/>
                        <a:ea typeface="+mn-ea"/>
                        <a:cs typeface="+mn-cs"/>
                      </a:endParaRPr>
                    </a:p>
                  </a:txBody>
                  <a:tcPr marL="91438" marR="91438" marT="45723" marB="457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500" b="1" dirty="0" smtClean="0"/>
                        <a:t>COMPETITION</a:t>
                      </a:r>
                    </a:p>
                    <a:p>
                      <a:r>
                        <a:rPr lang="en-US" sz="1500" kern="1200" dirty="0" smtClean="0">
                          <a:solidFill>
                            <a:schemeClr val="dk1"/>
                          </a:solidFill>
                          <a:latin typeface="+mn-lt"/>
                          <a:ea typeface="+mn-ea"/>
                          <a:cs typeface="+mn-cs"/>
                        </a:rPr>
                        <a:t>Competition is healthy and essential. You do not have to win but you must try to achieve first place. There was some cooperation.</a:t>
                      </a:r>
                      <a:endParaRPr lang="en-US" sz="1500" dirty="0"/>
                    </a:p>
                  </a:txBody>
                  <a:tcPr marL="91438" marR="91438" marT="45723" marB="457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675019">
                <a:tc>
                  <a:txBody>
                    <a:bodyPr/>
                    <a:lstStyle/>
                    <a:p>
                      <a:r>
                        <a:rPr lang="en-US" sz="1500" b="1" kern="1200" dirty="0" smtClean="0">
                          <a:solidFill>
                            <a:schemeClr val="dk1"/>
                          </a:solidFill>
                          <a:latin typeface="+mn-lt"/>
                          <a:ea typeface="+mn-ea"/>
                          <a:cs typeface="+mn-cs"/>
                        </a:rPr>
                        <a:t>HARMONY WITH NATURE </a:t>
                      </a:r>
                    </a:p>
                    <a:p>
                      <a:r>
                        <a:rPr lang="en-US" sz="1500" kern="1200" dirty="0" smtClean="0">
                          <a:solidFill>
                            <a:schemeClr val="dk1"/>
                          </a:solidFill>
                          <a:latin typeface="+mn-lt"/>
                          <a:ea typeface="+mn-ea"/>
                          <a:cs typeface="+mn-cs"/>
                        </a:rPr>
                        <a:t> Accepts nature. They do not try to change it. If a log falls across a creek, no one moves it. The creek path might change, but that is harmony. Farmers did plant seed and irrigate their crops, but these are exceptions.</a:t>
                      </a:r>
                      <a:endParaRPr lang="en-US" sz="1500" dirty="0"/>
                    </a:p>
                  </a:txBody>
                  <a:tcPr marL="91438" marR="91438" marT="45723" marB="457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500" b="1" kern="1200" dirty="0" smtClean="0">
                          <a:solidFill>
                            <a:schemeClr val="dk1"/>
                          </a:solidFill>
                          <a:latin typeface="+mn-lt"/>
                          <a:ea typeface="+mn-ea"/>
                          <a:cs typeface="+mn-cs"/>
                        </a:rPr>
                        <a:t>CONQUEST OVER NATURE</a:t>
                      </a:r>
                      <a:r>
                        <a:rPr lang="en-US" sz="1500" kern="1200" dirty="0" smtClean="0">
                          <a:solidFill>
                            <a:schemeClr val="dk1"/>
                          </a:solidFill>
                          <a:latin typeface="+mn-lt"/>
                          <a:ea typeface="+mn-ea"/>
                          <a:cs typeface="+mn-cs"/>
                        </a:rPr>
                        <a:t>    </a:t>
                      </a:r>
                    </a:p>
                    <a:p>
                      <a:r>
                        <a:rPr lang="en-US" sz="1500" kern="1200" dirty="0" smtClean="0">
                          <a:solidFill>
                            <a:schemeClr val="dk1"/>
                          </a:solidFill>
                          <a:latin typeface="+mn-lt"/>
                          <a:ea typeface="+mn-ea"/>
                          <a:cs typeface="+mn-cs"/>
                        </a:rPr>
                        <a:t>Controls nature by building dams and power plants. There are preserves set aside where land, plant, and animal life are in their natural state, but these are exceptions. 	</a:t>
                      </a:r>
                    </a:p>
                  </a:txBody>
                  <a:tcPr marL="91438" marR="91438" marT="45723" marB="457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
        <p:nvSpPr>
          <p:cNvPr id="60434" name="TextBox 4"/>
          <p:cNvSpPr txBox="1">
            <a:spLocks noChangeArrowheads="1"/>
          </p:cNvSpPr>
          <p:nvPr/>
        </p:nvSpPr>
        <p:spPr bwMode="auto">
          <a:xfrm>
            <a:off x="6553200" y="990600"/>
            <a:ext cx="24384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t>Based on the information provided how might European explorers and American Indians perceive one another?</a:t>
            </a:r>
          </a:p>
        </p:txBody>
      </p:sp>
      <p:pic>
        <p:nvPicPr>
          <p:cNvPr id="6" name="Picture 5"/>
          <p:cNvPicPr>
            <a:picLocks noChangeAspect="1"/>
          </p:cNvPicPr>
          <p:nvPr/>
        </p:nvPicPr>
        <p:blipFill>
          <a:blip r:embed="rId2"/>
          <a:stretch>
            <a:fillRect/>
          </a:stretch>
        </p:blipFill>
        <p:spPr>
          <a:xfrm>
            <a:off x="6178083" y="3505200"/>
            <a:ext cx="2971800" cy="14129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8" descr="world_map"/>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990600"/>
            <a:ext cx="2133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4" descr="artdecoredth"/>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08850" y="3657600"/>
            <a:ext cx="18351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6" descr="SilkBrocadeAltarCloth_sup_1"/>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53160">
            <a:off x="3352800" y="4343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8" descr="ruby_plain"/>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1723">
            <a:off x="1828800" y="514350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54" descr="spices"/>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719638"/>
            <a:ext cx="31242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50" descr="512665_61806_c_Winza_ruby"/>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4495800"/>
            <a:ext cx="12731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64" descr="cu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5238750"/>
            <a:ext cx="1905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65"/>
          <p:cNvSpPr txBox="1">
            <a:spLocks noChangeArrowheads="1"/>
          </p:cNvSpPr>
          <p:nvPr/>
        </p:nvSpPr>
        <p:spPr bwMode="auto">
          <a:xfrm>
            <a:off x="0" y="54864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chemeClr val="bg1"/>
                </a:solidFill>
              </a:rPr>
              <a:t>Spices</a:t>
            </a:r>
          </a:p>
        </p:txBody>
      </p:sp>
      <p:sp>
        <p:nvSpPr>
          <p:cNvPr id="61450" name="Text Box 66"/>
          <p:cNvSpPr txBox="1">
            <a:spLocks noChangeArrowheads="1"/>
          </p:cNvSpPr>
          <p:nvPr/>
        </p:nvSpPr>
        <p:spPr bwMode="auto">
          <a:xfrm>
            <a:off x="2133600" y="50292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chemeClr val="bg1"/>
                </a:solidFill>
              </a:rPr>
              <a:t>Gems</a:t>
            </a:r>
          </a:p>
        </p:txBody>
      </p:sp>
      <p:sp>
        <p:nvSpPr>
          <p:cNvPr id="61451" name="Text Box 67"/>
          <p:cNvSpPr txBox="1">
            <a:spLocks noChangeArrowheads="1"/>
          </p:cNvSpPr>
          <p:nvPr/>
        </p:nvSpPr>
        <p:spPr bwMode="auto">
          <a:xfrm>
            <a:off x="3581400" y="62484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chemeClr val="bg1"/>
                </a:solidFill>
              </a:rPr>
              <a:t>Silk</a:t>
            </a:r>
          </a:p>
        </p:txBody>
      </p:sp>
      <p:sp>
        <p:nvSpPr>
          <p:cNvPr id="61452" name="Text Box 68"/>
          <p:cNvSpPr txBox="1">
            <a:spLocks noChangeArrowheads="1"/>
          </p:cNvSpPr>
          <p:nvPr/>
        </p:nvSpPr>
        <p:spPr bwMode="auto">
          <a:xfrm>
            <a:off x="6400800" y="54102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chemeClr val="bg1"/>
                </a:solidFill>
              </a:rPr>
              <a:t>Tea</a:t>
            </a:r>
          </a:p>
        </p:txBody>
      </p:sp>
      <p:sp>
        <p:nvSpPr>
          <p:cNvPr id="61453" name="Text Box 69"/>
          <p:cNvSpPr txBox="1">
            <a:spLocks noChangeArrowheads="1"/>
          </p:cNvSpPr>
          <p:nvPr/>
        </p:nvSpPr>
        <p:spPr bwMode="auto">
          <a:xfrm>
            <a:off x="7772400" y="57150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chemeClr val="bg1"/>
                </a:solidFill>
              </a:rPr>
              <a:t>Perfume</a:t>
            </a:r>
          </a:p>
        </p:txBody>
      </p:sp>
      <p:sp>
        <p:nvSpPr>
          <p:cNvPr id="19" name="WordArt 6"/>
          <p:cNvSpPr>
            <a:spLocks noChangeArrowheads="1" noChangeShapeType="1" noTextEdit="1"/>
          </p:cNvSpPr>
          <p:nvPr/>
        </p:nvSpPr>
        <p:spPr bwMode="auto">
          <a:xfrm>
            <a:off x="685800" y="304800"/>
            <a:ext cx="8153400" cy="990600"/>
          </a:xfrm>
          <a:prstGeom prst="rect">
            <a:avLst/>
          </a:prstGeom>
        </p:spPr>
        <p:txBody>
          <a:bodyPr wrap="none" fromWordArt="1">
            <a:prstTxWarp prst="textCanUp">
              <a:avLst>
                <a:gd name="adj" fmla="val 85713"/>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600" b="1" kern="10" dirty="0">
                <a:ln w="11430"/>
                <a:gradFill>
                  <a:gsLst>
                    <a:gs pos="0">
                      <a:srgbClr val="03D4A8"/>
                    </a:gs>
                    <a:gs pos="25000">
                      <a:srgbClr val="21D6E0"/>
                    </a:gs>
                    <a:gs pos="75000">
                      <a:srgbClr val="0087E6"/>
                    </a:gs>
                    <a:gs pos="100000">
                      <a:srgbClr val="005CBF"/>
                    </a:gs>
                  </a:gsLst>
                  <a:lin ang="5400000" scaled="0"/>
                </a:gradFill>
                <a:effectLst>
                  <a:glow rad="228600">
                    <a:schemeClr val="accent6">
                      <a:satMod val="175000"/>
                      <a:alpha val="40000"/>
                    </a:schemeClr>
                  </a:glow>
                  <a:outerShdw blurRad="50800" dist="39000" dir="5460000" algn="tl">
                    <a:srgbClr val="000000">
                      <a:alpha val="38000"/>
                    </a:srgbClr>
                  </a:outerShdw>
                </a:effectLst>
                <a:latin typeface="Impact"/>
                <a:ea typeface="+mn-ea"/>
                <a:cs typeface="+mn-cs"/>
              </a:rPr>
              <a:t>Age of Exploration</a:t>
            </a:r>
          </a:p>
        </p:txBody>
      </p:sp>
      <p:sp>
        <p:nvSpPr>
          <p:cNvPr id="20" name="Rectangle 3"/>
          <p:cNvSpPr txBox="1">
            <a:spLocks noChangeArrowheads="1"/>
          </p:cNvSpPr>
          <p:nvPr/>
        </p:nvSpPr>
        <p:spPr bwMode="auto">
          <a:xfrm>
            <a:off x="381000" y="1371600"/>
            <a:ext cx="5029200" cy="3124200"/>
          </a:xfrm>
          <a:prstGeom prst="rect">
            <a:avLst/>
          </a:prstGeom>
          <a:noFill/>
          <a:ln w="76200">
            <a:noFill/>
            <a:miter lim="800000"/>
            <a:headEnd/>
            <a:tailEnd/>
          </a:ln>
          <a:extLs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80000"/>
              </a:lnSpc>
              <a:defRPr/>
            </a:pPr>
            <a:r>
              <a:rPr lang="en-US" sz="2800" dirty="0" smtClean="0">
                <a:solidFill>
                  <a:srgbClr val="FFFFFF"/>
                </a:solidFill>
                <a:effectLst>
                  <a:glow rad="203200">
                    <a:schemeClr val="tx1">
                      <a:alpha val="96000"/>
                    </a:schemeClr>
                  </a:glow>
                </a:effectLst>
                <a:latin typeface="Arial" charset="0"/>
              </a:rPr>
              <a:t>1400s Europe was interested in Asia for spices, perfumes, fine silks, and jewels</a:t>
            </a:r>
          </a:p>
          <a:p>
            <a:pPr marL="609600" indent="-609600" eaLnBrk="1" hangingPunct="1">
              <a:lnSpc>
                <a:spcPct val="80000"/>
              </a:lnSpc>
              <a:defRPr/>
            </a:pPr>
            <a:r>
              <a:rPr lang="en-US" sz="2800" dirty="0" smtClean="0">
                <a:solidFill>
                  <a:srgbClr val="FFFFFF"/>
                </a:solidFill>
                <a:effectLst>
                  <a:glow rad="203200">
                    <a:schemeClr val="tx1">
                      <a:alpha val="96000"/>
                    </a:schemeClr>
                  </a:glow>
                </a:effectLst>
                <a:latin typeface="Arial" charset="0"/>
              </a:rPr>
              <a:t>Hoped to find a sailing route through that would bypass Italy and the Middle East</a:t>
            </a:r>
          </a:p>
          <a:p>
            <a:pPr marL="609600" indent="-609600" eaLnBrk="1" hangingPunct="1">
              <a:lnSpc>
                <a:spcPct val="80000"/>
              </a:lnSpc>
              <a:buFontTx/>
              <a:buNone/>
              <a:defRPr/>
            </a:pPr>
            <a:r>
              <a:rPr lang="en-US" sz="2400" dirty="0" smtClean="0">
                <a:latin typeface="Arial" charset="0"/>
              </a:rPr>
              <a:t> </a:t>
            </a:r>
            <a:endParaRPr lang="en-US" sz="2400" dirty="0">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3" descr="world-map-without-d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WordArt 6"/>
          <p:cNvSpPr>
            <a:spLocks noChangeArrowheads="1" noChangeShapeType="1" noTextEdit="1"/>
          </p:cNvSpPr>
          <p:nvPr/>
        </p:nvSpPr>
        <p:spPr bwMode="auto">
          <a:xfrm>
            <a:off x="533400" y="5105400"/>
            <a:ext cx="8382000" cy="914400"/>
          </a:xfrm>
          <a:prstGeom prst="rect">
            <a:avLst/>
          </a:prstGeom>
        </p:spPr>
        <p:txBody>
          <a:bodyPr wrap="none" fromWordArt="1"/>
          <a:lstStyle/>
          <a:p>
            <a:pPr algn="ctr">
              <a:defRPr/>
            </a:pPr>
            <a:r>
              <a:rPr lang="en-US" sz="100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ea typeface="+mn-ea"/>
                <a:cs typeface="Times New Roman" pitchFamily="18" charset="0"/>
              </a:rPr>
              <a:t>World Map</a:t>
            </a:r>
          </a:p>
        </p:txBody>
      </p:sp>
      <p:sp>
        <p:nvSpPr>
          <p:cNvPr id="62467" name="Rectangle 9"/>
          <p:cNvSpPr>
            <a:spLocks noChangeArrowheads="1"/>
          </p:cNvSpPr>
          <p:nvPr/>
        </p:nvSpPr>
        <p:spPr bwMode="auto">
          <a:xfrm>
            <a:off x="0" y="0"/>
            <a:ext cx="9144000" cy="68580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1" descr="Aivazovsky-Sailing-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228600"/>
            <a:ext cx="7162800" cy="2400657"/>
          </a:xfrm>
          <a:prstGeom prst="rect">
            <a:avLst/>
          </a:prstGeom>
          <a:noFill/>
        </p:spPr>
        <p:txBody>
          <a:bodyPr>
            <a:spAutoFit/>
          </a:bodyPr>
          <a:lstStyle/>
          <a:p>
            <a:pPr>
              <a:defRPr/>
            </a:pPr>
            <a:r>
              <a:rPr lang="en-US" sz="50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cs typeface="+mn-cs"/>
              </a:rPr>
              <a:t>What do you already know about Christopher Columbus?</a:t>
            </a:r>
          </a:p>
        </p:txBody>
      </p:sp>
    </p:spTree>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2439</TotalTime>
  <Words>1577</Words>
  <Application>Microsoft Office PowerPoint</Application>
  <PresentationFormat>On-screen Show (4:3)</PresentationFormat>
  <Paragraphs>209</Paragraphs>
  <Slides>48</Slides>
  <Notes>3</Notes>
  <HiddenSlides>0</HiddenSlides>
  <MMClips>0</MMClips>
  <ScaleCrop>false</ScaleCrop>
  <HeadingPairs>
    <vt:vector size="4" baseType="variant">
      <vt:variant>
        <vt:lpstr>Theme</vt:lpstr>
      </vt:variant>
      <vt:variant>
        <vt:i4>4</vt:i4>
      </vt:variant>
      <vt:variant>
        <vt:lpstr>Slide Titles</vt:lpstr>
      </vt:variant>
      <vt:variant>
        <vt:i4>48</vt:i4>
      </vt:variant>
    </vt:vector>
  </HeadingPairs>
  <TitlesOfParts>
    <vt:vector size="52" baseType="lpstr">
      <vt:lpstr>Default Design</vt:lpstr>
      <vt:lpstr>Layers</vt:lpstr>
      <vt:lpstr>Breeze</vt:lpstr>
      <vt:lpstr>1_Breeze</vt:lpstr>
      <vt:lpstr>PowerPoint Presentation</vt:lpstr>
      <vt:lpstr>PowerPoint Presentation</vt:lpstr>
      <vt:lpstr>PowerPoint Presentation</vt:lpstr>
      <vt:lpstr>PowerPoint Presentation</vt:lpstr>
      <vt:lpstr>In what ways were Native American tribes different region to region?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were some of the positive and negative consequences of the arrival of Europeans in the New World?</vt:lpstr>
      <vt:lpstr> What are examples of cash crops?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colony was founded as a place for Catholic refugees?  </vt:lpstr>
      <vt:lpstr>PowerPoint Presentation</vt:lpstr>
      <vt:lpstr>PowerPoint Presentation</vt:lpstr>
      <vt:lpstr> What 3 factors influenced Europeans to move to America?  </vt:lpstr>
      <vt:lpstr> How did the triangular trade benefit  the colonies?  </vt:lpstr>
      <vt:lpstr>PowerPoint Presentation</vt:lpstr>
      <vt:lpstr>PowerPoint Presentation</vt:lpstr>
      <vt:lpstr>PowerPoint Presentation</vt:lpstr>
      <vt:lpstr> Which groups in the colonies did not have equal rights?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tshaddox</dc:creator>
  <cp:lastModifiedBy>alison_mclin</cp:lastModifiedBy>
  <cp:revision>114</cp:revision>
  <dcterms:created xsi:type="dcterms:W3CDTF">2008-08-27T20:38:02Z</dcterms:created>
  <dcterms:modified xsi:type="dcterms:W3CDTF">2018-06-07T23:20:18Z</dcterms:modified>
</cp:coreProperties>
</file>