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14" r:id="rId3"/>
    <p:sldId id="302" r:id="rId4"/>
    <p:sldId id="319" r:id="rId5"/>
    <p:sldId id="320" r:id="rId6"/>
    <p:sldId id="321" r:id="rId7"/>
    <p:sldId id="323" r:id="rId8"/>
    <p:sldId id="322" r:id="rId9"/>
    <p:sldId id="329" r:id="rId10"/>
    <p:sldId id="330" r:id="rId11"/>
    <p:sldId id="331" r:id="rId12"/>
    <p:sldId id="325" r:id="rId13"/>
    <p:sldId id="326" r:id="rId14"/>
    <p:sldId id="332" r:id="rId15"/>
    <p:sldId id="333" r:id="rId16"/>
    <p:sldId id="317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87470" autoAdjust="0"/>
  </p:normalViewPr>
  <p:slideViewPr>
    <p:cSldViewPr>
      <p:cViewPr varScale="1">
        <p:scale>
          <a:sx n="95" d="100"/>
          <a:sy n="95" d="100"/>
        </p:scale>
        <p:origin x="-9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88A703C-F31C-4BA4-922B-B76639308E23}" type="datetimeFigureOut">
              <a:rPr lang="en-US"/>
              <a:pPr>
                <a:defRPr/>
              </a:pPr>
              <a:t>1/28/2019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5E3B693-ADE2-4BE2-A937-E0B4F10CF3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54120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Pictured above is FDR with his wife Eleanor. 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71F24CA-960B-4A63-A6E5-835426CE35A7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Copyright, USHistoryTeachers.com  All Rights Reserved. 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90914F2-29FC-49FF-835C-39247486E771}" type="slidenum">
              <a:rPr lang="en-US" altLang="en-US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Copyright, USHistoryTeachers.com  All Rights Reserved. 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7D7FBC2-D870-4E3F-AF3F-C06FC0C745D2}" type="slidenum">
              <a:rPr lang="en-US" altLang="en-US"/>
              <a:pPr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8212339-B672-4365-8987-4A62EE300CAD}" type="slidenum">
              <a:rPr lang="en-US" altLang="en-US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Copyright, USHistoryTeachers.com  All Rights Reserved. 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B9F2C2F-D1E7-4CDC-9784-689DB31B2855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Copyright, USHistoryTeachers.com  All Rights Reserved. 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7E98983-6B46-4CF1-AA61-5FDB66ED1739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6655325-765D-4A28-8A4C-D37F10EB2D75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Copyright, USHistoryTeachers.com  All Rights Reserved. 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50EA30E-EE8D-4AF5-9151-1009BAAF3BA3}" type="slidenum">
              <a:rPr lang="en-US" altLang="en-US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4514F22-036C-4050-AA6A-28EFD04E9DCE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Copyright, USHistoryTeachers.com  All Rights Reserved. 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F324AE6-604C-4807-8CC7-FF2EA555BC5E}" type="slidenum">
              <a:rPr lang="en-US" altLang="en-US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Use this slide to help students to understand how the failure of Reconstruction impacted the following Civil Rights Movement in the 20</a:t>
            </a:r>
            <a:r>
              <a:rPr lang="en-US" altLang="en-US" baseline="30000" smtClean="0"/>
              <a:t>th</a:t>
            </a:r>
            <a:r>
              <a:rPr lang="en-US" altLang="en-US" smtClean="0"/>
              <a:t> Century and how the KKK propagated murderous racism in the South.  Also use this to address FDR refusing to sign a federal anti-lynching law. 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8569714-DE37-4E0E-95FE-0553C7E723FB}" type="slidenum">
              <a:rPr lang="en-US" altLang="en-US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Use this slide to help students to understand how the failure of Reconstruction impacted the following Civil Rights Movement in the 20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 Century and how the KKK propagated murderous racism in the South.  Also use this to address FDR refusing to sign a federal anti-lynching law. 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88D6C3F-87F1-42BA-B794-7C0A93F1622C}" type="slidenum">
              <a:rPr lang="en-US" altLang="en-US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EB2363-B79C-4148-91B2-DE633839D2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0011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3780DA-BC51-420F-9531-1193571D30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9122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0250F6-43EB-4DC2-B00C-7B8931208C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3873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0979E5-128E-48EB-9831-68AF5ABB03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6856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86881D-5A58-4F3F-9B3E-59C83F53A5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869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155623-13B5-49AA-9FA2-D438007CF5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709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28852A-CE53-47D7-8078-F4AD1EE435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5044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9D57D1-7549-4F71-BE27-6567D3980E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9542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01ECF2-70CB-4003-840E-4D60FA155E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7733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72BE60-B3C6-425C-8EC3-CD664C5D0A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4332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9E9C9E-0948-46C3-864D-312931CF00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1054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7B64230D-6089-444B-8F34-F0CA29C342D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928688"/>
          </a:xfrm>
        </p:spPr>
        <p:txBody>
          <a:bodyPr/>
          <a:lstStyle/>
          <a:p>
            <a:pPr eaLnBrk="1" hangingPunct="1"/>
            <a:r>
              <a:rPr lang="en-US" altLang="en-US" sz="6000" b="1" smtClean="0">
                <a:solidFill>
                  <a:schemeClr val="bg1"/>
                </a:solidFill>
              </a:rPr>
              <a:t>Culture in the 1930s</a:t>
            </a:r>
          </a:p>
        </p:txBody>
      </p:sp>
      <p:pic>
        <p:nvPicPr>
          <p:cNvPr id="3075" name="Picture 5" descr="http://www.nps.gov/hofr/planyourvisit/images/bluethree400x415NPX56-131-775--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28688"/>
            <a:ext cx="7162800" cy="592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13" y="0"/>
            <a:ext cx="9132887" cy="6477000"/>
          </a:xfrm>
        </p:spPr>
        <p:txBody>
          <a:bodyPr/>
          <a:lstStyle/>
          <a:p>
            <a:pPr eaLnBrk="1" hangingPunct="1"/>
            <a:r>
              <a:rPr lang="en-US" altLang="en-US" sz="2400" b="1" smtClean="0">
                <a:solidFill>
                  <a:schemeClr val="bg1"/>
                </a:solidFill>
                <a:cs typeface="Arial" charset="0"/>
              </a:rPr>
              <a:t>In the late 19</a:t>
            </a:r>
            <a:r>
              <a:rPr lang="en-US" altLang="en-US" sz="2400" b="1" baseline="30000" smtClean="0">
                <a:solidFill>
                  <a:schemeClr val="bg1"/>
                </a:solidFill>
                <a:cs typeface="Arial" charset="0"/>
              </a:rPr>
              <a:t>th</a:t>
            </a:r>
            <a:r>
              <a:rPr lang="en-US" altLang="en-US" sz="2400" b="1" smtClean="0">
                <a:solidFill>
                  <a:schemeClr val="bg1"/>
                </a:solidFill>
                <a:cs typeface="Arial" charset="0"/>
              </a:rPr>
              <a:t> and early 20</a:t>
            </a:r>
            <a:r>
              <a:rPr lang="en-US" altLang="en-US" sz="2400" b="1" baseline="30000" smtClean="0">
                <a:solidFill>
                  <a:schemeClr val="bg1"/>
                </a:solidFill>
                <a:cs typeface="Arial" charset="0"/>
              </a:rPr>
              <a:t>th</a:t>
            </a:r>
            <a:r>
              <a:rPr lang="en-US" altLang="en-US" sz="2400" b="1" smtClean="0">
                <a:solidFill>
                  <a:schemeClr val="bg1"/>
                </a:solidFill>
                <a:cs typeface="Arial" charset="0"/>
              </a:rPr>
              <a:t> Centuries, many African Americans became victims of mob lynching. </a:t>
            </a:r>
          </a:p>
        </p:txBody>
      </p:sp>
      <p:pic>
        <p:nvPicPr>
          <p:cNvPr id="3891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838200"/>
            <a:ext cx="9132887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228600"/>
            <a:ext cx="8610600" cy="64008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096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76200"/>
            <a:ext cx="8686800" cy="6629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b="1" dirty="0" smtClean="0"/>
              <a:t>The New Deal Coalition</a:t>
            </a:r>
          </a:p>
          <a:p>
            <a:pPr marL="112713" indent="-112713" algn="l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altLang="en-US" dirty="0" smtClean="0"/>
              <a:t>While many argued FDR did not go far enough to help with Civil Rights, his modest advancement gained the support of many minorities. 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altLang="en-US" dirty="0" smtClean="0"/>
          </a:p>
          <a:p>
            <a:pPr algn="l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altLang="en-US" dirty="0" smtClean="0"/>
              <a:t>The New Deal Coalition was a mixture of Southerners whites, African Americans, unions, and others that supported the New Deal programs.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altLang="en-US" dirty="0" smtClean="0"/>
          </a:p>
          <a:p>
            <a:pPr algn="l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altLang="en-US" u="sng" dirty="0" smtClean="0"/>
              <a:t>The Wagner Act made unions and collective bargaining legal. Organized labor grew rapidly while FDR was President.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76200"/>
            <a:ext cx="8686800" cy="6629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b="1" dirty="0" smtClean="0"/>
              <a:t>Entertainment in the 1930s</a:t>
            </a:r>
          </a:p>
          <a:p>
            <a:pPr marL="112713" indent="-112713" algn="l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altLang="en-US" u="sng" dirty="0" smtClean="0"/>
              <a:t>Despite the poor economy, many flocked to the movies during the 1930s as an escape from the problems the nation was facing. 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altLang="en-US" dirty="0" smtClean="0"/>
          </a:p>
          <a:p>
            <a:pPr marL="112713" indent="-112713" algn="l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altLang="en-US" dirty="0" smtClean="0"/>
              <a:t>Famous films like </a:t>
            </a:r>
            <a:r>
              <a:rPr lang="en-US" altLang="en-US" i="1" dirty="0" smtClean="0"/>
              <a:t>Gone with the Wind, The Wizard of Oz, Snow White and the Seven Dwarfs,</a:t>
            </a:r>
            <a:r>
              <a:rPr lang="en-US" altLang="en-US" dirty="0" smtClean="0"/>
              <a:t> and others gained millions of dollars across the nation. 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altLang="en-US" dirty="0" smtClean="0"/>
          </a:p>
          <a:p>
            <a:pPr marL="112713" indent="-112713" algn="l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altLang="en-US" dirty="0" smtClean="0"/>
              <a:t>In his famous book, </a:t>
            </a:r>
            <a:r>
              <a:rPr lang="en-US" altLang="en-US" i="1" dirty="0" smtClean="0"/>
              <a:t>The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Grapes of Wrath</a:t>
            </a:r>
            <a:r>
              <a:rPr lang="en-US" altLang="en-US" dirty="0" smtClean="0"/>
              <a:t>, John Steinbeck depicted the impact of the Great Depression on those living in Oklahoma.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7488" y="4913313"/>
            <a:ext cx="8686800" cy="609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b="1" smtClean="0"/>
              <a:t>Despite the struggling economy, many Americans flocked to the movies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="1" smtClean="0"/>
              <a:t>during the 1930s as an escape from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="1" smtClean="0"/>
              <a:t>their difficult circumstances.</a:t>
            </a:r>
            <a:endParaRPr lang="en-US" altLang="en-US" b="1" u="sng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8915401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32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29200" y="457200"/>
            <a:ext cx="38862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/>
              <a:t>John Steinbeck’s famous novel depicted what life was like for those living in Oklahoma during the Great Depression and suffering from the impact of the Dustbowl.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09600" y="838200"/>
            <a:ext cx="792480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3800" b="1">
                <a:solidFill>
                  <a:srgbClr val="000000"/>
                </a:solidFill>
                <a:cs typeface="Arial" charset="0"/>
              </a:rPr>
              <a:t>THE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3800" b="1">
                <a:solidFill>
                  <a:srgbClr val="000000"/>
                </a:solidFill>
                <a:cs typeface="Arial" charset="0"/>
              </a:rPr>
              <a:t>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2400" y="0"/>
            <a:ext cx="883920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/>
            </a:r>
            <a:br>
              <a:rPr lang="en-US" altLang="en-US" sz="1800" b="1"/>
            </a:br>
            <a:r>
              <a:rPr lang="en-US" altLang="en-US" sz="4000" b="1"/>
              <a:t>D. Challenges at Home and Abroad (ca. 1914-1945)</a:t>
            </a:r>
            <a:r>
              <a:rPr lang="en-US" altLang="en-US" sz="4000"/>
              <a:t/>
            </a:r>
            <a:br>
              <a:rPr lang="en-US" altLang="en-US" sz="4000"/>
            </a:br>
            <a:r>
              <a:rPr lang="en-US" altLang="en-US" sz="4000" b="1"/>
              <a:t>g. </a:t>
            </a:r>
            <a:r>
              <a:rPr lang="en-US" altLang="en-US" sz="4000"/>
              <a:t>Evaluate the impact of the New Deal on various elements of American society (e.g., social, political, environmental, economic)</a:t>
            </a:r>
            <a:r>
              <a:rPr lang="en-US" altLang="en-US" sz="2800"/>
              <a:t/>
            </a:r>
            <a:br>
              <a:rPr lang="en-US" altLang="en-US" sz="2800"/>
            </a:b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76200"/>
            <a:ext cx="8686800" cy="6629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smtClean="0"/>
              <a:t>Eleanor Roosevelt </a:t>
            </a:r>
          </a:p>
          <a:p>
            <a:pPr algn="l" eaLnBrk="1" hangingPunct="1">
              <a:lnSpc>
                <a:spcPct val="90000"/>
              </a:lnSpc>
              <a:buFontTx/>
              <a:buChar char="-"/>
            </a:pPr>
            <a:r>
              <a:rPr lang="en-US" altLang="en-US" smtClean="0"/>
              <a:t>Eleanor was FDR’s wife.  She took a major role in supporting various political goals while FDR was President. </a:t>
            </a:r>
          </a:p>
          <a:p>
            <a:pPr algn="l" eaLnBrk="1" hangingPunct="1">
              <a:lnSpc>
                <a:spcPct val="90000"/>
              </a:lnSpc>
            </a:pPr>
            <a:endParaRPr lang="en-US" altLang="en-US" smtClean="0"/>
          </a:p>
          <a:p>
            <a:pPr algn="l" eaLnBrk="1" hangingPunct="1">
              <a:lnSpc>
                <a:spcPct val="90000"/>
              </a:lnSpc>
              <a:buFontTx/>
              <a:buChar char="-"/>
            </a:pPr>
            <a:r>
              <a:rPr lang="en-US" altLang="en-US" u="sng" smtClean="0"/>
              <a:t>She fought for the rights of minorities and women. Eleanor wanted the New Deal programs to help the poor living in the USA. </a:t>
            </a:r>
          </a:p>
          <a:p>
            <a:pPr algn="l" eaLnBrk="1" hangingPunct="1">
              <a:lnSpc>
                <a:spcPct val="90000"/>
              </a:lnSpc>
            </a:pPr>
            <a:endParaRPr lang="en-US" altLang="en-US" smtClean="0"/>
          </a:p>
          <a:p>
            <a:pPr algn="l" eaLnBrk="1" hangingPunct="1">
              <a:lnSpc>
                <a:spcPct val="90000"/>
              </a:lnSpc>
              <a:buFontTx/>
              <a:buChar char="-"/>
            </a:pPr>
            <a:r>
              <a:rPr lang="en-US" altLang="en-US" smtClean="0"/>
              <a:t>Eleanor supported Civil Rights for African Americans as well. She was upset that many New Deal programs seemed to discriminate against African Americans. </a:t>
            </a:r>
          </a:p>
          <a:p>
            <a:pPr algn="l" eaLnBrk="1" hangingPunct="1">
              <a:lnSpc>
                <a:spcPct val="90000"/>
              </a:lnSpc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5257800"/>
            <a:ext cx="8763000" cy="144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smtClean="0"/>
              <a:t>Eleanor Roosevelt standing with Mary Bethune. Bethune served with FDR to help African Americans. </a:t>
            </a:r>
            <a:endParaRPr lang="en-US" altLang="en-US" b="1" u="sng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3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81600" y="1828800"/>
            <a:ext cx="3733800" cy="2057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smtClean="0"/>
              <a:t>Eleanor Roosevelt visiting a children’s hospital. </a:t>
            </a:r>
            <a:endParaRPr lang="en-US" altLang="en-US" b="1" u="sng" smtClean="0"/>
          </a:p>
        </p:txBody>
      </p:sp>
      <p:pic>
        <p:nvPicPr>
          <p:cNvPr id="102402" name="Picture 2" descr="http://media-cache-ec0.pinimg.com/236x/75/d4/29/75d429ed386a3c1671fa41d72f662d6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81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76200"/>
            <a:ext cx="8686800" cy="6629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b="1" dirty="0" smtClean="0"/>
              <a:t>African Americans in the 1930s</a:t>
            </a:r>
          </a:p>
          <a:p>
            <a:pPr marL="112713" indent="-112713" algn="l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altLang="en-US" dirty="0" smtClean="0"/>
              <a:t>The struggle to give African Americans the rights they deserved grew in the 1930s. 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altLang="en-US" dirty="0" smtClean="0"/>
          </a:p>
          <a:p>
            <a:pPr algn="l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altLang="en-US" u="sng" dirty="0" smtClean="0"/>
              <a:t>FDR appointed many African Americans to serve in government positions. Mary Bethune, an African American, was hired to serve in the National Youth Administration to help African American Youth. 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altLang="en-US" dirty="0" smtClean="0"/>
          </a:p>
          <a:p>
            <a:pPr algn="l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altLang="en-US" dirty="0" smtClean="0"/>
              <a:t>Bethune also helped create the “Black Cabinet.” This group assisted FDR on issues dealing with minorities. 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2400" y="1066800"/>
            <a:ext cx="41148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Mary Bethune served in FDR’s “Black Cabinet” to assist his administration to address the concerns of the African American community.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-12700"/>
            <a:ext cx="4872038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76200"/>
            <a:ext cx="8686800" cy="6629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3350" b="1" dirty="0" smtClean="0"/>
              <a:t>FDR and Civil Rights </a:t>
            </a:r>
          </a:p>
          <a:p>
            <a:pPr marL="112713" indent="-112713" algn="l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altLang="en-US" sz="3350" dirty="0" smtClean="0"/>
              <a:t>While the Roosevelt administration saw some improvement with Civil Rights, many offered criticism as well. 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altLang="en-US" sz="3350" dirty="0" smtClean="0"/>
          </a:p>
          <a:p>
            <a:pPr marL="112713" indent="-112713" algn="l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altLang="en-US" sz="3350" u="sng" dirty="0" smtClean="0"/>
              <a:t>For instance, FDR refused to sign a federal anti-lynching law, saying it was a “states matter.” 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altLang="en-US" sz="3350" dirty="0" smtClean="0"/>
          </a:p>
          <a:p>
            <a:pPr marL="112713" indent="-112713" algn="l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altLang="en-US" sz="3350" dirty="0" smtClean="0"/>
              <a:t>The New Deal Programs that created jobs also discriminated against African Americans and even paid some workers less than whites.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altLang="en-US" sz="8800" b="1" smtClean="0"/>
              <a:t>Warning: Graphic Images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1838</TotalTime>
  <Words>644</Words>
  <Application>Microsoft Office PowerPoint</Application>
  <PresentationFormat>On-screen Show (4:3)</PresentationFormat>
  <Paragraphs>64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Warning: Graphic Images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Mc Lin</dc:creator>
  <cp:lastModifiedBy>Alison Mc Lin</cp:lastModifiedBy>
  <cp:revision>2</cp:revision>
  <dcterms:created xsi:type="dcterms:W3CDTF">2008-03-03T18:33:01Z</dcterms:created>
  <dcterms:modified xsi:type="dcterms:W3CDTF">2019-01-28T19:59:36Z</dcterms:modified>
</cp:coreProperties>
</file>