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60" r:id="rId5"/>
    <p:sldId id="261" r:id="rId6"/>
    <p:sldId id="263" r:id="rId7"/>
    <p:sldId id="264" r:id="rId8"/>
    <p:sldId id="265" r:id="rId9"/>
    <p:sldId id="266" r:id="rId10"/>
    <p:sldId id="267" r:id="rId11"/>
    <p:sldId id="268" r:id="rId12"/>
    <p:sldId id="270" r:id="rId13"/>
    <p:sldId id="273" r:id="rId14"/>
    <p:sldId id="271"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1" r:id="rId33"/>
    <p:sldId id="290" r:id="rId34"/>
    <p:sldId id="292" r:id="rId35"/>
    <p:sldId id="293" r:id="rId36"/>
    <p:sldId id="29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87707" autoAdjust="0"/>
  </p:normalViewPr>
  <p:slideViewPr>
    <p:cSldViewPr snapToGrid="0" snapToObjects="1">
      <p:cViewPr varScale="1">
        <p:scale>
          <a:sx n="95" d="100"/>
          <a:sy n="95" d="100"/>
        </p:scale>
        <p:origin x="-8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3EE4B-9D0E-DD4F-9B01-9A1C910545A6}" type="doc">
      <dgm:prSet loTypeId="urn:microsoft.com/office/officeart/2005/8/layout/vList6" loCatId="" qsTypeId="urn:microsoft.com/office/officeart/2005/8/quickstyle/simple4" qsCatId="simple" csTypeId="urn:microsoft.com/office/officeart/2005/8/colors/colorful4" csCatId="colorful" phldr="1"/>
      <dgm:spPr/>
      <dgm:t>
        <a:bodyPr/>
        <a:lstStyle/>
        <a:p>
          <a:endParaRPr lang="en-US"/>
        </a:p>
      </dgm:t>
    </dgm:pt>
    <dgm:pt modelId="{3C0A3E1D-7849-2941-846C-96F300D76F0F}">
      <dgm:prSet phldrT="[Text]"/>
      <dgm:spPr/>
      <dgm:t>
        <a:bodyPr/>
        <a:lstStyle/>
        <a:p>
          <a:r>
            <a:rPr lang="en-US" dirty="0" smtClean="0"/>
            <a:t>Economic</a:t>
          </a:r>
          <a:endParaRPr lang="en-US" dirty="0"/>
        </a:p>
      </dgm:t>
    </dgm:pt>
    <dgm:pt modelId="{67592134-6455-8B47-829B-29C115CD631E}" type="parTrans" cxnId="{2C7C679D-8E73-3447-B2B7-9BFFF95073DA}">
      <dgm:prSet/>
      <dgm:spPr/>
      <dgm:t>
        <a:bodyPr/>
        <a:lstStyle/>
        <a:p>
          <a:endParaRPr lang="en-US"/>
        </a:p>
      </dgm:t>
    </dgm:pt>
    <dgm:pt modelId="{E4CCC1FA-887B-9D45-908F-3DC859401ADE}" type="sibTrans" cxnId="{2C7C679D-8E73-3447-B2B7-9BFFF95073DA}">
      <dgm:prSet/>
      <dgm:spPr/>
      <dgm:t>
        <a:bodyPr/>
        <a:lstStyle/>
        <a:p>
          <a:endParaRPr lang="en-US"/>
        </a:p>
      </dgm:t>
    </dgm:pt>
    <dgm:pt modelId="{43B65B98-28B2-064D-A6E3-B3497D42F45C}">
      <dgm:prSet phldrT="[Text]"/>
      <dgm:spPr/>
      <dgm:t>
        <a:bodyPr/>
        <a:lstStyle/>
        <a:p>
          <a:r>
            <a:rPr lang="en-US" dirty="0" smtClean="0"/>
            <a:t>Push: Create colonies to support mercantilism</a:t>
          </a:r>
          <a:endParaRPr lang="en-US" dirty="0"/>
        </a:p>
      </dgm:t>
    </dgm:pt>
    <dgm:pt modelId="{5C186E64-759A-8D46-A1AA-044F54677AD7}" type="parTrans" cxnId="{3F8C6932-1401-304E-8B43-8816DF77151C}">
      <dgm:prSet/>
      <dgm:spPr/>
      <dgm:t>
        <a:bodyPr/>
        <a:lstStyle/>
        <a:p>
          <a:endParaRPr lang="en-US"/>
        </a:p>
      </dgm:t>
    </dgm:pt>
    <dgm:pt modelId="{9C89D0AC-89FE-744D-BDFC-441130665971}" type="sibTrans" cxnId="{3F8C6932-1401-304E-8B43-8816DF77151C}">
      <dgm:prSet/>
      <dgm:spPr/>
      <dgm:t>
        <a:bodyPr/>
        <a:lstStyle/>
        <a:p>
          <a:endParaRPr lang="en-US"/>
        </a:p>
      </dgm:t>
    </dgm:pt>
    <dgm:pt modelId="{9636BA92-7931-E843-8CE8-3F0AE1DBE412}">
      <dgm:prSet phldrT="[Text]"/>
      <dgm:spPr/>
      <dgm:t>
        <a:bodyPr/>
        <a:lstStyle/>
        <a:p>
          <a:r>
            <a:rPr lang="en-US" dirty="0" smtClean="0"/>
            <a:t>Pull: Desire own land, natural resources for profit</a:t>
          </a:r>
          <a:endParaRPr lang="en-US" dirty="0"/>
        </a:p>
      </dgm:t>
    </dgm:pt>
    <dgm:pt modelId="{3D9D874B-854C-6A4A-ABB5-823460094AA1}" type="parTrans" cxnId="{1A474210-1E91-8744-A378-84DBBE410867}">
      <dgm:prSet/>
      <dgm:spPr/>
      <dgm:t>
        <a:bodyPr/>
        <a:lstStyle/>
        <a:p>
          <a:endParaRPr lang="en-US"/>
        </a:p>
      </dgm:t>
    </dgm:pt>
    <dgm:pt modelId="{998EAF2B-5A93-4A44-B22A-3C0238972973}" type="sibTrans" cxnId="{1A474210-1E91-8744-A378-84DBBE410867}">
      <dgm:prSet/>
      <dgm:spPr/>
      <dgm:t>
        <a:bodyPr/>
        <a:lstStyle/>
        <a:p>
          <a:endParaRPr lang="en-US"/>
        </a:p>
      </dgm:t>
    </dgm:pt>
    <dgm:pt modelId="{964D516E-D229-8443-BB96-82454BE4C1FB}">
      <dgm:prSet phldrT="[Text]"/>
      <dgm:spPr/>
      <dgm:t>
        <a:bodyPr/>
        <a:lstStyle/>
        <a:p>
          <a:r>
            <a:rPr lang="en-US" dirty="0" smtClean="0"/>
            <a:t>Religious</a:t>
          </a:r>
          <a:endParaRPr lang="en-US" dirty="0"/>
        </a:p>
      </dgm:t>
    </dgm:pt>
    <dgm:pt modelId="{C6FA6DB9-76BD-C147-B3A9-92D9135891B3}" type="parTrans" cxnId="{91B249CF-6948-DA48-ABAE-1B591E5DEC90}">
      <dgm:prSet/>
      <dgm:spPr/>
      <dgm:t>
        <a:bodyPr/>
        <a:lstStyle/>
        <a:p>
          <a:endParaRPr lang="en-US"/>
        </a:p>
      </dgm:t>
    </dgm:pt>
    <dgm:pt modelId="{099C7CE3-027D-5647-BA1E-31AE72BA2A50}" type="sibTrans" cxnId="{91B249CF-6948-DA48-ABAE-1B591E5DEC90}">
      <dgm:prSet/>
      <dgm:spPr/>
      <dgm:t>
        <a:bodyPr/>
        <a:lstStyle/>
        <a:p>
          <a:endParaRPr lang="en-US"/>
        </a:p>
      </dgm:t>
    </dgm:pt>
    <dgm:pt modelId="{4D66BDE9-64F8-0843-9603-0675D74977A2}">
      <dgm:prSet phldrT="[Text]"/>
      <dgm:spPr/>
      <dgm:t>
        <a:bodyPr/>
        <a:lstStyle/>
        <a:p>
          <a:r>
            <a:rPr lang="en-US" dirty="0" smtClean="0"/>
            <a:t>Push: King made everyone practice same religion</a:t>
          </a:r>
          <a:endParaRPr lang="en-US" dirty="0"/>
        </a:p>
      </dgm:t>
    </dgm:pt>
    <dgm:pt modelId="{19B10A0A-2C51-9D49-96A4-14289F61DEF5}" type="parTrans" cxnId="{30A713A9-E7B2-6A41-8369-7B73F0FAF8EB}">
      <dgm:prSet/>
      <dgm:spPr/>
      <dgm:t>
        <a:bodyPr/>
        <a:lstStyle/>
        <a:p>
          <a:endParaRPr lang="en-US"/>
        </a:p>
      </dgm:t>
    </dgm:pt>
    <dgm:pt modelId="{779623F3-B49A-D642-98BB-7CCAC71E1D9F}" type="sibTrans" cxnId="{30A713A9-E7B2-6A41-8369-7B73F0FAF8EB}">
      <dgm:prSet/>
      <dgm:spPr/>
      <dgm:t>
        <a:bodyPr/>
        <a:lstStyle/>
        <a:p>
          <a:endParaRPr lang="en-US"/>
        </a:p>
      </dgm:t>
    </dgm:pt>
    <dgm:pt modelId="{6EA3AF61-5196-E144-8392-B48577271254}">
      <dgm:prSet phldrT="[Text]"/>
      <dgm:spPr/>
      <dgm:t>
        <a:bodyPr/>
        <a:lstStyle/>
        <a:p>
          <a:r>
            <a:rPr lang="en-US" dirty="0" smtClean="0"/>
            <a:t>Pull: Escape religious persecution, freedom of religion</a:t>
          </a:r>
          <a:endParaRPr lang="en-US" dirty="0"/>
        </a:p>
      </dgm:t>
    </dgm:pt>
    <dgm:pt modelId="{6B4D7413-1298-A346-BAE3-5ACB57BC318A}" type="parTrans" cxnId="{037603A5-1F55-3244-8722-460A1CED3DBD}">
      <dgm:prSet/>
      <dgm:spPr/>
      <dgm:t>
        <a:bodyPr/>
        <a:lstStyle/>
        <a:p>
          <a:endParaRPr lang="en-US"/>
        </a:p>
      </dgm:t>
    </dgm:pt>
    <dgm:pt modelId="{23646EAB-319C-7D4A-B080-21BCA32F18BB}" type="sibTrans" cxnId="{037603A5-1F55-3244-8722-460A1CED3DBD}">
      <dgm:prSet/>
      <dgm:spPr/>
      <dgm:t>
        <a:bodyPr/>
        <a:lstStyle/>
        <a:p>
          <a:endParaRPr lang="en-US"/>
        </a:p>
      </dgm:t>
    </dgm:pt>
    <dgm:pt modelId="{8BC76CF3-4075-0849-9562-14752F554946}">
      <dgm:prSet phldrT="[Text]"/>
      <dgm:spPr/>
      <dgm:t>
        <a:bodyPr/>
        <a:lstStyle/>
        <a:p>
          <a:r>
            <a:rPr lang="en-US" dirty="0" smtClean="0"/>
            <a:t>Social</a:t>
          </a:r>
          <a:endParaRPr lang="en-US" dirty="0"/>
        </a:p>
      </dgm:t>
    </dgm:pt>
    <dgm:pt modelId="{11F17FED-67CC-1544-9B3F-1A8B100BDE52}" type="parTrans" cxnId="{5298EC52-A1E8-CD46-8A05-D74B19A0112B}">
      <dgm:prSet/>
      <dgm:spPr/>
      <dgm:t>
        <a:bodyPr/>
        <a:lstStyle/>
        <a:p>
          <a:endParaRPr lang="en-US"/>
        </a:p>
      </dgm:t>
    </dgm:pt>
    <dgm:pt modelId="{EAF3EB89-0DCE-244D-B5C2-9524681538F8}" type="sibTrans" cxnId="{5298EC52-A1E8-CD46-8A05-D74B19A0112B}">
      <dgm:prSet/>
      <dgm:spPr/>
      <dgm:t>
        <a:bodyPr/>
        <a:lstStyle/>
        <a:p>
          <a:endParaRPr lang="en-US"/>
        </a:p>
      </dgm:t>
    </dgm:pt>
    <dgm:pt modelId="{37233306-4BFE-2448-9D82-0066B849AB60}">
      <dgm:prSet phldrT="[Text]"/>
      <dgm:spPr/>
      <dgm:t>
        <a:bodyPr/>
        <a:lstStyle/>
        <a:p>
          <a:r>
            <a:rPr lang="en-US" dirty="0" smtClean="0"/>
            <a:t>Push: Rid society of excessive population</a:t>
          </a:r>
          <a:endParaRPr lang="en-US" dirty="0"/>
        </a:p>
      </dgm:t>
    </dgm:pt>
    <dgm:pt modelId="{9C983F0C-588B-C24F-A7C3-BA42B52B3C33}" type="parTrans" cxnId="{D208F8A7-C1E3-B545-92FB-55F0C20338D5}">
      <dgm:prSet/>
      <dgm:spPr/>
      <dgm:t>
        <a:bodyPr/>
        <a:lstStyle/>
        <a:p>
          <a:endParaRPr lang="en-US"/>
        </a:p>
      </dgm:t>
    </dgm:pt>
    <dgm:pt modelId="{6ED0CC1D-1EA3-404D-B890-C5105FFAF5EA}" type="sibTrans" cxnId="{D208F8A7-C1E3-B545-92FB-55F0C20338D5}">
      <dgm:prSet/>
      <dgm:spPr/>
      <dgm:t>
        <a:bodyPr/>
        <a:lstStyle/>
        <a:p>
          <a:endParaRPr lang="en-US"/>
        </a:p>
      </dgm:t>
    </dgm:pt>
    <dgm:pt modelId="{6FB51DCD-1F61-4D49-AAAC-60FB4B9D6895}">
      <dgm:prSet phldrT="[Text]"/>
      <dgm:spPr/>
      <dgm:t>
        <a:bodyPr/>
        <a:lstStyle/>
        <a:p>
          <a:r>
            <a:rPr lang="en-US" dirty="0" smtClean="0"/>
            <a:t>Pull: Start a new life, climb social ladder</a:t>
          </a:r>
          <a:endParaRPr lang="en-US" dirty="0"/>
        </a:p>
      </dgm:t>
    </dgm:pt>
    <dgm:pt modelId="{FA467F42-E952-CB42-8EDD-420F74C7D292}" type="parTrans" cxnId="{D966A9F8-E46F-EF41-A501-A4CD19801A5D}">
      <dgm:prSet/>
      <dgm:spPr/>
      <dgm:t>
        <a:bodyPr/>
        <a:lstStyle/>
        <a:p>
          <a:endParaRPr lang="en-US"/>
        </a:p>
      </dgm:t>
    </dgm:pt>
    <dgm:pt modelId="{7B0631AF-CA90-EB45-BB1B-1A59B46B4C28}" type="sibTrans" cxnId="{D966A9F8-E46F-EF41-A501-A4CD19801A5D}">
      <dgm:prSet/>
      <dgm:spPr/>
      <dgm:t>
        <a:bodyPr/>
        <a:lstStyle/>
        <a:p>
          <a:endParaRPr lang="en-US"/>
        </a:p>
      </dgm:t>
    </dgm:pt>
    <dgm:pt modelId="{74E71523-AE07-F546-A4B9-5457CE462F27}">
      <dgm:prSet phldrT="[Text]"/>
      <dgm:spPr/>
      <dgm:t>
        <a:bodyPr/>
        <a:lstStyle/>
        <a:p>
          <a:r>
            <a:rPr lang="en-US" dirty="0" smtClean="0"/>
            <a:t>Political</a:t>
          </a:r>
          <a:endParaRPr lang="en-US" dirty="0"/>
        </a:p>
      </dgm:t>
    </dgm:pt>
    <dgm:pt modelId="{F4356853-3BE3-B447-B8CC-A5D5B75B808B}" type="parTrans" cxnId="{E4ACA03A-6300-4247-B4BE-8E52E275A51A}">
      <dgm:prSet/>
      <dgm:spPr/>
      <dgm:t>
        <a:bodyPr/>
        <a:lstStyle/>
        <a:p>
          <a:endParaRPr lang="en-US"/>
        </a:p>
      </dgm:t>
    </dgm:pt>
    <dgm:pt modelId="{BAF53FC5-28CF-C348-BB36-516CE2F5CCE3}" type="sibTrans" cxnId="{E4ACA03A-6300-4247-B4BE-8E52E275A51A}">
      <dgm:prSet/>
      <dgm:spPr/>
      <dgm:t>
        <a:bodyPr/>
        <a:lstStyle/>
        <a:p>
          <a:endParaRPr lang="en-US"/>
        </a:p>
      </dgm:t>
    </dgm:pt>
    <dgm:pt modelId="{9E6008B9-6697-BA42-B702-0B68E2DEBF78}">
      <dgm:prSet phldrT="[Text]"/>
      <dgm:spPr/>
      <dgm:t>
        <a:bodyPr/>
        <a:lstStyle/>
        <a:p>
          <a:r>
            <a:rPr lang="en-US" dirty="0" smtClean="0"/>
            <a:t>Push: Extend King’s power and domain</a:t>
          </a:r>
          <a:endParaRPr lang="en-US" dirty="0"/>
        </a:p>
      </dgm:t>
    </dgm:pt>
    <dgm:pt modelId="{31BF9A97-2C2E-1F47-B71A-1458369E28B3}" type="parTrans" cxnId="{E5DAE5F2-606C-A845-B926-320F9EEC2DBE}">
      <dgm:prSet/>
      <dgm:spPr/>
      <dgm:t>
        <a:bodyPr/>
        <a:lstStyle/>
        <a:p>
          <a:endParaRPr lang="en-US"/>
        </a:p>
      </dgm:t>
    </dgm:pt>
    <dgm:pt modelId="{B831CEC1-A669-B34E-B5A7-DE9E48828999}" type="sibTrans" cxnId="{E5DAE5F2-606C-A845-B926-320F9EEC2DBE}">
      <dgm:prSet/>
      <dgm:spPr/>
      <dgm:t>
        <a:bodyPr/>
        <a:lstStyle/>
        <a:p>
          <a:endParaRPr lang="en-US"/>
        </a:p>
      </dgm:t>
    </dgm:pt>
    <dgm:pt modelId="{7CF7A497-E06D-B347-BF9B-EAD642DDDCC5}">
      <dgm:prSet phldrT="[Text]"/>
      <dgm:spPr/>
      <dgm:t>
        <a:bodyPr/>
        <a:lstStyle/>
        <a:p>
          <a:r>
            <a:rPr lang="en-US" dirty="0" smtClean="0"/>
            <a:t>Pull: Self-government, more political freedom</a:t>
          </a:r>
          <a:endParaRPr lang="en-US" dirty="0"/>
        </a:p>
      </dgm:t>
    </dgm:pt>
    <dgm:pt modelId="{BAC667A1-8A73-7143-AA4B-F0A094462DFC}" type="parTrans" cxnId="{7F5EADAD-4A78-A84A-AAE9-AF4F838C3114}">
      <dgm:prSet/>
      <dgm:spPr/>
      <dgm:t>
        <a:bodyPr/>
        <a:lstStyle/>
        <a:p>
          <a:endParaRPr lang="en-US"/>
        </a:p>
      </dgm:t>
    </dgm:pt>
    <dgm:pt modelId="{9376419E-AA89-F74D-8D5F-785813CDD7D3}" type="sibTrans" cxnId="{7F5EADAD-4A78-A84A-AAE9-AF4F838C3114}">
      <dgm:prSet/>
      <dgm:spPr/>
      <dgm:t>
        <a:bodyPr/>
        <a:lstStyle/>
        <a:p>
          <a:endParaRPr lang="en-US"/>
        </a:p>
      </dgm:t>
    </dgm:pt>
    <dgm:pt modelId="{B084D94C-AB96-064A-B419-68B5C16A91BF}" type="pres">
      <dgm:prSet presAssocID="{1F53EE4B-9D0E-DD4F-9B01-9A1C910545A6}" presName="Name0" presStyleCnt="0">
        <dgm:presLayoutVars>
          <dgm:dir/>
          <dgm:animLvl val="lvl"/>
          <dgm:resizeHandles/>
        </dgm:presLayoutVars>
      </dgm:prSet>
      <dgm:spPr/>
      <dgm:t>
        <a:bodyPr/>
        <a:lstStyle/>
        <a:p>
          <a:endParaRPr lang="en-US"/>
        </a:p>
      </dgm:t>
    </dgm:pt>
    <dgm:pt modelId="{E6D6219E-0269-7748-B6C6-46099B46FA0D}" type="pres">
      <dgm:prSet presAssocID="{3C0A3E1D-7849-2941-846C-96F300D76F0F}" presName="linNode" presStyleCnt="0"/>
      <dgm:spPr/>
    </dgm:pt>
    <dgm:pt modelId="{3A709B95-1A5D-CD40-A9AB-11D45A254654}" type="pres">
      <dgm:prSet presAssocID="{3C0A3E1D-7849-2941-846C-96F300D76F0F}" presName="parentShp" presStyleLbl="node1" presStyleIdx="0" presStyleCnt="4" custScaleX="62170">
        <dgm:presLayoutVars>
          <dgm:bulletEnabled val="1"/>
        </dgm:presLayoutVars>
      </dgm:prSet>
      <dgm:spPr/>
      <dgm:t>
        <a:bodyPr/>
        <a:lstStyle/>
        <a:p>
          <a:endParaRPr lang="en-US"/>
        </a:p>
      </dgm:t>
    </dgm:pt>
    <dgm:pt modelId="{9B597E82-E39E-B345-A0D3-7D012D732485}" type="pres">
      <dgm:prSet presAssocID="{3C0A3E1D-7849-2941-846C-96F300D76F0F}" presName="childShp" presStyleLbl="bgAccFollowNode1" presStyleIdx="0" presStyleCnt="4" custScaleX="130135">
        <dgm:presLayoutVars>
          <dgm:bulletEnabled val="1"/>
        </dgm:presLayoutVars>
      </dgm:prSet>
      <dgm:spPr/>
      <dgm:t>
        <a:bodyPr/>
        <a:lstStyle/>
        <a:p>
          <a:endParaRPr lang="en-US"/>
        </a:p>
      </dgm:t>
    </dgm:pt>
    <dgm:pt modelId="{758BED5C-E552-4041-B332-D1072FF3AEDA}" type="pres">
      <dgm:prSet presAssocID="{E4CCC1FA-887B-9D45-908F-3DC859401ADE}" presName="spacing" presStyleCnt="0"/>
      <dgm:spPr/>
    </dgm:pt>
    <dgm:pt modelId="{83352300-CCB6-3644-9E76-1348A06650E0}" type="pres">
      <dgm:prSet presAssocID="{964D516E-D229-8443-BB96-82454BE4C1FB}" presName="linNode" presStyleCnt="0"/>
      <dgm:spPr/>
    </dgm:pt>
    <dgm:pt modelId="{596550A3-E047-A641-B72C-7FCB22EE47D5}" type="pres">
      <dgm:prSet presAssocID="{964D516E-D229-8443-BB96-82454BE4C1FB}" presName="parentShp" presStyleLbl="node1" presStyleIdx="1" presStyleCnt="4" custScaleX="62170">
        <dgm:presLayoutVars>
          <dgm:bulletEnabled val="1"/>
        </dgm:presLayoutVars>
      </dgm:prSet>
      <dgm:spPr/>
      <dgm:t>
        <a:bodyPr/>
        <a:lstStyle/>
        <a:p>
          <a:endParaRPr lang="en-US"/>
        </a:p>
      </dgm:t>
    </dgm:pt>
    <dgm:pt modelId="{37D53E5E-76CE-DB47-B906-5D6E2854AF0A}" type="pres">
      <dgm:prSet presAssocID="{964D516E-D229-8443-BB96-82454BE4C1FB}" presName="childShp" presStyleLbl="bgAccFollowNode1" presStyleIdx="1" presStyleCnt="4" custScaleX="130135">
        <dgm:presLayoutVars>
          <dgm:bulletEnabled val="1"/>
        </dgm:presLayoutVars>
      </dgm:prSet>
      <dgm:spPr/>
      <dgm:t>
        <a:bodyPr/>
        <a:lstStyle/>
        <a:p>
          <a:endParaRPr lang="en-US"/>
        </a:p>
      </dgm:t>
    </dgm:pt>
    <dgm:pt modelId="{71077A42-65BC-044B-AB80-971E4941A9D9}" type="pres">
      <dgm:prSet presAssocID="{099C7CE3-027D-5647-BA1E-31AE72BA2A50}" presName="spacing" presStyleCnt="0"/>
      <dgm:spPr/>
    </dgm:pt>
    <dgm:pt modelId="{27131320-D772-B24E-897C-A9507C726C71}" type="pres">
      <dgm:prSet presAssocID="{8BC76CF3-4075-0849-9562-14752F554946}" presName="linNode" presStyleCnt="0"/>
      <dgm:spPr/>
    </dgm:pt>
    <dgm:pt modelId="{99D29FD9-7030-8C40-9DDC-315C93131827}" type="pres">
      <dgm:prSet presAssocID="{8BC76CF3-4075-0849-9562-14752F554946}" presName="parentShp" presStyleLbl="node1" presStyleIdx="2" presStyleCnt="4" custScaleX="62170">
        <dgm:presLayoutVars>
          <dgm:bulletEnabled val="1"/>
        </dgm:presLayoutVars>
      </dgm:prSet>
      <dgm:spPr/>
      <dgm:t>
        <a:bodyPr/>
        <a:lstStyle/>
        <a:p>
          <a:endParaRPr lang="en-US"/>
        </a:p>
      </dgm:t>
    </dgm:pt>
    <dgm:pt modelId="{0DB41F1B-5A9D-1946-978F-85BFB2A8ED5A}" type="pres">
      <dgm:prSet presAssocID="{8BC76CF3-4075-0849-9562-14752F554946}" presName="childShp" presStyleLbl="bgAccFollowNode1" presStyleIdx="2" presStyleCnt="4" custScaleX="130135">
        <dgm:presLayoutVars>
          <dgm:bulletEnabled val="1"/>
        </dgm:presLayoutVars>
      </dgm:prSet>
      <dgm:spPr/>
      <dgm:t>
        <a:bodyPr/>
        <a:lstStyle/>
        <a:p>
          <a:endParaRPr lang="en-US"/>
        </a:p>
      </dgm:t>
    </dgm:pt>
    <dgm:pt modelId="{9D555A4E-AADF-894C-B01E-97BAA48777B8}" type="pres">
      <dgm:prSet presAssocID="{EAF3EB89-0DCE-244D-B5C2-9524681538F8}" presName="spacing" presStyleCnt="0"/>
      <dgm:spPr/>
    </dgm:pt>
    <dgm:pt modelId="{84BAFCF3-6105-5B42-B1EC-48105D40C7C4}" type="pres">
      <dgm:prSet presAssocID="{74E71523-AE07-F546-A4B9-5457CE462F27}" presName="linNode" presStyleCnt="0"/>
      <dgm:spPr/>
    </dgm:pt>
    <dgm:pt modelId="{28594694-EFF7-124D-A4FE-246906BE4C12}" type="pres">
      <dgm:prSet presAssocID="{74E71523-AE07-F546-A4B9-5457CE462F27}" presName="parentShp" presStyleLbl="node1" presStyleIdx="3" presStyleCnt="4" custScaleX="62170">
        <dgm:presLayoutVars>
          <dgm:bulletEnabled val="1"/>
        </dgm:presLayoutVars>
      </dgm:prSet>
      <dgm:spPr/>
      <dgm:t>
        <a:bodyPr/>
        <a:lstStyle/>
        <a:p>
          <a:endParaRPr lang="en-US"/>
        </a:p>
      </dgm:t>
    </dgm:pt>
    <dgm:pt modelId="{47EFFFBD-5AE1-7545-936A-4E6AC4B9D728}" type="pres">
      <dgm:prSet presAssocID="{74E71523-AE07-F546-A4B9-5457CE462F27}" presName="childShp" presStyleLbl="bgAccFollowNode1" presStyleIdx="3" presStyleCnt="4" custScaleX="130135">
        <dgm:presLayoutVars>
          <dgm:bulletEnabled val="1"/>
        </dgm:presLayoutVars>
      </dgm:prSet>
      <dgm:spPr/>
      <dgm:t>
        <a:bodyPr/>
        <a:lstStyle/>
        <a:p>
          <a:endParaRPr lang="en-US"/>
        </a:p>
      </dgm:t>
    </dgm:pt>
  </dgm:ptLst>
  <dgm:cxnLst>
    <dgm:cxn modelId="{91B249CF-6948-DA48-ABAE-1B591E5DEC90}" srcId="{1F53EE4B-9D0E-DD4F-9B01-9A1C910545A6}" destId="{964D516E-D229-8443-BB96-82454BE4C1FB}" srcOrd="1" destOrd="0" parTransId="{C6FA6DB9-76BD-C147-B3A9-92D9135891B3}" sibTransId="{099C7CE3-027D-5647-BA1E-31AE72BA2A50}"/>
    <dgm:cxn modelId="{A84D85E3-ADEB-C847-86F9-D05CE0AF91D5}" type="presOf" srcId="{37233306-4BFE-2448-9D82-0066B849AB60}" destId="{0DB41F1B-5A9D-1946-978F-85BFB2A8ED5A}" srcOrd="0" destOrd="0" presId="urn:microsoft.com/office/officeart/2005/8/layout/vList6"/>
    <dgm:cxn modelId="{D966A9F8-E46F-EF41-A501-A4CD19801A5D}" srcId="{8BC76CF3-4075-0849-9562-14752F554946}" destId="{6FB51DCD-1F61-4D49-AAAC-60FB4B9D6895}" srcOrd="1" destOrd="0" parTransId="{FA467F42-E952-CB42-8EDD-420F74C7D292}" sibTransId="{7B0631AF-CA90-EB45-BB1B-1A59B46B4C28}"/>
    <dgm:cxn modelId="{D208F8A7-C1E3-B545-92FB-55F0C20338D5}" srcId="{8BC76CF3-4075-0849-9562-14752F554946}" destId="{37233306-4BFE-2448-9D82-0066B849AB60}" srcOrd="0" destOrd="0" parTransId="{9C983F0C-588B-C24F-A7C3-BA42B52B3C33}" sibTransId="{6ED0CC1D-1EA3-404D-B890-C5105FFAF5EA}"/>
    <dgm:cxn modelId="{0C485E54-FE3D-DF42-9DC5-892AC1A431A8}" type="presOf" srcId="{43B65B98-28B2-064D-A6E3-B3497D42F45C}" destId="{9B597E82-E39E-B345-A0D3-7D012D732485}" srcOrd="0" destOrd="0" presId="urn:microsoft.com/office/officeart/2005/8/layout/vList6"/>
    <dgm:cxn modelId="{1A474210-1E91-8744-A378-84DBBE410867}" srcId="{3C0A3E1D-7849-2941-846C-96F300D76F0F}" destId="{9636BA92-7931-E843-8CE8-3F0AE1DBE412}" srcOrd="1" destOrd="0" parTransId="{3D9D874B-854C-6A4A-ABB5-823460094AA1}" sibTransId="{998EAF2B-5A93-4A44-B22A-3C0238972973}"/>
    <dgm:cxn modelId="{E350511C-6D01-F746-AD0B-79469941E412}" type="presOf" srcId="{6FB51DCD-1F61-4D49-AAAC-60FB4B9D6895}" destId="{0DB41F1B-5A9D-1946-978F-85BFB2A8ED5A}" srcOrd="0" destOrd="1" presId="urn:microsoft.com/office/officeart/2005/8/layout/vList6"/>
    <dgm:cxn modelId="{7F5EADAD-4A78-A84A-AAE9-AF4F838C3114}" srcId="{74E71523-AE07-F546-A4B9-5457CE462F27}" destId="{7CF7A497-E06D-B347-BF9B-EAD642DDDCC5}" srcOrd="1" destOrd="0" parTransId="{BAC667A1-8A73-7143-AA4B-F0A094462DFC}" sibTransId="{9376419E-AA89-F74D-8D5F-785813CDD7D3}"/>
    <dgm:cxn modelId="{037603A5-1F55-3244-8722-460A1CED3DBD}" srcId="{964D516E-D229-8443-BB96-82454BE4C1FB}" destId="{6EA3AF61-5196-E144-8392-B48577271254}" srcOrd="1" destOrd="0" parTransId="{6B4D7413-1298-A346-BAE3-5ACB57BC318A}" sibTransId="{23646EAB-319C-7D4A-B080-21BCA32F18BB}"/>
    <dgm:cxn modelId="{2C7C679D-8E73-3447-B2B7-9BFFF95073DA}" srcId="{1F53EE4B-9D0E-DD4F-9B01-9A1C910545A6}" destId="{3C0A3E1D-7849-2941-846C-96F300D76F0F}" srcOrd="0" destOrd="0" parTransId="{67592134-6455-8B47-829B-29C115CD631E}" sibTransId="{E4CCC1FA-887B-9D45-908F-3DC859401ADE}"/>
    <dgm:cxn modelId="{B712E99F-50FC-1C4A-AA3D-DF37715684FD}" type="presOf" srcId="{3C0A3E1D-7849-2941-846C-96F300D76F0F}" destId="{3A709B95-1A5D-CD40-A9AB-11D45A254654}" srcOrd="0" destOrd="0" presId="urn:microsoft.com/office/officeart/2005/8/layout/vList6"/>
    <dgm:cxn modelId="{E4ACA03A-6300-4247-B4BE-8E52E275A51A}" srcId="{1F53EE4B-9D0E-DD4F-9B01-9A1C910545A6}" destId="{74E71523-AE07-F546-A4B9-5457CE462F27}" srcOrd="3" destOrd="0" parTransId="{F4356853-3BE3-B447-B8CC-A5D5B75B808B}" sibTransId="{BAF53FC5-28CF-C348-BB36-516CE2F5CCE3}"/>
    <dgm:cxn modelId="{48B3D55C-01CC-0A4F-AE50-8B59F6AEDF84}" type="presOf" srcId="{9636BA92-7931-E843-8CE8-3F0AE1DBE412}" destId="{9B597E82-E39E-B345-A0D3-7D012D732485}" srcOrd="0" destOrd="1" presId="urn:microsoft.com/office/officeart/2005/8/layout/vList6"/>
    <dgm:cxn modelId="{2ADD4D67-4D4A-1441-B1AF-5C32154F6DAE}" type="presOf" srcId="{74E71523-AE07-F546-A4B9-5457CE462F27}" destId="{28594694-EFF7-124D-A4FE-246906BE4C12}" srcOrd="0" destOrd="0" presId="urn:microsoft.com/office/officeart/2005/8/layout/vList6"/>
    <dgm:cxn modelId="{B964DE2C-C471-2A46-A6CE-A05E5F92AC42}" type="presOf" srcId="{964D516E-D229-8443-BB96-82454BE4C1FB}" destId="{596550A3-E047-A641-B72C-7FCB22EE47D5}" srcOrd="0" destOrd="0" presId="urn:microsoft.com/office/officeart/2005/8/layout/vList6"/>
    <dgm:cxn modelId="{3F8C6932-1401-304E-8B43-8816DF77151C}" srcId="{3C0A3E1D-7849-2941-846C-96F300D76F0F}" destId="{43B65B98-28B2-064D-A6E3-B3497D42F45C}" srcOrd="0" destOrd="0" parTransId="{5C186E64-759A-8D46-A1AA-044F54677AD7}" sibTransId="{9C89D0AC-89FE-744D-BDFC-441130665971}"/>
    <dgm:cxn modelId="{D886DC18-5155-274B-B098-863C42F3E633}" type="presOf" srcId="{8BC76CF3-4075-0849-9562-14752F554946}" destId="{99D29FD9-7030-8C40-9DDC-315C93131827}" srcOrd="0" destOrd="0" presId="urn:microsoft.com/office/officeart/2005/8/layout/vList6"/>
    <dgm:cxn modelId="{53BA53C6-50FC-334B-AD03-435C1ED03286}" type="presOf" srcId="{7CF7A497-E06D-B347-BF9B-EAD642DDDCC5}" destId="{47EFFFBD-5AE1-7545-936A-4E6AC4B9D728}" srcOrd="0" destOrd="1" presId="urn:microsoft.com/office/officeart/2005/8/layout/vList6"/>
    <dgm:cxn modelId="{30A713A9-E7B2-6A41-8369-7B73F0FAF8EB}" srcId="{964D516E-D229-8443-BB96-82454BE4C1FB}" destId="{4D66BDE9-64F8-0843-9603-0675D74977A2}" srcOrd="0" destOrd="0" parTransId="{19B10A0A-2C51-9D49-96A4-14289F61DEF5}" sibTransId="{779623F3-B49A-D642-98BB-7CCAC71E1D9F}"/>
    <dgm:cxn modelId="{E5DAE5F2-606C-A845-B926-320F9EEC2DBE}" srcId="{74E71523-AE07-F546-A4B9-5457CE462F27}" destId="{9E6008B9-6697-BA42-B702-0B68E2DEBF78}" srcOrd="0" destOrd="0" parTransId="{31BF9A97-2C2E-1F47-B71A-1458369E28B3}" sibTransId="{B831CEC1-A669-B34E-B5A7-DE9E48828999}"/>
    <dgm:cxn modelId="{A3C66691-E3CF-DB4C-8D75-5D519DF0A928}" type="presOf" srcId="{9E6008B9-6697-BA42-B702-0B68E2DEBF78}" destId="{47EFFFBD-5AE1-7545-936A-4E6AC4B9D728}" srcOrd="0" destOrd="0" presId="urn:microsoft.com/office/officeart/2005/8/layout/vList6"/>
    <dgm:cxn modelId="{A5A51381-27C6-494A-94A1-96A12BC12DA9}" type="presOf" srcId="{6EA3AF61-5196-E144-8392-B48577271254}" destId="{37D53E5E-76CE-DB47-B906-5D6E2854AF0A}" srcOrd="0" destOrd="1" presId="urn:microsoft.com/office/officeart/2005/8/layout/vList6"/>
    <dgm:cxn modelId="{A433658D-F821-FE4C-B8EC-02F4F0A7C5F0}" type="presOf" srcId="{4D66BDE9-64F8-0843-9603-0675D74977A2}" destId="{37D53E5E-76CE-DB47-B906-5D6E2854AF0A}" srcOrd="0" destOrd="0" presId="urn:microsoft.com/office/officeart/2005/8/layout/vList6"/>
    <dgm:cxn modelId="{5298EC52-A1E8-CD46-8A05-D74B19A0112B}" srcId="{1F53EE4B-9D0E-DD4F-9B01-9A1C910545A6}" destId="{8BC76CF3-4075-0849-9562-14752F554946}" srcOrd="2" destOrd="0" parTransId="{11F17FED-67CC-1544-9B3F-1A8B100BDE52}" sibTransId="{EAF3EB89-0DCE-244D-B5C2-9524681538F8}"/>
    <dgm:cxn modelId="{47073AB2-2BC6-9C41-B39F-CD3359A722AF}" type="presOf" srcId="{1F53EE4B-9D0E-DD4F-9B01-9A1C910545A6}" destId="{B084D94C-AB96-064A-B419-68B5C16A91BF}" srcOrd="0" destOrd="0" presId="urn:microsoft.com/office/officeart/2005/8/layout/vList6"/>
    <dgm:cxn modelId="{75958D94-3A16-0449-8A6A-AFAD9998EC62}" type="presParOf" srcId="{B084D94C-AB96-064A-B419-68B5C16A91BF}" destId="{E6D6219E-0269-7748-B6C6-46099B46FA0D}" srcOrd="0" destOrd="0" presId="urn:microsoft.com/office/officeart/2005/8/layout/vList6"/>
    <dgm:cxn modelId="{25EB89FA-74EF-B646-9857-626C389A19F4}" type="presParOf" srcId="{E6D6219E-0269-7748-B6C6-46099B46FA0D}" destId="{3A709B95-1A5D-CD40-A9AB-11D45A254654}" srcOrd="0" destOrd="0" presId="urn:microsoft.com/office/officeart/2005/8/layout/vList6"/>
    <dgm:cxn modelId="{B365DF19-B835-2040-846D-9D722263644D}" type="presParOf" srcId="{E6D6219E-0269-7748-B6C6-46099B46FA0D}" destId="{9B597E82-E39E-B345-A0D3-7D012D732485}" srcOrd="1" destOrd="0" presId="urn:microsoft.com/office/officeart/2005/8/layout/vList6"/>
    <dgm:cxn modelId="{55EE3A8B-64B1-3340-9216-A640BC057D4C}" type="presParOf" srcId="{B084D94C-AB96-064A-B419-68B5C16A91BF}" destId="{758BED5C-E552-4041-B332-D1072FF3AEDA}" srcOrd="1" destOrd="0" presId="urn:microsoft.com/office/officeart/2005/8/layout/vList6"/>
    <dgm:cxn modelId="{0F54D834-58E4-D549-A002-62F3126E366C}" type="presParOf" srcId="{B084D94C-AB96-064A-B419-68B5C16A91BF}" destId="{83352300-CCB6-3644-9E76-1348A06650E0}" srcOrd="2" destOrd="0" presId="urn:microsoft.com/office/officeart/2005/8/layout/vList6"/>
    <dgm:cxn modelId="{FB144349-8160-374C-A138-95B2BA5155C6}" type="presParOf" srcId="{83352300-CCB6-3644-9E76-1348A06650E0}" destId="{596550A3-E047-A641-B72C-7FCB22EE47D5}" srcOrd="0" destOrd="0" presId="urn:microsoft.com/office/officeart/2005/8/layout/vList6"/>
    <dgm:cxn modelId="{35350C54-C1A5-6C4E-A48D-9B17F4201B78}" type="presParOf" srcId="{83352300-CCB6-3644-9E76-1348A06650E0}" destId="{37D53E5E-76CE-DB47-B906-5D6E2854AF0A}" srcOrd="1" destOrd="0" presId="urn:microsoft.com/office/officeart/2005/8/layout/vList6"/>
    <dgm:cxn modelId="{30E8BC83-EA17-2E42-BB56-E138A1E37E21}" type="presParOf" srcId="{B084D94C-AB96-064A-B419-68B5C16A91BF}" destId="{71077A42-65BC-044B-AB80-971E4941A9D9}" srcOrd="3" destOrd="0" presId="urn:microsoft.com/office/officeart/2005/8/layout/vList6"/>
    <dgm:cxn modelId="{78A1EF2B-2C85-3448-8674-1CB1644C7A7D}" type="presParOf" srcId="{B084D94C-AB96-064A-B419-68B5C16A91BF}" destId="{27131320-D772-B24E-897C-A9507C726C71}" srcOrd="4" destOrd="0" presId="urn:microsoft.com/office/officeart/2005/8/layout/vList6"/>
    <dgm:cxn modelId="{99EC12D3-C28F-F246-9562-9C61A9D4C99B}" type="presParOf" srcId="{27131320-D772-B24E-897C-A9507C726C71}" destId="{99D29FD9-7030-8C40-9DDC-315C93131827}" srcOrd="0" destOrd="0" presId="urn:microsoft.com/office/officeart/2005/8/layout/vList6"/>
    <dgm:cxn modelId="{99389706-8F27-F340-9F20-7E50401B3E08}" type="presParOf" srcId="{27131320-D772-B24E-897C-A9507C726C71}" destId="{0DB41F1B-5A9D-1946-978F-85BFB2A8ED5A}" srcOrd="1" destOrd="0" presId="urn:microsoft.com/office/officeart/2005/8/layout/vList6"/>
    <dgm:cxn modelId="{18A0C405-0D87-494D-9739-7782C65083A0}" type="presParOf" srcId="{B084D94C-AB96-064A-B419-68B5C16A91BF}" destId="{9D555A4E-AADF-894C-B01E-97BAA48777B8}" srcOrd="5" destOrd="0" presId="urn:microsoft.com/office/officeart/2005/8/layout/vList6"/>
    <dgm:cxn modelId="{BF587037-3D27-E14D-B39B-DB7C30117421}" type="presParOf" srcId="{B084D94C-AB96-064A-B419-68B5C16A91BF}" destId="{84BAFCF3-6105-5B42-B1EC-48105D40C7C4}" srcOrd="6" destOrd="0" presId="urn:microsoft.com/office/officeart/2005/8/layout/vList6"/>
    <dgm:cxn modelId="{90654046-C0E7-E948-A681-6459C3AAD035}" type="presParOf" srcId="{84BAFCF3-6105-5B42-B1EC-48105D40C7C4}" destId="{28594694-EFF7-124D-A4FE-246906BE4C12}" srcOrd="0" destOrd="0" presId="urn:microsoft.com/office/officeart/2005/8/layout/vList6"/>
    <dgm:cxn modelId="{EB49D758-31B9-344D-B88B-0409676CBC82}" type="presParOf" srcId="{84BAFCF3-6105-5B42-B1EC-48105D40C7C4}" destId="{47EFFFBD-5AE1-7545-936A-4E6AC4B9D72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D86B0F-2D3B-084F-B670-6C5D19CDA2CB}" type="doc">
      <dgm:prSet loTypeId="urn:microsoft.com/office/officeart/2005/8/layout/process1" loCatId="" qsTypeId="urn:microsoft.com/office/officeart/2005/8/quickstyle/simple1" qsCatId="simple" csTypeId="urn:microsoft.com/office/officeart/2005/8/colors/accent1_2" csCatId="accent1" phldr="1"/>
      <dgm:spPr/>
    </dgm:pt>
    <dgm:pt modelId="{5FE8BFFF-4CA1-0F4E-82E9-7FBF3FF4FC78}">
      <dgm:prSet phldrT="[Text]"/>
      <dgm:spPr/>
      <dgm:t>
        <a:bodyPr/>
        <a:lstStyle/>
        <a:p>
          <a:endParaRPr lang="en-US" dirty="0"/>
        </a:p>
      </dgm:t>
    </dgm:pt>
    <dgm:pt modelId="{D024AD1E-6E16-074B-92BA-2BCCEADC2948}" type="parTrans" cxnId="{37D12316-C6FE-884E-8E1B-5A4479CC33C6}">
      <dgm:prSet/>
      <dgm:spPr/>
      <dgm:t>
        <a:bodyPr/>
        <a:lstStyle/>
        <a:p>
          <a:endParaRPr lang="en-US"/>
        </a:p>
      </dgm:t>
    </dgm:pt>
    <dgm:pt modelId="{C859E658-5B39-D44B-A25D-E1C4A1E82AAF}" type="sibTrans" cxnId="{37D12316-C6FE-884E-8E1B-5A4479CC33C6}">
      <dgm:prSet/>
      <dgm:spPr/>
      <dgm:t>
        <a:bodyPr/>
        <a:lstStyle/>
        <a:p>
          <a:endParaRPr lang="en-US"/>
        </a:p>
      </dgm:t>
    </dgm:pt>
    <dgm:pt modelId="{A198C3EA-4EC7-EA45-A584-3D620AA2A671}">
      <dgm:prSet phldrT="[Text]" custT="1"/>
      <dgm:spPr/>
      <dgm:t>
        <a:bodyPr/>
        <a:lstStyle/>
        <a:p>
          <a:r>
            <a:rPr lang="en-US" sz="2000" dirty="0" smtClean="0"/>
            <a:t>“For imposing taxes on us without our consent”</a:t>
          </a:r>
          <a:endParaRPr lang="en-US" sz="2000" dirty="0"/>
        </a:p>
      </dgm:t>
    </dgm:pt>
    <dgm:pt modelId="{F5E0ADC5-7BC2-EE43-8CAC-2124CC5A2836}" type="parTrans" cxnId="{78526B33-8C3B-044F-9622-E19D2721A9F3}">
      <dgm:prSet/>
      <dgm:spPr/>
      <dgm:t>
        <a:bodyPr/>
        <a:lstStyle/>
        <a:p>
          <a:endParaRPr lang="en-US"/>
        </a:p>
      </dgm:t>
    </dgm:pt>
    <dgm:pt modelId="{A8342689-1BB2-E04F-AB95-731D592317AB}" type="sibTrans" cxnId="{78526B33-8C3B-044F-9622-E19D2721A9F3}">
      <dgm:prSet/>
      <dgm:spPr/>
      <dgm:t>
        <a:bodyPr/>
        <a:lstStyle/>
        <a:p>
          <a:endParaRPr lang="en-US"/>
        </a:p>
      </dgm:t>
    </dgm:pt>
    <dgm:pt modelId="{A89B16D6-3A16-9D46-B919-283684AC3B01}" type="pres">
      <dgm:prSet presAssocID="{D2D86B0F-2D3B-084F-B670-6C5D19CDA2CB}" presName="Name0" presStyleCnt="0">
        <dgm:presLayoutVars>
          <dgm:dir/>
          <dgm:resizeHandles val="exact"/>
        </dgm:presLayoutVars>
      </dgm:prSet>
      <dgm:spPr/>
    </dgm:pt>
    <dgm:pt modelId="{3F606241-D86B-BE49-A8C4-5206E50C95FE}" type="pres">
      <dgm:prSet presAssocID="{5FE8BFFF-4CA1-0F4E-82E9-7FBF3FF4FC78}" presName="node" presStyleLbl="node1" presStyleIdx="0" presStyleCnt="2">
        <dgm:presLayoutVars>
          <dgm:bulletEnabled val="1"/>
        </dgm:presLayoutVars>
      </dgm:prSet>
      <dgm:spPr/>
      <dgm:t>
        <a:bodyPr/>
        <a:lstStyle/>
        <a:p>
          <a:endParaRPr lang="en-US"/>
        </a:p>
      </dgm:t>
    </dgm:pt>
    <dgm:pt modelId="{86791C04-1551-614A-86DA-4F9A60DC9E29}" type="pres">
      <dgm:prSet presAssocID="{C859E658-5B39-D44B-A25D-E1C4A1E82AAF}" presName="sibTrans" presStyleLbl="sibTrans2D1" presStyleIdx="0" presStyleCnt="1"/>
      <dgm:spPr/>
      <dgm:t>
        <a:bodyPr/>
        <a:lstStyle/>
        <a:p>
          <a:endParaRPr lang="en-US"/>
        </a:p>
      </dgm:t>
    </dgm:pt>
    <dgm:pt modelId="{2532D241-E1FB-A64A-85E7-7EB88C5AB8AF}" type="pres">
      <dgm:prSet presAssocID="{C859E658-5B39-D44B-A25D-E1C4A1E82AAF}" presName="connectorText" presStyleLbl="sibTrans2D1" presStyleIdx="0" presStyleCnt="1"/>
      <dgm:spPr/>
      <dgm:t>
        <a:bodyPr/>
        <a:lstStyle/>
        <a:p>
          <a:endParaRPr lang="en-US"/>
        </a:p>
      </dgm:t>
    </dgm:pt>
    <dgm:pt modelId="{4229BC58-4514-DE40-90BC-FBDECB34F0BB}" type="pres">
      <dgm:prSet presAssocID="{A198C3EA-4EC7-EA45-A584-3D620AA2A671}" presName="node" presStyleLbl="node1" presStyleIdx="1" presStyleCnt="2" custLinFactNeighborX="19794" custLinFactNeighborY="-27513">
        <dgm:presLayoutVars>
          <dgm:bulletEnabled val="1"/>
        </dgm:presLayoutVars>
      </dgm:prSet>
      <dgm:spPr/>
      <dgm:t>
        <a:bodyPr/>
        <a:lstStyle/>
        <a:p>
          <a:endParaRPr lang="en-US"/>
        </a:p>
      </dgm:t>
    </dgm:pt>
  </dgm:ptLst>
  <dgm:cxnLst>
    <dgm:cxn modelId="{F9E94A0C-6487-C349-959C-D2CCA0C66913}" type="presOf" srcId="{C859E658-5B39-D44B-A25D-E1C4A1E82AAF}" destId="{86791C04-1551-614A-86DA-4F9A60DC9E29}" srcOrd="0" destOrd="0" presId="urn:microsoft.com/office/officeart/2005/8/layout/process1"/>
    <dgm:cxn modelId="{5AC9B36D-D114-DA4A-B5E6-80C233F5CB73}" type="presOf" srcId="{D2D86B0F-2D3B-084F-B670-6C5D19CDA2CB}" destId="{A89B16D6-3A16-9D46-B919-283684AC3B01}" srcOrd="0" destOrd="0" presId="urn:microsoft.com/office/officeart/2005/8/layout/process1"/>
    <dgm:cxn modelId="{884B75BB-8690-E74E-BFF4-DE67E58624B8}" type="presOf" srcId="{C859E658-5B39-D44B-A25D-E1C4A1E82AAF}" destId="{2532D241-E1FB-A64A-85E7-7EB88C5AB8AF}" srcOrd="1" destOrd="0" presId="urn:microsoft.com/office/officeart/2005/8/layout/process1"/>
    <dgm:cxn modelId="{78526B33-8C3B-044F-9622-E19D2721A9F3}" srcId="{D2D86B0F-2D3B-084F-B670-6C5D19CDA2CB}" destId="{A198C3EA-4EC7-EA45-A584-3D620AA2A671}" srcOrd="1" destOrd="0" parTransId="{F5E0ADC5-7BC2-EE43-8CAC-2124CC5A2836}" sibTransId="{A8342689-1BB2-E04F-AB95-731D592317AB}"/>
    <dgm:cxn modelId="{7A689CE5-E23F-484C-BC56-A4F176D70FC4}" type="presOf" srcId="{5FE8BFFF-4CA1-0F4E-82E9-7FBF3FF4FC78}" destId="{3F606241-D86B-BE49-A8C4-5206E50C95FE}" srcOrd="0" destOrd="0" presId="urn:microsoft.com/office/officeart/2005/8/layout/process1"/>
    <dgm:cxn modelId="{2F977E90-C9CA-3548-89FE-E5D1B3361A73}" type="presOf" srcId="{A198C3EA-4EC7-EA45-A584-3D620AA2A671}" destId="{4229BC58-4514-DE40-90BC-FBDECB34F0BB}" srcOrd="0" destOrd="0" presId="urn:microsoft.com/office/officeart/2005/8/layout/process1"/>
    <dgm:cxn modelId="{37D12316-C6FE-884E-8E1B-5A4479CC33C6}" srcId="{D2D86B0F-2D3B-084F-B670-6C5D19CDA2CB}" destId="{5FE8BFFF-4CA1-0F4E-82E9-7FBF3FF4FC78}" srcOrd="0" destOrd="0" parTransId="{D024AD1E-6E16-074B-92BA-2BCCEADC2948}" sibTransId="{C859E658-5B39-D44B-A25D-E1C4A1E82AAF}"/>
    <dgm:cxn modelId="{9EDD919E-968A-C74B-A898-7228796DEB05}" type="presParOf" srcId="{A89B16D6-3A16-9D46-B919-283684AC3B01}" destId="{3F606241-D86B-BE49-A8C4-5206E50C95FE}" srcOrd="0" destOrd="0" presId="urn:microsoft.com/office/officeart/2005/8/layout/process1"/>
    <dgm:cxn modelId="{5D00FC30-5A47-7444-8330-58F37A5F4221}" type="presParOf" srcId="{A89B16D6-3A16-9D46-B919-283684AC3B01}" destId="{86791C04-1551-614A-86DA-4F9A60DC9E29}" srcOrd="1" destOrd="0" presId="urn:microsoft.com/office/officeart/2005/8/layout/process1"/>
    <dgm:cxn modelId="{99C142D2-2205-CB4C-A8A0-4803B51C2D74}" type="presParOf" srcId="{86791C04-1551-614A-86DA-4F9A60DC9E29}" destId="{2532D241-E1FB-A64A-85E7-7EB88C5AB8AF}" srcOrd="0" destOrd="0" presId="urn:microsoft.com/office/officeart/2005/8/layout/process1"/>
    <dgm:cxn modelId="{9A42D88C-74E7-1146-82F7-2075D0B3D622}" type="presParOf" srcId="{A89B16D6-3A16-9D46-B919-283684AC3B01}" destId="{4229BC58-4514-DE40-90BC-FBDECB34F0BB}"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F72A9C-9B5A-FA43-A29F-3F8F29EAB970}"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9EBE38C7-9B77-B14E-A110-738ED46B28A1}">
      <dgm:prSet phldrT="[Text]"/>
      <dgm:spPr/>
      <dgm:t>
        <a:bodyPr/>
        <a:lstStyle/>
        <a:p>
          <a:r>
            <a:rPr lang="en-US" dirty="0" smtClean="0"/>
            <a:t>Inalienable Rights</a:t>
          </a:r>
          <a:endParaRPr lang="en-US" dirty="0"/>
        </a:p>
      </dgm:t>
    </dgm:pt>
    <dgm:pt modelId="{00BE7F67-3EC8-9040-802D-EA4069194961}" type="parTrans" cxnId="{2DB28201-39C0-D446-99D6-86D1D1233601}">
      <dgm:prSet/>
      <dgm:spPr/>
      <dgm:t>
        <a:bodyPr/>
        <a:lstStyle/>
        <a:p>
          <a:endParaRPr lang="en-US"/>
        </a:p>
      </dgm:t>
    </dgm:pt>
    <dgm:pt modelId="{70942CD0-06BE-3C40-B3CE-19B5A576F239}" type="sibTrans" cxnId="{2DB28201-39C0-D446-99D6-86D1D1233601}">
      <dgm:prSet/>
      <dgm:spPr/>
      <dgm:t>
        <a:bodyPr/>
        <a:lstStyle/>
        <a:p>
          <a:endParaRPr lang="en-US"/>
        </a:p>
      </dgm:t>
    </dgm:pt>
    <dgm:pt modelId="{26B8DB26-F49C-DD42-A5C6-CB5743FA853D}">
      <dgm:prSet phldrT="[Text]"/>
      <dgm:spPr/>
      <dgm:t>
        <a:bodyPr/>
        <a:lstStyle/>
        <a:p>
          <a:endParaRPr lang="en-US" dirty="0"/>
        </a:p>
      </dgm:t>
    </dgm:pt>
    <dgm:pt modelId="{3B4DCA4F-8404-4849-88D5-796D6A46D001}" type="parTrans" cxnId="{5DF9D967-984B-9648-A12E-74850D72F2D2}">
      <dgm:prSet/>
      <dgm:spPr/>
      <dgm:t>
        <a:bodyPr/>
        <a:lstStyle/>
        <a:p>
          <a:endParaRPr lang="en-US"/>
        </a:p>
      </dgm:t>
    </dgm:pt>
    <dgm:pt modelId="{EABA8103-F892-6E41-AC48-972F44833FFE}" type="sibTrans" cxnId="{5DF9D967-984B-9648-A12E-74850D72F2D2}">
      <dgm:prSet/>
      <dgm:spPr/>
      <dgm:t>
        <a:bodyPr/>
        <a:lstStyle/>
        <a:p>
          <a:endParaRPr lang="en-US"/>
        </a:p>
      </dgm:t>
    </dgm:pt>
    <dgm:pt modelId="{D8E33F13-934A-AD4F-92BD-D23C57C2FC19}">
      <dgm:prSet phldrT="[Text]"/>
      <dgm:spPr/>
      <dgm:t>
        <a:bodyPr/>
        <a:lstStyle/>
        <a:p>
          <a:endParaRPr lang="en-US" dirty="0"/>
        </a:p>
      </dgm:t>
    </dgm:pt>
    <dgm:pt modelId="{3916AE4E-7EED-9345-B03F-925B55B23005}" type="parTrans" cxnId="{23B8BCB1-62EC-C347-A4D2-C2127BD700D9}">
      <dgm:prSet/>
      <dgm:spPr/>
      <dgm:t>
        <a:bodyPr/>
        <a:lstStyle/>
        <a:p>
          <a:endParaRPr lang="en-US"/>
        </a:p>
      </dgm:t>
    </dgm:pt>
    <dgm:pt modelId="{5081926C-D0F3-4049-B2EB-5B3428793925}" type="sibTrans" cxnId="{23B8BCB1-62EC-C347-A4D2-C2127BD700D9}">
      <dgm:prSet/>
      <dgm:spPr/>
      <dgm:t>
        <a:bodyPr/>
        <a:lstStyle/>
        <a:p>
          <a:endParaRPr lang="en-US"/>
        </a:p>
      </dgm:t>
    </dgm:pt>
    <dgm:pt modelId="{C6704946-6CF6-6D45-A495-A1EDDD6BEAAD}">
      <dgm:prSet phldrT="[Text]"/>
      <dgm:spPr/>
      <dgm:t>
        <a:bodyPr/>
        <a:lstStyle/>
        <a:p>
          <a:endParaRPr lang="en-US" dirty="0"/>
        </a:p>
      </dgm:t>
    </dgm:pt>
    <dgm:pt modelId="{3C519D48-75C1-6445-9919-7F5E83525FCF}" type="sibTrans" cxnId="{BF63147C-88A0-554F-94CE-CCBEDC431384}">
      <dgm:prSet/>
      <dgm:spPr/>
      <dgm:t>
        <a:bodyPr/>
        <a:lstStyle/>
        <a:p>
          <a:endParaRPr lang="en-US"/>
        </a:p>
      </dgm:t>
    </dgm:pt>
    <dgm:pt modelId="{73A15D1E-AC73-4747-9FBC-38F2FD547112}" type="parTrans" cxnId="{BF63147C-88A0-554F-94CE-CCBEDC431384}">
      <dgm:prSet/>
      <dgm:spPr/>
      <dgm:t>
        <a:bodyPr/>
        <a:lstStyle/>
        <a:p>
          <a:endParaRPr lang="en-US"/>
        </a:p>
      </dgm:t>
    </dgm:pt>
    <dgm:pt modelId="{7E8812A4-9DC1-2543-991C-8981E6B44FCB}" type="pres">
      <dgm:prSet presAssocID="{7BF72A9C-9B5A-FA43-A29F-3F8F29EAB970}" presName="cycle" presStyleCnt="0">
        <dgm:presLayoutVars>
          <dgm:chMax val="1"/>
          <dgm:dir/>
          <dgm:animLvl val="ctr"/>
          <dgm:resizeHandles val="exact"/>
        </dgm:presLayoutVars>
      </dgm:prSet>
      <dgm:spPr/>
      <dgm:t>
        <a:bodyPr/>
        <a:lstStyle/>
        <a:p>
          <a:endParaRPr lang="en-US"/>
        </a:p>
      </dgm:t>
    </dgm:pt>
    <dgm:pt modelId="{3988BA62-1216-6B4D-A5BB-6B5FF8FD167C}" type="pres">
      <dgm:prSet presAssocID="{9EBE38C7-9B77-B14E-A110-738ED46B28A1}" presName="centerShape" presStyleLbl="node0" presStyleIdx="0" presStyleCnt="1"/>
      <dgm:spPr/>
      <dgm:t>
        <a:bodyPr/>
        <a:lstStyle/>
        <a:p>
          <a:endParaRPr lang="en-US"/>
        </a:p>
      </dgm:t>
    </dgm:pt>
    <dgm:pt modelId="{C606992D-C0AB-4148-A620-31620135A672}" type="pres">
      <dgm:prSet presAssocID="{3B4DCA4F-8404-4849-88D5-796D6A46D001}" presName="parTrans" presStyleLbl="bgSibTrans2D1" presStyleIdx="0" presStyleCnt="3"/>
      <dgm:spPr/>
      <dgm:t>
        <a:bodyPr/>
        <a:lstStyle/>
        <a:p>
          <a:endParaRPr lang="en-US"/>
        </a:p>
      </dgm:t>
    </dgm:pt>
    <dgm:pt modelId="{7278146B-1BDF-6447-860E-9533EE235189}" type="pres">
      <dgm:prSet presAssocID="{26B8DB26-F49C-DD42-A5C6-CB5743FA853D}" presName="node" presStyleLbl="node1" presStyleIdx="0" presStyleCnt="3">
        <dgm:presLayoutVars>
          <dgm:bulletEnabled val="1"/>
        </dgm:presLayoutVars>
      </dgm:prSet>
      <dgm:spPr/>
      <dgm:t>
        <a:bodyPr/>
        <a:lstStyle/>
        <a:p>
          <a:endParaRPr lang="en-US"/>
        </a:p>
      </dgm:t>
    </dgm:pt>
    <dgm:pt modelId="{85E20679-B3AE-D04C-B63C-52D1E7CB7E68}" type="pres">
      <dgm:prSet presAssocID="{3916AE4E-7EED-9345-B03F-925B55B23005}" presName="parTrans" presStyleLbl="bgSibTrans2D1" presStyleIdx="1" presStyleCnt="3"/>
      <dgm:spPr/>
      <dgm:t>
        <a:bodyPr/>
        <a:lstStyle/>
        <a:p>
          <a:endParaRPr lang="en-US"/>
        </a:p>
      </dgm:t>
    </dgm:pt>
    <dgm:pt modelId="{DE280E5F-CACE-A64C-8ED1-75E49F96316D}" type="pres">
      <dgm:prSet presAssocID="{D8E33F13-934A-AD4F-92BD-D23C57C2FC19}" presName="node" presStyleLbl="node1" presStyleIdx="1" presStyleCnt="3">
        <dgm:presLayoutVars>
          <dgm:bulletEnabled val="1"/>
        </dgm:presLayoutVars>
      </dgm:prSet>
      <dgm:spPr/>
      <dgm:t>
        <a:bodyPr/>
        <a:lstStyle/>
        <a:p>
          <a:endParaRPr lang="en-US"/>
        </a:p>
      </dgm:t>
    </dgm:pt>
    <dgm:pt modelId="{C1B7AC38-0B7A-6C43-A6C4-5D2BA97A92D6}" type="pres">
      <dgm:prSet presAssocID="{73A15D1E-AC73-4747-9FBC-38F2FD547112}" presName="parTrans" presStyleLbl="bgSibTrans2D1" presStyleIdx="2" presStyleCnt="3"/>
      <dgm:spPr/>
      <dgm:t>
        <a:bodyPr/>
        <a:lstStyle/>
        <a:p>
          <a:endParaRPr lang="en-US"/>
        </a:p>
      </dgm:t>
    </dgm:pt>
    <dgm:pt modelId="{9F301948-1A05-6340-A154-FDB30BDB2AA8}" type="pres">
      <dgm:prSet presAssocID="{C6704946-6CF6-6D45-A495-A1EDDD6BEAAD}" presName="node" presStyleLbl="node1" presStyleIdx="2" presStyleCnt="3">
        <dgm:presLayoutVars>
          <dgm:bulletEnabled val="1"/>
        </dgm:presLayoutVars>
      </dgm:prSet>
      <dgm:spPr/>
      <dgm:t>
        <a:bodyPr/>
        <a:lstStyle/>
        <a:p>
          <a:endParaRPr lang="en-US"/>
        </a:p>
      </dgm:t>
    </dgm:pt>
  </dgm:ptLst>
  <dgm:cxnLst>
    <dgm:cxn modelId="{1C7F25DF-9990-3948-BB25-425612A7E205}" type="presOf" srcId="{D8E33F13-934A-AD4F-92BD-D23C57C2FC19}" destId="{DE280E5F-CACE-A64C-8ED1-75E49F96316D}" srcOrd="0" destOrd="0" presId="urn:microsoft.com/office/officeart/2005/8/layout/radial4"/>
    <dgm:cxn modelId="{2DB28201-39C0-D446-99D6-86D1D1233601}" srcId="{7BF72A9C-9B5A-FA43-A29F-3F8F29EAB970}" destId="{9EBE38C7-9B77-B14E-A110-738ED46B28A1}" srcOrd="0" destOrd="0" parTransId="{00BE7F67-3EC8-9040-802D-EA4069194961}" sibTransId="{70942CD0-06BE-3C40-B3CE-19B5A576F239}"/>
    <dgm:cxn modelId="{5DF9D967-984B-9648-A12E-74850D72F2D2}" srcId="{9EBE38C7-9B77-B14E-A110-738ED46B28A1}" destId="{26B8DB26-F49C-DD42-A5C6-CB5743FA853D}" srcOrd="0" destOrd="0" parTransId="{3B4DCA4F-8404-4849-88D5-796D6A46D001}" sibTransId="{EABA8103-F892-6E41-AC48-972F44833FFE}"/>
    <dgm:cxn modelId="{FAC861CE-8539-2245-8929-53DBBB366F20}" type="presOf" srcId="{73A15D1E-AC73-4747-9FBC-38F2FD547112}" destId="{C1B7AC38-0B7A-6C43-A6C4-5D2BA97A92D6}" srcOrd="0" destOrd="0" presId="urn:microsoft.com/office/officeart/2005/8/layout/radial4"/>
    <dgm:cxn modelId="{33496376-5D78-9345-9397-FDB731CC810C}" type="presOf" srcId="{26B8DB26-F49C-DD42-A5C6-CB5743FA853D}" destId="{7278146B-1BDF-6447-860E-9533EE235189}" srcOrd="0" destOrd="0" presId="urn:microsoft.com/office/officeart/2005/8/layout/radial4"/>
    <dgm:cxn modelId="{824B6060-B3BD-3D41-A32F-A37CCF1429F7}" type="presOf" srcId="{7BF72A9C-9B5A-FA43-A29F-3F8F29EAB970}" destId="{7E8812A4-9DC1-2543-991C-8981E6B44FCB}" srcOrd="0" destOrd="0" presId="urn:microsoft.com/office/officeart/2005/8/layout/radial4"/>
    <dgm:cxn modelId="{462A6088-D399-7146-81D1-4320DAC50950}" type="presOf" srcId="{3B4DCA4F-8404-4849-88D5-796D6A46D001}" destId="{C606992D-C0AB-4148-A620-31620135A672}" srcOrd="0" destOrd="0" presId="urn:microsoft.com/office/officeart/2005/8/layout/radial4"/>
    <dgm:cxn modelId="{BF63147C-88A0-554F-94CE-CCBEDC431384}" srcId="{9EBE38C7-9B77-B14E-A110-738ED46B28A1}" destId="{C6704946-6CF6-6D45-A495-A1EDDD6BEAAD}" srcOrd="2" destOrd="0" parTransId="{73A15D1E-AC73-4747-9FBC-38F2FD547112}" sibTransId="{3C519D48-75C1-6445-9919-7F5E83525FCF}"/>
    <dgm:cxn modelId="{49D23DC7-D107-D247-9192-A1A668F28B36}" type="presOf" srcId="{C6704946-6CF6-6D45-A495-A1EDDD6BEAAD}" destId="{9F301948-1A05-6340-A154-FDB30BDB2AA8}" srcOrd="0" destOrd="0" presId="urn:microsoft.com/office/officeart/2005/8/layout/radial4"/>
    <dgm:cxn modelId="{DD97E61F-3696-874A-BB8A-A76CE717C9CB}" type="presOf" srcId="{9EBE38C7-9B77-B14E-A110-738ED46B28A1}" destId="{3988BA62-1216-6B4D-A5BB-6B5FF8FD167C}" srcOrd="0" destOrd="0" presId="urn:microsoft.com/office/officeart/2005/8/layout/radial4"/>
    <dgm:cxn modelId="{0EA9E08C-BF71-3244-ACEB-67BE76BEA579}" type="presOf" srcId="{3916AE4E-7EED-9345-B03F-925B55B23005}" destId="{85E20679-B3AE-D04C-B63C-52D1E7CB7E68}" srcOrd="0" destOrd="0" presId="urn:microsoft.com/office/officeart/2005/8/layout/radial4"/>
    <dgm:cxn modelId="{23B8BCB1-62EC-C347-A4D2-C2127BD700D9}" srcId="{9EBE38C7-9B77-B14E-A110-738ED46B28A1}" destId="{D8E33F13-934A-AD4F-92BD-D23C57C2FC19}" srcOrd="1" destOrd="0" parTransId="{3916AE4E-7EED-9345-B03F-925B55B23005}" sibTransId="{5081926C-D0F3-4049-B2EB-5B3428793925}"/>
    <dgm:cxn modelId="{8792FEF6-9AA5-6E4C-AC52-59AE029F24E6}" type="presParOf" srcId="{7E8812A4-9DC1-2543-991C-8981E6B44FCB}" destId="{3988BA62-1216-6B4D-A5BB-6B5FF8FD167C}" srcOrd="0" destOrd="0" presId="urn:microsoft.com/office/officeart/2005/8/layout/radial4"/>
    <dgm:cxn modelId="{9AF11A04-5065-A547-86BF-EA7D8AFCB9C9}" type="presParOf" srcId="{7E8812A4-9DC1-2543-991C-8981E6B44FCB}" destId="{C606992D-C0AB-4148-A620-31620135A672}" srcOrd="1" destOrd="0" presId="urn:microsoft.com/office/officeart/2005/8/layout/radial4"/>
    <dgm:cxn modelId="{F74A84E3-C56A-1240-AE9A-1A011A56124E}" type="presParOf" srcId="{7E8812A4-9DC1-2543-991C-8981E6B44FCB}" destId="{7278146B-1BDF-6447-860E-9533EE235189}" srcOrd="2" destOrd="0" presId="urn:microsoft.com/office/officeart/2005/8/layout/radial4"/>
    <dgm:cxn modelId="{E4FD8D90-22F6-4041-B39C-EA616ECCA610}" type="presParOf" srcId="{7E8812A4-9DC1-2543-991C-8981E6B44FCB}" destId="{85E20679-B3AE-D04C-B63C-52D1E7CB7E68}" srcOrd="3" destOrd="0" presId="urn:microsoft.com/office/officeart/2005/8/layout/radial4"/>
    <dgm:cxn modelId="{02F1FFE0-D35D-AE42-8E00-6A1F175379A9}" type="presParOf" srcId="{7E8812A4-9DC1-2543-991C-8981E6B44FCB}" destId="{DE280E5F-CACE-A64C-8ED1-75E49F96316D}" srcOrd="4" destOrd="0" presId="urn:microsoft.com/office/officeart/2005/8/layout/radial4"/>
    <dgm:cxn modelId="{4A6B11A8-8176-CA42-BE37-61733405D3EF}" type="presParOf" srcId="{7E8812A4-9DC1-2543-991C-8981E6B44FCB}" destId="{C1B7AC38-0B7A-6C43-A6C4-5D2BA97A92D6}" srcOrd="5" destOrd="0" presId="urn:microsoft.com/office/officeart/2005/8/layout/radial4"/>
    <dgm:cxn modelId="{3B63AA85-D375-0947-A91E-05255E0D5AEB}" type="presParOf" srcId="{7E8812A4-9DC1-2543-991C-8981E6B44FCB}" destId="{9F301948-1A05-6340-A154-FDB30BDB2AA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8B7857-CE1C-1642-B4D6-CC35A47DEE58}"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n-US"/>
        </a:p>
      </dgm:t>
    </dgm:pt>
    <dgm:pt modelId="{3B959D12-E40F-0743-959D-F76FFAF4521C}">
      <dgm:prSet phldrT="[Text]"/>
      <dgm:spPr/>
      <dgm:t>
        <a:bodyPr/>
        <a:lstStyle/>
        <a:p>
          <a:r>
            <a:rPr lang="en-US" dirty="0" smtClean="0"/>
            <a:t>Amendment created/changed in the Constitution</a:t>
          </a:r>
          <a:endParaRPr lang="en-US" dirty="0"/>
        </a:p>
      </dgm:t>
    </dgm:pt>
    <dgm:pt modelId="{BBA296D5-A91C-7148-BFE6-902AAAEAEC78}" type="parTrans" cxnId="{5806C70B-598C-5C46-94CF-BEF8610600BF}">
      <dgm:prSet/>
      <dgm:spPr/>
      <dgm:t>
        <a:bodyPr/>
        <a:lstStyle/>
        <a:p>
          <a:endParaRPr lang="en-US"/>
        </a:p>
      </dgm:t>
    </dgm:pt>
    <dgm:pt modelId="{B7CD2F7D-A259-874E-872F-4C7A538494AE}" type="sibTrans" cxnId="{5806C70B-598C-5C46-94CF-BEF8610600BF}">
      <dgm:prSet/>
      <dgm:spPr/>
      <dgm:t>
        <a:bodyPr/>
        <a:lstStyle/>
        <a:p>
          <a:endParaRPr lang="en-US"/>
        </a:p>
      </dgm:t>
    </dgm:pt>
    <dgm:pt modelId="{878493A3-CADF-4448-BB53-EC5F7A9BEE40}">
      <dgm:prSet phldrT="[Text]"/>
      <dgm:spPr/>
      <dgm:t>
        <a:bodyPr/>
        <a:lstStyle/>
        <a:p>
          <a:r>
            <a:rPr lang="en-US" dirty="0" smtClean="0"/>
            <a:t>2/3 of each house must approve change</a:t>
          </a:r>
          <a:endParaRPr lang="en-US" dirty="0"/>
        </a:p>
      </dgm:t>
    </dgm:pt>
    <dgm:pt modelId="{EAB7251E-D784-5F4E-A522-68481005EA3D}" type="parTrans" cxnId="{D4090CDA-D44F-4A4B-BBC0-F8C2CFE9DD85}">
      <dgm:prSet/>
      <dgm:spPr/>
      <dgm:t>
        <a:bodyPr/>
        <a:lstStyle/>
        <a:p>
          <a:endParaRPr lang="en-US"/>
        </a:p>
      </dgm:t>
    </dgm:pt>
    <dgm:pt modelId="{F8D920AD-7427-0C40-933A-C75F75C0312E}" type="sibTrans" cxnId="{D4090CDA-D44F-4A4B-BBC0-F8C2CFE9DD85}">
      <dgm:prSet/>
      <dgm:spPr/>
      <dgm:t>
        <a:bodyPr/>
        <a:lstStyle/>
        <a:p>
          <a:endParaRPr lang="en-US"/>
        </a:p>
      </dgm:t>
    </dgm:pt>
    <dgm:pt modelId="{2E1347C4-60BC-944A-8723-36A8F9B107A6}">
      <dgm:prSet phldrT="[Text]"/>
      <dgm:spPr/>
      <dgm:t>
        <a:bodyPr/>
        <a:lstStyle/>
        <a:p>
          <a:r>
            <a:rPr lang="en-US" dirty="0" smtClean="0"/>
            <a:t>3/4 of states must approve the change</a:t>
          </a:r>
          <a:endParaRPr lang="en-US" dirty="0"/>
        </a:p>
      </dgm:t>
    </dgm:pt>
    <dgm:pt modelId="{B00198A7-9453-724E-88D3-934ABBD9FCCD}" type="parTrans" cxnId="{4F98E1C5-0833-D14D-A295-C444DA68A337}">
      <dgm:prSet/>
      <dgm:spPr/>
      <dgm:t>
        <a:bodyPr/>
        <a:lstStyle/>
        <a:p>
          <a:endParaRPr lang="en-US"/>
        </a:p>
      </dgm:t>
    </dgm:pt>
    <dgm:pt modelId="{2C3977E3-B803-794C-A5DB-0B27A887FB27}" type="sibTrans" cxnId="{4F98E1C5-0833-D14D-A295-C444DA68A337}">
      <dgm:prSet/>
      <dgm:spPr/>
      <dgm:t>
        <a:bodyPr/>
        <a:lstStyle/>
        <a:p>
          <a:endParaRPr lang="en-US"/>
        </a:p>
      </dgm:t>
    </dgm:pt>
    <dgm:pt modelId="{3FC0717E-9F73-2549-B7D3-CBFE19D78FA3}" type="pres">
      <dgm:prSet presAssocID="{DB8B7857-CE1C-1642-B4D6-CC35A47DEE58}" presName="cycle" presStyleCnt="0">
        <dgm:presLayoutVars>
          <dgm:chMax val="1"/>
          <dgm:dir/>
          <dgm:animLvl val="ctr"/>
          <dgm:resizeHandles val="exact"/>
        </dgm:presLayoutVars>
      </dgm:prSet>
      <dgm:spPr/>
      <dgm:t>
        <a:bodyPr/>
        <a:lstStyle/>
        <a:p>
          <a:endParaRPr lang="en-US"/>
        </a:p>
      </dgm:t>
    </dgm:pt>
    <dgm:pt modelId="{6DD701CE-326A-7C4D-8DCF-E9F97404BE52}" type="pres">
      <dgm:prSet presAssocID="{3B959D12-E40F-0743-959D-F76FFAF4521C}" presName="centerShape" presStyleLbl="node0" presStyleIdx="0" presStyleCnt="1"/>
      <dgm:spPr/>
      <dgm:t>
        <a:bodyPr/>
        <a:lstStyle/>
        <a:p>
          <a:endParaRPr lang="en-US"/>
        </a:p>
      </dgm:t>
    </dgm:pt>
    <dgm:pt modelId="{4A70FCA0-A1C8-284E-BDB1-CE15585A5D02}" type="pres">
      <dgm:prSet presAssocID="{EAB7251E-D784-5F4E-A522-68481005EA3D}" presName="parTrans" presStyleLbl="bgSibTrans2D1" presStyleIdx="0" presStyleCnt="2"/>
      <dgm:spPr/>
      <dgm:t>
        <a:bodyPr/>
        <a:lstStyle/>
        <a:p>
          <a:endParaRPr lang="en-US"/>
        </a:p>
      </dgm:t>
    </dgm:pt>
    <dgm:pt modelId="{A45264DF-EF84-FF40-8323-45AE50070830}" type="pres">
      <dgm:prSet presAssocID="{878493A3-CADF-4448-BB53-EC5F7A9BEE40}" presName="node" presStyleLbl="node1" presStyleIdx="0" presStyleCnt="2">
        <dgm:presLayoutVars>
          <dgm:bulletEnabled val="1"/>
        </dgm:presLayoutVars>
      </dgm:prSet>
      <dgm:spPr/>
      <dgm:t>
        <a:bodyPr/>
        <a:lstStyle/>
        <a:p>
          <a:endParaRPr lang="en-US"/>
        </a:p>
      </dgm:t>
    </dgm:pt>
    <dgm:pt modelId="{DEB3D63F-F0F8-0646-9D3C-40F21C1737E2}" type="pres">
      <dgm:prSet presAssocID="{B00198A7-9453-724E-88D3-934ABBD9FCCD}" presName="parTrans" presStyleLbl="bgSibTrans2D1" presStyleIdx="1" presStyleCnt="2"/>
      <dgm:spPr/>
      <dgm:t>
        <a:bodyPr/>
        <a:lstStyle/>
        <a:p>
          <a:endParaRPr lang="en-US"/>
        </a:p>
      </dgm:t>
    </dgm:pt>
    <dgm:pt modelId="{5E4E2CC2-094B-DE4A-9305-591935F54C8A}" type="pres">
      <dgm:prSet presAssocID="{2E1347C4-60BC-944A-8723-36A8F9B107A6}" presName="node" presStyleLbl="node1" presStyleIdx="1" presStyleCnt="2">
        <dgm:presLayoutVars>
          <dgm:bulletEnabled val="1"/>
        </dgm:presLayoutVars>
      </dgm:prSet>
      <dgm:spPr/>
      <dgm:t>
        <a:bodyPr/>
        <a:lstStyle/>
        <a:p>
          <a:endParaRPr lang="en-US"/>
        </a:p>
      </dgm:t>
    </dgm:pt>
  </dgm:ptLst>
  <dgm:cxnLst>
    <dgm:cxn modelId="{0D82BB5D-8A80-AA4B-A503-1FBF25C1DBFB}" type="presOf" srcId="{3B959D12-E40F-0743-959D-F76FFAF4521C}" destId="{6DD701CE-326A-7C4D-8DCF-E9F97404BE52}" srcOrd="0" destOrd="0" presId="urn:microsoft.com/office/officeart/2005/8/layout/radial4"/>
    <dgm:cxn modelId="{C1A7AC69-427F-5341-ABCE-74255B2C565A}" type="presOf" srcId="{DB8B7857-CE1C-1642-B4D6-CC35A47DEE58}" destId="{3FC0717E-9F73-2549-B7D3-CBFE19D78FA3}" srcOrd="0" destOrd="0" presId="urn:microsoft.com/office/officeart/2005/8/layout/radial4"/>
    <dgm:cxn modelId="{BCAEBE2A-7CF5-EA45-A050-1C54E032CFE6}" type="presOf" srcId="{2E1347C4-60BC-944A-8723-36A8F9B107A6}" destId="{5E4E2CC2-094B-DE4A-9305-591935F54C8A}" srcOrd="0" destOrd="0" presId="urn:microsoft.com/office/officeart/2005/8/layout/radial4"/>
    <dgm:cxn modelId="{3F8B9411-4E68-B44C-928B-D6B896FDC109}" type="presOf" srcId="{EAB7251E-D784-5F4E-A522-68481005EA3D}" destId="{4A70FCA0-A1C8-284E-BDB1-CE15585A5D02}" srcOrd="0" destOrd="0" presId="urn:microsoft.com/office/officeart/2005/8/layout/radial4"/>
    <dgm:cxn modelId="{D4090CDA-D44F-4A4B-BBC0-F8C2CFE9DD85}" srcId="{3B959D12-E40F-0743-959D-F76FFAF4521C}" destId="{878493A3-CADF-4448-BB53-EC5F7A9BEE40}" srcOrd="0" destOrd="0" parTransId="{EAB7251E-D784-5F4E-A522-68481005EA3D}" sibTransId="{F8D920AD-7427-0C40-933A-C75F75C0312E}"/>
    <dgm:cxn modelId="{5F7E7BDB-8161-1E48-AD58-EDFA3CB629E2}" type="presOf" srcId="{878493A3-CADF-4448-BB53-EC5F7A9BEE40}" destId="{A45264DF-EF84-FF40-8323-45AE50070830}" srcOrd="0" destOrd="0" presId="urn:microsoft.com/office/officeart/2005/8/layout/radial4"/>
    <dgm:cxn modelId="{4F98E1C5-0833-D14D-A295-C444DA68A337}" srcId="{3B959D12-E40F-0743-959D-F76FFAF4521C}" destId="{2E1347C4-60BC-944A-8723-36A8F9B107A6}" srcOrd="1" destOrd="0" parTransId="{B00198A7-9453-724E-88D3-934ABBD9FCCD}" sibTransId="{2C3977E3-B803-794C-A5DB-0B27A887FB27}"/>
    <dgm:cxn modelId="{5806C70B-598C-5C46-94CF-BEF8610600BF}" srcId="{DB8B7857-CE1C-1642-B4D6-CC35A47DEE58}" destId="{3B959D12-E40F-0743-959D-F76FFAF4521C}" srcOrd="0" destOrd="0" parTransId="{BBA296D5-A91C-7148-BFE6-902AAAEAEC78}" sibTransId="{B7CD2F7D-A259-874E-872F-4C7A538494AE}"/>
    <dgm:cxn modelId="{233F3909-9760-DB47-8549-AF8093C7D802}" type="presOf" srcId="{B00198A7-9453-724E-88D3-934ABBD9FCCD}" destId="{DEB3D63F-F0F8-0646-9D3C-40F21C1737E2}" srcOrd="0" destOrd="0" presId="urn:microsoft.com/office/officeart/2005/8/layout/radial4"/>
    <dgm:cxn modelId="{568986B8-617B-D04D-9112-0A8AD689F180}" type="presParOf" srcId="{3FC0717E-9F73-2549-B7D3-CBFE19D78FA3}" destId="{6DD701CE-326A-7C4D-8DCF-E9F97404BE52}" srcOrd="0" destOrd="0" presId="urn:microsoft.com/office/officeart/2005/8/layout/radial4"/>
    <dgm:cxn modelId="{CC3DFF6A-7F46-4641-837B-39718A1F77F8}" type="presParOf" srcId="{3FC0717E-9F73-2549-B7D3-CBFE19D78FA3}" destId="{4A70FCA0-A1C8-284E-BDB1-CE15585A5D02}" srcOrd="1" destOrd="0" presId="urn:microsoft.com/office/officeart/2005/8/layout/radial4"/>
    <dgm:cxn modelId="{7A407C88-B853-BC44-820F-12110ACB6A01}" type="presParOf" srcId="{3FC0717E-9F73-2549-B7D3-CBFE19D78FA3}" destId="{A45264DF-EF84-FF40-8323-45AE50070830}" srcOrd="2" destOrd="0" presId="urn:microsoft.com/office/officeart/2005/8/layout/radial4"/>
    <dgm:cxn modelId="{C564D6B0-FB52-4C46-9C3A-8BFFC437BE38}" type="presParOf" srcId="{3FC0717E-9F73-2549-B7D3-CBFE19D78FA3}" destId="{DEB3D63F-F0F8-0646-9D3C-40F21C1737E2}" srcOrd="3" destOrd="0" presId="urn:microsoft.com/office/officeart/2005/8/layout/radial4"/>
    <dgm:cxn modelId="{272ADBFF-70C5-2B4D-8286-0DD053DA967A}" type="presParOf" srcId="{3FC0717E-9F73-2549-B7D3-CBFE19D78FA3}" destId="{5E4E2CC2-094B-DE4A-9305-591935F54C8A}"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34FC07-AA46-C64E-87A1-F16BA7E612D0}" type="doc">
      <dgm:prSet loTypeId="urn:microsoft.com/office/officeart/2005/8/layout/process1" loCatId="" qsTypeId="urn:microsoft.com/office/officeart/2005/8/quickstyle/simple2" qsCatId="simple" csTypeId="urn:microsoft.com/office/officeart/2005/8/colors/accent5_2" csCatId="accent5" phldr="1"/>
      <dgm:spPr/>
    </dgm:pt>
    <dgm:pt modelId="{5902EC25-3D34-2747-B534-6DB137007DCF}">
      <dgm:prSet phldrT="[Text]" custT="1"/>
      <dgm:spPr/>
      <dgm:t>
        <a:bodyPr/>
        <a:lstStyle/>
        <a:p>
          <a:r>
            <a:rPr lang="en-US" sz="2400" u="sng" dirty="0" smtClean="0"/>
            <a:t>Magna </a:t>
          </a:r>
          <a:r>
            <a:rPr lang="en-US" sz="2400" u="sng" dirty="0" err="1" smtClean="0"/>
            <a:t>Carta</a:t>
          </a:r>
          <a:r>
            <a:rPr lang="en-US" sz="2400" dirty="0" smtClean="0"/>
            <a:t>: </a:t>
          </a:r>
        </a:p>
        <a:p>
          <a:r>
            <a:rPr lang="en-US" sz="2100" dirty="0" smtClean="0"/>
            <a:t>King was subject to laws like everyone else</a:t>
          </a:r>
          <a:endParaRPr lang="en-US" sz="2100" dirty="0"/>
        </a:p>
      </dgm:t>
    </dgm:pt>
    <dgm:pt modelId="{8310FC40-464B-2C4D-969E-1B58327C58F3}" type="parTrans" cxnId="{330EACB1-D2BD-9D4C-9BD6-4B10BB94D6FE}">
      <dgm:prSet/>
      <dgm:spPr/>
      <dgm:t>
        <a:bodyPr/>
        <a:lstStyle/>
        <a:p>
          <a:endParaRPr lang="en-US"/>
        </a:p>
      </dgm:t>
    </dgm:pt>
    <dgm:pt modelId="{9670EC22-7DC1-5143-8DF1-60D0CB2A1262}" type="sibTrans" cxnId="{330EACB1-D2BD-9D4C-9BD6-4B10BB94D6FE}">
      <dgm:prSet/>
      <dgm:spPr/>
      <dgm:t>
        <a:bodyPr/>
        <a:lstStyle/>
        <a:p>
          <a:endParaRPr lang="en-US"/>
        </a:p>
      </dgm:t>
    </dgm:pt>
    <dgm:pt modelId="{089AA74B-D0BC-BF47-9069-CE934C173CBC}">
      <dgm:prSet phldrT="[Text]" custT="1"/>
      <dgm:spPr/>
      <dgm:t>
        <a:bodyPr/>
        <a:lstStyle/>
        <a:p>
          <a:r>
            <a:rPr lang="en-US" sz="2400" dirty="0" smtClean="0"/>
            <a:t>Limited Government</a:t>
          </a:r>
          <a:endParaRPr lang="en-US" sz="2400" dirty="0"/>
        </a:p>
      </dgm:t>
    </dgm:pt>
    <dgm:pt modelId="{67F05198-2361-1148-9F6A-77908FC5DC56}" type="parTrans" cxnId="{A5A1583C-70A9-3140-9579-C485CAD21688}">
      <dgm:prSet/>
      <dgm:spPr/>
      <dgm:t>
        <a:bodyPr/>
        <a:lstStyle/>
        <a:p>
          <a:endParaRPr lang="en-US"/>
        </a:p>
      </dgm:t>
    </dgm:pt>
    <dgm:pt modelId="{DFC515A5-323D-604D-A3A8-65919BE9D7C3}" type="sibTrans" cxnId="{A5A1583C-70A9-3140-9579-C485CAD21688}">
      <dgm:prSet/>
      <dgm:spPr/>
      <dgm:t>
        <a:bodyPr/>
        <a:lstStyle/>
        <a:p>
          <a:endParaRPr lang="en-US"/>
        </a:p>
      </dgm:t>
    </dgm:pt>
    <dgm:pt modelId="{6B800909-D4D0-684E-8CEF-11F6D7FA43BB}" type="pres">
      <dgm:prSet presAssocID="{F934FC07-AA46-C64E-87A1-F16BA7E612D0}" presName="Name0" presStyleCnt="0">
        <dgm:presLayoutVars>
          <dgm:dir/>
          <dgm:resizeHandles val="exact"/>
        </dgm:presLayoutVars>
      </dgm:prSet>
      <dgm:spPr/>
    </dgm:pt>
    <dgm:pt modelId="{FC76C3FA-1449-9E48-AAB6-2E3C7B5BB4AB}" type="pres">
      <dgm:prSet presAssocID="{5902EC25-3D34-2747-B534-6DB137007DCF}" presName="node" presStyleLbl="node1" presStyleIdx="0" presStyleCnt="2">
        <dgm:presLayoutVars>
          <dgm:bulletEnabled val="1"/>
        </dgm:presLayoutVars>
      </dgm:prSet>
      <dgm:spPr/>
      <dgm:t>
        <a:bodyPr/>
        <a:lstStyle/>
        <a:p>
          <a:endParaRPr lang="en-US"/>
        </a:p>
      </dgm:t>
    </dgm:pt>
    <dgm:pt modelId="{63CADF80-E3DC-7F4C-BF54-1D37DAB7886E}" type="pres">
      <dgm:prSet presAssocID="{9670EC22-7DC1-5143-8DF1-60D0CB2A1262}" presName="sibTrans" presStyleLbl="sibTrans2D1" presStyleIdx="0" presStyleCnt="1"/>
      <dgm:spPr/>
      <dgm:t>
        <a:bodyPr/>
        <a:lstStyle/>
        <a:p>
          <a:endParaRPr lang="en-US"/>
        </a:p>
      </dgm:t>
    </dgm:pt>
    <dgm:pt modelId="{45EE0876-AFE8-C849-8DEB-A9BEC60B0894}" type="pres">
      <dgm:prSet presAssocID="{9670EC22-7DC1-5143-8DF1-60D0CB2A1262}" presName="connectorText" presStyleLbl="sibTrans2D1" presStyleIdx="0" presStyleCnt="1"/>
      <dgm:spPr/>
      <dgm:t>
        <a:bodyPr/>
        <a:lstStyle/>
        <a:p>
          <a:endParaRPr lang="en-US"/>
        </a:p>
      </dgm:t>
    </dgm:pt>
    <dgm:pt modelId="{D8C8AD63-BC13-6049-8025-A34A6B7D0009}" type="pres">
      <dgm:prSet presAssocID="{089AA74B-D0BC-BF47-9069-CE934C173CBC}" presName="node" presStyleLbl="node1" presStyleIdx="1" presStyleCnt="2" custLinFactNeighborY="1241">
        <dgm:presLayoutVars>
          <dgm:bulletEnabled val="1"/>
        </dgm:presLayoutVars>
      </dgm:prSet>
      <dgm:spPr/>
      <dgm:t>
        <a:bodyPr/>
        <a:lstStyle/>
        <a:p>
          <a:endParaRPr lang="en-US"/>
        </a:p>
      </dgm:t>
    </dgm:pt>
  </dgm:ptLst>
  <dgm:cxnLst>
    <dgm:cxn modelId="{46D48ED9-2164-9840-8B07-1B8F33B7F29E}" type="presOf" srcId="{F934FC07-AA46-C64E-87A1-F16BA7E612D0}" destId="{6B800909-D4D0-684E-8CEF-11F6D7FA43BB}" srcOrd="0" destOrd="0" presId="urn:microsoft.com/office/officeart/2005/8/layout/process1"/>
    <dgm:cxn modelId="{A5A1583C-70A9-3140-9579-C485CAD21688}" srcId="{F934FC07-AA46-C64E-87A1-F16BA7E612D0}" destId="{089AA74B-D0BC-BF47-9069-CE934C173CBC}" srcOrd="1" destOrd="0" parTransId="{67F05198-2361-1148-9F6A-77908FC5DC56}" sibTransId="{DFC515A5-323D-604D-A3A8-65919BE9D7C3}"/>
    <dgm:cxn modelId="{135B24CF-CF64-F14A-AF7B-484537E0A3B4}" type="presOf" srcId="{9670EC22-7DC1-5143-8DF1-60D0CB2A1262}" destId="{63CADF80-E3DC-7F4C-BF54-1D37DAB7886E}" srcOrd="0" destOrd="0" presId="urn:microsoft.com/office/officeart/2005/8/layout/process1"/>
    <dgm:cxn modelId="{FE22BFAE-B72D-4549-9E08-2594643B89F2}" type="presOf" srcId="{089AA74B-D0BC-BF47-9069-CE934C173CBC}" destId="{D8C8AD63-BC13-6049-8025-A34A6B7D0009}" srcOrd="0" destOrd="0" presId="urn:microsoft.com/office/officeart/2005/8/layout/process1"/>
    <dgm:cxn modelId="{8423BFF1-9500-194B-951C-0805E9ECC0AD}" type="presOf" srcId="{9670EC22-7DC1-5143-8DF1-60D0CB2A1262}" destId="{45EE0876-AFE8-C849-8DEB-A9BEC60B0894}" srcOrd="1" destOrd="0" presId="urn:microsoft.com/office/officeart/2005/8/layout/process1"/>
    <dgm:cxn modelId="{330EACB1-D2BD-9D4C-9BD6-4B10BB94D6FE}" srcId="{F934FC07-AA46-C64E-87A1-F16BA7E612D0}" destId="{5902EC25-3D34-2747-B534-6DB137007DCF}" srcOrd="0" destOrd="0" parTransId="{8310FC40-464B-2C4D-969E-1B58327C58F3}" sibTransId="{9670EC22-7DC1-5143-8DF1-60D0CB2A1262}"/>
    <dgm:cxn modelId="{0FDF6E97-9292-8E48-B478-7BA499110032}" type="presOf" srcId="{5902EC25-3D34-2747-B534-6DB137007DCF}" destId="{FC76C3FA-1449-9E48-AAB6-2E3C7B5BB4AB}" srcOrd="0" destOrd="0" presId="urn:microsoft.com/office/officeart/2005/8/layout/process1"/>
    <dgm:cxn modelId="{D797FFD8-6DE8-6242-B546-1BD80E740F57}" type="presParOf" srcId="{6B800909-D4D0-684E-8CEF-11F6D7FA43BB}" destId="{FC76C3FA-1449-9E48-AAB6-2E3C7B5BB4AB}" srcOrd="0" destOrd="0" presId="urn:microsoft.com/office/officeart/2005/8/layout/process1"/>
    <dgm:cxn modelId="{2E950179-20CC-2645-913B-8911C8422E3D}" type="presParOf" srcId="{6B800909-D4D0-684E-8CEF-11F6D7FA43BB}" destId="{63CADF80-E3DC-7F4C-BF54-1D37DAB7886E}" srcOrd="1" destOrd="0" presId="urn:microsoft.com/office/officeart/2005/8/layout/process1"/>
    <dgm:cxn modelId="{4CB687C9-6323-F941-9601-06147608129A}" type="presParOf" srcId="{63CADF80-E3DC-7F4C-BF54-1D37DAB7886E}" destId="{45EE0876-AFE8-C849-8DEB-A9BEC60B0894}" srcOrd="0" destOrd="0" presId="urn:microsoft.com/office/officeart/2005/8/layout/process1"/>
    <dgm:cxn modelId="{6B59B60C-AF75-BF4B-A9F1-E55F46095BE5}" type="presParOf" srcId="{6B800909-D4D0-684E-8CEF-11F6D7FA43BB}" destId="{D8C8AD63-BC13-6049-8025-A34A6B7D000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34FC07-AA46-C64E-87A1-F16BA7E612D0}" type="doc">
      <dgm:prSet loTypeId="urn:microsoft.com/office/officeart/2005/8/layout/process1" loCatId="" qsTypeId="urn:microsoft.com/office/officeart/2005/8/quickstyle/simple2" qsCatId="simple" csTypeId="urn:microsoft.com/office/officeart/2005/8/colors/accent6_2" csCatId="accent6" phldr="1"/>
      <dgm:spPr/>
    </dgm:pt>
    <dgm:pt modelId="{5902EC25-3D34-2747-B534-6DB137007DCF}">
      <dgm:prSet phldrT="[Text]" custT="1"/>
      <dgm:spPr/>
      <dgm:t>
        <a:bodyPr/>
        <a:lstStyle/>
        <a:p>
          <a:r>
            <a:rPr lang="en-US" sz="2400" u="sng" dirty="0" smtClean="0"/>
            <a:t>English Bill of Rights:</a:t>
          </a:r>
        </a:p>
        <a:p>
          <a:r>
            <a:rPr lang="en-US" sz="2100" u="none" dirty="0" smtClean="0"/>
            <a:t>Took away power of the monarch and gave rights to the people</a:t>
          </a:r>
          <a:endParaRPr lang="en-US" sz="2100" u="none" dirty="0"/>
        </a:p>
      </dgm:t>
    </dgm:pt>
    <dgm:pt modelId="{8310FC40-464B-2C4D-969E-1B58327C58F3}" type="parTrans" cxnId="{330EACB1-D2BD-9D4C-9BD6-4B10BB94D6FE}">
      <dgm:prSet/>
      <dgm:spPr/>
      <dgm:t>
        <a:bodyPr/>
        <a:lstStyle/>
        <a:p>
          <a:endParaRPr lang="en-US"/>
        </a:p>
      </dgm:t>
    </dgm:pt>
    <dgm:pt modelId="{9670EC22-7DC1-5143-8DF1-60D0CB2A1262}" type="sibTrans" cxnId="{330EACB1-D2BD-9D4C-9BD6-4B10BB94D6FE}">
      <dgm:prSet/>
      <dgm:spPr/>
      <dgm:t>
        <a:bodyPr/>
        <a:lstStyle/>
        <a:p>
          <a:endParaRPr lang="en-US"/>
        </a:p>
      </dgm:t>
    </dgm:pt>
    <dgm:pt modelId="{089AA74B-D0BC-BF47-9069-CE934C173CBC}">
      <dgm:prSet phldrT="[Text]" custT="1"/>
      <dgm:spPr/>
      <dgm:t>
        <a:bodyPr/>
        <a:lstStyle/>
        <a:p>
          <a:r>
            <a:rPr lang="en-US" sz="2400" dirty="0" smtClean="0"/>
            <a:t>Individual Rights</a:t>
          </a:r>
          <a:endParaRPr lang="en-US" sz="2400" dirty="0"/>
        </a:p>
      </dgm:t>
    </dgm:pt>
    <dgm:pt modelId="{67F05198-2361-1148-9F6A-77908FC5DC56}" type="parTrans" cxnId="{A5A1583C-70A9-3140-9579-C485CAD21688}">
      <dgm:prSet/>
      <dgm:spPr/>
      <dgm:t>
        <a:bodyPr/>
        <a:lstStyle/>
        <a:p>
          <a:endParaRPr lang="en-US"/>
        </a:p>
      </dgm:t>
    </dgm:pt>
    <dgm:pt modelId="{DFC515A5-323D-604D-A3A8-65919BE9D7C3}" type="sibTrans" cxnId="{A5A1583C-70A9-3140-9579-C485CAD21688}">
      <dgm:prSet/>
      <dgm:spPr/>
      <dgm:t>
        <a:bodyPr/>
        <a:lstStyle/>
        <a:p>
          <a:endParaRPr lang="en-US"/>
        </a:p>
      </dgm:t>
    </dgm:pt>
    <dgm:pt modelId="{6B800909-D4D0-684E-8CEF-11F6D7FA43BB}" type="pres">
      <dgm:prSet presAssocID="{F934FC07-AA46-C64E-87A1-F16BA7E612D0}" presName="Name0" presStyleCnt="0">
        <dgm:presLayoutVars>
          <dgm:dir/>
          <dgm:resizeHandles val="exact"/>
        </dgm:presLayoutVars>
      </dgm:prSet>
      <dgm:spPr/>
    </dgm:pt>
    <dgm:pt modelId="{FC76C3FA-1449-9E48-AAB6-2E3C7B5BB4AB}" type="pres">
      <dgm:prSet presAssocID="{5902EC25-3D34-2747-B534-6DB137007DCF}" presName="node" presStyleLbl="node1" presStyleIdx="0" presStyleCnt="2">
        <dgm:presLayoutVars>
          <dgm:bulletEnabled val="1"/>
        </dgm:presLayoutVars>
      </dgm:prSet>
      <dgm:spPr/>
      <dgm:t>
        <a:bodyPr/>
        <a:lstStyle/>
        <a:p>
          <a:endParaRPr lang="en-US"/>
        </a:p>
      </dgm:t>
    </dgm:pt>
    <dgm:pt modelId="{63CADF80-E3DC-7F4C-BF54-1D37DAB7886E}" type="pres">
      <dgm:prSet presAssocID="{9670EC22-7DC1-5143-8DF1-60D0CB2A1262}" presName="sibTrans" presStyleLbl="sibTrans2D1" presStyleIdx="0" presStyleCnt="1"/>
      <dgm:spPr/>
      <dgm:t>
        <a:bodyPr/>
        <a:lstStyle/>
        <a:p>
          <a:endParaRPr lang="en-US"/>
        </a:p>
      </dgm:t>
    </dgm:pt>
    <dgm:pt modelId="{45EE0876-AFE8-C849-8DEB-A9BEC60B0894}" type="pres">
      <dgm:prSet presAssocID="{9670EC22-7DC1-5143-8DF1-60D0CB2A1262}" presName="connectorText" presStyleLbl="sibTrans2D1" presStyleIdx="0" presStyleCnt="1"/>
      <dgm:spPr/>
      <dgm:t>
        <a:bodyPr/>
        <a:lstStyle/>
        <a:p>
          <a:endParaRPr lang="en-US"/>
        </a:p>
      </dgm:t>
    </dgm:pt>
    <dgm:pt modelId="{D8C8AD63-BC13-6049-8025-A34A6B7D0009}" type="pres">
      <dgm:prSet presAssocID="{089AA74B-D0BC-BF47-9069-CE934C173CBC}" presName="node" presStyleLbl="node1" presStyleIdx="1" presStyleCnt="2" custLinFactNeighborY="1241">
        <dgm:presLayoutVars>
          <dgm:bulletEnabled val="1"/>
        </dgm:presLayoutVars>
      </dgm:prSet>
      <dgm:spPr/>
      <dgm:t>
        <a:bodyPr/>
        <a:lstStyle/>
        <a:p>
          <a:endParaRPr lang="en-US"/>
        </a:p>
      </dgm:t>
    </dgm:pt>
  </dgm:ptLst>
  <dgm:cxnLst>
    <dgm:cxn modelId="{14E1AFFC-6B8A-6A4F-B09D-B89F880437A4}" type="presOf" srcId="{9670EC22-7DC1-5143-8DF1-60D0CB2A1262}" destId="{63CADF80-E3DC-7F4C-BF54-1D37DAB7886E}" srcOrd="0" destOrd="0" presId="urn:microsoft.com/office/officeart/2005/8/layout/process1"/>
    <dgm:cxn modelId="{1B4D4A9B-8484-5E46-AB0A-2E4A03D855A4}" type="presOf" srcId="{089AA74B-D0BC-BF47-9069-CE934C173CBC}" destId="{D8C8AD63-BC13-6049-8025-A34A6B7D0009}" srcOrd="0" destOrd="0" presId="urn:microsoft.com/office/officeart/2005/8/layout/process1"/>
    <dgm:cxn modelId="{A5A1583C-70A9-3140-9579-C485CAD21688}" srcId="{F934FC07-AA46-C64E-87A1-F16BA7E612D0}" destId="{089AA74B-D0BC-BF47-9069-CE934C173CBC}" srcOrd="1" destOrd="0" parTransId="{67F05198-2361-1148-9F6A-77908FC5DC56}" sibTransId="{DFC515A5-323D-604D-A3A8-65919BE9D7C3}"/>
    <dgm:cxn modelId="{F7AB921C-625C-C44F-B275-11502CB29024}" type="presOf" srcId="{9670EC22-7DC1-5143-8DF1-60D0CB2A1262}" destId="{45EE0876-AFE8-C849-8DEB-A9BEC60B0894}" srcOrd="1" destOrd="0" presId="urn:microsoft.com/office/officeart/2005/8/layout/process1"/>
    <dgm:cxn modelId="{20ECDD11-A3C5-CF4A-B25A-9ECCFE96A54A}" type="presOf" srcId="{5902EC25-3D34-2747-B534-6DB137007DCF}" destId="{FC76C3FA-1449-9E48-AAB6-2E3C7B5BB4AB}" srcOrd="0" destOrd="0" presId="urn:microsoft.com/office/officeart/2005/8/layout/process1"/>
    <dgm:cxn modelId="{330EACB1-D2BD-9D4C-9BD6-4B10BB94D6FE}" srcId="{F934FC07-AA46-C64E-87A1-F16BA7E612D0}" destId="{5902EC25-3D34-2747-B534-6DB137007DCF}" srcOrd="0" destOrd="0" parTransId="{8310FC40-464B-2C4D-969E-1B58327C58F3}" sibTransId="{9670EC22-7DC1-5143-8DF1-60D0CB2A1262}"/>
    <dgm:cxn modelId="{4AE6FA67-114F-6742-8C68-0AE441E06A04}" type="presOf" srcId="{F934FC07-AA46-C64E-87A1-F16BA7E612D0}" destId="{6B800909-D4D0-684E-8CEF-11F6D7FA43BB}" srcOrd="0" destOrd="0" presId="urn:microsoft.com/office/officeart/2005/8/layout/process1"/>
    <dgm:cxn modelId="{D4F2EE7D-0C03-9447-A6EE-333461004EAB}" type="presParOf" srcId="{6B800909-D4D0-684E-8CEF-11F6D7FA43BB}" destId="{FC76C3FA-1449-9E48-AAB6-2E3C7B5BB4AB}" srcOrd="0" destOrd="0" presId="urn:microsoft.com/office/officeart/2005/8/layout/process1"/>
    <dgm:cxn modelId="{B988CB9C-2CD0-3540-AF2C-54F21F629BA8}" type="presParOf" srcId="{6B800909-D4D0-684E-8CEF-11F6D7FA43BB}" destId="{63CADF80-E3DC-7F4C-BF54-1D37DAB7886E}" srcOrd="1" destOrd="0" presId="urn:microsoft.com/office/officeart/2005/8/layout/process1"/>
    <dgm:cxn modelId="{DB431639-4B1D-114F-8C3D-C8D4F39E5819}" type="presParOf" srcId="{63CADF80-E3DC-7F4C-BF54-1D37DAB7886E}" destId="{45EE0876-AFE8-C849-8DEB-A9BEC60B0894}" srcOrd="0" destOrd="0" presId="urn:microsoft.com/office/officeart/2005/8/layout/process1"/>
    <dgm:cxn modelId="{63545BAA-DFFB-C845-AD6A-DAC2F5859E43}" type="presParOf" srcId="{6B800909-D4D0-684E-8CEF-11F6D7FA43BB}" destId="{D8C8AD63-BC13-6049-8025-A34A6B7D0009}"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34FC07-AA46-C64E-87A1-F16BA7E612D0}" type="doc">
      <dgm:prSet loTypeId="urn:microsoft.com/office/officeart/2005/8/layout/process1" loCatId="" qsTypeId="urn:microsoft.com/office/officeart/2005/8/quickstyle/simple2" qsCatId="simple" csTypeId="urn:microsoft.com/office/officeart/2005/8/colors/accent3_2" csCatId="accent3" phldr="1"/>
      <dgm:spPr/>
    </dgm:pt>
    <dgm:pt modelId="{5902EC25-3D34-2747-B534-6DB137007DCF}">
      <dgm:prSet phldrT="[Text]" custT="1"/>
      <dgm:spPr/>
      <dgm:t>
        <a:bodyPr/>
        <a:lstStyle/>
        <a:p>
          <a:r>
            <a:rPr lang="en-US" sz="2400" u="sng" dirty="0" smtClean="0"/>
            <a:t>Mayflower Compact: </a:t>
          </a:r>
        </a:p>
        <a:p>
          <a:r>
            <a:rPr lang="en-US" sz="2100" u="none" dirty="0" smtClean="0"/>
            <a:t>First signed government contract in U.S. creating a self-government</a:t>
          </a:r>
          <a:endParaRPr lang="en-US" sz="2100" u="none" dirty="0"/>
        </a:p>
      </dgm:t>
    </dgm:pt>
    <dgm:pt modelId="{8310FC40-464B-2C4D-969E-1B58327C58F3}" type="parTrans" cxnId="{330EACB1-D2BD-9D4C-9BD6-4B10BB94D6FE}">
      <dgm:prSet/>
      <dgm:spPr/>
      <dgm:t>
        <a:bodyPr/>
        <a:lstStyle/>
        <a:p>
          <a:endParaRPr lang="en-US"/>
        </a:p>
      </dgm:t>
    </dgm:pt>
    <dgm:pt modelId="{9670EC22-7DC1-5143-8DF1-60D0CB2A1262}" type="sibTrans" cxnId="{330EACB1-D2BD-9D4C-9BD6-4B10BB94D6FE}">
      <dgm:prSet/>
      <dgm:spPr/>
      <dgm:t>
        <a:bodyPr/>
        <a:lstStyle/>
        <a:p>
          <a:endParaRPr lang="en-US"/>
        </a:p>
      </dgm:t>
    </dgm:pt>
    <dgm:pt modelId="{089AA74B-D0BC-BF47-9069-CE934C173CBC}">
      <dgm:prSet phldrT="[Text]" custT="1"/>
      <dgm:spPr/>
      <dgm:t>
        <a:bodyPr/>
        <a:lstStyle/>
        <a:p>
          <a:r>
            <a:rPr lang="en-US" sz="2400" dirty="0" smtClean="0"/>
            <a:t>Popular Sovereignty</a:t>
          </a:r>
          <a:endParaRPr lang="en-US" sz="2400" dirty="0"/>
        </a:p>
      </dgm:t>
    </dgm:pt>
    <dgm:pt modelId="{67F05198-2361-1148-9F6A-77908FC5DC56}" type="parTrans" cxnId="{A5A1583C-70A9-3140-9579-C485CAD21688}">
      <dgm:prSet/>
      <dgm:spPr/>
      <dgm:t>
        <a:bodyPr/>
        <a:lstStyle/>
        <a:p>
          <a:endParaRPr lang="en-US"/>
        </a:p>
      </dgm:t>
    </dgm:pt>
    <dgm:pt modelId="{DFC515A5-323D-604D-A3A8-65919BE9D7C3}" type="sibTrans" cxnId="{A5A1583C-70A9-3140-9579-C485CAD21688}">
      <dgm:prSet/>
      <dgm:spPr/>
      <dgm:t>
        <a:bodyPr/>
        <a:lstStyle/>
        <a:p>
          <a:endParaRPr lang="en-US"/>
        </a:p>
      </dgm:t>
    </dgm:pt>
    <dgm:pt modelId="{6B800909-D4D0-684E-8CEF-11F6D7FA43BB}" type="pres">
      <dgm:prSet presAssocID="{F934FC07-AA46-C64E-87A1-F16BA7E612D0}" presName="Name0" presStyleCnt="0">
        <dgm:presLayoutVars>
          <dgm:dir/>
          <dgm:resizeHandles val="exact"/>
        </dgm:presLayoutVars>
      </dgm:prSet>
      <dgm:spPr/>
    </dgm:pt>
    <dgm:pt modelId="{FC76C3FA-1449-9E48-AAB6-2E3C7B5BB4AB}" type="pres">
      <dgm:prSet presAssocID="{5902EC25-3D34-2747-B534-6DB137007DCF}" presName="node" presStyleLbl="node1" presStyleIdx="0" presStyleCnt="2">
        <dgm:presLayoutVars>
          <dgm:bulletEnabled val="1"/>
        </dgm:presLayoutVars>
      </dgm:prSet>
      <dgm:spPr/>
      <dgm:t>
        <a:bodyPr/>
        <a:lstStyle/>
        <a:p>
          <a:endParaRPr lang="en-US"/>
        </a:p>
      </dgm:t>
    </dgm:pt>
    <dgm:pt modelId="{63CADF80-E3DC-7F4C-BF54-1D37DAB7886E}" type="pres">
      <dgm:prSet presAssocID="{9670EC22-7DC1-5143-8DF1-60D0CB2A1262}" presName="sibTrans" presStyleLbl="sibTrans2D1" presStyleIdx="0" presStyleCnt="1"/>
      <dgm:spPr/>
      <dgm:t>
        <a:bodyPr/>
        <a:lstStyle/>
        <a:p>
          <a:endParaRPr lang="en-US"/>
        </a:p>
      </dgm:t>
    </dgm:pt>
    <dgm:pt modelId="{45EE0876-AFE8-C849-8DEB-A9BEC60B0894}" type="pres">
      <dgm:prSet presAssocID="{9670EC22-7DC1-5143-8DF1-60D0CB2A1262}" presName="connectorText" presStyleLbl="sibTrans2D1" presStyleIdx="0" presStyleCnt="1"/>
      <dgm:spPr/>
      <dgm:t>
        <a:bodyPr/>
        <a:lstStyle/>
        <a:p>
          <a:endParaRPr lang="en-US"/>
        </a:p>
      </dgm:t>
    </dgm:pt>
    <dgm:pt modelId="{D8C8AD63-BC13-6049-8025-A34A6B7D0009}" type="pres">
      <dgm:prSet presAssocID="{089AA74B-D0BC-BF47-9069-CE934C173CBC}" presName="node" presStyleLbl="node1" presStyleIdx="1" presStyleCnt="2" custLinFactNeighborY="1241">
        <dgm:presLayoutVars>
          <dgm:bulletEnabled val="1"/>
        </dgm:presLayoutVars>
      </dgm:prSet>
      <dgm:spPr/>
      <dgm:t>
        <a:bodyPr/>
        <a:lstStyle/>
        <a:p>
          <a:endParaRPr lang="en-US"/>
        </a:p>
      </dgm:t>
    </dgm:pt>
  </dgm:ptLst>
  <dgm:cxnLst>
    <dgm:cxn modelId="{100714EA-9DF6-C44D-8916-F27CBEDCC1AD}" type="presOf" srcId="{089AA74B-D0BC-BF47-9069-CE934C173CBC}" destId="{D8C8AD63-BC13-6049-8025-A34A6B7D0009}" srcOrd="0" destOrd="0" presId="urn:microsoft.com/office/officeart/2005/8/layout/process1"/>
    <dgm:cxn modelId="{E656A980-18B3-5C43-BCAD-346253227961}" type="presOf" srcId="{9670EC22-7DC1-5143-8DF1-60D0CB2A1262}" destId="{45EE0876-AFE8-C849-8DEB-A9BEC60B0894}" srcOrd="1" destOrd="0" presId="urn:microsoft.com/office/officeart/2005/8/layout/process1"/>
    <dgm:cxn modelId="{A5A1583C-70A9-3140-9579-C485CAD21688}" srcId="{F934FC07-AA46-C64E-87A1-F16BA7E612D0}" destId="{089AA74B-D0BC-BF47-9069-CE934C173CBC}" srcOrd="1" destOrd="0" parTransId="{67F05198-2361-1148-9F6A-77908FC5DC56}" sibTransId="{DFC515A5-323D-604D-A3A8-65919BE9D7C3}"/>
    <dgm:cxn modelId="{20047E7C-FB71-634E-B05B-1E7CE4FF44B2}" type="presOf" srcId="{5902EC25-3D34-2747-B534-6DB137007DCF}" destId="{FC76C3FA-1449-9E48-AAB6-2E3C7B5BB4AB}" srcOrd="0" destOrd="0" presId="urn:microsoft.com/office/officeart/2005/8/layout/process1"/>
    <dgm:cxn modelId="{9F4878AD-54E8-9A48-B8F7-A51F4F92DAF5}" type="presOf" srcId="{F934FC07-AA46-C64E-87A1-F16BA7E612D0}" destId="{6B800909-D4D0-684E-8CEF-11F6D7FA43BB}" srcOrd="0" destOrd="0" presId="urn:microsoft.com/office/officeart/2005/8/layout/process1"/>
    <dgm:cxn modelId="{330EACB1-D2BD-9D4C-9BD6-4B10BB94D6FE}" srcId="{F934FC07-AA46-C64E-87A1-F16BA7E612D0}" destId="{5902EC25-3D34-2747-B534-6DB137007DCF}" srcOrd="0" destOrd="0" parTransId="{8310FC40-464B-2C4D-969E-1B58327C58F3}" sibTransId="{9670EC22-7DC1-5143-8DF1-60D0CB2A1262}"/>
    <dgm:cxn modelId="{EA2FA66A-302D-204A-A70A-5CE70943D861}" type="presOf" srcId="{9670EC22-7DC1-5143-8DF1-60D0CB2A1262}" destId="{63CADF80-E3DC-7F4C-BF54-1D37DAB7886E}" srcOrd="0" destOrd="0" presId="urn:microsoft.com/office/officeart/2005/8/layout/process1"/>
    <dgm:cxn modelId="{27D571EF-1E18-5945-89FE-9EF274C24609}" type="presParOf" srcId="{6B800909-D4D0-684E-8CEF-11F6D7FA43BB}" destId="{FC76C3FA-1449-9E48-AAB6-2E3C7B5BB4AB}" srcOrd="0" destOrd="0" presId="urn:microsoft.com/office/officeart/2005/8/layout/process1"/>
    <dgm:cxn modelId="{82EF6943-31F6-774D-B3A4-BE055D171C46}" type="presParOf" srcId="{6B800909-D4D0-684E-8CEF-11F6D7FA43BB}" destId="{63CADF80-E3DC-7F4C-BF54-1D37DAB7886E}" srcOrd="1" destOrd="0" presId="urn:microsoft.com/office/officeart/2005/8/layout/process1"/>
    <dgm:cxn modelId="{C2B4E052-433E-2347-BA04-DDB23E8566B0}" type="presParOf" srcId="{63CADF80-E3DC-7F4C-BF54-1D37DAB7886E}" destId="{45EE0876-AFE8-C849-8DEB-A9BEC60B0894}" srcOrd="0" destOrd="0" presId="urn:microsoft.com/office/officeart/2005/8/layout/process1"/>
    <dgm:cxn modelId="{32D1A77C-6D43-5C4E-839C-24F9CBD492E0}" type="presParOf" srcId="{6B800909-D4D0-684E-8CEF-11F6D7FA43BB}" destId="{D8C8AD63-BC13-6049-8025-A34A6B7D0009}"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7B64C-3B56-CD48-B7A0-09F463141E6D}" type="doc">
      <dgm:prSet loTypeId="urn:microsoft.com/office/officeart/2005/8/layout/hList1" loCatId="" qsTypeId="urn:microsoft.com/office/officeart/2005/8/quickstyle/simple4" qsCatId="simple" csTypeId="urn:microsoft.com/office/officeart/2005/8/colors/colorful3" csCatId="colorful" phldr="1"/>
      <dgm:spPr/>
      <dgm:t>
        <a:bodyPr/>
        <a:lstStyle/>
        <a:p>
          <a:endParaRPr lang="en-US"/>
        </a:p>
      </dgm:t>
    </dgm:pt>
    <dgm:pt modelId="{673C6B7A-B843-3F48-8230-355F39451990}">
      <dgm:prSet phldrT="[Text]"/>
      <dgm:spPr/>
      <dgm:t>
        <a:bodyPr/>
        <a:lstStyle/>
        <a:p>
          <a:r>
            <a:rPr lang="en-US" dirty="0" smtClean="0"/>
            <a:t>Geography </a:t>
          </a:r>
          <a:endParaRPr lang="en-US" dirty="0"/>
        </a:p>
      </dgm:t>
    </dgm:pt>
    <dgm:pt modelId="{13B47B37-0C7E-EC4D-B77E-E3803FDE6412}" type="parTrans" cxnId="{376BBDAB-2C83-BF4E-B880-7D43D44C1050}">
      <dgm:prSet/>
      <dgm:spPr/>
      <dgm:t>
        <a:bodyPr/>
        <a:lstStyle/>
        <a:p>
          <a:endParaRPr lang="en-US"/>
        </a:p>
      </dgm:t>
    </dgm:pt>
    <dgm:pt modelId="{494E4158-D26B-AC44-93B8-0A1C586DC4CB}" type="sibTrans" cxnId="{376BBDAB-2C83-BF4E-B880-7D43D44C1050}">
      <dgm:prSet/>
      <dgm:spPr/>
      <dgm:t>
        <a:bodyPr/>
        <a:lstStyle/>
        <a:p>
          <a:endParaRPr lang="en-US"/>
        </a:p>
      </dgm:t>
    </dgm:pt>
    <dgm:pt modelId="{F96EF63F-F679-FD41-944A-5EA429A5FF6C}">
      <dgm:prSet phldrT="[Text]"/>
      <dgm:spPr/>
      <dgm:t>
        <a:bodyPr/>
        <a:lstStyle/>
        <a:p>
          <a:r>
            <a:rPr lang="en-US" dirty="0" smtClean="0"/>
            <a:t>Rocky, thin soil</a:t>
          </a:r>
          <a:endParaRPr lang="en-US" dirty="0"/>
        </a:p>
      </dgm:t>
    </dgm:pt>
    <dgm:pt modelId="{F348BDA9-01F5-F947-A3AD-3E170A0C8915}" type="parTrans" cxnId="{6902E61E-5F2C-A44A-9A0C-A821BFC74105}">
      <dgm:prSet/>
      <dgm:spPr/>
      <dgm:t>
        <a:bodyPr/>
        <a:lstStyle/>
        <a:p>
          <a:endParaRPr lang="en-US"/>
        </a:p>
      </dgm:t>
    </dgm:pt>
    <dgm:pt modelId="{05D4BC17-26AD-814B-97C1-1B42431CDAD0}" type="sibTrans" cxnId="{6902E61E-5F2C-A44A-9A0C-A821BFC74105}">
      <dgm:prSet/>
      <dgm:spPr/>
      <dgm:t>
        <a:bodyPr/>
        <a:lstStyle/>
        <a:p>
          <a:endParaRPr lang="en-US"/>
        </a:p>
      </dgm:t>
    </dgm:pt>
    <dgm:pt modelId="{F2420F48-29B6-5248-AB38-BB90268708C2}">
      <dgm:prSet phldrT="[Text]"/>
      <dgm:spPr/>
      <dgm:t>
        <a:bodyPr/>
        <a:lstStyle/>
        <a:p>
          <a:r>
            <a:rPr lang="en-US" dirty="0" smtClean="0"/>
            <a:t>Economy</a:t>
          </a:r>
          <a:endParaRPr lang="en-US" dirty="0"/>
        </a:p>
      </dgm:t>
    </dgm:pt>
    <dgm:pt modelId="{DF3F08AE-D744-904B-912D-68873799B8D9}" type="parTrans" cxnId="{B56F974D-C063-BA4D-8796-6C7A663C9834}">
      <dgm:prSet/>
      <dgm:spPr/>
      <dgm:t>
        <a:bodyPr/>
        <a:lstStyle/>
        <a:p>
          <a:endParaRPr lang="en-US"/>
        </a:p>
      </dgm:t>
    </dgm:pt>
    <dgm:pt modelId="{161528E7-DCBD-3145-85C0-237D22E51847}" type="sibTrans" cxnId="{B56F974D-C063-BA4D-8796-6C7A663C9834}">
      <dgm:prSet/>
      <dgm:spPr/>
      <dgm:t>
        <a:bodyPr/>
        <a:lstStyle/>
        <a:p>
          <a:endParaRPr lang="en-US"/>
        </a:p>
      </dgm:t>
    </dgm:pt>
    <dgm:pt modelId="{A32F5CEB-B002-034C-B8DE-5F2287C9593D}">
      <dgm:prSet/>
      <dgm:spPr/>
      <dgm:t>
        <a:bodyPr/>
        <a:lstStyle/>
        <a:p>
          <a:r>
            <a:rPr lang="en-US" smtClean="0"/>
            <a:t>Winters: long and cold</a:t>
          </a:r>
          <a:endParaRPr lang="en-US" dirty="0" smtClean="0"/>
        </a:p>
      </dgm:t>
    </dgm:pt>
    <dgm:pt modelId="{C0D918FC-130C-074C-8ECE-D19E582234E6}" type="parTrans" cxnId="{9EF43710-704C-D643-B30C-D35A6519F798}">
      <dgm:prSet/>
      <dgm:spPr/>
      <dgm:t>
        <a:bodyPr/>
        <a:lstStyle/>
        <a:p>
          <a:endParaRPr lang="en-US"/>
        </a:p>
      </dgm:t>
    </dgm:pt>
    <dgm:pt modelId="{E179A2DD-4603-634C-A600-4E4EAE3330D8}" type="sibTrans" cxnId="{9EF43710-704C-D643-B30C-D35A6519F798}">
      <dgm:prSet/>
      <dgm:spPr/>
      <dgm:t>
        <a:bodyPr/>
        <a:lstStyle/>
        <a:p>
          <a:endParaRPr lang="en-US"/>
        </a:p>
      </dgm:t>
    </dgm:pt>
    <dgm:pt modelId="{34BF6E4C-C099-9A4C-8428-A4B4E70F6DAF}">
      <dgm:prSet/>
      <dgm:spPr/>
      <dgm:t>
        <a:bodyPr/>
        <a:lstStyle/>
        <a:p>
          <a:r>
            <a:rPr lang="en-US" smtClean="0"/>
            <a:t>Lots of Forest</a:t>
          </a:r>
          <a:endParaRPr lang="en-US" dirty="0" smtClean="0"/>
        </a:p>
      </dgm:t>
    </dgm:pt>
    <dgm:pt modelId="{351FBBEE-F9D5-A14B-8918-58D3C066C137}" type="parTrans" cxnId="{1884B723-A3EB-B54D-80B3-E4019078CE35}">
      <dgm:prSet/>
      <dgm:spPr/>
      <dgm:t>
        <a:bodyPr/>
        <a:lstStyle/>
        <a:p>
          <a:endParaRPr lang="en-US"/>
        </a:p>
      </dgm:t>
    </dgm:pt>
    <dgm:pt modelId="{9FD45153-8D18-B849-A5F4-9F6D13FE5404}" type="sibTrans" cxnId="{1884B723-A3EB-B54D-80B3-E4019078CE35}">
      <dgm:prSet/>
      <dgm:spPr/>
      <dgm:t>
        <a:bodyPr/>
        <a:lstStyle/>
        <a:p>
          <a:endParaRPr lang="en-US"/>
        </a:p>
      </dgm:t>
    </dgm:pt>
    <dgm:pt modelId="{04F8628A-4905-8B4E-86B2-70C61500AF3F}">
      <dgm:prSet/>
      <dgm:spPr/>
      <dgm:t>
        <a:bodyPr/>
        <a:lstStyle/>
        <a:p>
          <a:r>
            <a:rPr lang="en-US" smtClean="0"/>
            <a:t>On a Coastline</a:t>
          </a:r>
          <a:endParaRPr lang="en-US" dirty="0"/>
        </a:p>
      </dgm:t>
    </dgm:pt>
    <dgm:pt modelId="{C3C0A51E-5E45-1640-B0CB-D6047480F6FE}" type="parTrans" cxnId="{5B067BF1-014E-9846-9E6B-60DD09F124F8}">
      <dgm:prSet/>
      <dgm:spPr/>
      <dgm:t>
        <a:bodyPr/>
        <a:lstStyle/>
        <a:p>
          <a:endParaRPr lang="en-US"/>
        </a:p>
      </dgm:t>
    </dgm:pt>
    <dgm:pt modelId="{D7AA0107-80D3-3249-AC86-9F556BE2CC83}" type="sibTrans" cxnId="{5B067BF1-014E-9846-9E6B-60DD09F124F8}">
      <dgm:prSet/>
      <dgm:spPr/>
      <dgm:t>
        <a:bodyPr/>
        <a:lstStyle/>
        <a:p>
          <a:endParaRPr lang="en-US"/>
        </a:p>
      </dgm:t>
    </dgm:pt>
    <dgm:pt modelId="{5586B19D-388F-D440-AC29-8BA834A2D53F}">
      <dgm:prSet phldrT="[Text]"/>
      <dgm:spPr/>
      <dgm:t>
        <a:bodyPr/>
        <a:lstStyle/>
        <a:p>
          <a:r>
            <a:rPr lang="en-US" dirty="0" smtClean="0"/>
            <a:t>Lumbering</a:t>
          </a:r>
          <a:endParaRPr lang="en-US" dirty="0"/>
        </a:p>
      </dgm:t>
    </dgm:pt>
    <dgm:pt modelId="{589710AD-1C08-E845-B4F0-B3DE9B6149EF}" type="parTrans" cxnId="{E08A72DB-8280-E142-911B-6AF53EB18ECF}">
      <dgm:prSet/>
      <dgm:spPr/>
      <dgm:t>
        <a:bodyPr/>
        <a:lstStyle/>
        <a:p>
          <a:endParaRPr lang="en-US"/>
        </a:p>
      </dgm:t>
    </dgm:pt>
    <dgm:pt modelId="{2A56D045-4EE6-984B-9AF0-0FFBA9F18CFA}" type="sibTrans" cxnId="{E08A72DB-8280-E142-911B-6AF53EB18ECF}">
      <dgm:prSet/>
      <dgm:spPr/>
      <dgm:t>
        <a:bodyPr/>
        <a:lstStyle/>
        <a:p>
          <a:endParaRPr lang="en-US"/>
        </a:p>
      </dgm:t>
    </dgm:pt>
    <dgm:pt modelId="{B42AB35F-A0BE-614A-8B36-3A74F11E35D0}">
      <dgm:prSet/>
      <dgm:spPr/>
      <dgm:t>
        <a:bodyPr/>
        <a:lstStyle/>
        <a:p>
          <a:r>
            <a:rPr lang="en-US" smtClean="0"/>
            <a:t>Fishing</a:t>
          </a:r>
          <a:endParaRPr lang="en-US" dirty="0" smtClean="0"/>
        </a:p>
      </dgm:t>
    </dgm:pt>
    <dgm:pt modelId="{6CA2961C-FD32-5745-945A-8D43A773A101}" type="parTrans" cxnId="{AE02CBB4-B732-664F-9238-EA92A6A063FD}">
      <dgm:prSet/>
      <dgm:spPr/>
      <dgm:t>
        <a:bodyPr/>
        <a:lstStyle/>
        <a:p>
          <a:endParaRPr lang="en-US"/>
        </a:p>
      </dgm:t>
    </dgm:pt>
    <dgm:pt modelId="{67F2029F-9F69-C64C-8780-5D2EF4533620}" type="sibTrans" cxnId="{AE02CBB4-B732-664F-9238-EA92A6A063FD}">
      <dgm:prSet/>
      <dgm:spPr/>
      <dgm:t>
        <a:bodyPr/>
        <a:lstStyle/>
        <a:p>
          <a:endParaRPr lang="en-US"/>
        </a:p>
      </dgm:t>
    </dgm:pt>
    <dgm:pt modelId="{4DF30C58-9164-E745-A99B-AE2FDD4CA522}">
      <dgm:prSet/>
      <dgm:spPr/>
      <dgm:t>
        <a:bodyPr/>
        <a:lstStyle/>
        <a:p>
          <a:r>
            <a:rPr lang="en-US" smtClean="0"/>
            <a:t>Shipbuilding</a:t>
          </a:r>
          <a:endParaRPr lang="en-US" dirty="0" smtClean="0"/>
        </a:p>
      </dgm:t>
    </dgm:pt>
    <dgm:pt modelId="{D8607C12-875B-4A4C-B476-A3DD05F4F2AA}" type="parTrans" cxnId="{DFF1F55D-B7F8-3A47-803B-3DC72127A392}">
      <dgm:prSet/>
      <dgm:spPr/>
      <dgm:t>
        <a:bodyPr/>
        <a:lstStyle/>
        <a:p>
          <a:endParaRPr lang="en-US"/>
        </a:p>
      </dgm:t>
    </dgm:pt>
    <dgm:pt modelId="{9EDF04F5-DEE9-F94B-AD22-584E8782B488}" type="sibTrans" cxnId="{DFF1F55D-B7F8-3A47-803B-3DC72127A392}">
      <dgm:prSet/>
      <dgm:spPr/>
      <dgm:t>
        <a:bodyPr/>
        <a:lstStyle/>
        <a:p>
          <a:endParaRPr lang="en-US"/>
        </a:p>
      </dgm:t>
    </dgm:pt>
    <dgm:pt modelId="{343EAE9B-8B09-1B41-91A8-585C2A33ED6D}">
      <dgm:prSet/>
      <dgm:spPr/>
      <dgm:t>
        <a:bodyPr/>
        <a:lstStyle/>
        <a:p>
          <a:r>
            <a:rPr lang="en-US" smtClean="0"/>
            <a:t>Trade</a:t>
          </a:r>
          <a:endParaRPr lang="en-US" dirty="0" smtClean="0"/>
        </a:p>
      </dgm:t>
    </dgm:pt>
    <dgm:pt modelId="{D236B441-4E09-5949-97C5-E383B3E41046}" type="parTrans" cxnId="{205FC733-6784-1741-8F6F-04A11A9F6C12}">
      <dgm:prSet/>
      <dgm:spPr/>
      <dgm:t>
        <a:bodyPr/>
        <a:lstStyle/>
        <a:p>
          <a:endParaRPr lang="en-US"/>
        </a:p>
      </dgm:t>
    </dgm:pt>
    <dgm:pt modelId="{1840A713-BEAA-8A40-A359-FA134B9A2FB2}" type="sibTrans" cxnId="{205FC733-6784-1741-8F6F-04A11A9F6C12}">
      <dgm:prSet/>
      <dgm:spPr/>
      <dgm:t>
        <a:bodyPr/>
        <a:lstStyle/>
        <a:p>
          <a:endParaRPr lang="en-US"/>
        </a:p>
      </dgm:t>
    </dgm:pt>
    <dgm:pt modelId="{80DE1B61-C1F0-1442-BCC2-A6DFB42038F7}">
      <dgm:prSet/>
      <dgm:spPr/>
      <dgm:t>
        <a:bodyPr/>
        <a:lstStyle/>
        <a:p>
          <a:r>
            <a:rPr lang="en-US" u="sng" dirty="0" smtClean="0"/>
            <a:t>Subsistence Farming</a:t>
          </a:r>
          <a:r>
            <a:rPr lang="en-US" dirty="0" smtClean="0"/>
            <a:t>: only farming enough for your own family</a:t>
          </a:r>
          <a:endParaRPr lang="en-US" dirty="0"/>
        </a:p>
      </dgm:t>
    </dgm:pt>
    <dgm:pt modelId="{E27CA13E-26B3-8149-B319-CBB3E833848A}" type="parTrans" cxnId="{D287BC40-7ED2-8D44-B3D2-83473CD5D9FB}">
      <dgm:prSet/>
      <dgm:spPr/>
      <dgm:t>
        <a:bodyPr/>
        <a:lstStyle/>
        <a:p>
          <a:endParaRPr lang="en-US"/>
        </a:p>
      </dgm:t>
    </dgm:pt>
    <dgm:pt modelId="{8C5ED9F3-6FFB-0E4A-A6A9-AB7B95CDE869}" type="sibTrans" cxnId="{D287BC40-7ED2-8D44-B3D2-83473CD5D9FB}">
      <dgm:prSet/>
      <dgm:spPr/>
      <dgm:t>
        <a:bodyPr/>
        <a:lstStyle/>
        <a:p>
          <a:endParaRPr lang="en-US"/>
        </a:p>
      </dgm:t>
    </dgm:pt>
    <dgm:pt modelId="{4EE9D289-B751-A041-812C-D5D5F6F83564}" type="pres">
      <dgm:prSet presAssocID="{DD77B64C-3B56-CD48-B7A0-09F463141E6D}" presName="Name0" presStyleCnt="0">
        <dgm:presLayoutVars>
          <dgm:dir/>
          <dgm:animLvl val="lvl"/>
          <dgm:resizeHandles val="exact"/>
        </dgm:presLayoutVars>
      </dgm:prSet>
      <dgm:spPr/>
      <dgm:t>
        <a:bodyPr/>
        <a:lstStyle/>
        <a:p>
          <a:endParaRPr lang="en-US"/>
        </a:p>
      </dgm:t>
    </dgm:pt>
    <dgm:pt modelId="{F2F9CF90-6BCA-B247-A2F3-072B8CAC3EC8}" type="pres">
      <dgm:prSet presAssocID="{673C6B7A-B843-3F48-8230-355F39451990}" presName="composite" presStyleCnt="0"/>
      <dgm:spPr/>
    </dgm:pt>
    <dgm:pt modelId="{74A29441-7524-1540-B0E7-6A29FAF42073}" type="pres">
      <dgm:prSet presAssocID="{673C6B7A-B843-3F48-8230-355F39451990}" presName="parTx" presStyleLbl="alignNode1" presStyleIdx="0" presStyleCnt="2">
        <dgm:presLayoutVars>
          <dgm:chMax val="0"/>
          <dgm:chPref val="0"/>
          <dgm:bulletEnabled val="1"/>
        </dgm:presLayoutVars>
      </dgm:prSet>
      <dgm:spPr/>
      <dgm:t>
        <a:bodyPr/>
        <a:lstStyle/>
        <a:p>
          <a:endParaRPr lang="en-US"/>
        </a:p>
      </dgm:t>
    </dgm:pt>
    <dgm:pt modelId="{5E732324-DECD-0143-9D9E-1930B3AB9871}" type="pres">
      <dgm:prSet presAssocID="{673C6B7A-B843-3F48-8230-355F39451990}" presName="desTx" presStyleLbl="alignAccFollowNode1" presStyleIdx="0" presStyleCnt="2">
        <dgm:presLayoutVars>
          <dgm:bulletEnabled val="1"/>
        </dgm:presLayoutVars>
      </dgm:prSet>
      <dgm:spPr/>
      <dgm:t>
        <a:bodyPr/>
        <a:lstStyle/>
        <a:p>
          <a:endParaRPr lang="en-US"/>
        </a:p>
      </dgm:t>
    </dgm:pt>
    <dgm:pt modelId="{B96A261A-2DA1-D14A-88E9-2C72917F4797}" type="pres">
      <dgm:prSet presAssocID="{494E4158-D26B-AC44-93B8-0A1C586DC4CB}" presName="space" presStyleCnt="0"/>
      <dgm:spPr/>
    </dgm:pt>
    <dgm:pt modelId="{EA1497C7-3F30-CF4A-8B60-5CA2160CB496}" type="pres">
      <dgm:prSet presAssocID="{F2420F48-29B6-5248-AB38-BB90268708C2}" presName="composite" presStyleCnt="0"/>
      <dgm:spPr/>
    </dgm:pt>
    <dgm:pt modelId="{06FC8899-7277-5A47-A4D9-16AC6ED09F3E}" type="pres">
      <dgm:prSet presAssocID="{F2420F48-29B6-5248-AB38-BB90268708C2}" presName="parTx" presStyleLbl="alignNode1" presStyleIdx="1" presStyleCnt="2">
        <dgm:presLayoutVars>
          <dgm:chMax val="0"/>
          <dgm:chPref val="0"/>
          <dgm:bulletEnabled val="1"/>
        </dgm:presLayoutVars>
      </dgm:prSet>
      <dgm:spPr/>
      <dgm:t>
        <a:bodyPr/>
        <a:lstStyle/>
        <a:p>
          <a:endParaRPr lang="en-US"/>
        </a:p>
      </dgm:t>
    </dgm:pt>
    <dgm:pt modelId="{28ABED8B-67A8-3145-A49B-6D520E9B0935}" type="pres">
      <dgm:prSet presAssocID="{F2420F48-29B6-5248-AB38-BB90268708C2}" presName="desTx" presStyleLbl="alignAccFollowNode1" presStyleIdx="1" presStyleCnt="2">
        <dgm:presLayoutVars>
          <dgm:bulletEnabled val="1"/>
        </dgm:presLayoutVars>
      </dgm:prSet>
      <dgm:spPr/>
      <dgm:t>
        <a:bodyPr/>
        <a:lstStyle/>
        <a:p>
          <a:endParaRPr lang="en-US"/>
        </a:p>
      </dgm:t>
    </dgm:pt>
  </dgm:ptLst>
  <dgm:cxnLst>
    <dgm:cxn modelId="{D287BC40-7ED2-8D44-B3D2-83473CD5D9FB}" srcId="{F2420F48-29B6-5248-AB38-BB90268708C2}" destId="{80DE1B61-C1F0-1442-BCC2-A6DFB42038F7}" srcOrd="4" destOrd="0" parTransId="{E27CA13E-26B3-8149-B319-CBB3E833848A}" sibTransId="{8C5ED9F3-6FFB-0E4A-A6A9-AB7B95CDE869}"/>
    <dgm:cxn modelId="{5B067BF1-014E-9846-9E6B-60DD09F124F8}" srcId="{673C6B7A-B843-3F48-8230-355F39451990}" destId="{04F8628A-4905-8B4E-86B2-70C61500AF3F}" srcOrd="3" destOrd="0" parTransId="{C3C0A51E-5E45-1640-B0CB-D6047480F6FE}" sibTransId="{D7AA0107-80D3-3249-AC86-9F556BE2CC83}"/>
    <dgm:cxn modelId="{376BBDAB-2C83-BF4E-B880-7D43D44C1050}" srcId="{DD77B64C-3B56-CD48-B7A0-09F463141E6D}" destId="{673C6B7A-B843-3F48-8230-355F39451990}" srcOrd="0" destOrd="0" parTransId="{13B47B37-0C7E-EC4D-B77E-E3803FDE6412}" sibTransId="{494E4158-D26B-AC44-93B8-0A1C586DC4CB}"/>
    <dgm:cxn modelId="{DFF1F55D-B7F8-3A47-803B-3DC72127A392}" srcId="{F2420F48-29B6-5248-AB38-BB90268708C2}" destId="{4DF30C58-9164-E745-A99B-AE2FDD4CA522}" srcOrd="2" destOrd="0" parTransId="{D8607C12-875B-4A4C-B476-A3DD05F4F2AA}" sibTransId="{9EDF04F5-DEE9-F94B-AD22-584E8782B488}"/>
    <dgm:cxn modelId="{1884B723-A3EB-B54D-80B3-E4019078CE35}" srcId="{673C6B7A-B843-3F48-8230-355F39451990}" destId="{34BF6E4C-C099-9A4C-8428-A4B4E70F6DAF}" srcOrd="2" destOrd="0" parTransId="{351FBBEE-F9D5-A14B-8918-58D3C066C137}" sibTransId="{9FD45153-8D18-B849-A5F4-9F6D13FE5404}"/>
    <dgm:cxn modelId="{F571F21B-B5AB-244E-B357-668C587A338E}" type="presOf" srcId="{04F8628A-4905-8B4E-86B2-70C61500AF3F}" destId="{5E732324-DECD-0143-9D9E-1930B3AB9871}" srcOrd="0" destOrd="3" presId="urn:microsoft.com/office/officeart/2005/8/layout/hList1"/>
    <dgm:cxn modelId="{205FC733-6784-1741-8F6F-04A11A9F6C12}" srcId="{F2420F48-29B6-5248-AB38-BB90268708C2}" destId="{343EAE9B-8B09-1B41-91A8-585C2A33ED6D}" srcOrd="3" destOrd="0" parTransId="{D236B441-4E09-5949-97C5-E383B3E41046}" sibTransId="{1840A713-BEAA-8A40-A359-FA134B9A2FB2}"/>
    <dgm:cxn modelId="{C487A6D5-9B48-9F46-ACE1-775CF6908D95}" type="presOf" srcId="{DD77B64C-3B56-CD48-B7A0-09F463141E6D}" destId="{4EE9D289-B751-A041-812C-D5D5F6F83564}" srcOrd="0" destOrd="0" presId="urn:microsoft.com/office/officeart/2005/8/layout/hList1"/>
    <dgm:cxn modelId="{6163AD1F-7F18-8C44-BDC0-9BBF81AB03C2}" type="presOf" srcId="{A32F5CEB-B002-034C-B8DE-5F2287C9593D}" destId="{5E732324-DECD-0143-9D9E-1930B3AB9871}" srcOrd="0" destOrd="1" presId="urn:microsoft.com/office/officeart/2005/8/layout/hList1"/>
    <dgm:cxn modelId="{6902E61E-5F2C-A44A-9A0C-A821BFC74105}" srcId="{673C6B7A-B843-3F48-8230-355F39451990}" destId="{F96EF63F-F679-FD41-944A-5EA429A5FF6C}" srcOrd="0" destOrd="0" parTransId="{F348BDA9-01F5-F947-A3AD-3E170A0C8915}" sibTransId="{05D4BC17-26AD-814B-97C1-1B42431CDAD0}"/>
    <dgm:cxn modelId="{712B6E54-4612-8C49-B841-1B198BD9F102}" type="presOf" srcId="{B42AB35F-A0BE-614A-8B36-3A74F11E35D0}" destId="{28ABED8B-67A8-3145-A49B-6D520E9B0935}" srcOrd="0" destOrd="1" presId="urn:microsoft.com/office/officeart/2005/8/layout/hList1"/>
    <dgm:cxn modelId="{E08A72DB-8280-E142-911B-6AF53EB18ECF}" srcId="{F2420F48-29B6-5248-AB38-BB90268708C2}" destId="{5586B19D-388F-D440-AC29-8BA834A2D53F}" srcOrd="0" destOrd="0" parTransId="{589710AD-1C08-E845-B4F0-B3DE9B6149EF}" sibTransId="{2A56D045-4EE6-984B-9AF0-0FFBA9F18CFA}"/>
    <dgm:cxn modelId="{9EF43710-704C-D643-B30C-D35A6519F798}" srcId="{673C6B7A-B843-3F48-8230-355F39451990}" destId="{A32F5CEB-B002-034C-B8DE-5F2287C9593D}" srcOrd="1" destOrd="0" parTransId="{C0D918FC-130C-074C-8ECE-D19E582234E6}" sibTransId="{E179A2DD-4603-634C-A600-4E4EAE3330D8}"/>
    <dgm:cxn modelId="{AE02CBB4-B732-664F-9238-EA92A6A063FD}" srcId="{F2420F48-29B6-5248-AB38-BB90268708C2}" destId="{B42AB35F-A0BE-614A-8B36-3A74F11E35D0}" srcOrd="1" destOrd="0" parTransId="{6CA2961C-FD32-5745-945A-8D43A773A101}" sibTransId="{67F2029F-9F69-C64C-8780-5D2EF4533620}"/>
    <dgm:cxn modelId="{1CFA9642-CFFB-384F-A2C4-FDDDDA56E53D}" type="presOf" srcId="{F2420F48-29B6-5248-AB38-BB90268708C2}" destId="{06FC8899-7277-5A47-A4D9-16AC6ED09F3E}" srcOrd="0" destOrd="0" presId="urn:microsoft.com/office/officeart/2005/8/layout/hList1"/>
    <dgm:cxn modelId="{62F87FE2-892F-FA4C-AA7E-7580CD123DB1}" type="presOf" srcId="{673C6B7A-B843-3F48-8230-355F39451990}" destId="{74A29441-7524-1540-B0E7-6A29FAF42073}" srcOrd="0" destOrd="0" presId="urn:microsoft.com/office/officeart/2005/8/layout/hList1"/>
    <dgm:cxn modelId="{B04D2F67-69F0-D342-B5EE-98CC0FF35F30}" type="presOf" srcId="{5586B19D-388F-D440-AC29-8BA834A2D53F}" destId="{28ABED8B-67A8-3145-A49B-6D520E9B0935}" srcOrd="0" destOrd="0" presId="urn:microsoft.com/office/officeart/2005/8/layout/hList1"/>
    <dgm:cxn modelId="{B56F974D-C063-BA4D-8796-6C7A663C9834}" srcId="{DD77B64C-3B56-CD48-B7A0-09F463141E6D}" destId="{F2420F48-29B6-5248-AB38-BB90268708C2}" srcOrd="1" destOrd="0" parTransId="{DF3F08AE-D744-904B-912D-68873799B8D9}" sibTransId="{161528E7-DCBD-3145-85C0-237D22E51847}"/>
    <dgm:cxn modelId="{4A3E0D72-30F6-6344-9CD8-3CF6865C9B48}" type="presOf" srcId="{F96EF63F-F679-FD41-944A-5EA429A5FF6C}" destId="{5E732324-DECD-0143-9D9E-1930B3AB9871}" srcOrd="0" destOrd="0" presId="urn:microsoft.com/office/officeart/2005/8/layout/hList1"/>
    <dgm:cxn modelId="{1C206D22-54B3-A441-B900-DEC1A70A98AA}" type="presOf" srcId="{80DE1B61-C1F0-1442-BCC2-A6DFB42038F7}" destId="{28ABED8B-67A8-3145-A49B-6D520E9B0935}" srcOrd="0" destOrd="4" presId="urn:microsoft.com/office/officeart/2005/8/layout/hList1"/>
    <dgm:cxn modelId="{377951E2-1670-1544-B691-41D93D3CAE0F}" type="presOf" srcId="{34BF6E4C-C099-9A4C-8428-A4B4E70F6DAF}" destId="{5E732324-DECD-0143-9D9E-1930B3AB9871}" srcOrd="0" destOrd="2" presId="urn:microsoft.com/office/officeart/2005/8/layout/hList1"/>
    <dgm:cxn modelId="{68296DE3-3CAE-AF49-BC9E-C01E98F3CFA1}" type="presOf" srcId="{343EAE9B-8B09-1B41-91A8-585C2A33ED6D}" destId="{28ABED8B-67A8-3145-A49B-6D520E9B0935}" srcOrd="0" destOrd="3" presId="urn:microsoft.com/office/officeart/2005/8/layout/hList1"/>
    <dgm:cxn modelId="{2270ED90-B6A5-9F4F-82C5-8BB499F7B3A4}" type="presOf" srcId="{4DF30C58-9164-E745-A99B-AE2FDD4CA522}" destId="{28ABED8B-67A8-3145-A49B-6D520E9B0935}" srcOrd="0" destOrd="2" presId="urn:microsoft.com/office/officeart/2005/8/layout/hList1"/>
    <dgm:cxn modelId="{739804C5-009B-E245-9576-715BC9DAED64}" type="presParOf" srcId="{4EE9D289-B751-A041-812C-D5D5F6F83564}" destId="{F2F9CF90-6BCA-B247-A2F3-072B8CAC3EC8}" srcOrd="0" destOrd="0" presId="urn:microsoft.com/office/officeart/2005/8/layout/hList1"/>
    <dgm:cxn modelId="{C67F70BD-2023-B54A-9EBA-CC282DF1E8AB}" type="presParOf" srcId="{F2F9CF90-6BCA-B247-A2F3-072B8CAC3EC8}" destId="{74A29441-7524-1540-B0E7-6A29FAF42073}" srcOrd="0" destOrd="0" presId="urn:microsoft.com/office/officeart/2005/8/layout/hList1"/>
    <dgm:cxn modelId="{6A60C38D-508C-2C4C-8CB2-1E34968D5A3A}" type="presParOf" srcId="{F2F9CF90-6BCA-B247-A2F3-072B8CAC3EC8}" destId="{5E732324-DECD-0143-9D9E-1930B3AB9871}" srcOrd="1" destOrd="0" presId="urn:microsoft.com/office/officeart/2005/8/layout/hList1"/>
    <dgm:cxn modelId="{B54E21A6-905B-3A42-B15E-A05359CE9D4B}" type="presParOf" srcId="{4EE9D289-B751-A041-812C-D5D5F6F83564}" destId="{B96A261A-2DA1-D14A-88E9-2C72917F4797}" srcOrd="1" destOrd="0" presId="urn:microsoft.com/office/officeart/2005/8/layout/hList1"/>
    <dgm:cxn modelId="{BB15794F-426B-A14D-AE23-ECBB86E21E4E}" type="presParOf" srcId="{4EE9D289-B751-A041-812C-D5D5F6F83564}" destId="{EA1497C7-3F30-CF4A-8B60-5CA2160CB496}" srcOrd="2" destOrd="0" presId="urn:microsoft.com/office/officeart/2005/8/layout/hList1"/>
    <dgm:cxn modelId="{EB991CCF-69B0-5B43-8458-9EC3096FCE2A}" type="presParOf" srcId="{EA1497C7-3F30-CF4A-8B60-5CA2160CB496}" destId="{06FC8899-7277-5A47-A4D9-16AC6ED09F3E}" srcOrd="0" destOrd="0" presId="urn:microsoft.com/office/officeart/2005/8/layout/hList1"/>
    <dgm:cxn modelId="{54642128-25E1-734E-A549-6A87A6C5A41D}" type="presParOf" srcId="{EA1497C7-3F30-CF4A-8B60-5CA2160CB496}" destId="{28ABED8B-67A8-3145-A49B-6D520E9B09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77B64C-3B56-CD48-B7A0-09F463141E6D}" type="doc">
      <dgm:prSet loTypeId="urn:microsoft.com/office/officeart/2005/8/layout/hList1" loCatId="" qsTypeId="urn:microsoft.com/office/officeart/2005/8/quickstyle/simple4" qsCatId="simple" csTypeId="urn:microsoft.com/office/officeart/2005/8/colors/colorful3" csCatId="colorful" phldr="1"/>
      <dgm:spPr/>
      <dgm:t>
        <a:bodyPr/>
        <a:lstStyle/>
        <a:p>
          <a:endParaRPr lang="en-US"/>
        </a:p>
      </dgm:t>
    </dgm:pt>
    <dgm:pt modelId="{673C6B7A-B843-3F48-8230-355F39451990}">
      <dgm:prSet phldrT="[Text]"/>
      <dgm:spPr/>
      <dgm:t>
        <a:bodyPr/>
        <a:lstStyle/>
        <a:p>
          <a:r>
            <a:rPr lang="en-US" dirty="0" smtClean="0"/>
            <a:t>Geography </a:t>
          </a:r>
          <a:endParaRPr lang="en-US" dirty="0"/>
        </a:p>
      </dgm:t>
    </dgm:pt>
    <dgm:pt modelId="{13B47B37-0C7E-EC4D-B77E-E3803FDE6412}" type="parTrans" cxnId="{376BBDAB-2C83-BF4E-B880-7D43D44C1050}">
      <dgm:prSet/>
      <dgm:spPr/>
      <dgm:t>
        <a:bodyPr/>
        <a:lstStyle/>
        <a:p>
          <a:endParaRPr lang="en-US"/>
        </a:p>
      </dgm:t>
    </dgm:pt>
    <dgm:pt modelId="{494E4158-D26B-AC44-93B8-0A1C586DC4CB}" type="sibTrans" cxnId="{376BBDAB-2C83-BF4E-B880-7D43D44C1050}">
      <dgm:prSet/>
      <dgm:spPr/>
      <dgm:t>
        <a:bodyPr/>
        <a:lstStyle/>
        <a:p>
          <a:endParaRPr lang="en-US"/>
        </a:p>
      </dgm:t>
    </dgm:pt>
    <dgm:pt modelId="{F96EF63F-F679-FD41-944A-5EA429A5FF6C}">
      <dgm:prSet phldrT="[Text]"/>
      <dgm:spPr/>
      <dgm:t>
        <a:bodyPr/>
        <a:lstStyle/>
        <a:p>
          <a:r>
            <a:rPr lang="en-US" dirty="0" smtClean="0"/>
            <a:t>Flat, open land, fertile soil</a:t>
          </a:r>
          <a:endParaRPr lang="en-US" dirty="0"/>
        </a:p>
      </dgm:t>
    </dgm:pt>
    <dgm:pt modelId="{F348BDA9-01F5-F947-A3AD-3E170A0C8915}" type="parTrans" cxnId="{6902E61E-5F2C-A44A-9A0C-A821BFC74105}">
      <dgm:prSet/>
      <dgm:spPr/>
      <dgm:t>
        <a:bodyPr/>
        <a:lstStyle/>
        <a:p>
          <a:endParaRPr lang="en-US"/>
        </a:p>
      </dgm:t>
    </dgm:pt>
    <dgm:pt modelId="{05D4BC17-26AD-814B-97C1-1B42431CDAD0}" type="sibTrans" cxnId="{6902E61E-5F2C-A44A-9A0C-A821BFC74105}">
      <dgm:prSet/>
      <dgm:spPr/>
      <dgm:t>
        <a:bodyPr/>
        <a:lstStyle/>
        <a:p>
          <a:endParaRPr lang="en-US"/>
        </a:p>
      </dgm:t>
    </dgm:pt>
    <dgm:pt modelId="{F2420F48-29B6-5248-AB38-BB90268708C2}">
      <dgm:prSet phldrT="[Text]"/>
      <dgm:spPr/>
      <dgm:t>
        <a:bodyPr/>
        <a:lstStyle/>
        <a:p>
          <a:r>
            <a:rPr lang="en-US" dirty="0" smtClean="0"/>
            <a:t>Economy</a:t>
          </a:r>
          <a:endParaRPr lang="en-US" dirty="0"/>
        </a:p>
      </dgm:t>
    </dgm:pt>
    <dgm:pt modelId="{DF3F08AE-D744-904B-912D-68873799B8D9}" type="parTrans" cxnId="{B56F974D-C063-BA4D-8796-6C7A663C9834}">
      <dgm:prSet/>
      <dgm:spPr/>
      <dgm:t>
        <a:bodyPr/>
        <a:lstStyle/>
        <a:p>
          <a:endParaRPr lang="en-US"/>
        </a:p>
      </dgm:t>
    </dgm:pt>
    <dgm:pt modelId="{161528E7-DCBD-3145-85C0-237D22E51847}" type="sibTrans" cxnId="{B56F974D-C063-BA4D-8796-6C7A663C9834}">
      <dgm:prSet/>
      <dgm:spPr/>
      <dgm:t>
        <a:bodyPr/>
        <a:lstStyle/>
        <a:p>
          <a:endParaRPr lang="en-US"/>
        </a:p>
      </dgm:t>
    </dgm:pt>
    <dgm:pt modelId="{5586B19D-388F-D440-AC29-8BA834A2D53F}">
      <dgm:prSet phldrT="[Text]"/>
      <dgm:spPr/>
      <dgm:t>
        <a:bodyPr/>
        <a:lstStyle/>
        <a:p>
          <a:r>
            <a:rPr lang="en-US" dirty="0" smtClean="0"/>
            <a:t>Made their living by farming wheat, barley, oats, rye</a:t>
          </a:r>
          <a:endParaRPr lang="en-US" dirty="0"/>
        </a:p>
      </dgm:t>
    </dgm:pt>
    <dgm:pt modelId="{589710AD-1C08-E845-B4F0-B3DE9B6149EF}" type="parTrans" cxnId="{E08A72DB-8280-E142-911B-6AF53EB18ECF}">
      <dgm:prSet/>
      <dgm:spPr/>
      <dgm:t>
        <a:bodyPr/>
        <a:lstStyle/>
        <a:p>
          <a:endParaRPr lang="en-US"/>
        </a:p>
      </dgm:t>
    </dgm:pt>
    <dgm:pt modelId="{2A56D045-4EE6-984B-9AF0-0FFBA9F18CFA}" type="sibTrans" cxnId="{E08A72DB-8280-E142-911B-6AF53EB18ECF}">
      <dgm:prSet/>
      <dgm:spPr/>
      <dgm:t>
        <a:bodyPr/>
        <a:lstStyle/>
        <a:p>
          <a:endParaRPr lang="en-US"/>
        </a:p>
      </dgm:t>
    </dgm:pt>
    <dgm:pt modelId="{921276E6-D51A-C745-BBEC-CCC6E0178FBD}">
      <dgm:prSet/>
      <dgm:spPr/>
      <dgm:t>
        <a:bodyPr/>
        <a:lstStyle/>
        <a:p>
          <a:r>
            <a:rPr lang="en-US" smtClean="0"/>
            <a:t>Coastline</a:t>
          </a:r>
          <a:endParaRPr lang="en-US" dirty="0" smtClean="0"/>
        </a:p>
      </dgm:t>
    </dgm:pt>
    <dgm:pt modelId="{0FBA028D-51C1-8C4E-BCE3-783CF80C0E43}" type="parTrans" cxnId="{A9563E4F-3EF6-3B46-A12E-D2F078966515}">
      <dgm:prSet/>
      <dgm:spPr/>
      <dgm:t>
        <a:bodyPr/>
        <a:lstStyle/>
        <a:p>
          <a:endParaRPr lang="en-US"/>
        </a:p>
      </dgm:t>
    </dgm:pt>
    <dgm:pt modelId="{32855E71-7550-B342-BD49-2C15AD8965EA}" type="sibTrans" cxnId="{A9563E4F-3EF6-3B46-A12E-D2F078966515}">
      <dgm:prSet/>
      <dgm:spPr/>
      <dgm:t>
        <a:bodyPr/>
        <a:lstStyle/>
        <a:p>
          <a:endParaRPr lang="en-US"/>
        </a:p>
      </dgm:t>
    </dgm:pt>
    <dgm:pt modelId="{4BA7504F-7D6D-D246-B4A2-23630923CA2B}">
      <dgm:prSet/>
      <dgm:spPr/>
      <dgm:t>
        <a:bodyPr/>
        <a:lstStyle/>
        <a:p>
          <a:r>
            <a:rPr lang="en-US" smtClean="0"/>
            <a:t>Lots of iron ore</a:t>
          </a:r>
          <a:endParaRPr lang="en-US" dirty="0" smtClean="0"/>
        </a:p>
      </dgm:t>
    </dgm:pt>
    <dgm:pt modelId="{B02D6C0C-E205-914E-BC2F-FFF1A6781A0A}" type="parTrans" cxnId="{1DC8041F-C51C-6142-850D-6E5A9D5BE741}">
      <dgm:prSet/>
      <dgm:spPr/>
      <dgm:t>
        <a:bodyPr/>
        <a:lstStyle/>
        <a:p>
          <a:endParaRPr lang="en-US"/>
        </a:p>
      </dgm:t>
    </dgm:pt>
    <dgm:pt modelId="{C57822C8-E301-A344-8A36-D0F5AEE94903}" type="sibTrans" cxnId="{1DC8041F-C51C-6142-850D-6E5A9D5BE741}">
      <dgm:prSet/>
      <dgm:spPr/>
      <dgm:t>
        <a:bodyPr/>
        <a:lstStyle/>
        <a:p>
          <a:endParaRPr lang="en-US"/>
        </a:p>
      </dgm:t>
    </dgm:pt>
    <dgm:pt modelId="{D0F1BF9F-E9A8-BD4B-90BE-B9C21779EF38}">
      <dgm:prSet/>
      <dgm:spPr/>
      <dgm:t>
        <a:bodyPr/>
        <a:lstStyle/>
        <a:p>
          <a:r>
            <a:rPr lang="en-US" dirty="0" smtClean="0"/>
            <a:t>Mild climate, allowed for long growing season</a:t>
          </a:r>
          <a:endParaRPr lang="en-US" dirty="0"/>
        </a:p>
      </dgm:t>
    </dgm:pt>
    <dgm:pt modelId="{0325A197-A849-724B-AB67-5AB6A5D5D593}" type="parTrans" cxnId="{9EAAE3AA-33C0-2A4F-924E-233D99F0C2CC}">
      <dgm:prSet/>
      <dgm:spPr/>
      <dgm:t>
        <a:bodyPr/>
        <a:lstStyle/>
        <a:p>
          <a:endParaRPr lang="en-US"/>
        </a:p>
      </dgm:t>
    </dgm:pt>
    <dgm:pt modelId="{1CACD55F-1329-A44A-BFBB-D56DB84D5984}" type="sibTrans" cxnId="{9EAAE3AA-33C0-2A4F-924E-233D99F0C2CC}">
      <dgm:prSet/>
      <dgm:spPr/>
      <dgm:t>
        <a:bodyPr/>
        <a:lstStyle/>
        <a:p>
          <a:endParaRPr lang="en-US"/>
        </a:p>
      </dgm:t>
    </dgm:pt>
    <dgm:pt modelId="{A3EF1586-86EA-E04D-A348-10D15585258A}">
      <dgm:prSet/>
      <dgm:spPr/>
      <dgm:t>
        <a:bodyPr/>
        <a:lstStyle/>
        <a:p>
          <a:r>
            <a:rPr lang="en-US" dirty="0" smtClean="0"/>
            <a:t>“Breadbasket Colonies”</a:t>
          </a:r>
        </a:p>
      </dgm:t>
    </dgm:pt>
    <dgm:pt modelId="{E6EE7C5E-3BE7-D249-A7A5-796F768FD2DB}" type="parTrans" cxnId="{017E809D-6C46-3245-B950-59879FF24F6F}">
      <dgm:prSet/>
      <dgm:spPr/>
      <dgm:t>
        <a:bodyPr/>
        <a:lstStyle/>
        <a:p>
          <a:endParaRPr lang="en-US"/>
        </a:p>
      </dgm:t>
    </dgm:pt>
    <dgm:pt modelId="{2270FF99-0F0B-B849-87B1-8CE601130D0A}" type="sibTrans" cxnId="{017E809D-6C46-3245-B950-59879FF24F6F}">
      <dgm:prSet/>
      <dgm:spPr/>
      <dgm:t>
        <a:bodyPr/>
        <a:lstStyle/>
        <a:p>
          <a:endParaRPr lang="en-US"/>
        </a:p>
      </dgm:t>
    </dgm:pt>
    <dgm:pt modelId="{28403065-D320-EB42-A4DE-EC0BB3604331}">
      <dgm:prSet/>
      <dgm:spPr/>
      <dgm:t>
        <a:bodyPr/>
        <a:lstStyle/>
        <a:p>
          <a:r>
            <a:rPr lang="en-US" dirty="0" smtClean="0"/>
            <a:t>Craftsmen &amp; Manufacturing </a:t>
          </a:r>
        </a:p>
      </dgm:t>
    </dgm:pt>
    <dgm:pt modelId="{26A669E5-A1E6-844E-A7C6-3CCA9EE073CD}" type="parTrans" cxnId="{B2B59DF0-FC46-7C41-A0A8-ADDF7562AE50}">
      <dgm:prSet/>
      <dgm:spPr/>
      <dgm:t>
        <a:bodyPr/>
        <a:lstStyle/>
        <a:p>
          <a:endParaRPr lang="en-US"/>
        </a:p>
      </dgm:t>
    </dgm:pt>
    <dgm:pt modelId="{4E3453BA-6287-B244-84FF-0921FCF79603}" type="sibTrans" cxnId="{B2B59DF0-FC46-7C41-A0A8-ADDF7562AE50}">
      <dgm:prSet/>
      <dgm:spPr/>
      <dgm:t>
        <a:bodyPr/>
        <a:lstStyle/>
        <a:p>
          <a:endParaRPr lang="en-US"/>
        </a:p>
      </dgm:t>
    </dgm:pt>
    <dgm:pt modelId="{0259E3CB-46E5-A44F-A8BD-BFF86FEAB73C}">
      <dgm:prSet/>
      <dgm:spPr/>
      <dgm:t>
        <a:bodyPr/>
        <a:lstStyle/>
        <a:p>
          <a:r>
            <a:rPr lang="en-US" dirty="0" smtClean="0"/>
            <a:t>Harbors for fishing and trade</a:t>
          </a:r>
        </a:p>
      </dgm:t>
    </dgm:pt>
    <dgm:pt modelId="{81274C77-3971-4243-BC7D-28C13EBEA642}" type="parTrans" cxnId="{BB3F327F-E141-E842-8699-34A93C5096FA}">
      <dgm:prSet/>
      <dgm:spPr/>
      <dgm:t>
        <a:bodyPr/>
        <a:lstStyle/>
        <a:p>
          <a:endParaRPr lang="en-US"/>
        </a:p>
      </dgm:t>
    </dgm:pt>
    <dgm:pt modelId="{0223C99C-49A6-C542-9A1E-D191301764E2}" type="sibTrans" cxnId="{BB3F327F-E141-E842-8699-34A93C5096FA}">
      <dgm:prSet/>
      <dgm:spPr/>
      <dgm:t>
        <a:bodyPr/>
        <a:lstStyle/>
        <a:p>
          <a:endParaRPr lang="en-US"/>
        </a:p>
      </dgm:t>
    </dgm:pt>
    <dgm:pt modelId="{C9B8B633-BD7F-964F-A2A5-B943EE564DD1}">
      <dgm:prSet/>
      <dgm:spPr/>
      <dgm:t>
        <a:bodyPr/>
        <a:lstStyle/>
        <a:p>
          <a:r>
            <a:rPr lang="en-US" dirty="0" smtClean="0"/>
            <a:t>New York &amp; Philadelphia - large trading centers</a:t>
          </a:r>
        </a:p>
      </dgm:t>
    </dgm:pt>
    <dgm:pt modelId="{B481ACDD-4713-AE46-9A35-24D172A4DE8D}" type="sibTrans" cxnId="{3C6651ED-B5FE-6A4E-9B1E-D1D6641EF5C9}">
      <dgm:prSet/>
      <dgm:spPr/>
      <dgm:t>
        <a:bodyPr/>
        <a:lstStyle/>
        <a:p>
          <a:endParaRPr lang="en-US"/>
        </a:p>
      </dgm:t>
    </dgm:pt>
    <dgm:pt modelId="{4A4FB474-03D5-514C-A7C4-1ED7DC806675}" type="parTrans" cxnId="{3C6651ED-B5FE-6A4E-9B1E-D1D6641EF5C9}">
      <dgm:prSet/>
      <dgm:spPr/>
      <dgm:t>
        <a:bodyPr/>
        <a:lstStyle/>
        <a:p>
          <a:endParaRPr lang="en-US"/>
        </a:p>
      </dgm:t>
    </dgm:pt>
    <dgm:pt modelId="{4EE9D289-B751-A041-812C-D5D5F6F83564}" type="pres">
      <dgm:prSet presAssocID="{DD77B64C-3B56-CD48-B7A0-09F463141E6D}" presName="Name0" presStyleCnt="0">
        <dgm:presLayoutVars>
          <dgm:dir/>
          <dgm:animLvl val="lvl"/>
          <dgm:resizeHandles val="exact"/>
        </dgm:presLayoutVars>
      </dgm:prSet>
      <dgm:spPr/>
      <dgm:t>
        <a:bodyPr/>
        <a:lstStyle/>
        <a:p>
          <a:endParaRPr lang="en-US"/>
        </a:p>
      </dgm:t>
    </dgm:pt>
    <dgm:pt modelId="{F2F9CF90-6BCA-B247-A2F3-072B8CAC3EC8}" type="pres">
      <dgm:prSet presAssocID="{673C6B7A-B843-3F48-8230-355F39451990}" presName="composite" presStyleCnt="0"/>
      <dgm:spPr/>
    </dgm:pt>
    <dgm:pt modelId="{74A29441-7524-1540-B0E7-6A29FAF42073}" type="pres">
      <dgm:prSet presAssocID="{673C6B7A-B843-3F48-8230-355F39451990}" presName="parTx" presStyleLbl="alignNode1" presStyleIdx="0" presStyleCnt="2">
        <dgm:presLayoutVars>
          <dgm:chMax val="0"/>
          <dgm:chPref val="0"/>
          <dgm:bulletEnabled val="1"/>
        </dgm:presLayoutVars>
      </dgm:prSet>
      <dgm:spPr/>
      <dgm:t>
        <a:bodyPr/>
        <a:lstStyle/>
        <a:p>
          <a:endParaRPr lang="en-US"/>
        </a:p>
      </dgm:t>
    </dgm:pt>
    <dgm:pt modelId="{5E732324-DECD-0143-9D9E-1930B3AB9871}" type="pres">
      <dgm:prSet presAssocID="{673C6B7A-B843-3F48-8230-355F39451990}" presName="desTx" presStyleLbl="alignAccFollowNode1" presStyleIdx="0" presStyleCnt="2">
        <dgm:presLayoutVars>
          <dgm:bulletEnabled val="1"/>
        </dgm:presLayoutVars>
      </dgm:prSet>
      <dgm:spPr/>
      <dgm:t>
        <a:bodyPr/>
        <a:lstStyle/>
        <a:p>
          <a:endParaRPr lang="en-US"/>
        </a:p>
      </dgm:t>
    </dgm:pt>
    <dgm:pt modelId="{B96A261A-2DA1-D14A-88E9-2C72917F4797}" type="pres">
      <dgm:prSet presAssocID="{494E4158-D26B-AC44-93B8-0A1C586DC4CB}" presName="space" presStyleCnt="0"/>
      <dgm:spPr/>
    </dgm:pt>
    <dgm:pt modelId="{EA1497C7-3F30-CF4A-8B60-5CA2160CB496}" type="pres">
      <dgm:prSet presAssocID="{F2420F48-29B6-5248-AB38-BB90268708C2}" presName="composite" presStyleCnt="0"/>
      <dgm:spPr/>
    </dgm:pt>
    <dgm:pt modelId="{06FC8899-7277-5A47-A4D9-16AC6ED09F3E}" type="pres">
      <dgm:prSet presAssocID="{F2420F48-29B6-5248-AB38-BB90268708C2}" presName="parTx" presStyleLbl="alignNode1" presStyleIdx="1" presStyleCnt="2">
        <dgm:presLayoutVars>
          <dgm:chMax val="0"/>
          <dgm:chPref val="0"/>
          <dgm:bulletEnabled val="1"/>
        </dgm:presLayoutVars>
      </dgm:prSet>
      <dgm:spPr/>
      <dgm:t>
        <a:bodyPr/>
        <a:lstStyle/>
        <a:p>
          <a:endParaRPr lang="en-US"/>
        </a:p>
      </dgm:t>
    </dgm:pt>
    <dgm:pt modelId="{28ABED8B-67A8-3145-A49B-6D520E9B0935}" type="pres">
      <dgm:prSet presAssocID="{F2420F48-29B6-5248-AB38-BB90268708C2}" presName="desTx" presStyleLbl="alignAccFollowNode1" presStyleIdx="1" presStyleCnt="2">
        <dgm:presLayoutVars>
          <dgm:bulletEnabled val="1"/>
        </dgm:presLayoutVars>
      </dgm:prSet>
      <dgm:spPr/>
      <dgm:t>
        <a:bodyPr/>
        <a:lstStyle/>
        <a:p>
          <a:endParaRPr lang="en-US"/>
        </a:p>
      </dgm:t>
    </dgm:pt>
  </dgm:ptLst>
  <dgm:cxnLst>
    <dgm:cxn modelId="{B2B59DF0-FC46-7C41-A0A8-ADDF7562AE50}" srcId="{F2420F48-29B6-5248-AB38-BB90268708C2}" destId="{28403065-D320-EB42-A4DE-EC0BB3604331}" srcOrd="2" destOrd="0" parTransId="{26A669E5-A1E6-844E-A7C6-3CCA9EE073CD}" sibTransId="{4E3453BA-6287-B244-84FF-0921FCF79603}"/>
    <dgm:cxn modelId="{3C6651ED-B5FE-6A4E-9B1E-D1D6641EF5C9}" srcId="{F2420F48-29B6-5248-AB38-BB90268708C2}" destId="{C9B8B633-BD7F-964F-A2A5-B943EE564DD1}" srcOrd="4" destOrd="0" parTransId="{4A4FB474-03D5-514C-A7C4-1ED7DC806675}" sibTransId="{B481ACDD-4713-AE46-9A35-24D172A4DE8D}"/>
    <dgm:cxn modelId="{03A854FF-D352-0343-80EC-2C725D0DBC0B}" type="presOf" srcId="{D0F1BF9F-E9A8-BD4B-90BE-B9C21779EF38}" destId="{5E732324-DECD-0143-9D9E-1930B3AB9871}" srcOrd="0" destOrd="3" presId="urn:microsoft.com/office/officeart/2005/8/layout/hList1"/>
    <dgm:cxn modelId="{FBF1AA38-5665-3B46-831B-24D6F5658EEF}" type="presOf" srcId="{4BA7504F-7D6D-D246-B4A2-23630923CA2B}" destId="{5E732324-DECD-0143-9D9E-1930B3AB9871}" srcOrd="0" destOrd="2" presId="urn:microsoft.com/office/officeart/2005/8/layout/hList1"/>
    <dgm:cxn modelId="{1587FE0F-8697-ED40-83A5-587C4EF17ACB}" type="presOf" srcId="{5586B19D-388F-D440-AC29-8BA834A2D53F}" destId="{28ABED8B-67A8-3145-A49B-6D520E9B0935}" srcOrd="0" destOrd="0" presId="urn:microsoft.com/office/officeart/2005/8/layout/hList1"/>
    <dgm:cxn modelId="{017E809D-6C46-3245-B950-59879FF24F6F}" srcId="{F2420F48-29B6-5248-AB38-BB90268708C2}" destId="{A3EF1586-86EA-E04D-A348-10D15585258A}" srcOrd="1" destOrd="0" parTransId="{E6EE7C5E-3BE7-D249-A7A5-796F768FD2DB}" sibTransId="{2270FF99-0F0B-B849-87B1-8CE601130D0A}"/>
    <dgm:cxn modelId="{921D98D2-F1B5-334E-B63C-92AB40DFDE46}" type="presOf" srcId="{DD77B64C-3B56-CD48-B7A0-09F463141E6D}" destId="{4EE9D289-B751-A041-812C-D5D5F6F83564}" srcOrd="0" destOrd="0" presId="urn:microsoft.com/office/officeart/2005/8/layout/hList1"/>
    <dgm:cxn modelId="{B56F974D-C063-BA4D-8796-6C7A663C9834}" srcId="{DD77B64C-3B56-CD48-B7A0-09F463141E6D}" destId="{F2420F48-29B6-5248-AB38-BB90268708C2}" srcOrd="1" destOrd="0" parTransId="{DF3F08AE-D744-904B-912D-68873799B8D9}" sibTransId="{161528E7-DCBD-3145-85C0-237D22E51847}"/>
    <dgm:cxn modelId="{5D97E4E3-089A-0B45-A3E9-81F9A6F754AE}" type="presOf" srcId="{F2420F48-29B6-5248-AB38-BB90268708C2}" destId="{06FC8899-7277-5A47-A4D9-16AC6ED09F3E}" srcOrd="0" destOrd="0" presId="urn:microsoft.com/office/officeart/2005/8/layout/hList1"/>
    <dgm:cxn modelId="{A9563E4F-3EF6-3B46-A12E-D2F078966515}" srcId="{673C6B7A-B843-3F48-8230-355F39451990}" destId="{921276E6-D51A-C745-BBEC-CCC6E0178FBD}" srcOrd="1" destOrd="0" parTransId="{0FBA028D-51C1-8C4E-BCE3-783CF80C0E43}" sibTransId="{32855E71-7550-B342-BD49-2C15AD8965EA}"/>
    <dgm:cxn modelId="{02EEEDA5-FCFC-D34B-8E99-BBE2A01CAFC8}" type="presOf" srcId="{F96EF63F-F679-FD41-944A-5EA429A5FF6C}" destId="{5E732324-DECD-0143-9D9E-1930B3AB9871}" srcOrd="0" destOrd="0" presId="urn:microsoft.com/office/officeart/2005/8/layout/hList1"/>
    <dgm:cxn modelId="{C468C00F-617D-BE4C-9D2E-417FC686F07F}" type="presOf" srcId="{921276E6-D51A-C745-BBEC-CCC6E0178FBD}" destId="{5E732324-DECD-0143-9D9E-1930B3AB9871}" srcOrd="0" destOrd="1" presId="urn:microsoft.com/office/officeart/2005/8/layout/hList1"/>
    <dgm:cxn modelId="{1A707AA0-E8A0-CD45-AEE4-964779220DF3}" type="presOf" srcId="{0259E3CB-46E5-A44F-A8BD-BFF86FEAB73C}" destId="{28ABED8B-67A8-3145-A49B-6D520E9B0935}" srcOrd="0" destOrd="3" presId="urn:microsoft.com/office/officeart/2005/8/layout/hList1"/>
    <dgm:cxn modelId="{6902E61E-5F2C-A44A-9A0C-A821BFC74105}" srcId="{673C6B7A-B843-3F48-8230-355F39451990}" destId="{F96EF63F-F679-FD41-944A-5EA429A5FF6C}" srcOrd="0" destOrd="0" parTransId="{F348BDA9-01F5-F947-A3AD-3E170A0C8915}" sibTransId="{05D4BC17-26AD-814B-97C1-1B42431CDAD0}"/>
    <dgm:cxn modelId="{BB3F327F-E141-E842-8699-34A93C5096FA}" srcId="{F2420F48-29B6-5248-AB38-BB90268708C2}" destId="{0259E3CB-46E5-A44F-A8BD-BFF86FEAB73C}" srcOrd="3" destOrd="0" parTransId="{81274C77-3971-4243-BC7D-28C13EBEA642}" sibTransId="{0223C99C-49A6-C542-9A1E-D191301764E2}"/>
    <dgm:cxn modelId="{C1AB6ECF-58D0-4542-9FE0-D7F0208BE309}" type="presOf" srcId="{A3EF1586-86EA-E04D-A348-10D15585258A}" destId="{28ABED8B-67A8-3145-A49B-6D520E9B0935}" srcOrd="0" destOrd="1" presId="urn:microsoft.com/office/officeart/2005/8/layout/hList1"/>
    <dgm:cxn modelId="{1DC8041F-C51C-6142-850D-6E5A9D5BE741}" srcId="{673C6B7A-B843-3F48-8230-355F39451990}" destId="{4BA7504F-7D6D-D246-B4A2-23630923CA2B}" srcOrd="2" destOrd="0" parTransId="{B02D6C0C-E205-914E-BC2F-FFF1A6781A0A}" sibTransId="{C57822C8-E301-A344-8A36-D0F5AEE94903}"/>
    <dgm:cxn modelId="{9507AB7A-7BFF-6F4C-B8BD-F1D93FDC31B3}" type="presOf" srcId="{28403065-D320-EB42-A4DE-EC0BB3604331}" destId="{28ABED8B-67A8-3145-A49B-6D520E9B0935}" srcOrd="0" destOrd="2" presId="urn:microsoft.com/office/officeart/2005/8/layout/hList1"/>
    <dgm:cxn modelId="{9EAAE3AA-33C0-2A4F-924E-233D99F0C2CC}" srcId="{673C6B7A-B843-3F48-8230-355F39451990}" destId="{D0F1BF9F-E9A8-BD4B-90BE-B9C21779EF38}" srcOrd="3" destOrd="0" parTransId="{0325A197-A849-724B-AB67-5AB6A5D5D593}" sibTransId="{1CACD55F-1329-A44A-BFBB-D56DB84D5984}"/>
    <dgm:cxn modelId="{6296180B-AE86-C94E-AFE6-074C4F20244B}" type="presOf" srcId="{C9B8B633-BD7F-964F-A2A5-B943EE564DD1}" destId="{28ABED8B-67A8-3145-A49B-6D520E9B0935}" srcOrd="0" destOrd="4" presId="urn:microsoft.com/office/officeart/2005/8/layout/hList1"/>
    <dgm:cxn modelId="{A6E06F5A-8682-9B40-9547-69969A8EDA92}" type="presOf" srcId="{673C6B7A-B843-3F48-8230-355F39451990}" destId="{74A29441-7524-1540-B0E7-6A29FAF42073}" srcOrd="0" destOrd="0" presId="urn:microsoft.com/office/officeart/2005/8/layout/hList1"/>
    <dgm:cxn modelId="{376BBDAB-2C83-BF4E-B880-7D43D44C1050}" srcId="{DD77B64C-3B56-CD48-B7A0-09F463141E6D}" destId="{673C6B7A-B843-3F48-8230-355F39451990}" srcOrd="0" destOrd="0" parTransId="{13B47B37-0C7E-EC4D-B77E-E3803FDE6412}" sibTransId="{494E4158-D26B-AC44-93B8-0A1C586DC4CB}"/>
    <dgm:cxn modelId="{E08A72DB-8280-E142-911B-6AF53EB18ECF}" srcId="{F2420F48-29B6-5248-AB38-BB90268708C2}" destId="{5586B19D-388F-D440-AC29-8BA834A2D53F}" srcOrd="0" destOrd="0" parTransId="{589710AD-1C08-E845-B4F0-B3DE9B6149EF}" sibTransId="{2A56D045-4EE6-984B-9AF0-0FFBA9F18CFA}"/>
    <dgm:cxn modelId="{2A5CEF5E-8663-8B43-8A79-EE329BF94E5C}" type="presParOf" srcId="{4EE9D289-B751-A041-812C-D5D5F6F83564}" destId="{F2F9CF90-6BCA-B247-A2F3-072B8CAC3EC8}" srcOrd="0" destOrd="0" presId="urn:microsoft.com/office/officeart/2005/8/layout/hList1"/>
    <dgm:cxn modelId="{750026B1-A611-A84A-82C9-8906517F7A93}" type="presParOf" srcId="{F2F9CF90-6BCA-B247-A2F3-072B8CAC3EC8}" destId="{74A29441-7524-1540-B0E7-6A29FAF42073}" srcOrd="0" destOrd="0" presId="urn:microsoft.com/office/officeart/2005/8/layout/hList1"/>
    <dgm:cxn modelId="{FE237DCE-E5CD-8C49-9805-CF63742481A9}" type="presParOf" srcId="{F2F9CF90-6BCA-B247-A2F3-072B8CAC3EC8}" destId="{5E732324-DECD-0143-9D9E-1930B3AB9871}" srcOrd="1" destOrd="0" presId="urn:microsoft.com/office/officeart/2005/8/layout/hList1"/>
    <dgm:cxn modelId="{79B859EB-AF1D-3344-A674-655025F8E0C4}" type="presParOf" srcId="{4EE9D289-B751-A041-812C-D5D5F6F83564}" destId="{B96A261A-2DA1-D14A-88E9-2C72917F4797}" srcOrd="1" destOrd="0" presId="urn:microsoft.com/office/officeart/2005/8/layout/hList1"/>
    <dgm:cxn modelId="{A992EC7F-05EF-2045-93F8-FB64F7A06922}" type="presParOf" srcId="{4EE9D289-B751-A041-812C-D5D5F6F83564}" destId="{EA1497C7-3F30-CF4A-8B60-5CA2160CB496}" srcOrd="2" destOrd="0" presId="urn:microsoft.com/office/officeart/2005/8/layout/hList1"/>
    <dgm:cxn modelId="{AD943C94-C9EA-E74D-9566-6BCB72E50D21}" type="presParOf" srcId="{EA1497C7-3F30-CF4A-8B60-5CA2160CB496}" destId="{06FC8899-7277-5A47-A4D9-16AC6ED09F3E}" srcOrd="0" destOrd="0" presId="urn:microsoft.com/office/officeart/2005/8/layout/hList1"/>
    <dgm:cxn modelId="{B05380D5-8A74-E448-8E0F-AFD048569E77}" type="presParOf" srcId="{EA1497C7-3F30-CF4A-8B60-5CA2160CB496}" destId="{28ABED8B-67A8-3145-A49B-6D520E9B09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77B64C-3B56-CD48-B7A0-09F463141E6D}" type="doc">
      <dgm:prSet loTypeId="urn:microsoft.com/office/officeart/2005/8/layout/hList1" loCatId="" qsTypeId="urn:microsoft.com/office/officeart/2005/8/quickstyle/simple4" qsCatId="simple" csTypeId="urn:microsoft.com/office/officeart/2005/8/colors/colorful3" csCatId="colorful" phldr="1"/>
      <dgm:spPr/>
      <dgm:t>
        <a:bodyPr/>
        <a:lstStyle/>
        <a:p>
          <a:endParaRPr lang="en-US"/>
        </a:p>
      </dgm:t>
    </dgm:pt>
    <dgm:pt modelId="{673C6B7A-B843-3F48-8230-355F39451990}">
      <dgm:prSet phldrT="[Text]"/>
      <dgm:spPr/>
      <dgm:t>
        <a:bodyPr/>
        <a:lstStyle/>
        <a:p>
          <a:r>
            <a:rPr lang="en-US" dirty="0" smtClean="0"/>
            <a:t>Geography </a:t>
          </a:r>
          <a:endParaRPr lang="en-US" dirty="0"/>
        </a:p>
      </dgm:t>
    </dgm:pt>
    <dgm:pt modelId="{13B47B37-0C7E-EC4D-B77E-E3803FDE6412}" type="parTrans" cxnId="{376BBDAB-2C83-BF4E-B880-7D43D44C1050}">
      <dgm:prSet/>
      <dgm:spPr/>
      <dgm:t>
        <a:bodyPr/>
        <a:lstStyle/>
        <a:p>
          <a:endParaRPr lang="en-US"/>
        </a:p>
      </dgm:t>
    </dgm:pt>
    <dgm:pt modelId="{494E4158-D26B-AC44-93B8-0A1C586DC4CB}" type="sibTrans" cxnId="{376BBDAB-2C83-BF4E-B880-7D43D44C1050}">
      <dgm:prSet/>
      <dgm:spPr/>
      <dgm:t>
        <a:bodyPr/>
        <a:lstStyle/>
        <a:p>
          <a:endParaRPr lang="en-US"/>
        </a:p>
      </dgm:t>
    </dgm:pt>
    <dgm:pt modelId="{F96EF63F-F679-FD41-944A-5EA429A5FF6C}">
      <dgm:prSet phldrT="[Text]"/>
      <dgm:spPr/>
      <dgm:t>
        <a:bodyPr/>
        <a:lstStyle/>
        <a:p>
          <a:r>
            <a:rPr lang="en-US" dirty="0" smtClean="0"/>
            <a:t>Lots of rich, fertile soil</a:t>
          </a:r>
          <a:endParaRPr lang="en-US" dirty="0"/>
        </a:p>
      </dgm:t>
    </dgm:pt>
    <dgm:pt modelId="{F348BDA9-01F5-F947-A3AD-3E170A0C8915}" type="parTrans" cxnId="{6902E61E-5F2C-A44A-9A0C-A821BFC74105}">
      <dgm:prSet/>
      <dgm:spPr/>
      <dgm:t>
        <a:bodyPr/>
        <a:lstStyle/>
        <a:p>
          <a:endParaRPr lang="en-US"/>
        </a:p>
      </dgm:t>
    </dgm:pt>
    <dgm:pt modelId="{05D4BC17-26AD-814B-97C1-1B42431CDAD0}" type="sibTrans" cxnId="{6902E61E-5F2C-A44A-9A0C-A821BFC74105}">
      <dgm:prSet/>
      <dgm:spPr/>
      <dgm:t>
        <a:bodyPr/>
        <a:lstStyle/>
        <a:p>
          <a:endParaRPr lang="en-US"/>
        </a:p>
      </dgm:t>
    </dgm:pt>
    <dgm:pt modelId="{F2420F48-29B6-5248-AB38-BB90268708C2}">
      <dgm:prSet phldrT="[Text]"/>
      <dgm:spPr/>
      <dgm:t>
        <a:bodyPr/>
        <a:lstStyle/>
        <a:p>
          <a:r>
            <a:rPr lang="en-US" dirty="0" smtClean="0"/>
            <a:t>Economy</a:t>
          </a:r>
          <a:endParaRPr lang="en-US" dirty="0"/>
        </a:p>
      </dgm:t>
    </dgm:pt>
    <dgm:pt modelId="{DF3F08AE-D744-904B-912D-68873799B8D9}" type="parTrans" cxnId="{B56F974D-C063-BA4D-8796-6C7A663C9834}">
      <dgm:prSet/>
      <dgm:spPr/>
      <dgm:t>
        <a:bodyPr/>
        <a:lstStyle/>
        <a:p>
          <a:endParaRPr lang="en-US"/>
        </a:p>
      </dgm:t>
    </dgm:pt>
    <dgm:pt modelId="{161528E7-DCBD-3145-85C0-237D22E51847}" type="sibTrans" cxnId="{B56F974D-C063-BA4D-8796-6C7A663C9834}">
      <dgm:prSet/>
      <dgm:spPr/>
      <dgm:t>
        <a:bodyPr/>
        <a:lstStyle/>
        <a:p>
          <a:endParaRPr lang="en-US"/>
        </a:p>
      </dgm:t>
    </dgm:pt>
    <dgm:pt modelId="{5586B19D-388F-D440-AC29-8BA834A2D53F}">
      <dgm:prSet phldrT="[Text]"/>
      <dgm:spPr/>
      <dgm:t>
        <a:bodyPr/>
        <a:lstStyle/>
        <a:p>
          <a:r>
            <a:rPr lang="en-US" dirty="0" smtClean="0"/>
            <a:t>Swampy coasts allowed for tobacco and rice to be grown</a:t>
          </a:r>
          <a:endParaRPr lang="en-US" dirty="0"/>
        </a:p>
      </dgm:t>
    </dgm:pt>
    <dgm:pt modelId="{589710AD-1C08-E845-B4F0-B3DE9B6149EF}" type="parTrans" cxnId="{E08A72DB-8280-E142-911B-6AF53EB18ECF}">
      <dgm:prSet/>
      <dgm:spPr/>
      <dgm:t>
        <a:bodyPr/>
        <a:lstStyle/>
        <a:p>
          <a:endParaRPr lang="en-US"/>
        </a:p>
      </dgm:t>
    </dgm:pt>
    <dgm:pt modelId="{2A56D045-4EE6-984B-9AF0-0FFBA9F18CFA}" type="sibTrans" cxnId="{E08A72DB-8280-E142-911B-6AF53EB18ECF}">
      <dgm:prSet/>
      <dgm:spPr/>
      <dgm:t>
        <a:bodyPr/>
        <a:lstStyle/>
        <a:p>
          <a:endParaRPr lang="en-US"/>
        </a:p>
      </dgm:t>
    </dgm:pt>
    <dgm:pt modelId="{035C8814-339C-5A44-B340-E1C83869FAAB}">
      <dgm:prSet/>
      <dgm:spPr/>
      <dgm:t>
        <a:bodyPr/>
        <a:lstStyle/>
        <a:p>
          <a:r>
            <a:rPr lang="en-US" smtClean="0"/>
            <a:t>Areas of swampy coastlines </a:t>
          </a:r>
          <a:endParaRPr lang="en-US" dirty="0" smtClean="0"/>
        </a:p>
      </dgm:t>
    </dgm:pt>
    <dgm:pt modelId="{FCBB8F8F-6A64-374B-8D28-77EDA3741234}" type="parTrans" cxnId="{F4442987-9589-1946-9E49-8E0438204ACF}">
      <dgm:prSet/>
      <dgm:spPr/>
      <dgm:t>
        <a:bodyPr/>
        <a:lstStyle/>
        <a:p>
          <a:endParaRPr lang="en-US"/>
        </a:p>
      </dgm:t>
    </dgm:pt>
    <dgm:pt modelId="{0D06513D-C5D8-0D42-9D7F-9593B2C15933}" type="sibTrans" cxnId="{F4442987-9589-1946-9E49-8E0438204ACF}">
      <dgm:prSet/>
      <dgm:spPr/>
      <dgm:t>
        <a:bodyPr/>
        <a:lstStyle/>
        <a:p>
          <a:endParaRPr lang="en-US"/>
        </a:p>
      </dgm:t>
    </dgm:pt>
    <dgm:pt modelId="{5449C370-A632-2C49-816B-6B6A15E5A670}">
      <dgm:prSet/>
      <dgm:spPr/>
      <dgm:t>
        <a:bodyPr/>
        <a:lstStyle/>
        <a:p>
          <a:r>
            <a:rPr lang="en-US" dirty="0" smtClean="0"/>
            <a:t>Climate: Mild with short winters and long springs and summers</a:t>
          </a:r>
        </a:p>
      </dgm:t>
    </dgm:pt>
    <dgm:pt modelId="{82E32F7F-227D-294C-8743-D5E4B5AAB673}" type="parTrans" cxnId="{9392DD11-5B13-9349-90DA-7202A6908F7E}">
      <dgm:prSet/>
      <dgm:spPr/>
      <dgm:t>
        <a:bodyPr/>
        <a:lstStyle/>
        <a:p>
          <a:endParaRPr lang="en-US"/>
        </a:p>
      </dgm:t>
    </dgm:pt>
    <dgm:pt modelId="{8E4333AA-279B-B248-9B8D-665EC307280B}" type="sibTrans" cxnId="{9392DD11-5B13-9349-90DA-7202A6908F7E}">
      <dgm:prSet/>
      <dgm:spPr/>
      <dgm:t>
        <a:bodyPr/>
        <a:lstStyle/>
        <a:p>
          <a:endParaRPr lang="en-US"/>
        </a:p>
      </dgm:t>
    </dgm:pt>
    <dgm:pt modelId="{247F23B3-6842-3941-B279-369BA1D2550F}">
      <dgm:prSet/>
      <dgm:spPr/>
      <dgm:t>
        <a:bodyPr/>
        <a:lstStyle/>
        <a:p>
          <a:r>
            <a:rPr lang="en-US" u="sng" smtClean="0"/>
            <a:t>Plantations</a:t>
          </a:r>
          <a:r>
            <a:rPr lang="en-US" smtClean="0"/>
            <a:t>: large scale farms that need vast amount of labor and grew cash crops for large profits </a:t>
          </a:r>
          <a:endParaRPr lang="en-US" dirty="0" smtClean="0"/>
        </a:p>
      </dgm:t>
    </dgm:pt>
    <dgm:pt modelId="{A21DF8BD-94C7-0543-B716-4B2EF5568693}" type="parTrans" cxnId="{6FBCA692-AFE7-9E48-9926-10D68033A0E0}">
      <dgm:prSet/>
      <dgm:spPr/>
      <dgm:t>
        <a:bodyPr/>
        <a:lstStyle/>
        <a:p>
          <a:endParaRPr lang="en-US"/>
        </a:p>
      </dgm:t>
    </dgm:pt>
    <dgm:pt modelId="{DED38030-0385-0941-9871-4B341B0F2230}" type="sibTrans" cxnId="{6FBCA692-AFE7-9E48-9926-10D68033A0E0}">
      <dgm:prSet/>
      <dgm:spPr/>
      <dgm:t>
        <a:bodyPr/>
        <a:lstStyle/>
        <a:p>
          <a:endParaRPr lang="en-US"/>
        </a:p>
      </dgm:t>
    </dgm:pt>
    <dgm:pt modelId="{B0B13254-4F4B-2A4C-9979-DE487E6D80B0}">
      <dgm:prSet/>
      <dgm:spPr/>
      <dgm:t>
        <a:bodyPr/>
        <a:lstStyle/>
        <a:p>
          <a:r>
            <a:rPr lang="en-US" dirty="0" smtClean="0"/>
            <a:t>Relied on slave trade to get more slaves to work on plantations</a:t>
          </a:r>
        </a:p>
      </dgm:t>
    </dgm:pt>
    <dgm:pt modelId="{D8296961-1A41-8341-8E2A-F7F33086280D}" type="parTrans" cxnId="{D9A182E4-39A7-984A-96C6-64379B47E476}">
      <dgm:prSet/>
      <dgm:spPr/>
      <dgm:t>
        <a:bodyPr/>
        <a:lstStyle/>
        <a:p>
          <a:endParaRPr lang="en-US"/>
        </a:p>
      </dgm:t>
    </dgm:pt>
    <dgm:pt modelId="{CA6729FD-A1E8-644F-92C1-C23DCBD214B7}" type="sibTrans" cxnId="{D9A182E4-39A7-984A-96C6-64379B47E476}">
      <dgm:prSet/>
      <dgm:spPr/>
      <dgm:t>
        <a:bodyPr/>
        <a:lstStyle/>
        <a:p>
          <a:endParaRPr lang="en-US"/>
        </a:p>
      </dgm:t>
    </dgm:pt>
    <dgm:pt modelId="{4EE9D289-B751-A041-812C-D5D5F6F83564}" type="pres">
      <dgm:prSet presAssocID="{DD77B64C-3B56-CD48-B7A0-09F463141E6D}" presName="Name0" presStyleCnt="0">
        <dgm:presLayoutVars>
          <dgm:dir/>
          <dgm:animLvl val="lvl"/>
          <dgm:resizeHandles val="exact"/>
        </dgm:presLayoutVars>
      </dgm:prSet>
      <dgm:spPr/>
      <dgm:t>
        <a:bodyPr/>
        <a:lstStyle/>
        <a:p>
          <a:endParaRPr lang="en-US"/>
        </a:p>
      </dgm:t>
    </dgm:pt>
    <dgm:pt modelId="{F2F9CF90-6BCA-B247-A2F3-072B8CAC3EC8}" type="pres">
      <dgm:prSet presAssocID="{673C6B7A-B843-3F48-8230-355F39451990}" presName="composite" presStyleCnt="0"/>
      <dgm:spPr/>
    </dgm:pt>
    <dgm:pt modelId="{74A29441-7524-1540-B0E7-6A29FAF42073}" type="pres">
      <dgm:prSet presAssocID="{673C6B7A-B843-3F48-8230-355F39451990}" presName="parTx" presStyleLbl="alignNode1" presStyleIdx="0" presStyleCnt="2">
        <dgm:presLayoutVars>
          <dgm:chMax val="0"/>
          <dgm:chPref val="0"/>
          <dgm:bulletEnabled val="1"/>
        </dgm:presLayoutVars>
      </dgm:prSet>
      <dgm:spPr/>
      <dgm:t>
        <a:bodyPr/>
        <a:lstStyle/>
        <a:p>
          <a:endParaRPr lang="en-US"/>
        </a:p>
      </dgm:t>
    </dgm:pt>
    <dgm:pt modelId="{5E732324-DECD-0143-9D9E-1930B3AB9871}" type="pres">
      <dgm:prSet presAssocID="{673C6B7A-B843-3F48-8230-355F39451990}" presName="desTx" presStyleLbl="alignAccFollowNode1" presStyleIdx="0" presStyleCnt="2">
        <dgm:presLayoutVars>
          <dgm:bulletEnabled val="1"/>
        </dgm:presLayoutVars>
      </dgm:prSet>
      <dgm:spPr/>
      <dgm:t>
        <a:bodyPr/>
        <a:lstStyle/>
        <a:p>
          <a:endParaRPr lang="en-US"/>
        </a:p>
      </dgm:t>
    </dgm:pt>
    <dgm:pt modelId="{B96A261A-2DA1-D14A-88E9-2C72917F4797}" type="pres">
      <dgm:prSet presAssocID="{494E4158-D26B-AC44-93B8-0A1C586DC4CB}" presName="space" presStyleCnt="0"/>
      <dgm:spPr/>
    </dgm:pt>
    <dgm:pt modelId="{EA1497C7-3F30-CF4A-8B60-5CA2160CB496}" type="pres">
      <dgm:prSet presAssocID="{F2420F48-29B6-5248-AB38-BB90268708C2}" presName="composite" presStyleCnt="0"/>
      <dgm:spPr/>
    </dgm:pt>
    <dgm:pt modelId="{06FC8899-7277-5A47-A4D9-16AC6ED09F3E}" type="pres">
      <dgm:prSet presAssocID="{F2420F48-29B6-5248-AB38-BB90268708C2}" presName="parTx" presStyleLbl="alignNode1" presStyleIdx="1" presStyleCnt="2">
        <dgm:presLayoutVars>
          <dgm:chMax val="0"/>
          <dgm:chPref val="0"/>
          <dgm:bulletEnabled val="1"/>
        </dgm:presLayoutVars>
      </dgm:prSet>
      <dgm:spPr/>
      <dgm:t>
        <a:bodyPr/>
        <a:lstStyle/>
        <a:p>
          <a:endParaRPr lang="en-US"/>
        </a:p>
      </dgm:t>
    </dgm:pt>
    <dgm:pt modelId="{28ABED8B-67A8-3145-A49B-6D520E9B0935}" type="pres">
      <dgm:prSet presAssocID="{F2420F48-29B6-5248-AB38-BB90268708C2}" presName="desTx" presStyleLbl="alignAccFollowNode1" presStyleIdx="1" presStyleCnt="2">
        <dgm:presLayoutVars>
          <dgm:bulletEnabled val="1"/>
        </dgm:presLayoutVars>
      </dgm:prSet>
      <dgm:spPr/>
      <dgm:t>
        <a:bodyPr/>
        <a:lstStyle/>
        <a:p>
          <a:endParaRPr lang="en-US"/>
        </a:p>
      </dgm:t>
    </dgm:pt>
  </dgm:ptLst>
  <dgm:cxnLst>
    <dgm:cxn modelId="{F4442987-9589-1946-9E49-8E0438204ACF}" srcId="{673C6B7A-B843-3F48-8230-355F39451990}" destId="{035C8814-339C-5A44-B340-E1C83869FAAB}" srcOrd="1" destOrd="0" parTransId="{FCBB8F8F-6A64-374B-8D28-77EDA3741234}" sibTransId="{0D06513D-C5D8-0D42-9D7F-9593B2C15933}"/>
    <dgm:cxn modelId="{399EB71F-B850-3F4C-9174-09EBA7987BD7}" type="presOf" srcId="{F96EF63F-F679-FD41-944A-5EA429A5FF6C}" destId="{5E732324-DECD-0143-9D9E-1930B3AB9871}" srcOrd="0" destOrd="0" presId="urn:microsoft.com/office/officeart/2005/8/layout/hList1"/>
    <dgm:cxn modelId="{E6C837AE-9E07-0A40-AABC-2C92DDD1E709}" type="presOf" srcId="{5449C370-A632-2C49-816B-6B6A15E5A670}" destId="{5E732324-DECD-0143-9D9E-1930B3AB9871}" srcOrd="0" destOrd="2" presId="urn:microsoft.com/office/officeart/2005/8/layout/hList1"/>
    <dgm:cxn modelId="{9392DD11-5B13-9349-90DA-7202A6908F7E}" srcId="{673C6B7A-B843-3F48-8230-355F39451990}" destId="{5449C370-A632-2C49-816B-6B6A15E5A670}" srcOrd="2" destOrd="0" parTransId="{82E32F7F-227D-294C-8743-D5E4B5AAB673}" sibTransId="{8E4333AA-279B-B248-9B8D-665EC307280B}"/>
    <dgm:cxn modelId="{B56F974D-C063-BA4D-8796-6C7A663C9834}" srcId="{DD77B64C-3B56-CD48-B7A0-09F463141E6D}" destId="{F2420F48-29B6-5248-AB38-BB90268708C2}" srcOrd="1" destOrd="0" parTransId="{DF3F08AE-D744-904B-912D-68873799B8D9}" sibTransId="{161528E7-DCBD-3145-85C0-237D22E51847}"/>
    <dgm:cxn modelId="{96C9C273-4EBF-0146-9591-386A438E1FAF}" type="presOf" srcId="{035C8814-339C-5A44-B340-E1C83869FAAB}" destId="{5E732324-DECD-0143-9D9E-1930B3AB9871}" srcOrd="0" destOrd="1" presId="urn:microsoft.com/office/officeart/2005/8/layout/hList1"/>
    <dgm:cxn modelId="{6FBCA692-AFE7-9E48-9926-10D68033A0E0}" srcId="{F2420F48-29B6-5248-AB38-BB90268708C2}" destId="{247F23B3-6842-3941-B279-369BA1D2550F}" srcOrd="1" destOrd="0" parTransId="{A21DF8BD-94C7-0543-B716-4B2EF5568693}" sibTransId="{DED38030-0385-0941-9871-4B341B0F2230}"/>
    <dgm:cxn modelId="{1E31A6E2-927A-824F-908F-490BF59A162A}" type="presOf" srcId="{673C6B7A-B843-3F48-8230-355F39451990}" destId="{74A29441-7524-1540-B0E7-6A29FAF42073}" srcOrd="0" destOrd="0" presId="urn:microsoft.com/office/officeart/2005/8/layout/hList1"/>
    <dgm:cxn modelId="{4BC7239C-C40D-8946-9C61-465BCA7F7ADE}" type="presOf" srcId="{B0B13254-4F4B-2A4C-9979-DE487E6D80B0}" destId="{28ABED8B-67A8-3145-A49B-6D520E9B0935}" srcOrd="0" destOrd="2" presId="urn:microsoft.com/office/officeart/2005/8/layout/hList1"/>
    <dgm:cxn modelId="{6902E61E-5F2C-A44A-9A0C-A821BFC74105}" srcId="{673C6B7A-B843-3F48-8230-355F39451990}" destId="{F96EF63F-F679-FD41-944A-5EA429A5FF6C}" srcOrd="0" destOrd="0" parTransId="{F348BDA9-01F5-F947-A3AD-3E170A0C8915}" sibTransId="{05D4BC17-26AD-814B-97C1-1B42431CDAD0}"/>
    <dgm:cxn modelId="{D9A182E4-39A7-984A-96C6-64379B47E476}" srcId="{F2420F48-29B6-5248-AB38-BB90268708C2}" destId="{B0B13254-4F4B-2A4C-9979-DE487E6D80B0}" srcOrd="2" destOrd="0" parTransId="{D8296961-1A41-8341-8E2A-F7F33086280D}" sibTransId="{CA6729FD-A1E8-644F-92C1-C23DCBD214B7}"/>
    <dgm:cxn modelId="{376BBDAB-2C83-BF4E-B880-7D43D44C1050}" srcId="{DD77B64C-3B56-CD48-B7A0-09F463141E6D}" destId="{673C6B7A-B843-3F48-8230-355F39451990}" srcOrd="0" destOrd="0" parTransId="{13B47B37-0C7E-EC4D-B77E-E3803FDE6412}" sibTransId="{494E4158-D26B-AC44-93B8-0A1C586DC4CB}"/>
    <dgm:cxn modelId="{4A17591D-F687-D54D-9AD0-6A7CC741ECFB}" type="presOf" srcId="{DD77B64C-3B56-CD48-B7A0-09F463141E6D}" destId="{4EE9D289-B751-A041-812C-D5D5F6F83564}" srcOrd="0" destOrd="0" presId="urn:microsoft.com/office/officeart/2005/8/layout/hList1"/>
    <dgm:cxn modelId="{A1C8F1C1-6E15-964B-8D70-E80B2684763B}" type="presOf" srcId="{5586B19D-388F-D440-AC29-8BA834A2D53F}" destId="{28ABED8B-67A8-3145-A49B-6D520E9B0935}" srcOrd="0" destOrd="0" presId="urn:microsoft.com/office/officeart/2005/8/layout/hList1"/>
    <dgm:cxn modelId="{824A9609-B537-5746-9724-712CD95574C9}" type="presOf" srcId="{F2420F48-29B6-5248-AB38-BB90268708C2}" destId="{06FC8899-7277-5A47-A4D9-16AC6ED09F3E}" srcOrd="0" destOrd="0" presId="urn:microsoft.com/office/officeart/2005/8/layout/hList1"/>
    <dgm:cxn modelId="{E08A72DB-8280-E142-911B-6AF53EB18ECF}" srcId="{F2420F48-29B6-5248-AB38-BB90268708C2}" destId="{5586B19D-388F-D440-AC29-8BA834A2D53F}" srcOrd="0" destOrd="0" parTransId="{589710AD-1C08-E845-B4F0-B3DE9B6149EF}" sibTransId="{2A56D045-4EE6-984B-9AF0-0FFBA9F18CFA}"/>
    <dgm:cxn modelId="{E46DC843-A560-A54E-AB1B-79F2BCC7378F}" type="presOf" srcId="{247F23B3-6842-3941-B279-369BA1D2550F}" destId="{28ABED8B-67A8-3145-A49B-6D520E9B0935}" srcOrd="0" destOrd="1" presId="urn:microsoft.com/office/officeart/2005/8/layout/hList1"/>
    <dgm:cxn modelId="{197752FB-A8BA-CD47-AFC0-D2ABD8A547C7}" type="presParOf" srcId="{4EE9D289-B751-A041-812C-D5D5F6F83564}" destId="{F2F9CF90-6BCA-B247-A2F3-072B8CAC3EC8}" srcOrd="0" destOrd="0" presId="urn:microsoft.com/office/officeart/2005/8/layout/hList1"/>
    <dgm:cxn modelId="{05D687E1-627C-6541-ABB7-625153A60645}" type="presParOf" srcId="{F2F9CF90-6BCA-B247-A2F3-072B8CAC3EC8}" destId="{74A29441-7524-1540-B0E7-6A29FAF42073}" srcOrd="0" destOrd="0" presId="urn:microsoft.com/office/officeart/2005/8/layout/hList1"/>
    <dgm:cxn modelId="{86DD99FD-1B8F-8C4F-80B3-7AF9057FDAB3}" type="presParOf" srcId="{F2F9CF90-6BCA-B247-A2F3-072B8CAC3EC8}" destId="{5E732324-DECD-0143-9D9E-1930B3AB9871}" srcOrd="1" destOrd="0" presId="urn:microsoft.com/office/officeart/2005/8/layout/hList1"/>
    <dgm:cxn modelId="{69305461-4355-DB43-9093-4F30A7D6415B}" type="presParOf" srcId="{4EE9D289-B751-A041-812C-D5D5F6F83564}" destId="{B96A261A-2DA1-D14A-88E9-2C72917F4797}" srcOrd="1" destOrd="0" presId="urn:microsoft.com/office/officeart/2005/8/layout/hList1"/>
    <dgm:cxn modelId="{9034A73C-6B17-1943-80C2-F6B4D65FC367}" type="presParOf" srcId="{4EE9D289-B751-A041-812C-D5D5F6F83564}" destId="{EA1497C7-3F30-CF4A-8B60-5CA2160CB496}" srcOrd="2" destOrd="0" presId="urn:microsoft.com/office/officeart/2005/8/layout/hList1"/>
    <dgm:cxn modelId="{968B2FFD-7DBF-434E-9140-840411B5AB37}" type="presParOf" srcId="{EA1497C7-3F30-CF4A-8B60-5CA2160CB496}" destId="{06FC8899-7277-5A47-A4D9-16AC6ED09F3E}" srcOrd="0" destOrd="0" presId="urn:microsoft.com/office/officeart/2005/8/layout/hList1"/>
    <dgm:cxn modelId="{32CD2228-AC74-C84A-8FD8-847F383EF677}" type="presParOf" srcId="{EA1497C7-3F30-CF4A-8B60-5CA2160CB496}" destId="{28ABED8B-67A8-3145-A49B-6D520E9B09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622D76-73D4-E049-ABA1-1A1300CBE7FB}" type="doc">
      <dgm:prSet loTypeId="urn:microsoft.com/office/officeart/2005/8/layout/hProcess6" loCatId="" qsTypeId="urn:microsoft.com/office/officeart/2005/8/quickstyle/simple1" qsCatId="simple" csTypeId="urn:microsoft.com/office/officeart/2005/8/colors/colorful4" csCatId="colorful" phldr="1"/>
      <dgm:spPr/>
      <dgm:t>
        <a:bodyPr/>
        <a:lstStyle/>
        <a:p>
          <a:endParaRPr lang="en-US"/>
        </a:p>
      </dgm:t>
    </dgm:pt>
    <dgm:pt modelId="{9C8C5A48-CA66-904D-B702-FECA80119038}">
      <dgm:prSet phldrT="[Text]" custT="1"/>
      <dgm:spPr/>
      <dgm:t>
        <a:bodyPr/>
        <a:lstStyle/>
        <a:p>
          <a:r>
            <a:rPr lang="en-US" sz="1200" dirty="0" smtClean="0"/>
            <a:t>1. _______</a:t>
          </a:r>
          <a:endParaRPr lang="en-US" sz="1200" dirty="0"/>
        </a:p>
      </dgm:t>
    </dgm:pt>
    <dgm:pt modelId="{61E5B126-7A21-1D4D-8C69-5E0981A9C525}" type="parTrans" cxnId="{6AACBA30-9AFB-104D-A7A0-6444483F82E7}">
      <dgm:prSet/>
      <dgm:spPr/>
      <dgm:t>
        <a:bodyPr/>
        <a:lstStyle/>
        <a:p>
          <a:endParaRPr lang="en-US"/>
        </a:p>
      </dgm:t>
    </dgm:pt>
    <dgm:pt modelId="{F768D918-C78A-A145-B994-E17CA12FDC85}" type="sibTrans" cxnId="{6AACBA30-9AFB-104D-A7A0-6444483F82E7}">
      <dgm:prSet/>
      <dgm:spPr/>
      <dgm:t>
        <a:bodyPr/>
        <a:lstStyle/>
        <a:p>
          <a:endParaRPr lang="en-US"/>
        </a:p>
      </dgm:t>
    </dgm:pt>
    <dgm:pt modelId="{5A38EBD4-4CE8-9449-B03C-0F10210DF05E}">
      <dgm:prSet phldrT="[Text]"/>
      <dgm:spPr/>
      <dgm:t>
        <a:bodyPr/>
        <a:lstStyle/>
        <a:p>
          <a:r>
            <a:rPr lang="en-US" dirty="0" smtClean="0"/>
            <a:t>First tax on sugar and molasses</a:t>
          </a:r>
          <a:endParaRPr lang="en-US" dirty="0"/>
        </a:p>
      </dgm:t>
    </dgm:pt>
    <dgm:pt modelId="{F1F013B0-CC38-9E47-9279-880AB5C63536}" type="parTrans" cxnId="{D35CF096-BB19-B948-9FA7-0CEBBE8C3745}">
      <dgm:prSet/>
      <dgm:spPr/>
      <dgm:t>
        <a:bodyPr/>
        <a:lstStyle/>
        <a:p>
          <a:endParaRPr lang="en-US"/>
        </a:p>
      </dgm:t>
    </dgm:pt>
    <dgm:pt modelId="{55F3A3B9-BF02-0C40-B9F2-1E9E9DC4DB36}" type="sibTrans" cxnId="{D35CF096-BB19-B948-9FA7-0CEBBE8C3745}">
      <dgm:prSet/>
      <dgm:spPr/>
      <dgm:t>
        <a:bodyPr/>
        <a:lstStyle/>
        <a:p>
          <a:endParaRPr lang="en-US"/>
        </a:p>
      </dgm:t>
    </dgm:pt>
    <dgm:pt modelId="{3177AE7B-6FEF-E444-BD54-3C075E50C1A5}">
      <dgm:prSet phldrT="[Text]"/>
      <dgm:spPr/>
      <dgm:t>
        <a:bodyPr/>
        <a:lstStyle/>
        <a:p>
          <a:r>
            <a:rPr lang="en-US" dirty="0" smtClean="0"/>
            <a:t>2. _______</a:t>
          </a:r>
          <a:endParaRPr lang="en-US" dirty="0"/>
        </a:p>
      </dgm:t>
    </dgm:pt>
    <dgm:pt modelId="{A5FB0D8B-14C5-F944-B066-C895931211E0}" type="parTrans" cxnId="{4133E0A1-CD25-4D4B-9925-8B8CD357D321}">
      <dgm:prSet/>
      <dgm:spPr/>
      <dgm:t>
        <a:bodyPr/>
        <a:lstStyle/>
        <a:p>
          <a:endParaRPr lang="en-US"/>
        </a:p>
      </dgm:t>
    </dgm:pt>
    <dgm:pt modelId="{E71696C6-992A-8C4A-B2B7-05ECFE4D54D5}" type="sibTrans" cxnId="{4133E0A1-CD25-4D4B-9925-8B8CD357D321}">
      <dgm:prSet/>
      <dgm:spPr/>
      <dgm:t>
        <a:bodyPr/>
        <a:lstStyle/>
        <a:p>
          <a:endParaRPr lang="en-US"/>
        </a:p>
      </dgm:t>
    </dgm:pt>
    <dgm:pt modelId="{A729F9A2-9F64-7944-9582-427CA5418C6F}">
      <dgm:prSet phldrT="[Text]"/>
      <dgm:spPr/>
      <dgm:t>
        <a:bodyPr/>
        <a:lstStyle/>
        <a:p>
          <a:r>
            <a:rPr lang="en-US" dirty="0" smtClean="0"/>
            <a:t>Tax on paper goods</a:t>
          </a:r>
          <a:endParaRPr lang="en-US" dirty="0"/>
        </a:p>
      </dgm:t>
    </dgm:pt>
    <dgm:pt modelId="{3870DDA0-F9DC-AF41-8567-FE93F0C3577A}" type="parTrans" cxnId="{45542C0F-7207-7645-9A7F-D0DCD416A9E4}">
      <dgm:prSet/>
      <dgm:spPr/>
      <dgm:t>
        <a:bodyPr/>
        <a:lstStyle/>
        <a:p>
          <a:endParaRPr lang="en-US"/>
        </a:p>
      </dgm:t>
    </dgm:pt>
    <dgm:pt modelId="{2CD2A241-ADBD-1649-ACA8-C4C7ADD4BB71}" type="sibTrans" cxnId="{45542C0F-7207-7645-9A7F-D0DCD416A9E4}">
      <dgm:prSet/>
      <dgm:spPr/>
      <dgm:t>
        <a:bodyPr/>
        <a:lstStyle/>
        <a:p>
          <a:endParaRPr lang="en-US"/>
        </a:p>
      </dgm:t>
    </dgm:pt>
    <dgm:pt modelId="{CF19E926-AA1D-734B-BE66-4E78A67145EE}">
      <dgm:prSet phldrT="[Text]"/>
      <dgm:spPr/>
      <dgm:t>
        <a:bodyPr/>
        <a:lstStyle/>
        <a:p>
          <a:r>
            <a:rPr lang="en-US" dirty="0" smtClean="0"/>
            <a:t>3. _______</a:t>
          </a:r>
          <a:endParaRPr lang="en-US" dirty="0"/>
        </a:p>
      </dgm:t>
    </dgm:pt>
    <dgm:pt modelId="{10509EE7-FDF8-214D-BB12-391CA93F27E2}" type="parTrans" cxnId="{18818525-027E-DC4E-BF2C-0501662EA244}">
      <dgm:prSet/>
      <dgm:spPr/>
      <dgm:t>
        <a:bodyPr/>
        <a:lstStyle/>
        <a:p>
          <a:endParaRPr lang="en-US"/>
        </a:p>
      </dgm:t>
    </dgm:pt>
    <dgm:pt modelId="{6B69239E-48A7-7447-8EEC-45AF1CD98543}" type="sibTrans" cxnId="{18818525-027E-DC4E-BF2C-0501662EA244}">
      <dgm:prSet/>
      <dgm:spPr/>
      <dgm:t>
        <a:bodyPr/>
        <a:lstStyle/>
        <a:p>
          <a:endParaRPr lang="en-US"/>
        </a:p>
      </dgm:t>
    </dgm:pt>
    <dgm:pt modelId="{3DADE4D0-42C1-B742-927D-5218EDEFA625}">
      <dgm:prSet phldrT="[Text]"/>
      <dgm:spPr/>
      <dgm:t>
        <a:bodyPr/>
        <a:lstStyle/>
        <a:p>
          <a:r>
            <a:rPr lang="en-US" dirty="0" smtClean="0"/>
            <a:t>Tax on tea</a:t>
          </a:r>
          <a:endParaRPr lang="en-US" dirty="0"/>
        </a:p>
      </dgm:t>
    </dgm:pt>
    <dgm:pt modelId="{DBA0D83F-588C-8746-A650-B29492D818E1}" type="parTrans" cxnId="{4F1B3D1E-D32C-B841-8848-B16DEBC18105}">
      <dgm:prSet/>
      <dgm:spPr/>
      <dgm:t>
        <a:bodyPr/>
        <a:lstStyle/>
        <a:p>
          <a:endParaRPr lang="en-US"/>
        </a:p>
      </dgm:t>
    </dgm:pt>
    <dgm:pt modelId="{F29501BD-B1DD-3B40-A347-1D3D28A51CE0}" type="sibTrans" cxnId="{4F1B3D1E-D32C-B841-8848-B16DEBC18105}">
      <dgm:prSet/>
      <dgm:spPr/>
      <dgm:t>
        <a:bodyPr/>
        <a:lstStyle/>
        <a:p>
          <a:endParaRPr lang="en-US"/>
        </a:p>
      </dgm:t>
    </dgm:pt>
    <dgm:pt modelId="{490DC4FA-EC19-EC49-A448-6A49AE5A8E62}" type="pres">
      <dgm:prSet presAssocID="{5C622D76-73D4-E049-ABA1-1A1300CBE7FB}" presName="theList" presStyleCnt="0">
        <dgm:presLayoutVars>
          <dgm:dir/>
          <dgm:animLvl val="lvl"/>
          <dgm:resizeHandles val="exact"/>
        </dgm:presLayoutVars>
      </dgm:prSet>
      <dgm:spPr/>
      <dgm:t>
        <a:bodyPr/>
        <a:lstStyle/>
        <a:p>
          <a:endParaRPr lang="en-US"/>
        </a:p>
      </dgm:t>
    </dgm:pt>
    <dgm:pt modelId="{49FA7629-4A59-DF45-BE70-C9EBE5BED045}" type="pres">
      <dgm:prSet presAssocID="{9C8C5A48-CA66-904D-B702-FECA80119038}" presName="compNode" presStyleCnt="0"/>
      <dgm:spPr/>
    </dgm:pt>
    <dgm:pt modelId="{F9EF6CA6-ACF0-2C46-AC8E-0821865ABC0D}" type="pres">
      <dgm:prSet presAssocID="{9C8C5A48-CA66-904D-B702-FECA80119038}" presName="noGeometry" presStyleCnt="0"/>
      <dgm:spPr/>
    </dgm:pt>
    <dgm:pt modelId="{C0A9604C-8EC6-4D4D-AEDD-2EA4AA78326D}" type="pres">
      <dgm:prSet presAssocID="{9C8C5A48-CA66-904D-B702-FECA80119038}" presName="childTextVisible" presStyleLbl="bgAccFollowNode1" presStyleIdx="0" presStyleCnt="3">
        <dgm:presLayoutVars>
          <dgm:bulletEnabled val="1"/>
        </dgm:presLayoutVars>
      </dgm:prSet>
      <dgm:spPr/>
      <dgm:t>
        <a:bodyPr/>
        <a:lstStyle/>
        <a:p>
          <a:endParaRPr lang="en-US"/>
        </a:p>
      </dgm:t>
    </dgm:pt>
    <dgm:pt modelId="{A8D1D74F-8179-E946-98A2-C703B869FBA3}" type="pres">
      <dgm:prSet presAssocID="{9C8C5A48-CA66-904D-B702-FECA80119038}" presName="childTextHidden" presStyleLbl="bgAccFollowNode1" presStyleIdx="0" presStyleCnt="3"/>
      <dgm:spPr/>
      <dgm:t>
        <a:bodyPr/>
        <a:lstStyle/>
        <a:p>
          <a:endParaRPr lang="en-US"/>
        </a:p>
      </dgm:t>
    </dgm:pt>
    <dgm:pt modelId="{5BD27A08-94CB-4044-AD34-3CD645D5D777}" type="pres">
      <dgm:prSet presAssocID="{9C8C5A48-CA66-904D-B702-FECA80119038}" presName="parentText" presStyleLbl="node1" presStyleIdx="0" presStyleCnt="3">
        <dgm:presLayoutVars>
          <dgm:chMax val="1"/>
          <dgm:bulletEnabled val="1"/>
        </dgm:presLayoutVars>
      </dgm:prSet>
      <dgm:spPr/>
      <dgm:t>
        <a:bodyPr/>
        <a:lstStyle/>
        <a:p>
          <a:endParaRPr lang="en-US"/>
        </a:p>
      </dgm:t>
    </dgm:pt>
    <dgm:pt modelId="{A5981113-7A1C-3641-8812-05F0477A3E8D}" type="pres">
      <dgm:prSet presAssocID="{9C8C5A48-CA66-904D-B702-FECA80119038}" presName="aSpace" presStyleCnt="0"/>
      <dgm:spPr/>
    </dgm:pt>
    <dgm:pt modelId="{75BEB030-9FC1-3042-B0DE-AFB2AE58120C}" type="pres">
      <dgm:prSet presAssocID="{3177AE7B-6FEF-E444-BD54-3C075E50C1A5}" presName="compNode" presStyleCnt="0"/>
      <dgm:spPr/>
    </dgm:pt>
    <dgm:pt modelId="{D97D0F81-C0D5-E24F-BB4D-A4899BFDC926}" type="pres">
      <dgm:prSet presAssocID="{3177AE7B-6FEF-E444-BD54-3C075E50C1A5}" presName="noGeometry" presStyleCnt="0"/>
      <dgm:spPr/>
    </dgm:pt>
    <dgm:pt modelId="{C25902B6-54CD-E743-B8AA-DC5A8463AF01}" type="pres">
      <dgm:prSet presAssocID="{3177AE7B-6FEF-E444-BD54-3C075E50C1A5}" presName="childTextVisible" presStyleLbl="bgAccFollowNode1" presStyleIdx="1" presStyleCnt="3">
        <dgm:presLayoutVars>
          <dgm:bulletEnabled val="1"/>
        </dgm:presLayoutVars>
      </dgm:prSet>
      <dgm:spPr/>
      <dgm:t>
        <a:bodyPr/>
        <a:lstStyle/>
        <a:p>
          <a:endParaRPr lang="en-US"/>
        </a:p>
      </dgm:t>
    </dgm:pt>
    <dgm:pt modelId="{D07B9CED-7E0B-C94B-9D1C-59073ED3C4C3}" type="pres">
      <dgm:prSet presAssocID="{3177AE7B-6FEF-E444-BD54-3C075E50C1A5}" presName="childTextHidden" presStyleLbl="bgAccFollowNode1" presStyleIdx="1" presStyleCnt="3"/>
      <dgm:spPr/>
      <dgm:t>
        <a:bodyPr/>
        <a:lstStyle/>
        <a:p>
          <a:endParaRPr lang="en-US"/>
        </a:p>
      </dgm:t>
    </dgm:pt>
    <dgm:pt modelId="{6C648E49-6B94-9643-A031-12DB0E439C37}" type="pres">
      <dgm:prSet presAssocID="{3177AE7B-6FEF-E444-BD54-3C075E50C1A5}" presName="parentText" presStyleLbl="node1" presStyleIdx="1" presStyleCnt="3">
        <dgm:presLayoutVars>
          <dgm:chMax val="1"/>
          <dgm:bulletEnabled val="1"/>
        </dgm:presLayoutVars>
      </dgm:prSet>
      <dgm:spPr/>
      <dgm:t>
        <a:bodyPr/>
        <a:lstStyle/>
        <a:p>
          <a:endParaRPr lang="en-US"/>
        </a:p>
      </dgm:t>
    </dgm:pt>
    <dgm:pt modelId="{F1F09425-D3D6-0244-BABD-71FA641EE5DA}" type="pres">
      <dgm:prSet presAssocID="{3177AE7B-6FEF-E444-BD54-3C075E50C1A5}" presName="aSpace" presStyleCnt="0"/>
      <dgm:spPr/>
    </dgm:pt>
    <dgm:pt modelId="{9C6FAF28-9D6E-F241-B204-1CF452B8D5CC}" type="pres">
      <dgm:prSet presAssocID="{CF19E926-AA1D-734B-BE66-4E78A67145EE}" presName="compNode" presStyleCnt="0"/>
      <dgm:spPr/>
    </dgm:pt>
    <dgm:pt modelId="{A3FA5EAD-63A8-E446-AF9E-5181B497B359}" type="pres">
      <dgm:prSet presAssocID="{CF19E926-AA1D-734B-BE66-4E78A67145EE}" presName="noGeometry" presStyleCnt="0"/>
      <dgm:spPr/>
    </dgm:pt>
    <dgm:pt modelId="{8F4D9100-8067-8D45-9BC9-91CB339EA5F8}" type="pres">
      <dgm:prSet presAssocID="{CF19E926-AA1D-734B-BE66-4E78A67145EE}" presName="childTextVisible" presStyleLbl="bgAccFollowNode1" presStyleIdx="2" presStyleCnt="3">
        <dgm:presLayoutVars>
          <dgm:bulletEnabled val="1"/>
        </dgm:presLayoutVars>
      </dgm:prSet>
      <dgm:spPr/>
      <dgm:t>
        <a:bodyPr/>
        <a:lstStyle/>
        <a:p>
          <a:endParaRPr lang="en-US"/>
        </a:p>
      </dgm:t>
    </dgm:pt>
    <dgm:pt modelId="{B4CDACB0-9BF9-E84A-8DB1-6B2C82F3CE76}" type="pres">
      <dgm:prSet presAssocID="{CF19E926-AA1D-734B-BE66-4E78A67145EE}" presName="childTextHidden" presStyleLbl="bgAccFollowNode1" presStyleIdx="2" presStyleCnt="3"/>
      <dgm:spPr/>
      <dgm:t>
        <a:bodyPr/>
        <a:lstStyle/>
        <a:p>
          <a:endParaRPr lang="en-US"/>
        </a:p>
      </dgm:t>
    </dgm:pt>
    <dgm:pt modelId="{05EE98C3-07ED-9E4F-89BE-BEB95066185B}" type="pres">
      <dgm:prSet presAssocID="{CF19E926-AA1D-734B-BE66-4E78A67145EE}" presName="parentText" presStyleLbl="node1" presStyleIdx="2" presStyleCnt="3">
        <dgm:presLayoutVars>
          <dgm:chMax val="1"/>
          <dgm:bulletEnabled val="1"/>
        </dgm:presLayoutVars>
      </dgm:prSet>
      <dgm:spPr/>
      <dgm:t>
        <a:bodyPr/>
        <a:lstStyle/>
        <a:p>
          <a:endParaRPr lang="en-US"/>
        </a:p>
      </dgm:t>
    </dgm:pt>
  </dgm:ptLst>
  <dgm:cxnLst>
    <dgm:cxn modelId="{B161B898-DAAA-F043-B188-B2562E5EA4A0}" type="presOf" srcId="{5A38EBD4-4CE8-9449-B03C-0F10210DF05E}" destId="{C0A9604C-8EC6-4D4D-AEDD-2EA4AA78326D}" srcOrd="0" destOrd="0" presId="urn:microsoft.com/office/officeart/2005/8/layout/hProcess6"/>
    <dgm:cxn modelId="{8EFC4812-5D82-B144-9E74-3DE2773618FC}" type="presOf" srcId="{5C622D76-73D4-E049-ABA1-1A1300CBE7FB}" destId="{490DC4FA-EC19-EC49-A448-6A49AE5A8E62}" srcOrd="0" destOrd="0" presId="urn:microsoft.com/office/officeart/2005/8/layout/hProcess6"/>
    <dgm:cxn modelId="{4C2A6ABA-23A5-1948-AF4D-ACE19AC5FC5A}" type="presOf" srcId="{5A38EBD4-4CE8-9449-B03C-0F10210DF05E}" destId="{A8D1D74F-8179-E946-98A2-C703B869FBA3}" srcOrd="1" destOrd="0" presId="urn:microsoft.com/office/officeart/2005/8/layout/hProcess6"/>
    <dgm:cxn modelId="{18818525-027E-DC4E-BF2C-0501662EA244}" srcId="{5C622D76-73D4-E049-ABA1-1A1300CBE7FB}" destId="{CF19E926-AA1D-734B-BE66-4E78A67145EE}" srcOrd="2" destOrd="0" parTransId="{10509EE7-FDF8-214D-BB12-391CA93F27E2}" sibTransId="{6B69239E-48A7-7447-8EEC-45AF1CD98543}"/>
    <dgm:cxn modelId="{45542C0F-7207-7645-9A7F-D0DCD416A9E4}" srcId="{3177AE7B-6FEF-E444-BD54-3C075E50C1A5}" destId="{A729F9A2-9F64-7944-9582-427CA5418C6F}" srcOrd="0" destOrd="0" parTransId="{3870DDA0-F9DC-AF41-8567-FE93F0C3577A}" sibTransId="{2CD2A241-ADBD-1649-ACA8-C4C7ADD4BB71}"/>
    <dgm:cxn modelId="{81507463-6DFE-6B42-9EE5-B89B3F8BC0EA}" type="presOf" srcId="{A729F9A2-9F64-7944-9582-427CA5418C6F}" destId="{D07B9CED-7E0B-C94B-9D1C-59073ED3C4C3}" srcOrd="1" destOrd="0" presId="urn:microsoft.com/office/officeart/2005/8/layout/hProcess6"/>
    <dgm:cxn modelId="{599E7E5A-F2F8-484D-8A53-C83861027573}" type="presOf" srcId="{3177AE7B-6FEF-E444-BD54-3C075E50C1A5}" destId="{6C648E49-6B94-9643-A031-12DB0E439C37}" srcOrd="0" destOrd="0" presId="urn:microsoft.com/office/officeart/2005/8/layout/hProcess6"/>
    <dgm:cxn modelId="{F6E32174-7B97-7F44-8BFF-A83C34386BDC}" type="presOf" srcId="{3DADE4D0-42C1-B742-927D-5218EDEFA625}" destId="{B4CDACB0-9BF9-E84A-8DB1-6B2C82F3CE76}" srcOrd="1" destOrd="0" presId="urn:microsoft.com/office/officeart/2005/8/layout/hProcess6"/>
    <dgm:cxn modelId="{5BECC29B-F8DF-BD41-9F0F-7F08AE6204BC}" type="presOf" srcId="{3DADE4D0-42C1-B742-927D-5218EDEFA625}" destId="{8F4D9100-8067-8D45-9BC9-91CB339EA5F8}" srcOrd="0" destOrd="0" presId="urn:microsoft.com/office/officeart/2005/8/layout/hProcess6"/>
    <dgm:cxn modelId="{D35CF096-BB19-B948-9FA7-0CEBBE8C3745}" srcId="{9C8C5A48-CA66-904D-B702-FECA80119038}" destId="{5A38EBD4-4CE8-9449-B03C-0F10210DF05E}" srcOrd="0" destOrd="0" parTransId="{F1F013B0-CC38-9E47-9279-880AB5C63536}" sibTransId="{55F3A3B9-BF02-0C40-B9F2-1E9E9DC4DB36}"/>
    <dgm:cxn modelId="{116054CE-4571-444F-9293-EAFE1392E335}" type="presOf" srcId="{A729F9A2-9F64-7944-9582-427CA5418C6F}" destId="{C25902B6-54CD-E743-B8AA-DC5A8463AF01}" srcOrd="0" destOrd="0" presId="urn:microsoft.com/office/officeart/2005/8/layout/hProcess6"/>
    <dgm:cxn modelId="{4F1B3D1E-D32C-B841-8848-B16DEBC18105}" srcId="{CF19E926-AA1D-734B-BE66-4E78A67145EE}" destId="{3DADE4D0-42C1-B742-927D-5218EDEFA625}" srcOrd="0" destOrd="0" parTransId="{DBA0D83F-588C-8746-A650-B29492D818E1}" sibTransId="{F29501BD-B1DD-3B40-A347-1D3D28A51CE0}"/>
    <dgm:cxn modelId="{766FC618-9D96-9B4B-8A56-568E3E5B2156}" type="presOf" srcId="{CF19E926-AA1D-734B-BE66-4E78A67145EE}" destId="{05EE98C3-07ED-9E4F-89BE-BEB95066185B}" srcOrd="0" destOrd="0" presId="urn:microsoft.com/office/officeart/2005/8/layout/hProcess6"/>
    <dgm:cxn modelId="{6AACBA30-9AFB-104D-A7A0-6444483F82E7}" srcId="{5C622D76-73D4-E049-ABA1-1A1300CBE7FB}" destId="{9C8C5A48-CA66-904D-B702-FECA80119038}" srcOrd="0" destOrd="0" parTransId="{61E5B126-7A21-1D4D-8C69-5E0981A9C525}" sibTransId="{F768D918-C78A-A145-B994-E17CA12FDC85}"/>
    <dgm:cxn modelId="{2664A7C0-934C-5F4D-BDDB-124A58AC0FA5}" type="presOf" srcId="{9C8C5A48-CA66-904D-B702-FECA80119038}" destId="{5BD27A08-94CB-4044-AD34-3CD645D5D777}" srcOrd="0" destOrd="0" presId="urn:microsoft.com/office/officeart/2005/8/layout/hProcess6"/>
    <dgm:cxn modelId="{4133E0A1-CD25-4D4B-9925-8B8CD357D321}" srcId="{5C622D76-73D4-E049-ABA1-1A1300CBE7FB}" destId="{3177AE7B-6FEF-E444-BD54-3C075E50C1A5}" srcOrd="1" destOrd="0" parTransId="{A5FB0D8B-14C5-F944-B066-C895931211E0}" sibTransId="{E71696C6-992A-8C4A-B2B7-05ECFE4D54D5}"/>
    <dgm:cxn modelId="{574F2745-5A66-BB42-A3EC-FC41D843A7AE}" type="presParOf" srcId="{490DC4FA-EC19-EC49-A448-6A49AE5A8E62}" destId="{49FA7629-4A59-DF45-BE70-C9EBE5BED045}" srcOrd="0" destOrd="0" presId="urn:microsoft.com/office/officeart/2005/8/layout/hProcess6"/>
    <dgm:cxn modelId="{B38C2240-DCED-7746-87EE-C2D5F95FE0C2}" type="presParOf" srcId="{49FA7629-4A59-DF45-BE70-C9EBE5BED045}" destId="{F9EF6CA6-ACF0-2C46-AC8E-0821865ABC0D}" srcOrd="0" destOrd="0" presId="urn:microsoft.com/office/officeart/2005/8/layout/hProcess6"/>
    <dgm:cxn modelId="{BDC1DCA4-ACD1-824A-A08B-BD04CDB3216A}" type="presParOf" srcId="{49FA7629-4A59-DF45-BE70-C9EBE5BED045}" destId="{C0A9604C-8EC6-4D4D-AEDD-2EA4AA78326D}" srcOrd="1" destOrd="0" presId="urn:microsoft.com/office/officeart/2005/8/layout/hProcess6"/>
    <dgm:cxn modelId="{3A414666-40A9-1443-B6CF-11B72C10ABD0}" type="presParOf" srcId="{49FA7629-4A59-DF45-BE70-C9EBE5BED045}" destId="{A8D1D74F-8179-E946-98A2-C703B869FBA3}" srcOrd="2" destOrd="0" presId="urn:microsoft.com/office/officeart/2005/8/layout/hProcess6"/>
    <dgm:cxn modelId="{500B9DF2-B612-B84F-87E2-5669B83A301D}" type="presParOf" srcId="{49FA7629-4A59-DF45-BE70-C9EBE5BED045}" destId="{5BD27A08-94CB-4044-AD34-3CD645D5D777}" srcOrd="3" destOrd="0" presId="urn:microsoft.com/office/officeart/2005/8/layout/hProcess6"/>
    <dgm:cxn modelId="{C844B380-8833-934E-ABED-BF2CD2198A96}" type="presParOf" srcId="{490DC4FA-EC19-EC49-A448-6A49AE5A8E62}" destId="{A5981113-7A1C-3641-8812-05F0477A3E8D}" srcOrd="1" destOrd="0" presId="urn:microsoft.com/office/officeart/2005/8/layout/hProcess6"/>
    <dgm:cxn modelId="{0F591D05-57D3-FD48-B78A-616EFB3CF539}" type="presParOf" srcId="{490DC4FA-EC19-EC49-A448-6A49AE5A8E62}" destId="{75BEB030-9FC1-3042-B0DE-AFB2AE58120C}" srcOrd="2" destOrd="0" presId="urn:microsoft.com/office/officeart/2005/8/layout/hProcess6"/>
    <dgm:cxn modelId="{B82EA0E7-D9D6-B044-A359-009164301C0F}" type="presParOf" srcId="{75BEB030-9FC1-3042-B0DE-AFB2AE58120C}" destId="{D97D0F81-C0D5-E24F-BB4D-A4899BFDC926}" srcOrd="0" destOrd="0" presId="urn:microsoft.com/office/officeart/2005/8/layout/hProcess6"/>
    <dgm:cxn modelId="{96422F14-CFD2-434B-B443-BCD6662C89E6}" type="presParOf" srcId="{75BEB030-9FC1-3042-B0DE-AFB2AE58120C}" destId="{C25902B6-54CD-E743-B8AA-DC5A8463AF01}" srcOrd="1" destOrd="0" presId="urn:microsoft.com/office/officeart/2005/8/layout/hProcess6"/>
    <dgm:cxn modelId="{54B3929B-5ED7-754A-A480-5A190A95D46C}" type="presParOf" srcId="{75BEB030-9FC1-3042-B0DE-AFB2AE58120C}" destId="{D07B9CED-7E0B-C94B-9D1C-59073ED3C4C3}" srcOrd="2" destOrd="0" presId="urn:microsoft.com/office/officeart/2005/8/layout/hProcess6"/>
    <dgm:cxn modelId="{6151E2C7-EA9E-3245-ADF1-0C3F5338C355}" type="presParOf" srcId="{75BEB030-9FC1-3042-B0DE-AFB2AE58120C}" destId="{6C648E49-6B94-9643-A031-12DB0E439C37}" srcOrd="3" destOrd="0" presId="urn:microsoft.com/office/officeart/2005/8/layout/hProcess6"/>
    <dgm:cxn modelId="{4DCC3392-8E3A-0F48-B9CC-D9406CDF4985}" type="presParOf" srcId="{490DC4FA-EC19-EC49-A448-6A49AE5A8E62}" destId="{F1F09425-D3D6-0244-BABD-71FA641EE5DA}" srcOrd="3" destOrd="0" presId="urn:microsoft.com/office/officeart/2005/8/layout/hProcess6"/>
    <dgm:cxn modelId="{9BC080B0-6872-134E-9D8D-D807487ED3EB}" type="presParOf" srcId="{490DC4FA-EC19-EC49-A448-6A49AE5A8E62}" destId="{9C6FAF28-9D6E-F241-B204-1CF452B8D5CC}" srcOrd="4" destOrd="0" presId="urn:microsoft.com/office/officeart/2005/8/layout/hProcess6"/>
    <dgm:cxn modelId="{42ADC107-AD35-A04E-BD5B-8DF3E1A723C2}" type="presParOf" srcId="{9C6FAF28-9D6E-F241-B204-1CF452B8D5CC}" destId="{A3FA5EAD-63A8-E446-AF9E-5181B497B359}" srcOrd="0" destOrd="0" presId="urn:microsoft.com/office/officeart/2005/8/layout/hProcess6"/>
    <dgm:cxn modelId="{61090F9A-0C32-A34D-9566-5C1D2C9653C3}" type="presParOf" srcId="{9C6FAF28-9D6E-F241-B204-1CF452B8D5CC}" destId="{8F4D9100-8067-8D45-9BC9-91CB339EA5F8}" srcOrd="1" destOrd="0" presId="urn:microsoft.com/office/officeart/2005/8/layout/hProcess6"/>
    <dgm:cxn modelId="{3342D646-974B-244D-B1E2-8EB8AD006E78}" type="presParOf" srcId="{9C6FAF28-9D6E-F241-B204-1CF452B8D5CC}" destId="{B4CDACB0-9BF9-E84A-8DB1-6B2C82F3CE76}" srcOrd="2" destOrd="0" presId="urn:microsoft.com/office/officeart/2005/8/layout/hProcess6"/>
    <dgm:cxn modelId="{8CC092C5-F32F-A346-9153-F9FBBA3D85F9}" type="presParOf" srcId="{9C6FAF28-9D6E-F241-B204-1CF452B8D5CC}" destId="{05EE98C3-07ED-9E4F-89BE-BEB95066185B}"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622D76-73D4-E049-ABA1-1A1300CBE7FB}" type="doc">
      <dgm:prSet loTypeId="urn:microsoft.com/office/officeart/2005/8/layout/hProcess6" loCatId="" qsTypeId="urn:microsoft.com/office/officeart/2005/8/quickstyle/simple1" qsCatId="simple" csTypeId="urn:microsoft.com/office/officeart/2005/8/colors/colorful3" csCatId="colorful" phldr="1"/>
      <dgm:spPr/>
      <dgm:t>
        <a:bodyPr/>
        <a:lstStyle/>
        <a:p>
          <a:endParaRPr lang="en-US"/>
        </a:p>
      </dgm:t>
    </dgm:pt>
    <dgm:pt modelId="{9C8C5A48-CA66-904D-B702-FECA80119038}">
      <dgm:prSet phldrT="[Text]"/>
      <dgm:spPr/>
      <dgm:t>
        <a:bodyPr/>
        <a:lstStyle/>
        <a:p>
          <a:r>
            <a:rPr lang="en-US" dirty="0" smtClean="0"/>
            <a:t>4. _______</a:t>
          </a:r>
          <a:endParaRPr lang="en-US" dirty="0"/>
        </a:p>
      </dgm:t>
    </dgm:pt>
    <dgm:pt modelId="{61E5B126-7A21-1D4D-8C69-5E0981A9C525}" type="parTrans" cxnId="{6AACBA30-9AFB-104D-A7A0-6444483F82E7}">
      <dgm:prSet/>
      <dgm:spPr/>
      <dgm:t>
        <a:bodyPr/>
        <a:lstStyle/>
        <a:p>
          <a:endParaRPr lang="en-US"/>
        </a:p>
      </dgm:t>
    </dgm:pt>
    <dgm:pt modelId="{F768D918-C78A-A145-B994-E17CA12FDC85}" type="sibTrans" cxnId="{6AACBA30-9AFB-104D-A7A0-6444483F82E7}">
      <dgm:prSet/>
      <dgm:spPr/>
      <dgm:t>
        <a:bodyPr/>
        <a:lstStyle/>
        <a:p>
          <a:endParaRPr lang="en-US"/>
        </a:p>
      </dgm:t>
    </dgm:pt>
    <dgm:pt modelId="{5A38EBD4-4CE8-9449-B03C-0F10210DF05E}">
      <dgm:prSet phldrT="[Text]"/>
      <dgm:spPr/>
      <dgm:t>
        <a:bodyPr/>
        <a:lstStyle/>
        <a:p>
          <a:r>
            <a:rPr lang="en-US" dirty="0" smtClean="0"/>
            <a:t>Civil disobedience</a:t>
          </a:r>
          <a:endParaRPr lang="en-US" dirty="0"/>
        </a:p>
      </dgm:t>
    </dgm:pt>
    <dgm:pt modelId="{F1F013B0-CC38-9E47-9279-880AB5C63536}" type="parTrans" cxnId="{D35CF096-BB19-B948-9FA7-0CEBBE8C3745}">
      <dgm:prSet/>
      <dgm:spPr/>
      <dgm:t>
        <a:bodyPr/>
        <a:lstStyle/>
        <a:p>
          <a:endParaRPr lang="en-US"/>
        </a:p>
      </dgm:t>
    </dgm:pt>
    <dgm:pt modelId="{55F3A3B9-BF02-0C40-B9F2-1E9E9DC4DB36}" type="sibTrans" cxnId="{D35CF096-BB19-B948-9FA7-0CEBBE8C3745}">
      <dgm:prSet/>
      <dgm:spPr/>
      <dgm:t>
        <a:bodyPr/>
        <a:lstStyle/>
        <a:p>
          <a:endParaRPr lang="en-US"/>
        </a:p>
      </dgm:t>
    </dgm:pt>
    <dgm:pt modelId="{3177AE7B-6FEF-E444-BD54-3C075E50C1A5}">
      <dgm:prSet phldrT="[Text]"/>
      <dgm:spPr/>
      <dgm:t>
        <a:bodyPr/>
        <a:lstStyle/>
        <a:p>
          <a:r>
            <a:rPr lang="en-US" dirty="0" smtClean="0"/>
            <a:t>5. _______</a:t>
          </a:r>
          <a:endParaRPr lang="en-US" dirty="0"/>
        </a:p>
      </dgm:t>
    </dgm:pt>
    <dgm:pt modelId="{A5FB0D8B-14C5-F944-B066-C895931211E0}" type="parTrans" cxnId="{4133E0A1-CD25-4D4B-9925-8B8CD357D321}">
      <dgm:prSet/>
      <dgm:spPr/>
      <dgm:t>
        <a:bodyPr/>
        <a:lstStyle/>
        <a:p>
          <a:endParaRPr lang="en-US"/>
        </a:p>
      </dgm:t>
    </dgm:pt>
    <dgm:pt modelId="{E71696C6-992A-8C4A-B2B7-05ECFE4D54D5}" type="sibTrans" cxnId="{4133E0A1-CD25-4D4B-9925-8B8CD357D321}">
      <dgm:prSet/>
      <dgm:spPr/>
      <dgm:t>
        <a:bodyPr/>
        <a:lstStyle/>
        <a:p>
          <a:endParaRPr lang="en-US"/>
        </a:p>
      </dgm:t>
    </dgm:pt>
    <dgm:pt modelId="{A729F9A2-9F64-7944-9582-427CA5418C6F}">
      <dgm:prSet phldrT="[Text]"/>
      <dgm:spPr/>
      <dgm:t>
        <a:bodyPr/>
        <a:lstStyle/>
        <a:p>
          <a:r>
            <a:rPr lang="en-US" dirty="0" smtClean="0"/>
            <a:t>Punishment for Boston Tea Party</a:t>
          </a:r>
          <a:endParaRPr lang="en-US" dirty="0"/>
        </a:p>
      </dgm:t>
    </dgm:pt>
    <dgm:pt modelId="{3870DDA0-F9DC-AF41-8567-FE93F0C3577A}" type="parTrans" cxnId="{45542C0F-7207-7645-9A7F-D0DCD416A9E4}">
      <dgm:prSet/>
      <dgm:spPr/>
      <dgm:t>
        <a:bodyPr/>
        <a:lstStyle/>
        <a:p>
          <a:endParaRPr lang="en-US"/>
        </a:p>
      </dgm:t>
    </dgm:pt>
    <dgm:pt modelId="{2CD2A241-ADBD-1649-ACA8-C4C7ADD4BB71}" type="sibTrans" cxnId="{45542C0F-7207-7645-9A7F-D0DCD416A9E4}">
      <dgm:prSet/>
      <dgm:spPr/>
      <dgm:t>
        <a:bodyPr/>
        <a:lstStyle/>
        <a:p>
          <a:endParaRPr lang="en-US"/>
        </a:p>
      </dgm:t>
    </dgm:pt>
    <dgm:pt modelId="{CF19E926-AA1D-734B-BE66-4E78A67145EE}">
      <dgm:prSet phldrT="[Text]"/>
      <dgm:spPr/>
      <dgm:t>
        <a:bodyPr/>
        <a:lstStyle/>
        <a:p>
          <a:r>
            <a:rPr lang="en-US" dirty="0" smtClean="0"/>
            <a:t>6. _______</a:t>
          </a:r>
          <a:endParaRPr lang="en-US" dirty="0"/>
        </a:p>
      </dgm:t>
    </dgm:pt>
    <dgm:pt modelId="{10509EE7-FDF8-214D-BB12-391CA93F27E2}" type="parTrans" cxnId="{18818525-027E-DC4E-BF2C-0501662EA244}">
      <dgm:prSet/>
      <dgm:spPr/>
      <dgm:t>
        <a:bodyPr/>
        <a:lstStyle/>
        <a:p>
          <a:endParaRPr lang="en-US"/>
        </a:p>
      </dgm:t>
    </dgm:pt>
    <dgm:pt modelId="{6B69239E-48A7-7447-8EEC-45AF1CD98543}" type="sibTrans" cxnId="{18818525-027E-DC4E-BF2C-0501662EA244}">
      <dgm:prSet/>
      <dgm:spPr/>
      <dgm:t>
        <a:bodyPr/>
        <a:lstStyle/>
        <a:p>
          <a:endParaRPr lang="en-US"/>
        </a:p>
      </dgm:t>
    </dgm:pt>
    <dgm:pt modelId="{3DADE4D0-42C1-B742-927D-5218EDEFA625}">
      <dgm:prSet phldrT="[Text]"/>
      <dgm:spPr/>
      <dgm:t>
        <a:bodyPr/>
        <a:lstStyle/>
        <a:p>
          <a:r>
            <a:rPr lang="en-US" dirty="0" smtClean="0"/>
            <a:t>Creates colonial militias</a:t>
          </a:r>
          <a:endParaRPr lang="en-US" dirty="0"/>
        </a:p>
      </dgm:t>
    </dgm:pt>
    <dgm:pt modelId="{DBA0D83F-588C-8746-A650-B29492D818E1}" type="parTrans" cxnId="{4F1B3D1E-D32C-B841-8848-B16DEBC18105}">
      <dgm:prSet/>
      <dgm:spPr/>
      <dgm:t>
        <a:bodyPr/>
        <a:lstStyle/>
        <a:p>
          <a:endParaRPr lang="en-US"/>
        </a:p>
      </dgm:t>
    </dgm:pt>
    <dgm:pt modelId="{F29501BD-B1DD-3B40-A347-1D3D28A51CE0}" type="sibTrans" cxnId="{4F1B3D1E-D32C-B841-8848-B16DEBC18105}">
      <dgm:prSet/>
      <dgm:spPr/>
      <dgm:t>
        <a:bodyPr/>
        <a:lstStyle/>
        <a:p>
          <a:endParaRPr lang="en-US"/>
        </a:p>
      </dgm:t>
    </dgm:pt>
    <dgm:pt modelId="{47EDD9D1-2528-F644-B6A7-1BB0CD369EF8}">
      <dgm:prSet phldrT="[Text]"/>
      <dgm:spPr/>
      <dgm:t>
        <a:bodyPr/>
        <a:lstStyle/>
        <a:p>
          <a:r>
            <a:rPr lang="en-US" dirty="0" smtClean="0"/>
            <a:t>Dumped tea into harbor</a:t>
          </a:r>
          <a:endParaRPr lang="en-US" dirty="0"/>
        </a:p>
      </dgm:t>
    </dgm:pt>
    <dgm:pt modelId="{0534AC95-9D52-9944-8408-B6A085144CBB}" type="parTrans" cxnId="{DDE93AEB-EFD4-7743-A45A-CA16E93187AA}">
      <dgm:prSet/>
      <dgm:spPr/>
      <dgm:t>
        <a:bodyPr/>
        <a:lstStyle/>
        <a:p>
          <a:endParaRPr lang="en-US"/>
        </a:p>
      </dgm:t>
    </dgm:pt>
    <dgm:pt modelId="{6D2661E2-2190-4245-83A9-91F5F64DDF97}" type="sibTrans" cxnId="{DDE93AEB-EFD4-7743-A45A-CA16E93187AA}">
      <dgm:prSet/>
      <dgm:spPr/>
      <dgm:t>
        <a:bodyPr/>
        <a:lstStyle/>
        <a:p>
          <a:endParaRPr lang="en-US"/>
        </a:p>
      </dgm:t>
    </dgm:pt>
    <dgm:pt modelId="{490DC4FA-EC19-EC49-A448-6A49AE5A8E62}" type="pres">
      <dgm:prSet presAssocID="{5C622D76-73D4-E049-ABA1-1A1300CBE7FB}" presName="theList" presStyleCnt="0">
        <dgm:presLayoutVars>
          <dgm:dir/>
          <dgm:animLvl val="lvl"/>
          <dgm:resizeHandles val="exact"/>
        </dgm:presLayoutVars>
      </dgm:prSet>
      <dgm:spPr/>
      <dgm:t>
        <a:bodyPr/>
        <a:lstStyle/>
        <a:p>
          <a:endParaRPr lang="en-US"/>
        </a:p>
      </dgm:t>
    </dgm:pt>
    <dgm:pt modelId="{49FA7629-4A59-DF45-BE70-C9EBE5BED045}" type="pres">
      <dgm:prSet presAssocID="{9C8C5A48-CA66-904D-B702-FECA80119038}" presName="compNode" presStyleCnt="0"/>
      <dgm:spPr/>
    </dgm:pt>
    <dgm:pt modelId="{F9EF6CA6-ACF0-2C46-AC8E-0821865ABC0D}" type="pres">
      <dgm:prSet presAssocID="{9C8C5A48-CA66-904D-B702-FECA80119038}" presName="noGeometry" presStyleCnt="0"/>
      <dgm:spPr/>
    </dgm:pt>
    <dgm:pt modelId="{C0A9604C-8EC6-4D4D-AEDD-2EA4AA78326D}" type="pres">
      <dgm:prSet presAssocID="{9C8C5A48-CA66-904D-B702-FECA80119038}" presName="childTextVisible" presStyleLbl="bgAccFollowNode1" presStyleIdx="0" presStyleCnt="3" custScaleX="128546">
        <dgm:presLayoutVars>
          <dgm:bulletEnabled val="1"/>
        </dgm:presLayoutVars>
      </dgm:prSet>
      <dgm:spPr/>
      <dgm:t>
        <a:bodyPr/>
        <a:lstStyle/>
        <a:p>
          <a:endParaRPr lang="en-US"/>
        </a:p>
      </dgm:t>
    </dgm:pt>
    <dgm:pt modelId="{A8D1D74F-8179-E946-98A2-C703B869FBA3}" type="pres">
      <dgm:prSet presAssocID="{9C8C5A48-CA66-904D-B702-FECA80119038}" presName="childTextHidden" presStyleLbl="bgAccFollowNode1" presStyleIdx="0" presStyleCnt="3"/>
      <dgm:spPr/>
      <dgm:t>
        <a:bodyPr/>
        <a:lstStyle/>
        <a:p>
          <a:endParaRPr lang="en-US"/>
        </a:p>
      </dgm:t>
    </dgm:pt>
    <dgm:pt modelId="{5BD27A08-94CB-4044-AD34-3CD645D5D777}" type="pres">
      <dgm:prSet presAssocID="{9C8C5A48-CA66-904D-B702-FECA80119038}" presName="parentText" presStyleLbl="node1" presStyleIdx="0" presStyleCnt="3" custLinFactNeighborX="-13440">
        <dgm:presLayoutVars>
          <dgm:chMax val="1"/>
          <dgm:bulletEnabled val="1"/>
        </dgm:presLayoutVars>
      </dgm:prSet>
      <dgm:spPr/>
      <dgm:t>
        <a:bodyPr/>
        <a:lstStyle/>
        <a:p>
          <a:endParaRPr lang="en-US"/>
        </a:p>
      </dgm:t>
    </dgm:pt>
    <dgm:pt modelId="{A5981113-7A1C-3641-8812-05F0477A3E8D}" type="pres">
      <dgm:prSet presAssocID="{9C8C5A48-CA66-904D-B702-FECA80119038}" presName="aSpace" presStyleCnt="0"/>
      <dgm:spPr/>
    </dgm:pt>
    <dgm:pt modelId="{75BEB030-9FC1-3042-B0DE-AFB2AE58120C}" type="pres">
      <dgm:prSet presAssocID="{3177AE7B-6FEF-E444-BD54-3C075E50C1A5}" presName="compNode" presStyleCnt="0"/>
      <dgm:spPr/>
    </dgm:pt>
    <dgm:pt modelId="{D97D0F81-C0D5-E24F-BB4D-A4899BFDC926}" type="pres">
      <dgm:prSet presAssocID="{3177AE7B-6FEF-E444-BD54-3C075E50C1A5}" presName="noGeometry" presStyleCnt="0"/>
      <dgm:spPr/>
    </dgm:pt>
    <dgm:pt modelId="{C25902B6-54CD-E743-B8AA-DC5A8463AF01}" type="pres">
      <dgm:prSet presAssocID="{3177AE7B-6FEF-E444-BD54-3C075E50C1A5}" presName="childTextVisible" presStyleLbl="bgAccFollowNode1" presStyleIdx="1" presStyleCnt="3" custScaleX="128546">
        <dgm:presLayoutVars>
          <dgm:bulletEnabled val="1"/>
        </dgm:presLayoutVars>
      </dgm:prSet>
      <dgm:spPr/>
      <dgm:t>
        <a:bodyPr/>
        <a:lstStyle/>
        <a:p>
          <a:endParaRPr lang="en-US"/>
        </a:p>
      </dgm:t>
    </dgm:pt>
    <dgm:pt modelId="{D07B9CED-7E0B-C94B-9D1C-59073ED3C4C3}" type="pres">
      <dgm:prSet presAssocID="{3177AE7B-6FEF-E444-BD54-3C075E50C1A5}" presName="childTextHidden" presStyleLbl="bgAccFollowNode1" presStyleIdx="1" presStyleCnt="3"/>
      <dgm:spPr/>
      <dgm:t>
        <a:bodyPr/>
        <a:lstStyle/>
        <a:p>
          <a:endParaRPr lang="en-US"/>
        </a:p>
      </dgm:t>
    </dgm:pt>
    <dgm:pt modelId="{6C648E49-6B94-9643-A031-12DB0E439C37}" type="pres">
      <dgm:prSet presAssocID="{3177AE7B-6FEF-E444-BD54-3C075E50C1A5}" presName="parentText" presStyleLbl="node1" presStyleIdx="1" presStyleCnt="3" custLinFactNeighborX="-13440">
        <dgm:presLayoutVars>
          <dgm:chMax val="1"/>
          <dgm:bulletEnabled val="1"/>
        </dgm:presLayoutVars>
      </dgm:prSet>
      <dgm:spPr/>
      <dgm:t>
        <a:bodyPr/>
        <a:lstStyle/>
        <a:p>
          <a:endParaRPr lang="en-US"/>
        </a:p>
      </dgm:t>
    </dgm:pt>
    <dgm:pt modelId="{F1F09425-D3D6-0244-BABD-71FA641EE5DA}" type="pres">
      <dgm:prSet presAssocID="{3177AE7B-6FEF-E444-BD54-3C075E50C1A5}" presName="aSpace" presStyleCnt="0"/>
      <dgm:spPr/>
    </dgm:pt>
    <dgm:pt modelId="{9C6FAF28-9D6E-F241-B204-1CF452B8D5CC}" type="pres">
      <dgm:prSet presAssocID="{CF19E926-AA1D-734B-BE66-4E78A67145EE}" presName="compNode" presStyleCnt="0"/>
      <dgm:spPr/>
    </dgm:pt>
    <dgm:pt modelId="{A3FA5EAD-63A8-E446-AF9E-5181B497B359}" type="pres">
      <dgm:prSet presAssocID="{CF19E926-AA1D-734B-BE66-4E78A67145EE}" presName="noGeometry" presStyleCnt="0"/>
      <dgm:spPr/>
    </dgm:pt>
    <dgm:pt modelId="{8F4D9100-8067-8D45-9BC9-91CB339EA5F8}" type="pres">
      <dgm:prSet presAssocID="{CF19E926-AA1D-734B-BE66-4E78A67145EE}" presName="childTextVisible" presStyleLbl="bgAccFollowNode1" presStyleIdx="2" presStyleCnt="3" custScaleX="128546">
        <dgm:presLayoutVars>
          <dgm:bulletEnabled val="1"/>
        </dgm:presLayoutVars>
      </dgm:prSet>
      <dgm:spPr/>
      <dgm:t>
        <a:bodyPr/>
        <a:lstStyle/>
        <a:p>
          <a:endParaRPr lang="en-US"/>
        </a:p>
      </dgm:t>
    </dgm:pt>
    <dgm:pt modelId="{B4CDACB0-9BF9-E84A-8DB1-6B2C82F3CE76}" type="pres">
      <dgm:prSet presAssocID="{CF19E926-AA1D-734B-BE66-4E78A67145EE}" presName="childTextHidden" presStyleLbl="bgAccFollowNode1" presStyleIdx="2" presStyleCnt="3"/>
      <dgm:spPr/>
      <dgm:t>
        <a:bodyPr/>
        <a:lstStyle/>
        <a:p>
          <a:endParaRPr lang="en-US"/>
        </a:p>
      </dgm:t>
    </dgm:pt>
    <dgm:pt modelId="{05EE98C3-07ED-9E4F-89BE-BEB95066185B}" type="pres">
      <dgm:prSet presAssocID="{CF19E926-AA1D-734B-BE66-4E78A67145EE}" presName="parentText" presStyleLbl="node1" presStyleIdx="2" presStyleCnt="3" custLinFactNeighborX="-13440">
        <dgm:presLayoutVars>
          <dgm:chMax val="1"/>
          <dgm:bulletEnabled val="1"/>
        </dgm:presLayoutVars>
      </dgm:prSet>
      <dgm:spPr/>
      <dgm:t>
        <a:bodyPr/>
        <a:lstStyle/>
        <a:p>
          <a:endParaRPr lang="en-US"/>
        </a:p>
      </dgm:t>
    </dgm:pt>
  </dgm:ptLst>
  <dgm:cxnLst>
    <dgm:cxn modelId="{391EBFA1-DB09-0748-A27B-AFC8F45DD4DC}" type="presOf" srcId="{A729F9A2-9F64-7944-9582-427CA5418C6F}" destId="{D07B9CED-7E0B-C94B-9D1C-59073ED3C4C3}" srcOrd="1" destOrd="0" presId="urn:microsoft.com/office/officeart/2005/8/layout/hProcess6"/>
    <dgm:cxn modelId="{F88E27A4-81BC-2F45-BA78-CEF729D7CD07}" type="presOf" srcId="{47EDD9D1-2528-F644-B6A7-1BB0CD369EF8}" destId="{A8D1D74F-8179-E946-98A2-C703B869FBA3}" srcOrd="1" destOrd="1" presId="urn:microsoft.com/office/officeart/2005/8/layout/hProcess6"/>
    <dgm:cxn modelId="{4468D95F-9120-1848-896E-AFC3BBF37E89}" type="presOf" srcId="{5C622D76-73D4-E049-ABA1-1A1300CBE7FB}" destId="{490DC4FA-EC19-EC49-A448-6A49AE5A8E62}" srcOrd="0" destOrd="0" presId="urn:microsoft.com/office/officeart/2005/8/layout/hProcess6"/>
    <dgm:cxn modelId="{18818525-027E-DC4E-BF2C-0501662EA244}" srcId="{5C622D76-73D4-E049-ABA1-1A1300CBE7FB}" destId="{CF19E926-AA1D-734B-BE66-4E78A67145EE}" srcOrd="2" destOrd="0" parTransId="{10509EE7-FDF8-214D-BB12-391CA93F27E2}" sibTransId="{6B69239E-48A7-7447-8EEC-45AF1CD98543}"/>
    <dgm:cxn modelId="{C21301C5-EF30-A546-9870-BCF9FF8387A3}" type="presOf" srcId="{3DADE4D0-42C1-B742-927D-5218EDEFA625}" destId="{8F4D9100-8067-8D45-9BC9-91CB339EA5F8}" srcOrd="0" destOrd="0" presId="urn:microsoft.com/office/officeart/2005/8/layout/hProcess6"/>
    <dgm:cxn modelId="{45542C0F-7207-7645-9A7F-D0DCD416A9E4}" srcId="{3177AE7B-6FEF-E444-BD54-3C075E50C1A5}" destId="{A729F9A2-9F64-7944-9582-427CA5418C6F}" srcOrd="0" destOrd="0" parTransId="{3870DDA0-F9DC-AF41-8567-FE93F0C3577A}" sibTransId="{2CD2A241-ADBD-1649-ACA8-C4C7ADD4BB71}"/>
    <dgm:cxn modelId="{8B2F7E1C-B442-9C4E-8827-7EEDDB6E78B9}" type="presOf" srcId="{A729F9A2-9F64-7944-9582-427CA5418C6F}" destId="{C25902B6-54CD-E743-B8AA-DC5A8463AF01}" srcOrd="0" destOrd="0" presId="urn:microsoft.com/office/officeart/2005/8/layout/hProcess6"/>
    <dgm:cxn modelId="{DDE93AEB-EFD4-7743-A45A-CA16E93187AA}" srcId="{9C8C5A48-CA66-904D-B702-FECA80119038}" destId="{47EDD9D1-2528-F644-B6A7-1BB0CD369EF8}" srcOrd="1" destOrd="0" parTransId="{0534AC95-9D52-9944-8408-B6A085144CBB}" sibTransId="{6D2661E2-2190-4245-83A9-91F5F64DDF97}"/>
    <dgm:cxn modelId="{459094F6-23D6-9647-AF68-0B88383B23DF}" type="presOf" srcId="{CF19E926-AA1D-734B-BE66-4E78A67145EE}" destId="{05EE98C3-07ED-9E4F-89BE-BEB95066185B}" srcOrd="0" destOrd="0" presId="urn:microsoft.com/office/officeart/2005/8/layout/hProcess6"/>
    <dgm:cxn modelId="{FF984C63-18A6-7E46-A7BA-56C0E8061D47}" type="presOf" srcId="{3177AE7B-6FEF-E444-BD54-3C075E50C1A5}" destId="{6C648E49-6B94-9643-A031-12DB0E439C37}" srcOrd="0" destOrd="0" presId="urn:microsoft.com/office/officeart/2005/8/layout/hProcess6"/>
    <dgm:cxn modelId="{7258C97E-B382-7043-9888-A92A9BE8B7DF}" type="presOf" srcId="{5A38EBD4-4CE8-9449-B03C-0F10210DF05E}" destId="{A8D1D74F-8179-E946-98A2-C703B869FBA3}" srcOrd="1" destOrd="0" presId="urn:microsoft.com/office/officeart/2005/8/layout/hProcess6"/>
    <dgm:cxn modelId="{D35CF096-BB19-B948-9FA7-0CEBBE8C3745}" srcId="{9C8C5A48-CA66-904D-B702-FECA80119038}" destId="{5A38EBD4-4CE8-9449-B03C-0F10210DF05E}" srcOrd="0" destOrd="0" parTransId="{F1F013B0-CC38-9E47-9279-880AB5C63536}" sibTransId="{55F3A3B9-BF02-0C40-B9F2-1E9E9DC4DB36}"/>
    <dgm:cxn modelId="{4F1B3D1E-D32C-B841-8848-B16DEBC18105}" srcId="{CF19E926-AA1D-734B-BE66-4E78A67145EE}" destId="{3DADE4D0-42C1-B742-927D-5218EDEFA625}" srcOrd="0" destOrd="0" parTransId="{DBA0D83F-588C-8746-A650-B29492D818E1}" sibTransId="{F29501BD-B1DD-3B40-A347-1D3D28A51CE0}"/>
    <dgm:cxn modelId="{E0EFE6FC-6A42-5D4A-8739-D8D194CC41C2}" type="presOf" srcId="{9C8C5A48-CA66-904D-B702-FECA80119038}" destId="{5BD27A08-94CB-4044-AD34-3CD645D5D777}" srcOrd="0" destOrd="0" presId="urn:microsoft.com/office/officeart/2005/8/layout/hProcess6"/>
    <dgm:cxn modelId="{6B42991B-E282-2F40-B0EA-9FD58302D46C}" type="presOf" srcId="{5A38EBD4-4CE8-9449-B03C-0F10210DF05E}" destId="{C0A9604C-8EC6-4D4D-AEDD-2EA4AA78326D}" srcOrd="0" destOrd="0" presId="urn:microsoft.com/office/officeart/2005/8/layout/hProcess6"/>
    <dgm:cxn modelId="{6AACBA30-9AFB-104D-A7A0-6444483F82E7}" srcId="{5C622D76-73D4-E049-ABA1-1A1300CBE7FB}" destId="{9C8C5A48-CA66-904D-B702-FECA80119038}" srcOrd="0" destOrd="0" parTransId="{61E5B126-7A21-1D4D-8C69-5E0981A9C525}" sibTransId="{F768D918-C78A-A145-B994-E17CA12FDC85}"/>
    <dgm:cxn modelId="{ED7FD152-6A44-894A-81C3-525C6D505B80}" type="presOf" srcId="{47EDD9D1-2528-F644-B6A7-1BB0CD369EF8}" destId="{C0A9604C-8EC6-4D4D-AEDD-2EA4AA78326D}" srcOrd="0" destOrd="1" presId="urn:microsoft.com/office/officeart/2005/8/layout/hProcess6"/>
    <dgm:cxn modelId="{D3F64F2C-3AAA-EA46-96A1-4FBEE791A5EE}" type="presOf" srcId="{3DADE4D0-42C1-B742-927D-5218EDEFA625}" destId="{B4CDACB0-9BF9-E84A-8DB1-6B2C82F3CE76}" srcOrd="1" destOrd="0" presId="urn:microsoft.com/office/officeart/2005/8/layout/hProcess6"/>
    <dgm:cxn modelId="{4133E0A1-CD25-4D4B-9925-8B8CD357D321}" srcId="{5C622D76-73D4-E049-ABA1-1A1300CBE7FB}" destId="{3177AE7B-6FEF-E444-BD54-3C075E50C1A5}" srcOrd="1" destOrd="0" parTransId="{A5FB0D8B-14C5-F944-B066-C895931211E0}" sibTransId="{E71696C6-992A-8C4A-B2B7-05ECFE4D54D5}"/>
    <dgm:cxn modelId="{31B93B4C-CF60-2143-8755-69B095A0E69E}" type="presParOf" srcId="{490DC4FA-EC19-EC49-A448-6A49AE5A8E62}" destId="{49FA7629-4A59-DF45-BE70-C9EBE5BED045}" srcOrd="0" destOrd="0" presId="urn:microsoft.com/office/officeart/2005/8/layout/hProcess6"/>
    <dgm:cxn modelId="{BA02A37B-10FE-824C-BDE8-82CF10543BED}" type="presParOf" srcId="{49FA7629-4A59-DF45-BE70-C9EBE5BED045}" destId="{F9EF6CA6-ACF0-2C46-AC8E-0821865ABC0D}" srcOrd="0" destOrd="0" presId="urn:microsoft.com/office/officeart/2005/8/layout/hProcess6"/>
    <dgm:cxn modelId="{0C6D46D0-5CA1-6942-A9B5-955DC3CF45E2}" type="presParOf" srcId="{49FA7629-4A59-DF45-BE70-C9EBE5BED045}" destId="{C0A9604C-8EC6-4D4D-AEDD-2EA4AA78326D}" srcOrd="1" destOrd="0" presId="urn:microsoft.com/office/officeart/2005/8/layout/hProcess6"/>
    <dgm:cxn modelId="{369F366E-2CB9-FE49-A7EC-8B484CD4B1E4}" type="presParOf" srcId="{49FA7629-4A59-DF45-BE70-C9EBE5BED045}" destId="{A8D1D74F-8179-E946-98A2-C703B869FBA3}" srcOrd="2" destOrd="0" presId="urn:microsoft.com/office/officeart/2005/8/layout/hProcess6"/>
    <dgm:cxn modelId="{0CF2A0DF-84F6-294F-81CD-76E5C0AD7EF6}" type="presParOf" srcId="{49FA7629-4A59-DF45-BE70-C9EBE5BED045}" destId="{5BD27A08-94CB-4044-AD34-3CD645D5D777}" srcOrd="3" destOrd="0" presId="urn:microsoft.com/office/officeart/2005/8/layout/hProcess6"/>
    <dgm:cxn modelId="{22955975-9FCB-B84B-B888-D58DCFB20C3B}" type="presParOf" srcId="{490DC4FA-EC19-EC49-A448-6A49AE5A8E62}" destId="{A5981113-7A1C-3641-8812-05F0477A3E8D}" srcOrd="1" destOrd="0" presId="urn:microsoft.com/office/officeart/2005/8/layout/hProcess6"/>
    <dgm:cxn modelId="{4DC9FC86-230B-2740-8A76-8CF6928BFB32}" type="presParOf" srcId="{490DC4FA-EC19-EC49-A448-6A49AE5A8E62}" destId="{75BEB030-9FC1-3042-B0DE-AFB2AE58120C}" srcOrd="2" destOrd="0" presId="urn:microsoft.com/office/officeart/2005/8/layout/hProcess6"/>
    <dgm:cxn modelId="{0397041F-3810-D24E-AE1F-A7E5E331AF9B}" type="presParOf" srcId="{75BEB030-9FC1-3042-B0DE-AFB2AE58120C}" destId="{D97D0F81-C0D5-E24F-BB4D-A4899BFDC926}" srcOrd="0" destOrd="0" presId="urn:microsoft.com/office/officeart/2005/8/layout/hProcess6"/>
    <dgm:cxn modelId="{9AD3749F-0E44-5A45-8B16-2604C8EDCFFC}" type="presParOf" srcId="{75BEB030-9FC1-3042-B0DE-AFB2AE58120C}" destId="{C25902B6-54CD-E743-B8AA-DC5A8463AF01}" srcOrd="1" destOrd="0" presId="urn:microsoft.com/office/officeart/2005/8/layout/hProcess6"/>
    <dgm:cxn modelId="{5AA6A4BA-B118-144B-BF79-EA551B1F68FE}" type="presParOf" srcId="{75BEB030-9FC1-3042-B0DE-AFB2AE58120C}" destId="{D07B9CED-7E0B-C94B-9D1C-59073ED3C4C3}" srcOrd="2" destOrd="0" presId="urn:microsoft.com/office/officeart/2005/8/layout/hProcess6"/>
    <dgm:cxn modelId="{D592EAF4-646C-3A46-ADFC-E4CABC535BEC}" type="presParOf" srcId="{75BEB030-9FC1-3042-B0DE-AFB2AE58120C}" destId="{6C648E49-6B94-9643-A031-12DB0E439C37}" srcOrd="3" destOrd="0" presId="urn:microsoft.com/office/officeart/2005/8/layout/hProcess6"/>
    <dgm:cxn modelId="{D1BCDEEE-CE57-2F46-A459-624DC99F5FC6}" type="presParOf" srcId="{490DC4FA-EC19-EC49-A448-6A49AE5A8E62}" destId="{F1F09425-D3D6-0244-BABD-71FA641EE5DA}" srcOrd="3" destOrd="0" presId="urn:microsoft.com/office/officeart/2005/8/layout/hProcess6"/>
    <dgm:cxn modelId="{3029A522-5648-B041-95CD-F32154D0BBD8}" type="presParOf" srcId="{490DC4FA-EC19-EC49-A448-6A49AE5A8E62}" destId="{9C6FAF28-9D6E-F241-B204-1CF452B8D5CC}" srcOrd="4" destOrd="0" presId="urn:microsoft.com/office/officeart/2005/8/layout/hProcess6"/>
    <dgm:cxn modelId="{4FF23B84-B8F0-5540-A3D3-7EECEC9DB805}" type="presParOf" srcId="{9C6FAF28-9D6E-F241-B204-1CF452B8D5CC}" destId="{A3FA5EAD-63A8-E446-AF9E-5181B497B359}" srcOrd="0" destOrd="0" presId="urn:microsoft.com/office/officeart/2005/8/layout/hProcess6"/>
    <dgm:cxn modelId="{41BFB193-2287-1346-945D-2B2714316852}" type="presParOf" srcId="{9C6FAF28-9D6E-F241-B204-1CF452B8D5CC}" destId="{8F4D9100-8067-8D45-9BC9-91CB339EA5F8}" srcOrd="1" destOrd="0" presId="urn:microsoft.com/office/officeart/2005/8/layout/hProcess6"/>
    <dgm:cxn modelId="{8A9F4AA0-BD98-784F-BDC7-79BC44205557}" type="presParOf" srcId="{9C6FAF28-9D6E-F241-B204-1CF452B8D5CC}" destId="{B4CDACB0-9BF9-E84A-8DB1-6B2C82F3CE76}" srcOrd="2" destOrd="0" presId="urn:microsoft.com/office/officeart/2005/8/layout/hProcess6"/>
    <dgm:cxn modelId="{CC0BE395-BC17-2047-9E10-178A391F2266}" type="presParOf" srcId="{9C6FAF28-9D6E-F241-B204-1CF452B8D5CC}" destId="{05EE98C3-07ED-9E4F-89BE-BEB95066185B}"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D86B0F-2D3B-084F-B670-6C5D19CDA2CB}" type="doc">
      <dgm:prSet loTypeId="urn:microsoft.com/office/officeart/2005/8/layout/process1" loCatId="" qsTypeId="urn:microsoft.com/office/officeart/2005/8/quickstyle/simple1" qsCatId="simple" csTypeId="urn:microsoft.com/office/officeart/2005/8/colors/accent6_2" csCatId="accent6" phldr="1"/>
      <dgm:spPr/>
    </dgm:pt>
    <dgm:pt modelId="{5FE8BFFF-4CA1-0F4E-82E9-7FBF3FF4FC78}">
      <dgm:prSet phldrT="[Text]"/>
      <dgm:spPr/>
      <dgm:t>
        <a:bodyPr/>
        <a:lstStyle/>
        <a:p>
          <a:endParaRPr lang="en-US" dirty="0"/>
        </a:p>
      </dgm:t>
    </dgm:pt>
    <dgm:pt modelId="{D024AD1E-6E16-074B-92BA-2BCCEADC2948}" type="parTrans" cxnId="{37D12316-C6FE-884E-8E1B-5A4479CC33C6}">
      <dgm:prSet/>
      <dgm:spPr/>
      <dgm:t>
        <a:bodyPr/>
        <a:lstStyle/>
        <a:p>
          <a:endParaRPr lang="en-US"/>
        </a:p>
      </dgm:t>
    </dgm:pt>
    <dgm:pt modelId="{C859E658-5B39-D44B-A25D-E1C4A1E82AAF}" type="sibTrans" cxnId="{37D12316-C6FE-884E-8E1B-5A4479CC33C6}">
      <dgm:prSet/>
      <dgm:spPr/>
      <dgm:t>
        <a:bodyPr/>
        <a:lstStyle/>
        <a:p>
          <a:endParaRPr lang="en-US"/>
        </a:p>
      </dgm:t>
    </dgm:pt>
    <dgm:pt modelId="{A198C3EA-4EC7-EA45-A584-3D620AA2A671}">
      <dgm:prSet phldrT="[Text]" custT="1"/>
      <dgm:spPr/>
      <dgm:t>
        <a:bodyPr/>
        <a:lstStyle/>
        <a:p>
          <a:r>
            <a:rPr lang="en-US" sz="2000" dirty="0" smtClean="0"/>
            <a:t>“For quartering of large bodies of troops among us”</a:t>
          </a:r>
          <a:endParaRPr lang="en-US" sz="2000" dirty="0"/>
        </a:p>
      </dgm:t>
    </dgm:pt>
    <dgm:pt modelId="{A8342689-1BB2-E04F-AB95-731D592317AB}" type="sibTrans" cxnId="{78526B33-8C3B-044F-9622-E19D2721A9F3}">
      <dgm:prSet/>
      <dgm:spPr/>
      <dgm:t>
        <a:bodyPr/>
        <a:lstStyle/>
        <a:p>
          <a:endParaRPr lang="en-US"/>
        </a:p>
      </dgm:t>
    </dgm:pt>
    <dgm:pt modelId="{F5E0ADC5-7BC2-EE43-8CAC-2124CC5A2836}" type="parTrans" cxnId="{78526B33-8C3B-044F-9622-E19D2721A9F3}">
      <dgm:prSet/>
      <dgm:spPr/>
      <dgm:t>
        <a:bodyPr/>
        <a:lstStyle/>
        <a:p>
          <a:endParaRPr lang="en-US"/>
        </a:p>
      </dgm:t>
    </dgm:pt>
    <dgm:pt modelId="{A89B16D6-3A16-9D46-B919-283684AC3B01}" type="pres">
      <dgm:prSet presAssocID="{D2D86B0F-2D3B-084F-B670-6C5D19CDA2CB}" presName="Name0" presStyleCnt="0">
        <dgm:presLayoutVars>
          <dgm:dir/>
          <dgm:resizeHandles val="exact"/>
        </dgm:presLayoutVars>
      </dgm:prSet>
      <dgm:spPr/>
    </dgm:pt>
    <dgm:pt modelId="{3F606241-D86B-BE49-A8C4-5206E50C95FE}" type="pres">
      <dgm:prSet presAssocID="{5FE8BFFF-4CA1-0F4E-82E9-7FBF3FF4FC78}" presName="node" presStyleLbl="node1" presStyleIdx="0" presStyleCnt="2">
        <dgm:presLayoutVars>
          <dgm:bulletEnabled val="1"/>
        </dgm:presLayoutVars>
      </dgm:prSet>
      <dgm:spPr/>
      <dgm:t>
        <a:bodyPr/>
        <a:lstStyle/>
        <a:p>
          <a:endParaRPr lang="en-US"/>
        </a:p>
      </dgm:t>
    </dgm:pt>
    <dgm:pt modelId="{86791C04-1551-614A-86DA-4F9A60DC9E29}" type="pres">
      <dgm:prSet presAssocID="{C859E658-5B39-D44B-A25D-E1C4A1E82AAF}" presName="sibTrans" presStyleLbl="sibTrans2D1" presStyleIdx="0" presStyleCnt="1"/>
      <dgm:spPr/>
      <dgm:t>
        <a:bodyPr/>
        <a:lstStyle/>
        <a:p>
          <a:endParaRPr lang="en-US"/>
        </a:p>
      </dgm:t>
    </dgm:pt>
    <dgm:pt modelId="{2532D241-E1FB-A64A-85E7-7EB88C5AB8AF}" type="pres">
      <dgm:prSet presAssocID="{C859E658-5B39-D44B-A25D-E1C4A1E82AAF}" presName="connectorText" presStyleLbl="sibTrans2D1" presStyleIdx="0" presStyleCnt="1"/>
      <dgm:spPr/>
      <dgm:t>
        <a:bodyPr/>
        <a:lstStyle/>
        <a:p>
          <a:endParaRPr lang="en-US"/>
        </a:p>
      </dgm:t>
    </dgm:pt>
    <dgm:pt modelId="{4229BC58-4514-DE40-90BC-FBDECB34F0BB}" type="pres">
      <dgm:prSet presAssocID="{A198C3EA-4EC7-EA45-A584-3D620AA2A671}" presName="node" presStyleLbl="node1" presStyleIdx="1" presStyleCnt="2">
        <dgm:presLayoutVars>
          <dgm:bulletEnabled val="1"/>
        </dgm:presLayoutVars>
      </dgm:prSet>
      <dgm:spPr/>
      <dgm:t>
        <a:bodyPr/>
        <a:lstStyle/>
        <a:p>
          <a:endParaRPr lang="en-US"/>
        </a:p>
      </dgm:t>
    </dgm:pt>
  </dgm:ptLst>
  <dgm:cxnLst>
    <dgm:cxn modelId="{30AD3881-6552-8543-BE34-0E79427EF784}" type="presOf" srcId="{D2D86B0F-2D3B-084F-B670-6C5D19CDA2CB}" destId="{A89B16D6-3A16-9D46-B919-283684AC3B01}" srcOrd="0" destOrd="0" presId="urn:microsoft.com/office/officeart/2005/8/layout/process1"/>
    <dgm:cxn modelId="{5A9B6538-2BE8-0C4E-93F1-D0233EFF01FD}" type="presOf" srcId="{C859E658-5B39-D44B-A25D-E1C4A1E82AAF}" destId="{2532D241-E1FB-A64A-85E7-7EB88C5AB8AF}" srcOrd="1" destOrd="0" presId="urn:microsoft.com/office/officeart/2005/8/layout/process1"/>
    <dgm:cxn modelId="{16F01F2D-78C0-3F48-BB09-1A5A25A93B5B}" type="presOf" srcId="{5FE8BFFF-4CA1-0F4E-82E9-7FBF3FF4FC78}" destId="{3F606241-D86B-BE49-A8C4-5206E50C95FE}" srcOrd="0" destOrd="0" presId="urn:microsoft.com/office/officeart/2005/8/layout/process1"/>
    <dgm:cxn modelId="{C7622765-5E1E-2D4E-85A3-F1CAE59533BE}" type="presOf" srcId="{C859E658-5B39-D44B-A25D-E1C4A1E82AAF}" destId="{86791C04-1551-614A-86DA-4F9A60DC9E29}" srcOrd="0" destOrd="0" presId="urn:microsoft.com/office/officeart/2005/8/layout/process1"/>
    <dgm:cxn modelId="{3DBAE515-7E49-FB48-AE9E-95FD079AAFB1}" type="presOf" srcId="{A198C3EA-4EC7-EA45-A584-3D620AA2A671}" destId="{4229BC58-4514-DE40-90BC-FBDECB34F0BB}" srcOrd="0" destOrd="0" presId="urn:microsoft.com/office/officeart/2005/8/layout/process1"/>
    <dgm:cxn modelId="{78526B33-8C3B-044F-9622-E19D2721A9F3}" srcId="{D2D86B0F-2D3B-084F-B670-6C5D19CDA2CB}" destId="{A198C3EA-4EC7-EA45-A584-3D620AA2A671}" srcOrd="1" destOrd="0" parTransId="{F5E0ADC5-7BC2-EE43-8CAC-2124CC5A2836}" sibTransId="{A8342689-1BB2-E04F-AB95-731D592317AB}"/>
    <dgm:cxn modelId="{37D12316-C6FE-884E-8E1B-5A4479CC33C6}" srcId="{D2D86B0F-2D3B-084F-B670-6C5D19CDA2CB}" destId="{5FE8BFFF-4CA1-0F4E-82E9-7FBF3FF4FC78}" srcOrd="0" destOrd="0" parTransId="{D024AD1E-6E16-074B-92BA-2BCCEADC2948}" sibTransId="{C859E658-5B39-D44B-A25D-E1C4A1E82AAF}"/>
    <dgm:cxn modelId="{EF6E9113-2A78-5E49-BDCB-7A7571B63F3E}" type="presParOf" srcId="{A89B16D6-3A16-9D46-B919-283684AC3B01}" destId="{3F606241-D86B-BE49-A8C4-5206E50C95FE}" srcOrd="0" destOrd="0" presId="urn:microsoft.com/office/officeart/2005/8/layout/process1"/>
    <dgm:cxn modelId="{3436B558-E01C-5648-9E8B-4BBE84395108}" type="presParOf" srcId="{A89B16D6-3A16-9D46-B919-283684AC3B01}" destId="{86791C04-1551-614A-86DA-4F9A60DC9E29}" srcOrd="1" destOrd="0" presId="urn:microsoft.com/office/officeart/2005/8/layout/process1"/>
    <dgm:cxn modelId="{0FDBA6AE-4C85-3E49-A31B-E7B156CB100F}" type="presParOf" srcId="{86791C04-1551-614A-86DA-4F9A60DC9E29}" destId="{2532D241-E1FB-A64A-85E7-7EB88C5AB8AF}" srcOrd="0" destOrd="0" presId="urn:microsoft.com/office/officeart/2005/8/layout/process1"/>
    <dgm:cxn modelId="{95F48B18-8DE1-8147-9843-3D82780CC726}" type="presParOf" srcId="{A89B16D6-3A16-9D46-B919-283684AC3B01}" destId="{4229BC58-4514-DE40-90BC-FBDECB34F0B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D86B0F-2D3B-084F-B670-6C5D19CDA2CB}" type="doc">
      <dgm:prSet loTypeId="urn:microsoft.com/office/officeart/2005/8/layout/process1" loCatId="" qsTypeId="urn:microsoft.com/office/officeart/2005/8/quickstyle/simple1" qsCatId="simple" csTypeId="urn:microsoft.com/office/officeart/2005/8/colors/accent5_2" csCatId="accent5" phldr="1"/>
      <dgm:spPr/>
    </dgm:pt>
    <dgm:pt modelId="{5FE8BFFF-4CA1-0F4E-82E9-7FBF3FF4FC78}">
      <dgm:prSet phldrT="[Text]"/>
      <dgm:spPr/>
      <dgm:t>
        <a:bodyPr/>
        <a:lstStyle/>
        <a:p>
          <a:endParaRPr lang="en-US" dirty="0"/>
        </a:p>
      </dgm:t>
    </dgm:pt>
    <dgm:pt modelId="{D024AD1E-6E16-074B-92BA-2BCCEADC2948}" type="parTrans" cxnId="{37D12316-C6FE-884E-8E1B-5A4479CC33C6}">
      <dgm:prSet/>
      <dgm:spPr/>
      <dgm:t>
        <a:bodyPr/>
        <a:lstStyle/>
        <a:p>
          <a:endParaRPr lang="en-US"/>
        </a:p>
      </dgm:t>
    </dgm:pt>
    <dgm:pt modelId="{C859E658-5B39-D44B-A25D-E1C4A1E82AAF}" type="sibTrans" cxnId="{37D12316-C6FE-884E-8E1B-5A4479CC33C6}">
      <dgm:prSet/>
      <dgm:spPr/>
      <dgm:t>
        <a:bodyPr/>
        <a:lstStyle/>
        <a:p>
          <a:endParaRPr lang="en-US"/>
        </a:p>
      </dgm:t>
    </dgm:pt>
    <dgm:pt modelId="{A198C3EA-4EC7-EA45-A584-3D620AA2A671}">
      <dgm:prSet phldrT="[Text]" custT="1"/>
      <dgm:spPr/>
      <dgm:t>
        <a:bodyPr/>
        <a:lstStyle/>
        <a:p>
          <a:r>
            <a:rPr lang="en-US" sz="2000" dirty="0" smtClean="0"/>
            <a:t>“For cutting off trade with all parts of the world”</a:t>
          </a:r>
          <a:endParaRPr lang="en-US" sz="2000" dirty="0"/>
        </a:p>
      </dgm:t>
    </dgm:pt>
    <dgm:pt modelId="{F5E0ADC5-7BC2-EE43-8CAC-2124CC5A2836}" type="parTrans" cxnId="{78526B33-8C3B-044F-9622-E19D2721A9F3}">
      <dgm:prSet/>
      <dgm:spPr/>
      <dgm:t>
        <a:bodyPr/>
        <a:lstStyle/>
        <a:p>
          <a:endParaRPr lang="en-US"/>
        </a:p>
      </dgm:t>
    </dgm:pt>
    <dgm:pt modelId="{A8342689-1BB2-E04F-AB95-731D592317AB}" type="sibTrans" cxnId="{78526B33-8C3B-044F-9622-E19D2721A9F3}">
      <dgm:prSet/>
      <dgm:spPr/>
      <dgm:t>
        <a:bodyPr/>
        <a:lstStyle/>
        <a:p>
          <a:endParaRPr lang="en-US"/>
        </a:p>
      </dgm:t>
    </dgm:pt>
    <dgm:pt modelId="{A89B16D6-3A16-9D46-B919-283684AC3B01}" type="pres">
      <dgm:prSet presAssocID="{D2D86B0F-2D3B-084F-B670-6C5D19CDA2CB}" presName="Name0" presStyleCnt="0">
        <dgm:presLayoutVars>
          <dgm:dir/>
          <dgm:resizeHandles val="exact"/>
        </dgm:presLayoutVars>
      </dgm:prSet>
      <dgm:spPr/>
    </dgm:pt>
    <dgm:pt modelId="{3F606241-D86B-BE49-A8C4-5206E50C95FE}" type="pres">
      <dgm:prSet presAssocID="{5FE8BFFF-4CA1-0F4E-82E9-7FBF3FF4FC78}" presName="node" presStyleLbl="node1" presStyleIdx="0" presStyleCnt="2">
        <dgm:presLayoutVars>
          <dgm:bulletEnabled val="1"/>
        </dgm:presLayoutVars>
      </dgm:prSet>
      <dgm:spPr/>
      <dgm:t>
        <a:bodyPr/>
        <a:lstStyle/>
        <a:p>
          <a:endParaRPr lang="en-US"/>
        </a:p>
      </dgm:t>
    </dgm:pt>
    <dgm:pt modelId="{86791C04-1551-614A-86DA-4F9A60DC9E29}" type="pres">
      <dgm:prSet presAssocID="{C859E658-5B39-D44B-A25D-E1C4A1E82AAF}" presName="sibTrans" presStyleLbl="sibTrans2D1" presStyleIdx="0" presStyleCnt="1"/>
      <dgm:spPr/>
      <dgm:t>
        <a:bodyPr/>
        <a:lstStyle/>
        <a:p>
          <a:endParaRPr lang="en-US"/>
        </a:p>
      </dgm:t>
    </dgm:pt>
    <dgm:pt modelId="{2532D241-E1FB-A64A-85E7-7EB88C5AB8AF}" type="pres">
      <dgm:prSet presAssocID="{C859E658-5B39-D44B-A25D-E1C4A1E82AAF}" presName="connectorText" presStyleLbl="sibTrans2D1" presStyleIdx="0" presStyleCnt="1"/>
      <dgm:spPr/>
      <dgm:t>
        <a:bodyPr/>
        <a:lstStyle/>
        <a:p>
          <a:endParaRPr lang="en-US"/>
        </a:p>
      </dgm:t>
    </dgm:pt>
    <dgm:pt modelId="{4229BC58-4514-DE40-90BC-FBDECB34F0BB}" type="pres">
      <dgm:prSet presAssocID="{A198C3EA-4EC7-EA45-A584-3D620AA2A671}" presName="node" presStyleLbl="node1" presStyleIdx="1" presStyleCnt="2">
        <dgm:presLayoutVars>
          <dgm:bulletEnabled val="1"/>
        </dgm:presLayoutVars>
      </dgm:prSet>
      <dgm:spPr/>
      <dgm:t>
        <a:bodyPr/>
        <a:lstStyle/>
        <a:p>
          <a:endParaRPr lang="en-US"/>
        </a:p>
      </dgm:t>
    </dgm:pt>
  </dgm:ptLst>
  <dgm:cxnLst>
    <dgm:cxn modelId="{78526B33-8C3B-044F-9622-E19D2721A9F3}" srcId="{D2D86B0F-2D3B-084F-B670-6C5D19CDA2CB}" destId="{A198C3EA-4EC7-EA45-A584-3D620AA2A671}" srcOrd="1" destOrd="0" parTransId="{F5E0ADC5-7BC2-EE43-8CAC-2124CC5A2836}" sibTransId="{A8342689-1BB2-E04F-AB95-731D592317AB}"/>
    <dgm:cxn modelId="{151C61DD-3DBE-3A41-B032-AF5E3E99BCC4}" type="presOf" srcId="{A198C3EA-4EC7-EA45-A584-3D620AA2A671}" destId="{4229BC58-4514-DE40-90BC-FBDECB34F0BB}" srcOrd="0" destOrd="0" presId="urn:microsoft.com/office/officeart/2005/8/layout/process1"/>
    <dgm:cxn modelId="{35395173-4844-3640-B8CA-5296AE66CC76}" type="presOf" srcId="{5FE8BFFF-4CA1-0F4E-82E9-7FBF3FF4FC78}" destId="{3F606241-D86B-BE49-A8C4-5206E50C95FE}" srcOrd="0" destOrd="0" presId="urn:microsoft.com/office/officeart/2005/8/layout/process1"/>
    <dgm:cxn modelId="{66FC80AE-3FA4-0F4C-9EEE-7596E6313C88}" type="presOf" srcId="{D2D86B0F-2D3B-084F-B670-6C5D19CDA2CB}" destId="{A89B16D6-3A16-9D46-B919-283684AC3B01}" srcOrd="0" destOrd="0" presId="urn:microsoft.com/office/officeart/2005/8/layout/process1"/>
    <dgm:cxn modelId="{37D12316-C6FE-884E-8E1B-5A4479CC33C6}" srcId="{D2D86B0F-2D3B-084F-B670-6C5D19CDA2CB}" destId="{5FE8BFFF-4CA1-0F4E-82E9-7FBF3FF4FC78}" srcOrd="0" destOrd="0" parTransId="{D024AD1E-6E16-074B-92BA-2BCCEADC2948}" sibTransId="{C859E658-5B39-D44B-A25D-E1C4A1E82AAF}"/>
    <dgm:cxn modelId="{2EB0A1A7-75B8-E24A-8E9E-7FD22FE4427B}" type="presOf" srcId="{C859E658-5B39-D44B-A25D-E1C4A1E82AAF}" destId="{86791C04-1551-614A-86DA-4F9A60DC9E29}" srcOrd="0" destOrd="0" presId="urn:microsoft.com/office/officeart/2005/8/layout/process1"/>
    <dgm:cxn modelId="{74F117D4-937C-9C4E-ABAC-8884E9A5DB2A}" type="presOf" srcId="{C859E658-5B39-D44B-A25D-E1C4A1E82AAF}" destId="{2532D241-E1FB-A64A-85E7-7EB88C5AB8AF}" srcOrd="1" destOrd="0" presId="urn:microsoft.com/office/officeart/2005/8/layout/process1"/>
    <dgm:cxn modelId="{A800B3B5-425D-2D4F-83D9-CF5DDDF66ADD}" type="presParOf" srcId="{A89B16D6-3A16-9D46-B919-283684AC3B01}" destId="{3F606241-D86B-BE49-A8C4-5206E50C95FE}" srcOrd="0" destOrd="0" presId="urn:microsoft.com/office/officeart/2005/8/layout/process1"/>
    <dgm:cxn modelId="{B41C3D76-C539-C14B-9E36-30C7B2B39A28}" type="presParOf" srcId="{A89B16D6-3A16-9D46-B919-283684AC3B01}" destId="{86791C04-1551-614A-86DA-4F9A60DC9E29}" srcOrd="1" destOrd="0" presId="urn:microsoft.com/office/officeart/2005/8/layout/process1"/>
    <dgm:cxn modelId="{7CAD86D8-D0A7-814D-BE41-5FDE50DE5412}" type="presParOf" srcId="{86791C04-1551-614A-86DA-4F9A60DC9E29}" destId="{2532D241-E1FB-A64A-85E7-7EB88C5AB8AF}" srcOrd="0" destOrd="0" presId="urn:microsoft.com/office/officeart/2005/8/layout/process1"/>
    <dgm:cxn modelId="{77994B78-D16B-4844-AC73-B1399AF24549}" type="presParOf" srcId="{A89B16D6-3A16-9D46-B919-283684AC3B01}" destId="{4229BC58-4514-DE40-90BC-FBDECB34F0BB}"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D86B0F-2D3B-084F-B670-6C5D19CDA2CB}" type="doc">
      <dgm:prSet loTypeId="urn:microsoft.com/office/officeart/2005/8/layout/process1" loCatId="" qsTypeId="urn:microsoft.com/office/officeart/2005/8/quickstyle/simple1" qsCatId="simple" csTypeId="urn:microsoft.com/office/officeart/2005/8/colors/accent3_2" csCatId="accent3" phldr="1"/>
      <dgm:spPr/>
    </dgm:pt>
    <dgm:pt modelId="{5FE8BFFF-4CA1-0F4E-82E9-7FBF3FF4FC78}">
      <dgm:prSet phldrT="[Text]"/>
      <dgm:spPr/>
      <dgm:t>
        <a:bodyPr/>
        <a:lstStyle/>
        <a:p>
          <a:endParaRPr lang="en-US" dirty="0"/>
        </a:p>
      </dgm:t>
    </dgm:pt>
    <dgm:pt modelId="{D024AD1E-6E16-074B-92BA-2BCCEADC2948}" type="parTrans" cxnId="{37D12316-C6FE-884E-8E1B-5A4479CC33C6}">
      <dgm:prSet/>
      <dgm:spPr/>
      <dgm:t>
        <a:bodyPr/>
        <a:lstStyle/>
        <a:p>
          <a:endParaRPr lang="en-US"/>
        </a:p>
      </dgm:t>
    </dgm:pt>
    <dgm:pt modelId="{C859E658-5B39-D44B-A25D-E1C4A1E82AAF}" type="sibTrans" cxnId="{37D12316-C6FE-884E-8E1B-5A4479CC33C6}">
      <dgm:prSet/>
      <dgm:spPr/>
      <dgm:t>
        <a:bodyPr/>
        <a:lstStyle/>
        <a:p>
          <a:endParaRPr lang="en-US"/>
        </a:p>
      </dgm:t>
    </dgm:pt>
    <dgm:pt modelId="{A198C3EA-4EC7-EA45-A584-3D620AA2A671}">
      <dgm:prSet phldrT="[Text]" custT="1"/>
      <dgm:spPr/>
      <dgm:t>
        <a:bodyPr/>
        <a:lstStyle/>
        <a:p>
          <a:r>
            <a:rPr lang="en-US" sz="1600" dirty="0" smtClean="0"/>
            <a:t>“He has … Government here… declaring us out of his Protection and waging War against us”</a:t>
          </a:r>
          <a:endParaRPr lang="en-US" sz="1600" dirty="0"/>
        </a:p>
      </dgm:t>
    </dgm:pt>
    <dgm:pt modelId="{F5E0ADC5-7BC2-EE43-8CAC-2124CC5A2836}" type="parTrans" cxnId="{78526B33-8C3B-044F-9622-E19D2721A9F3}">
      <dgm:prSet/>
      <dgm:spPr/>
      <dgm:t>
        <a:bodyPr/>
        <a:lstStyle/>
        <a:p>
          <a:endParaRPr lang="en-US"/>
        </a:p>
      </dgm:t>
    </dgm:pt>
    <dgm:pt modelId="{A8342689-1BB2-E04F-AB95-731D592317AB}" type="sibTrans" cxnId="{78526B33-8C3B-044F-9622-E19D2721A9F3}">
      <dgm:prSet/>
      <dgm:spPr/>
      <dgm:t>
        <a:bodyPr/>
        <a:lstStyle/>
        <a:p>
          <a:endParaRPr lang="en-US"/>
        </a:p>
      </dgm:t>
    </dgm:pt>
    <dgm:pt modelId="{A89B16D6-3A16-9D46-B919-283684AC3B01}" type="pres">
      <dgm:prSet presAssocID="{D2D86B0F-2D3B-084F-B670-6C5D19CDA2CB}" presName="Name0" presStyleCnt="0">
        <dgm:presLayoutVars>
          <dgm:dir/>
          <dgm:resizeHandles val="exact"/>
        </dgm:presLayoutVars>
      </dgm:prSet>
      <dgm:spPr/>
    </dgm:pt>
    <dgm:pt modelId="{3F606241-D86B-BE49-A8C4-5206E50C95FE}" type="pres">
      <dgm:prSet presAssocID="{5FE8BFFF-4CA1-0F4E-82E9-7FBF3FF4FC78}" presName="node" presStyleLbl="node1" presStyleIdx="0" presStyleCnt="2">
        <dgm:presLayoutVars>
          <dgm:bulletEnabled val="1"/>
        </dgm:presLayoutVars>
      </dgm:prSet>
      <dgm:spPr/>
      <dgm:t>
        <a:bodyPr/>
        <a:lstStyle/>
        <a:p>
          <a:endParaRPr lang="en-US"/>
        </a:p>
      </dgm:t>
    </dgm:pt>
    <dgm:pt modelId="{86791C04-1551-614A-86DA-4F9A60DC9E29}" type="pres">
      <dgm:prSet presAssocID="{C859E658-5B39-D44B-A25D-E1C4A1E82AAF}" presName="sibTrans" presStyleLbl="sibTrans2D1" presStyleIdx="0" presStyleCnt="1"/>
      <dgm:spPr/>
      <dgm:t>
        <a:bodyPr/>
        <a:lstStyle/>
        <a:p>
          <a:endParaRPr lang="en-US"/>
        </a:p>
      </dgm:t>
    </dgm:pt>
    <dgm:pt modelId="{2532D241-E1FB-A64A-85E7-7EB88C5AB8AF}" type="pres">
      <dgm:prSet presAssocID="{C859E658-5B39-D44B-A25D-E1C4A1E82AAF}" presName="connectorText" presStyleLbl="sibTrans2D1" presStyleIdx="0" presStyleCnt="1"/>
      <dgm:spPr/>
      <dgm:t>
        <a:bodyPr/>
        <a:lstStyle/>
        <a:p>
          <a:endParaRPr lang="en-US"/>
        </a:p>
      </dgm:t>
    </dgm:pt>
    <dgm:pt modelId="{4229BC58-4514-DE40-90BC-FBDECB34F0BB}" type="pres">
      <dgm:prSet presAssocID="{A198C3EA-4EC7-EA45-A584-3D620AA2A671}" presName="node" presStyleLbl="node1" presStyleIdx="1" presStyleCnt="2">
        <dgm:presLayoutVars>
          <dgm:bulletEnabled val="1"/>
        </dgm:presLayoutVars>
      </dgm:prSet>
      <dgm:spPr/>
      <dgm:t>
        <a:bodyPr/>
        <a:lstStyle/>
        <a:p>
          <a:endParaRPr lang="en-US"/>
        </a:p>
      </dgm:t>
    </dgm:pt>
  </dgm:ptLst>
  <dgm:cxnLst>
    <dgm:cxn modelId="{01A23AC4-71D6-8C4E-8873-3C93682A0EAE}" type="presOf" srcId="{D2D86B0F-2D3B-084F-B670-6C5D19CDA2CB}" destId="{A89B16D6-3A16-9D46-B919-283684AC3B01}" srcOrd="0" destOrd="0" presId="urn:microsoft.com/office/officeart/2005/8/layout/process1"/>
    <dgm:cxn modelId="{CFF8222A-B8C3-194C-B6F5-CEEDB224A813}" type="presOf" srcId="{C859E658-5B39-D44B-A25D-E1C4A1E82AAF}" destId="{2532D241-E1FB-A64A-85E7-7EB88C5AB8AF}" srcOrd="1" destOrd="0" presId="urn:microsoft.com/office/officeart/2005/8/layout/process1"/>
    <dgm:cxn modelId="{B3C88712-7C53-0443-AC2B-D2CF6ED05B30}" type="presOf" srcId="{A198C3EA-4EC7-EA45-A584-3D620AA2A671}" destId="{4229BC58-4514-DE40-90BC-FBDECB34F0BB}" srcOrd="0" destOrd="0" presId="urn:microsoft.com/office/officeart/2005/8/layout/process1"/>
    <dgm:cxn modelId="{D21D7089-EEBB-6846-A313-BCF7E958C1E0}" type="presOf" srcId="{C859E658-5B39-D44B-A25D-E1C4A1E82AAF}" destId="{86791C04-1551-614A-86DA-4F9A60DC9E29}" srcOrd="0" destOrd="0" presId="urn:microsoft.com/office/officeart/2005/8/layout/process1"/>
    <dgm:cxn modelId="{27FA1201-A8A7-E04E-9DB9-D7A55764D1ED}" type="presOf" srcId="{5FE8BFFF-4CA1-0F4E-82E9-7FBF3FF4FC78}" destId="{3F606241-D86B-BE49-A8C4-5206E50C95FE}" srcOrd="0" destOrd="0" presId="urn:microsoft.com/office/officeart/2005/8/layout/process1"/>
    <dgm:cxn modelId="{78526B33-8C3B-044F-9622-E19D2721A9F3}" srcId="{D2D86B0F-2D3B-084F-B670-6C5D19CDA2CB}" destId="{A198C3EA-4EC7-EA45-A584-3D620AA2A671}" srcOrd="1" destOrd="0" parTransId="{F5E0ADC5-7BC2-EE43-8CAC-2124CC5A2836}" sibTransId="{A8342689-1BB2-E04F-AB95-731D592317AB}"/>
    <dgm:cxn modelId="{37D12316-C6FE-884E-8E1B-5A4479CC33C6}" srcId="{D2D86B0F-2D3B-084F-B670-6C5D19CDA2CB}" destId="{5FE8BFFF-4CA1-0F4E-82E9-7FBF3FF4FC78}" srcOrd="0" destOrd="0" parTransId="{D024AD1E-6E16-074B-92BA-2BCCEADC2948}" sibTransId="{C859E658-5B39-D44B-A25D-E1C4A1E82AAF}"/>
    <dgm:cxn modelId="{DCDC56AF-909B-5346-A2C5-82C3207F779D}" type="presParOf" srcId="{A89B16D6-3A16-9D46-B919-283684AC3B01}" destId="{3F606241-D86B-BE49-A8C4-5206E50C95FE}" srcOrd="0" destOrd="0" presId="urn:microsoft.com/office/officeart/2005/8/layout/process1"/>
    <dgm:cxn modelId="{572EEBCC-4BA0-084C-B9E4-151D8C6A6A67}" type="presParOf" srcId="{A89B16D6-3A16-9D46-B919-283684AC3B01}" destId="{86791C04-1551-614A-86DA-4F9A60DC9E29}" srcOrd="1" destOrd="0" presId="urn:microsoft.com/office/officeart/2005/8/layout/process1"/>
    <dgm:cxn modelId="{EBE632A9-73B5-B34E-9DFA-DE927AD58796}" type="presParOf" srcId="{86791C04-1551-614A-86DA-4F9A60DC9E29}" destId="{2532D241-E1FB-A64A-85E7-7EB88C5AB8AF}" srcOrd="0" destOrd="0" presId="urn:microsoft.com/office/officeart/2005/8/layout/process1"/>
    <dgm:cxn modelId="{114ED93F-9E27-264C-878E-BFB1F5E4DF8D}" type="presParOf" srcId="{A89B16D6-3A16-9D46-B919-283684AC3B01}" destId="{4229BC58-4514-DE40-90BC-FBDECB34F0BB}"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97E82-E39E-B345-A0D3-7D012D732485}">
      <dsp:nvSpPr>
        <dsp:cNvPr id="0" name=""/>
        <dsp:cNvSpPr/>
      </dsp:nvSpPr>
      <dsp:spPr>
        <a:xfrm>
          <a:off x="2210377" y="1190"/>
          <a:ext cx="6930554" cy="944562"/>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Push: Create colonies to support mercantilism</a:t>
          </a:r>
          <a:endParaRPr lang="en-US" sz="2200" kern="1200" dirty="0"/>
        </a:p>
        <a:p>
          <a:pPr marL="228600" lvl="1" indent="-228600" algn="l" defTabSz="977900">
            <a:lnSpc>
              <a:spcPct val="90000"/>
            </a:lnSpc>
            <a:spcBef>
              <a:spcPct val="0"/>
            </a:spcBef>
            <a:spcAft>
              <a:spcPct val="15000"/>
            </a:spcAft>
            <a:buChar char="••"/>
          </a:pPr>
          <a:r>
            <a:rPr lang="en-US" sz="2200" kern="1200" dirty="0" smtClean="0"/>
            <a:t>Pull: Desire own land, natural resources for profit</a:t>
          </a:r>
          <a:endParaRPr lang="en-US" sz="2200" kern="1200" dirty="0"/>
        </a:p>
      </dsp:txBody>
      <dsp:txXfrm>
        <a:off x="2210377" y="119260"/>
        <a:ext cx="6576343" cy="708422"/>
      </dsp:txXfrm>
    </dsp:sp>
    <dsp:sp modelId="{3A709B95-1A5D-CD40-A9AB-11D45A254654}">
      <dsp:nvSpPr>
        <dsp:cNvPr id="0" name=""/>
        <dsp:cNvSpPr/>
      </dsp:nvSpPr>
      <dsp:spPr>
        <a:xfrm>
          <a:off x="3067" y="1190"/>
          <a:ext cx="2207310" cy="944562"/>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Economic</a:t>
          </a:r>
          <a:endParaRPr lang="en-US" sz="3400" kern="1200" dirty="0"/>
        </a:p>
      </dsp:txBody>
      <dsp:txXfrm>
        <a:off x="49177" y="47300"/>
        <a:ext cx="2115090" cy="852342"/>
      </dsp:txXfrm>
    </dsp:sp>
    <dsp:sp modelId="{37D53E5E-76CE-DB47-B906-5D6E2854AF0A}">
      <dsp:nvSpPr>
        <dsp:cNvPr id="0" name=""/>
        <dsp:cNvSpPr/>
      </dsp:nvSpPr>
      <dsp:spPr>
        <a:xfrm>
          <a:off x="2210377" y="1040209"/>
          <a:ext cx="6930554" cy="944562"/>
        </a:xfrm>
        <a:prstGeom prst="rightArrow">
          <a:avLst>
            <a:gd name="adj1" fmla="val 75000"/>
            <a:gd name="adj2" fmla="val 50000"/>
          </a:avLst>
        </a:prstGeom>
        <a:solidFill>
          <a:schemeClr val="accent4">
            <a:tint val="40000"/>
            <a:alpha val="90000"/>
            <a:hueOff val="6922686"/>
            <a:satOff val="-5402"/>
            <a:lumOff val="-643"/>
            <a:alphaOff val="0"/>
          </a:schemeClr>
        </a:solidFill>
        <a:ln w="9525" cap="flat" cmpd="sng" algn="ctr">
          <a:solidFill>
            <a:schemeClr val="accent4">
              <a:tint val="40000"/>
              <a:alpha val="90000"/>
              <a:hueOff val="6922686"/>
              <a:satOff val="-5402"/>
              <a:lumOff val="-6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Push: King made everyone practice same religion</a:t>
          </a:r>
          <a:endParaRPr lang="en-US" sz="2200" kern="1200" dirty="0"/>
        </a:p>
        <a:p>
          <a:pPr marL="228600" lvl="1" indent="-228600" algn="l" defTabSz="977900">
            <a:lnSpc>
              <a:spcPct val="90000"/>
            </a:lnSpc>
            <a:spcBef>
              <a:spcPct val="0"/>
            </a:spcBef>
            <a:spcAft>
              <a:spcPct val="15000"/>
            </a:spcAft>
            <a:buChar char="••"/>
          </a:pPr>
          <a:r>
            <a:rPr lang="en-US" sz="2200" kern="1200" dirty="0" smtClean="0"/>
            <a:t>Pull: Escape religious persecution, freedom of religion</a:t>
          </a:r>
          <a:endParaRPr lang="en-US" sz="2200" kern="1200" dirty="0"/>
        </a:p>
      </dsp:txBody>
      <dsp:txXfrm>
        <a:off x="2210377" y="1158279"/>
        <a:ext cx="6576343" cy="708422"/>
      </dsp:txXfrm>
    </dsp:sp>
    <dsp:sp modelId="{596550A3-E047-A641-B72C-7FCB22EE47D5}">
      <dsp:nvSpPr>
        <dsp:cNvPr id="0" name=""/>
        <dsp:cNvSpPr/>
      </dsp:nvSpPr>
      <dsp:spPr>
        <a:xfrm>
          <a:off x="3067" y="1040209"/>
          <a:ext cx="2207310" cy="944562"/>
        </a:xfrm>
        <a:prstGeom prst="roundRect">
          <a:avLst/>
        </a:prstGeom>
        <a:gradFill rotWithShape="0">
          <a:gsLst>
            <a:gs pos="0">
              <a:schemeClr val="accent4">
                <a:hueOff val="6601829"/>
                <a:satOff val="0"/>
                <a:lumOff val="-2288"/>
                <a:alphaOff val="0"/>
                <a:tint val="100000"/>
                <a:shade val="100000"/>
                <a:satMod val="130000"/>
              </a:schemeClr>
            </a:gs>
            <a:gs pos="100000">
              <a:schemeClr val="accent4">
                <a:hueOff val="6601829"/>
                <a:satOff val="0"/>
                <a:lumOff val="-22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Religious</a:t>
          </a:r>
          <a:endParaRPr lang="en-US" sz="3400" kern="1200" dirty="0"/>
        </a:p>
      </dsp:txBody>
      <dsp:txXfrm>
        <a:off x="49177" y="1086319"/>
        <a:ext cx="2115090" cy="852342"/>
      </dsp:txXfrm>
    </dsp:sp>
    <dsp:sp modelId="{0DB41F1B-5A9D-1946-978F-85BFB2A8ED5A}">
      <dsp:nvSpPr>
        <dsp:cNvPr id="0" name=""/>
        <dsp:cNvSpPr/>
      </dsp:nvSpPr>
      <dsp:spPr>
        <a:xfrm>
          <a:off x="2210377" y="2079228"/>
          <a:ext cx="6930554" cy="944562"/>
        </a:xfrm>
        <a:prstGeom prst="rightArrow">
          <a:avLst>
            <a:gd name="adj1" fmla="val 75000"/>
            <a:gd name="adj2" fmla="val 50000"/>
          </a:avLst>
        </a:prstGeom>
        <a:solidFill>
          <a:schemeClr val="accent4">
            <a:tint val="40000"/>
            <a:alpha val="90000"/>
            <a:hueOff val="13845372"/>
            <a:satOff val="-10803"/>
            <a:lumOff val="-1287"/>
            <a:alphaOff val="0"/>
          </a:schemeClr>
        </a:solidFill>
        <a:ln w="9525" cap="flat" cmpd="sng" algn="ctr">
          <a:solidFill>
            <a:schemeClr val="accent4">
              <a:tint val="40000"/>
              <a:alpha val="90000"/>
              <a:hueOff val="13845372"/>
              <a:satOff val="-10803"/>
              <a:lumOff val="-128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Push: Rid society of excessive population</a:t>
          </a:r>
          <a:endParaRPr lang="en-US" sz="2200" kern="1200" dirty="0"/>
        </a:p>
        <a:p>
          <a:pPr marL="228600" lvl="1" indent="-228600" algn="l" defTabSz="977900">
            <a:lnSpc>
              <a:spcPct val="90000"/>
            </a:lnSpc>
            <a:spcBef>
              <a:spcPct val="0"/>
            </a:spcBef>
            <a:spcAft>
              <a:spcPct val="15000"/>
            </a:spcAft>
            <a:buChar char="••"/>
          </a:pPr>
          <a:r>
            <a:rPr lang="en-US" sz="2200" kern="1200" dirty="0" smtClean="0"/>
            <a:t>Pull: Start a new life, climb social ladder</a:t>
          </a:r>
          <a:endParaRPr lang="en-US" sz="2200" kern="1200" dirty="0"/>
        </a:p>
      </dsp:txBody>
      <dsp:txXfrm>
        <a:off x="2210377" y="2197298"/>
        <a:ext cx="6576343" cy="708422"/>
      </dsp:txXfrm>
    </dsp:sp>
    <dsp:sp modelId="{99D29FD9-7030-8C40-9DDC-315C93131827}">
      <dsp:nvSpPr>
        <dsp:cNvPr id="0" name=""/>
        <dsp:cNvSpPr/>
      </dsp:nvSpPr>
      <dsp:spPr>
        <a:xfrm>
          <a:off x="3067" y="2079228"/>
          <a:ext cx="2207310" cy="944562"/>
        </a:xfrm>
        <a:prstGeom prst="roundRect">
          <a:avLst/>
        </a:prstGeom>
        <a:gradFill rotWithShape="0">
          <a:gsLst>
            <a:gs pos="0">
              <a:schemeClr val="accent4">
                <a:hueOff val="13203658"/>
                <a:satOff val="0"/>
                <a:lumOff val="-4575"/>
                <a:alphaOff val="0"/>
                <a:tint val="100000"/>
                <a:shade val="100000"/>
                <a:satMod val="130000"/>
              </a:schemeClr>
            </a:gs>
            <a:gs pos="100000">
              <a:schemeClr val="accent4">
                <a:hueOff val="13203658"/>
                <a:satOff val="0"/>
                <a:lumOff val="-45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Social</a:t>
          </a:r>
          <a:endParaRPr lang="en-US" sz="3400" kern="1200" dirty="0"/>
        </a:p>
      </dsp:txBody>
      <dsp:txXfrm>
        <a:off x="49177" y="2125338"/>
        <a:ext cx="2115090" cy="852342"/>
      </dsp:txXfrm>
    </dsp:sp>
    <dsp:sp modelId="{47EFFFBD-5AE1-7545-936A-4E6AC4B9D728}">
      <dsp:nvSpPr>
        <dsp:cNvPr id="0" name=""/>
        <dsp:cNvSpPr/>
      </dsp:nvSpPr>
      <dsp:spPr>
        <a:xfrm>
          <a:off x="2210377" y="3118246"/>
          <a:ext cx="6930554" cy="944562"/>
        </a:xfrm>
        <a:prstGeom prst="rightArrow">
          <a:avLst>
            <a:gd name="adj1" fmla="val 75000"/>
            <a:gd name="adj2" fmla="val 50000"/>
          </a:avLst>
        </a:prstGeom>
        <a:solidFill>
          <a:schemeClr val="accent4">
            <a:tint val="40000"/>
            <a:alpha val="90000"/>
            <a:hueOff val="20768057"/>
            <a:satOff val="-16205"/>
            <a:lumOff val="-1930"/>
            <a:alphaOff val="0"/>
          </a:schemeClr>
        </a:solidFill>
        <a:ln w="9525" cap="flat" cmpd="sng" algn="ctr">
          <a:solidFill>
            <a:schemeClr val="accent4">
              <a:tint val="40000"/>
              <a:alpha val="90000"/>
              <a:hueOff val="20768057"/>
              <a:satOff val="-16205"/>
              <a:lumOff val="-19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Push: Extend King’s power and domain</a:t>
          </a:r>
          <a:endParaRPr lang="en-US" sz="2200" kern="1200" dirty="0"/>
        </a:p>
        <a:p>
          <a:pPr marL="228600" lvl="1" indent="-228600" algn="l" defTabSz="977900">
            <a:lnSpc>
              <a:spcPct val="90000"/>
            </a:lnSpc>
            <a:spcBef>
              <a:spcPct val="0"/>
            </a:spcBef>
            <a:spcAft>
              <a:spcPct val="15000"/>
            </a:spcAft>
            <a:buChar char="••"/>
          </a:pPr>
          <a:r>
            <a:rPr lang="en-US" sz="2200" kern="1200" dirty="0" smtClean="0"/>
            <a:t>Pull: Self-government, more political freedom</a:t>
          </a:r>
          <a:endParaRPr lang="en-US" sz="2200" kern="1200" dirty="0"/>
        </a:p>
      </dsp:txBody>
      <dsp:txXfrm>
        <a:off x="2210377" y="3236316"/>
        <a:ext cx="6576343" cy="708422"/>
      </dsp:txXfrm>
    </dsp:sp>
    <dsp:sp modelId="{28594694-EFF7-124D-A4FE-246906BE4C12}">
      <dsp:nvSpPr>
        <dsp:cNvPr id="0" name=""/>
        <dsp:cNvSpPr/>
      </dsp:nvSpPr>
      <dsp:spPr>
        <a:xfrm>
          <a:off x="3067" y="3118246"/>
          <a:ext cx="2207310" cy="944562"/>
        </a:xfrm>
        <a:prstGeom prst="roundRect">
          <a:avLst/>
        </a:prstGeom>
        <a:gradFill rotWithShape="0">
          <a:gsLst>
            <a:gs pos="0">
              <a:schemeClr val="accent4">
                <a:hueOff val="19805488"/>
                <a:satOff val="0"/>
                <a:lumOff val="-6863"/>
                <a:alphaOff val="0"/>
                <a:tint val="100000"/>
                <a:shade val="100000"/>
                <a:satMod val="130000"/>
              </a:schemeClr>
            </a:gs>
            <a:gs pos="100000">
              <a:schemeClr val="accent4">
                <a:hueOff val="19805488"/>
                <a:satOff val="0"/>
                <a:lumOff val="-686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Political</a:t>
          </a:r>
          <a:endParaRPr lang="en-US" sz="3400" kern="1200" dirty="0"/>
        </a:p>
      </dsp:txBody>
      <dsp:txXfrm>
        <a:off x="49177" y="3164356"/>
        <a:ext cx="2115090" cy="8523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06241-D86B-BE49-A8C4-5206E50C95FE}">
      <dsp:nvSpPr>
        <dsp:cNvPr id="0" name=""/>
        <dsp:cNvSpPr/>
      </dsp:nvSpPr>
      <dsp:spPr>
        <a:xfrm>
          <a:off x="1323" y="0"/>
          <a:ext cx="2823356" cy="10482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US" sz="4500" kern="1200" dirty="0"/>
        </a:p>
      </dsp:txBody>
      <dsp:txXfrm>
        <a:off x="32026" y="30703"/>
        <a:ext cx="2761950" cy="986865"/>
      </dsp:txXfrm>
    </dsp:sp>
    <dsp:sp modelId="{86791C04-1551-614A-86DA-4F9A60DC9E29}">
      <dsp:nvSpPr>
        <dsp:cNvPr id="0" name=""/>
        <dsp:cNvSpPr/>
      </dsp:nvSpPr>
      <dsp:spPr>
        <a:xfrm>
          <a:off x="3107346" y="174039"/>
          <a:ext cx="599253" cy="700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107346" y="314077"/>
        <a:ext cx="419477" cy="420116"/>
      </dsp:txXfrm>
    </dsp:sp>
    <dsp:sp modelId="{4229BC58-4514-DE40-90BC-FBDECB34F0BB}">
      <dsp:nvSpPr>
        <dsp:cNvPr id="0" name=""/>
        <dsp:cNvSpPr/>
      </dsp:nvSpPr>
      <dsp:spPr>
        <a:xfrm>
          <a:off x="3955346" y="0"/>
          <a:ext cx="2823356" cy="10482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“For imposing taxes on us without our consent”</a:t>
          </a:r>
          <a:endParaRPr lang="en-US" sz="2000" kern="1200" dirty="0"/>
        </a:p>
      </dsp:txBody>
      <dsp:txXfrm>
        <a:off x="3986049" y="30703"/>
        <a:ext cx="2761950" cy="9868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8BA62-1216-6B4D-A5BB-6B5FF8FD167C}">
      <dsp:nvSpPr>
        <dsp:cNvPr id="0" name=""/>
        <dsp:cNvSpPr/>
      </dsp:nvSpPr>
      <dsp:spPr>
        <a:xfrm>
          <a:off x="3500822" y="1993171"/>
          <a:ext cx="1671745" cy="167174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Inalienable Rights</a:t>
          </a:r>
          <a:endParaRPr lang="en-US" sz="2000" kern="1200" dirty="0"/>
        </a:p>
      </dsp:txBody>
      <dsp:txXfrm>
        <a:off x="3745643" y="2237992"/>
        <a:ext cx="1182103" cy="1182103"/>
      </dsp:txXfrm>
    </dsp:sp>
    <dsp:sp modelId="{C606992D-C0AB-4148-A620-31620135A672}">
      <dsp:nvSpPr>
        <dsp:cNvPr id="0" name=""/>
        <dsp:cNvSpPr/>
      </dsp:nvSpPr>
      <dsp:spPr>
        <a:xfrm rot="12900000">
          <a:off x="2423821" y="1700599"/>
          <a:ext cx="1283014" cy="476447"/>
        </a:xfrm>
        <a:prstGeom prst="lef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78146B-1BDF-6447-860E-9533EE235189}">
      <dsp:nvSpPr>
        <dsp:cNvPr id="0" name=""/>
        <dsp:cNvSpPr/>
      </dsp:nvSpPr>
      <dsp:spPr>
        <a:xfrm>
          <a:off x="1745757" y="935606"/>
          <a:ext cx="1588158" cy="127052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1782969" y="972818"/>
        <a:ext cx="1513734" cy="1196102"/>
      </dsp:txXfrm>
    </dsp:sp>
    <dsp:sp modelId="{85E20679-B3AE-D04C-B63C-52D1E7CB7E68}">
      <dsp:nvSpPr>
        <dsp:cNvPr id="0" name=""/>
        <dsp:cNvSpPr/>
      </dsp:nvSpPr>
      <dsp:spPr>
        <a:xfrm rot="16200000">
          <a:off x="3695188" y="1038767"/>
          <a:ext cx="1283014" cy="476447"/>
        </a:xfrm>
        <a:prstGeom prst="lef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280E5F-CACE-A64C-8ED1-75E49F96316D}">
      <dsp:nvSpPr>
        <dsp:cNvPr id="0" name=""/>
        <dsp:cNvSpPr/>
      </dsp:nvSpPr>
      <dsp:spPr>
        <a:xfrm>
          <a:off x="3542616" y="221"/>
          <a:ext cx="1588158" cy="1270526"/>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3579828" y="37433"/>
        <a:ext cx="1513734" cy="1196102"/>
      </dsp:txXfrm>
    </dsp:sp>
    <dsp:sp modelId="{C1B7AC38-0B7A-6C43-A6C4-5D2BA97A92D6}">
      <dsp:nvSpPr>
        <dsp:cNvPr id="0" name=""/>
        <dsp:cNvSpPr/>
      </dsp:nvSpPr>
      <dsp:spPr>
        <a:xfrm rot="19500000">
          <a:off x="4966555" y="1700599"/>
          <a:ext cx="1283014" cy="476447"/>
        </a:xfrm>
        <a:prstGeom prst="lef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301948-1A05-6340-A154-FDB30BDB2AA8}">
      <dsp:nvSpPr>
        <dsp:cNvPr id="0" name=""/>
        <dsp:cNvSpPr/>
      </dsp:nvSpPr>
      <dsp:spPr>
        <a:xfrm>
          <a:off x="5339475" y="935606"/>
          <a:ext cx="1588158" cy="127052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5376687" y="972818"/>
        <a:ext cx="1513734" cy="11961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701CE-326A-7C4D-8DCF-E9F97404BE52}">
      <dsp:nvSpPr>
        <dsp:cNvPr id="0" name=""/>
        <dsp:cNvSpPr/>
      </dsp:nvSpPr>
      <dsp:spPr>
        <a:xfrm>
          <a:off x="3052499" y="1699168"/>
          <a:ext cx="2527787" cy="2527787"/>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Amendment created/changed in the Constitution</a:t>
          </a:r>
          <a:endParaRPr lang="en-US" sz="2000" kern="1200" dirty="0"/>
        </a:p>
      </dsp:txBody>
      <dsp:txXfrm>
        <a:off x="3422685" y="2069354"/>
        <a:ext cx="1787415" cy="1787415"/>
      </dsp:txXfrm>
    </dsp:sp>
    <dsp:sp modelId="{4A70FCA0-A1C8-284E-BDB1-CE15585A5D02}">
      <dsp:nvSpPr>
        <dsp:cNvPr id="0" name=""/>
        <dsp:cNvSpPr/>
      </dsp:nvSpPr>
      <dsp:spPr>
        <a:xfrm rot="12900000">
          <a:off x="1266222" y="1204008"/>
          <a:ext cx="2104827" cy="720419"/>
        </a:xfrm>
        <a:prstGeom prst="lef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5264DF-EF84-FF40-8323-45AE50070830}">
      <dsp:nvSpPr>
        <dsp:cNvPr id="0" name=""/>
        <dsp:cNvSpPr/>
      </dsp:nvSpPr>
      <dsp:spPr>
        <a:xfrm>
          <a:off x="255850" y="18"/>
          <a:ext cx="2401398" cy="1921118"/>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2/3 of each house must approve change</a:t>
          </a:r>
          <a:endParaRPr lang="en-US" sz="3000" kern="1200" dirty="0"/>
        </a:p>
      </dsp:txBody>
      <dsp:txXfrm>
        <a:off x="312118" y="56286"/>
        <a:ext cx="2288862" cy="1808582"/>
      </dsp:txXfrm>
    </dsp:sp>
    <dsp:sp modelId="{DEB3D63F-F0F8-0646-9D3C-40F21C1737E2}">
      <dsp:nvSpPr>
        <dsp:cNvPr id="0" name=""/>
        <dsp:cNvSpPr/>
      </dsp:nvSpPr>
      <dsp:spPr>
        <a:xfrm rot="19500000">
          <a:off x="5261736" y="1204008"/>
          <a:ext cx="2104827" cy="720419"/>
        </a:xfrm>
        <a:prstGeom prst="leftArrow">
          <a:avLst>
            <a:gd name="adj1" fmla="val 60000"/>
            <a:gd name="adj2" fmla="val 50000"/>
          </a:avLst>
        </a:prstGeom>
        <a:gradFill rotWithShape="0">
          <a:gsLst>
            <a:gs pos="0">
              <a:schemeClr val="accent4">
                <a:hueOff val="19805488"/>
                <a:satOff val="0"/>
                <a:lumOff val="-6863"/>
                <a:alphaOff val="0"/>
                <a:tint val="100000"/>
                <a:shade val="100000"/>
                <a:satMod val="130000"/>
              </a:schemeClr>
            </a:gs>
            <a:gs pos="100000">
              <a:schemeClr val="accent4">
                <a:hueOff val="19805488"/>
                <a:satOff val="0"/>
                <a:lumOff val="-686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4E2CC2-094B-DE4A-9305-591935F54C8A}">
      <dsp:nvSpPr>
        <dsp:cNvPr id="0" name=""/>
        <dsp:cNvSpPr/>
      </dsp:nvSpPr>
      <dsp:spPr>
        <a:xfrm>
          <a:off x="5975537" y="18"/>
          <a:ext cx="2401398" cy="1921118"/>
        </a:xfrm>
        <a:prstGeom prst="roundRect">
          <a:avLst>
            <a:gd name="adj" fmla="val 10000"/>
          </a:avLst>
        </a:prstGeom>
        <a:gradFill rotWithShape="0">
          <a:gsLst>
            <a:gs pos="0">
              <a:schemeClr val="accent4">
                <a:hueOff val="19805488"/>
                <a:satOff val="0"/>
                <a:lumOff val="-6863"/>
                <a:alphaOff val="0"/>
                <a:tint val="100000"/>
                <a:shade val="100000"/>
                <a:satMod val="130000"/>
              </a:schemeClr>
            </a:gs>
            <a:gs pos="100000">
              <a:schemeClr val="accent4">
                <a:hueOff val="19805488"/>
                <a:satOff val="0"/>
                <a:lumOff val="-686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3/4 of states must approve the change</a:t>
          </a:r>
          <a:endParaRPr lang="en-US" sz="3000" kern="1200" dirty="0"/>
        </a:p>
      </dsp:txBody>
      <dsp:txXfrm>
        <a:off x="6031805" y="56286"/>
        <a:ext cx="2288862" cy="18085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6C3FA-1449-9E48-AAB6-2E3C7B5BB4AB}">
      <dsp:nvSpPr>
        <dsp:cNvPr id="0" name=""/>
        <dsp:cNvSpPr/>
      </dsp:nvSpPr>
      <dsp:spPr>
        <a:xfrm>
          <a:off x="1729" y="0"/>
          <a:ext cx="3688742" cy="1465246"/>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u="sng" kern="1200" dirty="0" smtClean="0"/>
            <a:t>Magna </a:t>
          </a:r>
          <a:r>
            <a:rPr lang="en-US" sz="2400" u="sng" kern="1200" dirty="0" err="1" smtClean="0"/>
            <a:t>Carta</a:t>
          </a:r>
          <a:r>
            <a:rPr lang="en-US" sz="2400" kern="1200" dirty="0" smtClean="0"/>
            <a:t>: </a:t>
          </a:r>
        </a:p>
        <a:p>
          <a:pPr lvl="0" algn="ctr" defTabSz="1066800">
            <a:lnSpc>
              <a:spcPct val="90000"/>
            </a:lnSpc>
            <a:spcBef>
              <a:spcPct val="0"/>
            </a:spcBef>
            <a:spcAft>
              <a:spcPct val="35000"/>
            </a:spcAft>
          </a:pPr>
          <a:r>
            <a:rPr lang="en-US" sz="2100" kern="1200" dirty="0" smtClean="0"/>
            <a:t>King was subject to laws like everyone else</a:t>
          </a:r>
          <a:endParaRPr lang="en-US" sz="2100" kern="1200" dirty="0"/>
        </a:p>
      </dsp:txBody>
      <dsp:txXfrm>
        <a:off x="44645" y="42916"/>
        <a:ext cx="3602910" cy="1379414"/>
      </dsp:txXfrm>
    </dsp:sp>
    <dsp:sp modelId="{63CADF80-E3DC-7F4C-BF54-1D37DAB7886E}">
      <dsp:nvSpPr>
        <dsp:cNvPr id="0" name=""/>
        <dsp:cNvSpPr/>
      </dsp:nvSpPr>
      <dsp:spPr>
        <a:xfrm>
          <a:off x="4059346" y="275218"/>
          <a:ext cx="782013" cy="914808"/>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a:p>
      </dsp:txBody>
      <dsp:txXfrm>
        <a:off x="4059346" y="458180"/>
        <a:ext cx="547409" cy="548884"/>
      </dsp:txXfrm>
    </dsp:sp>
    <dsp:sp modelId="{D8C8AD63-BC13-6049-8025-A34A6B7D0009}">
      <dsp:nvSpPr>
        <dsp:cNvPr id="0" name=""/>
        <dsp:cNvSpPr/>
      </dsp:nvSpPr>
      <dsp:spPr>
        <a:xfrm>
          <a:off x="5165968" y="0"/>
          <a:ext cx="3688742" cy="1465246"/>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Limited Government</a:t>
          </a:r>
          <a:endParaRPr lang="en-US" sz="2400" kern="1200" dirty="0"/>
        </a:p>
      </dsp:txBody>
      <dsp:txXfrm>
        <a:off x="5208884" y="42916"/>
        <a:ext cx="3602910" cy="13794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6C3FA-1449-9E48-AAB6-2E3C7B5BB4AB}">
      <dsp:nvSpPr>
        <dsp:cNvPr id="0" name=""/>
        <dsp:cNvSpPr/>
      </dsp:nvSpPr>
      <dsp:spPr>
        <a:xfrm>
          <a:off x="6052" y="0"/>
          <a:ext cx="3685139" cy="1465246"/>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u="sng" kern="1200" dirty="0" smtClean="0"/>
            <a:t>English Bill of Rights:</a:t>
          </a:r>
        </a:p>
        <a:p>
          <a:pPr lvl="0" algn="ctr" defTabSz="1066800">
            <a:lnSpc>
              <a:spcPct val="90000"/>
            </a:lnSpc>
            <a:spcBef>
              <a:spcPct val="0"/>
            </a:spcBef>
            <a:spcAft>
              <a:spcPct val="35000"/>
            </a:spcAft>
          </a:pPr>
          <a:r>
            <a:rPr lang="en-US" sz="2100" u="none" kern="1200" dirty="0" smtClean="0"/>
            <a:t>Took away power of the monarch and gave rights to the people</a:t>
          </a:r>
          <a:endParaRPr lang="en-US" sz="2100" u="none" kern="1200" dirty="0"/>
        </a:p>
      </dsp:txBody>
      <dsp:txXfrm>
        <a:off x="48968" y="42916"/>
        <a:ext cx="3599307" cy="1379414"/>
      </dsp:txXfrm>
    </dsp:sp>
    <dsp:sp modelId="{63CADF80-E3DC-7F4C-BF54-1D37DAB7886E}">
      <dsp:nvSpPr>
        <dsp:cNvPr id="0" name=""/>
        <dsp:cNvSpPr/>
      </dsp:nvSpPr>
      <dsp:spPr>
        <a:xfrm>
          <a:off x="4059706" y="275665"/>
          <a:ext cx="781249" cy="913914"/>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a:p>
      </dsp:txBody>
      <dsp:txXfrm>
        <a:off x="4059706" y="458448"/>
        <a:ext cx="546874" cy="548348"/>
      </dsp:txXfrm>
    </dsp:sp>
    <dsp:sp modelId="{D8C8AD63-BC13-6049-8025-A34A6B7D0009}">
      <dsp:nvSpPr>
        <dsp:cNvPr id="0" name=""/>
        <dsp:cNvSpPr/>
      </dsp:nvSpPr>
      <dsp:spPr>
        <a:xfrm>
          <a:off x="5165248" y="0"/>
          <a:ext cx="3685139" cy="1465246"/>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Individual Rights</a:t>
          </a:r>
          <a:endParaRPr lang="en-US" sz="2400" kern="1200" dirty="0"/>
        </a:p>
      </dsp:txBody>
      <dsp:txXfrm>
        <a:off x="5208164" y="42916"/>
        <a:ext cx="3599307" cy="13794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6C3FA-1449-9E48-AAB6-2E3C7B5BB4AB}">
      <dsp:nvSpPr>
        <dsp:cNvPr id="0" name=""/>
        <dsp:cNvSpPr/>
      </dsp:nvSpPr>
      <dsp:spPr>
        <a:xfrm>
          <a:off x="6052" y="0"/>
          <a:ext cx="3685139" cy="146524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u="sng" kern="1200" dirty="0" smtClean="0"/>
            <a:t>Mayflower Compact: </a:t>
          </a:r>
        </a:p>
        <a:p>
          <a:pPr lvl="0" algn="ctr" defTabSz="1066800">
            <a:lnSpc>
              <a:spcPct val="90000"/>
            </a:lnSpc>
            <a:spcBef>
              <a:spcPct val="0"/>
            </a:spcBef>
            <a:spcAft>
              <a:spcPct val="35000"/>
            </a:spcAft>
          </a:pPr>
          <a:r>
            <a:rPr lang="en-US" sz="2100" u="none" kern="1200" dirty="0" smtClean="0"/>
            <a:t>First signed government contract in U.S. creating a self-government</a:t>
          </a:r>
          <a:endParaRPr lang="en-US" sz="2100" u="none" kern="1200" dirty="0"/>
        </a:p>
      </dsp:txBody>
      <dsp:txXfrm>
        <a:off x="48968" y="42916"/>
        <a:ext cx="3599307" cy="1379414"/>
      </dsp:txXfrm>
    </dsp:sp>
    <dsp:sp modelId="{63CADF80-E3DC-7F4C-BF54-1D37DAB7886E}">
      <dsp:nvSpPr>
        <dsp:cNvPr id="0" name=""/>
        <dsp:cNvSpPr/>
      </dsp:nvSpPr>
      <dsp:spPr>
        <a:xfrm>
          <a:off x="4059706" y="275665"/>
          <a:ext cx="781249" cy="913914"/>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a:p>
      </dsp:txBody>
      <dsp:txXfrm>
        <a:off x="4059706" y="458448"/>
        <a:ext cx="546874" cy="548348"/>
      </dsp:txXfrm>
    </dsp:sp>
    <dsp:sp modelId="{D8C8AD63-BC13-6049-8025-A34A6B7D0009}">
      <dsp:nvSpPr>
        <dsp:cNvPr id="0" name=""/>
        <dsp:cNvSpPr/>
      </dsp:nvSpPr>
      <dsp:spPr>
        <a:xfrm>
          <a:off x="5165248" y="0"/>
          <a:ext cx="3685139" cy="146524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Popular Sovereignty</a:t>
          </a:r>
          <a:endParaRPr lang="en-US" sz="2400" kern="1200" dirty="0"/>
        </a:p>
      </dsp:txBody>
      <dsp:txXfrm>
        <a:off x="5208164" y="42916"/>
        <a:ext cx="3599307" cy="1379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29441-7524-1540-B0E7-6A29FAF42073}">
      <dsp:nvSpPr>
        <dsp:cNvPr id="0" name=""/>
        <dsp:cNvSpPr/>
      </dsp:nvSpPr>
      <dsp:spPr>
        <a:xfrm>
          <a:off x="39" y="126999"/>
          <a:ext cx="3818493" cy="835200"/>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Geography </a:t>
          </a:r>
          <a:endParaRPr lang="en-US" sz="2900" kern="1200" dirty="0"/>
        </a:p>
      </dsp:txBody>
      <dsp:txXfrm>
        <a:off x="39" y="126999"/>
        <a:ext cx="3818493" cy="835200"/>
      </dsp:txXfrm>
    </dsp:sp>
    <dsp:sp modelId="{5E732324-DECD-0143-9D9E-1930B3AB9871}">
      <dsp:nvSpPr>
        <dsp:cNvPr id="0" name=""/>
        <dsp:cNvSpPr/>
      </dsp:nvSpPr>
      <dsp:spPr>
        <a:xfrm>
          <a:off x="39" y="962199"/>
          <a:ext cx="3818493" cy="352998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Rocky, thin soil</a:t>
          </a:r>
          <a:endParaRPr lang="en-US" sz="2900" kern="1200" dirty="0"/>
        </a:p>
        <a:p>
          <a:pPr marL="285750" lvl="1" indent="-285750" algn="l" defTabSz="1289050">
            <a:lnSpc>
              <a:spcPct val="90000"/>
            </a:lnSpc>
            <a:spcBef>
              <a:spcPct val="0"/>
            </a:spcBef>
            <a:spcAft>
              <a:spcPct val="15000"/>
            </a:spcAft>
            <a:buChar char="••"/>
          </a:pPr>
          <a:r>
            <a:rPr lang="en-US" sz="2900" kern="1200" smtClean="0"/>
            <a:t>Winters: long and cold</a:t>
          </a:r>
          <a:endParaRPr lang="en-US" sz="2900" kern="1200" dirty="0" smtClean="0"/>
        </a:p>
        <a:p>
          <a:pPr marL="285750" lvl="1" indent="-285750" algn="l" defTabSz="1289050">
            <a:lnSpc>
              <a:spcPct val="90000"/>
            </a:lnSpc>
            <a:spcBef>
              <a:spcPct val="0"/>
            </a:spcBef>
            <a:spcAft>
              <a:spcPct val="15000"/>
            </a:spcAft>
            <a:buChar char="••"/>
          </a:pPr>
          <a:r>
            <a:rPr lang="en-US" sz="2900" kern="1200" smtClean="0"/>
            <a:t>Lots of Forest</a:t>
          </a:r>
          <a:endParaRPr lang="en-US" sz="2900" kern="1200" dirty="0" smtClean="0"/>
        </a:p>
        <a:p>
          <a:pPr marL="285750" lvl="1" indent="-285750" algn="l" defTabSz="1289050">
            <a:lnSpc>
              <a:spcPct val="90000"/>
            </a:lnSpc>
            <a:spcBef>
              <a:spcPct val="0"/>
            </a:spcBef>
            <a:spcAft>
              <a:spcPct val="15000"/>
            </a:spcAft>
            <a:buChar char="••"/>
          </a:pPr>
          <a:r>
            <a:rPr lang="en-US" sz="2900" kern="1200" smtClean="0"/>
            <a:t>On a Coastline</a:t>
          </a:r>
          <a:endParaRPr lang="en-US" sz="2900" kern="1200" dirty="0"/>
        </a:p>
      </dsp:txBody>
      <dsp:txXfrm>
        <a:off x="39" y="962199"/>
        <a:ext cx="3818493" cy="3529984"/>
      </dsp:txXfrm>
    </dsp:sp>
    <dsp:sp modelId="{06FC8899-7277-5A47-A4D9-16AC6ED09F3E}">
      <dsp:nvSpPr>
        <dsp:cNvPr id="0" name=""/>
        <dsp:cNvSpPr/>
      </dsp:nvSpPr>
      <dsp:spPr>
        <a:xfrm>
          <a:off x="4353122" y="126999"/>
          <a:ext cx="3818493" cy="835200"/>
        </a:xfrm>
        <a:prstGeom prst="rect">
          <a:avLst/>
        </a:prstGeom>
        <a:gradFill rotWithShape="0">
          <a:gsLst>
            <a:gs pos="0">
              <a:schemeClr val="accent3">
                <a:hueOff val="-3399647"/>
                <a:satOff val="12493"/>
                <a:lumOff val="9217"/>
                <a:alphaOff val="0"/>
                <a:tint val="100000"/>
                <a:shade val="100000"/>
                <a:satMod val="130000"/>
              </a:schemeClr>
            </a:gs>
            <a:gs pos="100000">
              <a:schemeClr val="accent3">
                <a:hueOff val="-3399647"/>
                <a:satOff val="12493"/>
                <a:lumOff val="9217"/>
                <a:alphaOff val="0"/>
                <a:tint val="50000"/>
                <a:shade val="100000"/>
                <a:satMod val="350000"/>
              </a:schemeClr>
            </a:gs>
          </a:gsLst>
          <a:lin ang="16200000" scaled="0"/>
        </a:gradFill>
        <a:ln w="9525" cap="flat" cmpd="sng" algn="ctr">
          <a:solidFill>
            <a:schemeClr val="accent3">
              <a:hueOff val="-3399647"/>
              <a:satOff val="12493"/>
              <a:lumOff val="921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Economy</a:t>
          </a:r>
          <a:endParaRPr lang="en-US" sz="2900" kern="1200" dirty="0"/>
        </a:p>
      </dsp:txBody>
      <dsp:txXfrm>
        <a:off x="4353122" y="126999"/>
        <a:ext cx="3818493" cy="835200"/>
      </dsp:txXfrm>
    </dsp:sp>
    <dsp:sp modelId="{28ABED8B-67A8-3145-A49B-6D520E9B0935}">
      <dsp:nvSpPr>
        <dsp:cNvPr id="0" name=""/>
        <dsp:cNvSpPr/>
      </dsp:nvSpPr>
      <dsp:spPr>
        <a:xfrm>
          <a:off x="4353122" y="962199"/>
          <a:ext cx="3818493" cy="3529984"/>
        </a:xfrm>
        <a:prstGeom prst="rect">
          <a:avLst/>
        </a:prstGeom>
        <a:solidFill>
          <a:schemeClr val="accent3">
            <a:tint val="40000"/>
            <a:alpha val="90000"/>
            <a:hueOff val="-5172383"/>
            <a:satOff val="23115"/>
            <a:lumOff val="2862"/>
            <a:alphaOff val="0"/>
          </a:schemeClr>
        </a:solidFill>
        <a:ln w="9525" cap="flat" cmpd="sng" algn="ctr">
          <a:solidFill>
            <a:schemeClr val="accent3">
              <a:tint val="40000"/>
              <a:alpha val="90000"/>
              <a:hueOff val="-5172383"/>
              <a:satOff val="23115"/>
              <a:lumOff val="28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Lumbering</a:t>
          </a:r>
          <a:endParaRPr lang="en-US" sz="2900" kern="1200" dirty="0"/>
        </a:p>
        <a:p>
          <a:pPr marL="285750" lvl="1" indent="-285750" algn="l" defTabSz="1289050">
            <a:lnSpc>
              <a:spcPct val="90000"/>
            </a:lnSpc>
            <a:spcBef>
              <a:spcPct val="0"/>
            </a:spcBef>
            <a:spcAft>
              <a:spcPct val="15000"/>
            </a:spcAft>
            <a:buChar char="••"/>
          </a:pPr>
          <a:r>
            <a:rPr lang="en-US" sz="2900" kern="1200" smtClean="0"/>
            <a:t>Fishing</a:t>
          </a:r>
          <a:endParaRPr lang="en-US" sz="2900" kern="1200" dirty="0" smtClean="0"/>
        </a:p>
        <a:p>
          <a:pPr marL="285750" lvl="1" indent="-285750" algn="l" defTabSz="1289050">
            <a:lnSpc>
              <a:spcPct val="90000"/>
            </a:lnSpc>
            <a:spcBef>
              <a:spcPct val="0"/>
            </a:spcBef>
            <a:spcAft>
              <a:spcPct val="15000"/>
            </a:spcAft>
            <a:buChar char="••"/>
          </a:pPr>
          <a:r>
            <a:rPr lang="en-US" sz="2900" kern="1200" smtClean="0"/>
            <a:t>Shipbuilding</a:t>
          </a:r>
          <a:endParaRPr lang="en-US" sz="2900" kern="1200" dirty="0" smtClean="0"/>
        </a:p>
        <a:p>
          <a:pPr marL="285750" lvl="1" indent="-285750" algn="l" defTabSz="1289050">
            <a:lnSpc>
              <a:spcPct val="90000"/>
            </a:lnSpc>
            <a:spcBef>
              <a:spcPct val="0"/>
            </a:spcBef>
            <a:spcAft>
              <a:spcPct val="15000"/>
            </a:spcAft>
            <a:buChar char="••"/>
          </a:pPr>
          <a:r>
            <a:rPr lang="en-US" sz="2900" kern="1200" smtClean="0"/>
            <a:t>Trade</a:t>
          </a:r>
          <a:endParaRPr lang="en-US" sz="2900" kern="1200" dirty="0" smtClean="0"/>
        </a:p>
        <a:p>
          <a:pPr marL="285750" lvl="1" indent="-285750" algn="l" defTabSz="1289050">
            <a:lnSpc>
              <a:spcPct val="90000"/>
            </a:lnSpc>
            <a:spcBef>
              <a:spcPct val="0"/>
            </a:spcBef>
            <a:spcAft>
              <a:spcPct val="15000"/>
            </a:spcAft>
            <a:buChar char="••"/>
          </a:pPr>
          <a:r>
            <a:rPr lang="en-US" sz="2900" u="sng" kern="1200" dirty="0" smtClean="0"/>
            <a:t>Subsistence Farming</a:t>
          </a:r>
          <a:r>
            <a:rPr lang="en-US" sz="2900" kern="1200" dirty="0" smtClean="0"/>
            <a:t>: only farming enough for your own family</a:t>
          </a:r>
          <a:endParaRPr lang="en-US" sz="2900" kern="1200" dirty="0"/>
        </a:p>
      </dsp:txBody>
      <dsp:txXfrm>
        <a:off x="4353122" y="962199"/>
        <a:ext cx="3818493" cy="3529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29441-7524-1540-B0E7-6A29FAF42073}">
      <dsp:nvSpPr>
        <dsp:cNvPr id="0" name=""/>
        <dsp:cNvSpPr/>
      </dsp:nvSpPr>
      <dsp:spPr>
        <a:xfrm>
          <a:off x="39" y="90260"/>
          <a:ext cx="3818493" cy="662400"/>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Geography </a:t>
          </a:r>
          <a:endParaRPr lang="en-US" sz="2300" kern="1200" dirty="0"/>
        </a:p>
      </dsp:txBody>
      <dsp:txXfrm>
        <a:off x="39" y="90260"/>
        <a:ext cx="3818493" cy="662400"/>
      </dsp:txXfrm>
    </dsp:sp>
    <dsp:sp modelId="{5E732324-DECD-0143-9D9E-1930B3AB9871}">
      <dsp:nvSpPr>
        <dsp:cNvPr id="0" name=""/>
        <dsp:cNvSpPr/>
      </dsp:nvSpPr>
      <dsp:spPr>
        <a:xfrm>
          <a:off x="39" y="752660"/>
          <a:ext cx="3818493" cy="377626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Flat, open land, fertile soil</a:t>
          </a:r>
          <a:endParaRPr lang="en-US" sz="2300" kern="1200" dirty="0"/>
        </a:p>
        <a:p>
          <a:pPr marL="228600" lvl="1" indent="-228600" algn="l" defTabSz="1022350">
            <a:lnSpc>
              <a:spcPct val="90000"/>
            </a:lnSpc>
            <a:spcBef>
              <a:spcPct val="0"/>
            </a:spcBef>
            <a:spcAft>
              <a:spcPct val="15000"/>
            </a:spcAft>
            <a:buChar char="••"/>
          </a:pPr>
          <a:r>
            <a:rPr lang="en-US" sz="2300" kern="1200" smtClean="0"/>
            <a:t>Coastline</a:t>
          </a:r>
          <a:endParaRPr lang="en-US" sz="2300" kern="1200" dirty="0" smtClean="0"/>
        </a:p>
        <a:p>
          <a:pPr marL="228600" lvl="1" indent="-228600" algn="l" defTabSz="1022350">
            <a:lnSpc>
              <a:spcPct val="90000"/>
            </a:lnSpc>
            <a:spcBef>
              <a:spcPct val="0"/>
            </a:spcBef>
            <a:spcAft>
              <a:spcPct val="15000"/>
            </a:spcAft>
            <a:buChar char="••"/>
          </a:pPr>
          <a:r>
            <a:rPr lang="en-US" sz="2300" kern="1200" smtClean="0"/>
            <a:t>Lots of iron ore</a:t>
          </a:r>
          <a:endParaRPr lang="en-US" sz="2300" kern="1200" dirty="0" smtClean="0"/>
        </a:p>
        <a:p>
          <a:pPr marL="228600" lvl="1" indent="-228600" algn="l" defTabSz="1022350">
            <a:lnSpc>
              <a:spcPct val="90000"/>
            </a:lnSpc>
            <a:spcBef>
              <a:spcPct val="0"/>
            </a:spcBef>
            <a:spcAft>
              <a:spcPct val="15000"/>
            </a:spcAft>
            <a:buChar char="••"/>
          </a:pPr>
          <a:r>
            <a:rPr lang="en-US" sz="2300" kern="1200" dirty="0" smtClean="0"/>
            <a:t>Mild climate, allowed for long growing season</a:t>
          </a:r>
          <a:endParaRPr lang="en-US" sz="2300" kern="1200" dirty="0"/>
        </a:p>
      </dsp:txBody>
      <dsp:txXfrm>
        <a:off x="39" y="752660"/>
        <a:ext cx="3818493" cy="3776262"/>
      </dsp:txXfrm>
    </dsp:sp>
    <dsp:sp modelId="{06FC8899-7277-5A47-A4D9-16AC6ED09F3E}">
      <dsp:nvSpPr>
        <dsp:cNvPr id="0" name=""/>
        <dsp:cNvSpPr/>
      </dsp:nvSpPr>
      <dsp:spPr>
        <a:xfrm>
          <a:off x="4353122" y="90260"/>
          <a:ext cx="3818493" cy="662400"/>
        </a:xfrm>
        <a:prstGeom prst="rect">
          <a:avLst/>
        </a:prstGeom>
        <a:gradFill rotWithShape="0">
          <a:gsLst>
            <a:gs pos="0">
              <a:schemeClr val="accent3">
                <a:hueOff val="-3399647"/>
                <a:satOff val="12493"/>
                <a:lumOff val="9217"/>
                <a:alphaOff val="0"/>
                <a:tint val="100000"/>
                <a:shade val="100000"/>
                <a:satMod val="130000"/>
              </a:schemeClr>
            </a:gs>
            <a:gs pos="100000">
              <a:schemeClr val="accent3">
                <a:hueOff val="-3399647"/>
                <a:satOff val="12493"/>
                <a:lumOff val="9217"/>
                <a:alphaOff val="0"/>
                <a:tint val="50000"/>
                <a:shade val="100000"/>
                <a:satMod val="350000"/>
              </a:schemeClr>
            </a:gs>
          </a:gsLst>
          <a:lin ang="16200000" scaled="0"/>
        </a:gradFill>
        <a:ln w="9525" cap="flat" cmpd="sng" algn="ctr">
          <a:solidFill>
            <a:schemeClr val="accent3">
              <a:hueOff val="-3399647"/>
              <a:satOff val="12493"/>
              <a:lumOff val="921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Economy</a:t>
          </a:r>
          <a:endParaRPr lang="en-US" sz="2300" kern="1200" dirty="0"/>
        </a:p>
      </dsp:txBody>
      <dsp:txXfrm>
        <a:off x="4353122" y="90260"/>
        <a:ext cx="3818493" cy="662400"/>
      </dsp:txXfrm>
    </dsp:sp>
    <dsp:sp modelId="{28ABED8B-67A8-3145-A49B-6D520E9B0935}">
      <dsp:nvSpPr>
        <dsp:cNvPr id="0" name=""/>
        <dsp:cNvSpPr/>
      </dsp:nvSpPr>
      <dsp:spPr>
        <a:xfrm>
          <a:off x="4353122" y="752660"/>
          <a:ext cx="3818493" cy="3776262"/>
        </a:xfrm>
        <a:prstGeom prst="rect">
          <a:avLst/>
        </a:prstGeom>
        <a:solidFill>
          <a:schemeClr val="accent3">
            <a:tint val="40000"/>
            <a:alpha val="90000"/>
            <a:hueOff val="-5172383"/>
            <a:satOff val="23115"/>
            <a:lumOff val="2862"/>
            <a:alphaOff val="0"/>
          </a:schemeClr>
        </a:solidFill>
        <a:ln w="9525" cap="flat" cmpd="sng" algn="ctr">
          <a:solidFill>
            <a:schemeClr val="accent3">
              <a:tint val="40000"/>
              <a:alpha val="90000"/>
              <a:hueOff val="-5172383"/>
              <a:satOff val="23115"/>
              <a:lumOff val="28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Made their living by farming wheat, barley, oats, rye</a:t>
          </a:r>
          <a:endParaRPr lang="en-US" sz="2300" kern="1200" dirty="0"/>
        </a:p>
        <a:p>
          <a:pPr marL="228600" lvl="1" indent="-228600" algn="l" defTabSz="1022350">
            <a:lnSpc>
              <a:spcPct val="90000"/>
            </a:lnSpc>
            <a:spcBef>
              <a:spcPct val="0"/>
            </a:spcBef>
            <a:spcAft>
              <a:spcPct val="15000"/>
            </a:spcAft>
            <a:buChar char="••"/>
          </a:pPr>
          <a:r>
            <a:rPr lang="en-US" sz="2300" kern="1200" dirty="0" smtClean="0"/>
            <a:t>“Breadbasket Colonies”</a:t>
          </a:r>
        </a:p>
        <a:p>
          <a:pPr marL="228600" lvl="1" indent="-228600" algn="l" defTabSz="1022350">
            <a:lnSpc>
              <a:spcPct val="90000"/>
            </a:lnSpc>
            <a:spcBef>
              <a:spcPct val="0"/>
            </a:spcBef>
            <a:spcAft>
              <a:spcPct val="15000"/>
            </a:spcAft>
            <a:buChar char="••"/>
          </a:pPr>
          <a:r>
            <a:rPr lang="en-US" sz="2300" kern="1200" dirty="0" smtClean="0"/>
            <a:t>Craftsmen &amp; Manufacturing </a:t>
          </a:r>
        </a:p>
        <a:p>
          <a:pPr marL="228600" lvl="1" indent="-228600" algn="l" defTabSz="1022350">
            <a:lnSpc>
              <a:spcPct val="90000"/>
            </a:lnSpc>
            <a:spcBef>
              <a:spcPct val="0"/>
            </a:spcBef>
            <a:spcAft>
              <a:spcPct val="15000"/>
            </a:spcAft>
            <a:buChar char="••"/>
          </a:pPr>
          <a:r>
            <a:rPr lang="en-US" sz="2300" kern="1200" dirty="0" smtClean="0"/>
            <a:t>Harbors for fishing and trade</a:t>
          </a:r>
        </a:p>
        <a:p>
          <a:pPr marL="228600" lvl="1" indent="-228600" algn="l" defTabSz="1022350">
            <a:lnSpc>
              <a:spcPct val="90000"/>
            </a:lnSpc>
            <a:spcBef>
              <a:spcPct val="0"/>
            </a:spcBef>
            <a:spcAft>
              <a:spcPct val="15000"/>
            </a:spcAft>
            <a:buChar char="••"/>
          </a:pPr>
          <a:r>
            <a:rPr lang="en-US" sz="2300" kern="1200" dirty="0" smtClean="0"/>
            <a:t>New York &amp; Philadelphia - large trading centers</a:t>
          </a:r>
        </a:p>
      </dsp:txBody>
      <dsp:txXfrm>
        <a:off x="4353122" y="752660"/>
        <a:ext cx="3818493" cy="3776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29441-7524-1540-B0E7-6A29FAF42073}">
      <dsp:nvSpPr>
        <dsp:cNvPr id="0" name=""/>
        <dsp:cNvSpPr/>
      </dsp:nvSpPr>
      <dsp:spPr>
        <a:xfrm>
          <a:off x="39" y="47295"/>
          <a:ext cx="3818493" cy="691200"/>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Geography </a:t>
          </a:r>
          <a:endParaRPr lang="en-US" sz="2400" kern="1200" dirty="0"/>
        </a:p>
      </dsp:txBody>
      <dsp:txXfrm>
        <a:off x="39" y="47295"/>
        <a:ext cx="3818493" cy="691200"/>
      </dsp:txXfrm>
    </dsp:sp>
    <dsp:sp modelId="{5E732324-DECD-0143-9D9E-1930B3AB9871}">
      <dsp:nvSpPr>
        <dsp:cNvPr id="0" name=""/>
        <dsp:cNvSpPr/>
      </dsp:nvSpPr>
      <dsp:spPr>
        <a:xfrm>
          <a:off x="39" y="738495"/>
          <a:ext cx="3818493" cy="383339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Lots of rich, fertile soil</a:t>
          </a:r>
          <a:endParaRPr lang="en-US" sz="2400" kern="1200" dirty="0"/>
        </a:p>
        <a:p>
          <a:pPr marL="228600" lvl="1" indent="-228600" algn="l" defTabSz="1066800">
            <a:lnSpc>
              <a:spcPct val="90000"/>
            </a:lnSpc>
            <a:spcBef>
              <a:spcPct val="0"/>
            </a:spcBef>
            <a:spcAft>
              <a:spcPct val="15000"/>
            </a:spcAft>
            <a:buChar char="••"/>
          </a:pPr>
          <a:r>
            <a:rPr lang="en-US" sz="2400" kern="1200" smtClean="0"/>
            <a:t>Areas of swampy coastlines </a:t>
          </a:r>
          <a:endParaRPr lang="en-US" sz="2400" kern="1200" dirty="0" smtClean="0"/>
        </a:p>
        <a:p>
          <a:pPr marL="228600" lvl="1" indent="-228600" algn="l" defTabSz="1066800">
            <a:lnSpc>
              <a:spcPct val="90000"/>
            </a:lnSpc>
            <a:spcBef>
              <a:spcPct val="0"/>
            </a:spcBef>
            <a:spcAft>
              <a:spcPct val="15000"/>
            </a:spcAft>
            <a:buChar char="••"/>
          </a:pPr>
          <a:r>
            <a:rPr lang="en-US" sz="2400" kern="1200" dirty="0" smtClean="0"/>
            <a:t>Climate: Mild with short winters and long springs and summers</a:t>
          </a:r>
        </a:p>
      </dsp:txBody>
      <dsp:txXfrm>
        <a:off x="39" y="738495"/>
        <a:ext cx="3818493" cy="3833392"/>
      </dsp:txXfrm>
    </dsp:sp>
    <dsp:sp modelId="{06FC8899-7277-5A47-A4D9-16AC6ED09F3E}">
      <dsp:nvSpPr>
        <dsp:cNvPr id="0" name=""/>
        <dsp:cNvSpPr/>
      </dsp:nvSpPr>
      <dsp:spPr>
        <a:xfrm>
          <a:off x="4353122" y="47295"/>
          <a:ext cx="3818493" cy="691200"/>
        </a:xfrm>
        <a:prstGeom prst="rect">
          <a:avLst/>
        </a:prstGeom>
        <a:gradFill rotWithShape="0">
          <a:gsLst>
            <a:gs pos="0">
              <a:schemeClr val="accent3">
                <a:hueOff val="-3399647"/>
                <a:satOff val="12493"/>
                <a:lumOff val="9217"/>
                <a:alphaOff val="0"/>
                <a:tint val="100000"/>
                <a:shade val="100000"/>
                <a:satMod val="130000"/>
              </a:schemeClr>
            </a:gs>
            <a:gs pos="100000">
              <a:schemeClr val="accent3">
                <a:hueOff val="-3399647"/>
                <a:satOff val="12493"/>
                <a:lumOff val="9217"/>
                <a:alphaOff val="0"/>
                <a:tint val="50000"/>
                <a:shade val="100000"/>
                <a:satMod val="350000"/>
              </a:schemeClr>
            </a:gs>
          </a:gsLst>
          <a:lin ang="16200000" scaled="0"/>
        </a:gradFill>
        <a:ln w="9525" cap="flat" cmpd="sng" algn="ctr">
          <a:solidFill>
            <a:schemeClr val="accent3">
              <a:hueOff val="-3399647"/>
              <a:satOff val="12493"/>
              <a:lumOff val="921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Economy</a:t>
          </a:r>
          <a:endParaRPr lang="en-US" sz="2400" kern="1200" dirty="0"/>
        </a:p>
      </dsp:txBody>
      <dsp:txXfrm>
        <a:off x="4353122" y="47295"/>
        <a:ext cx="3818493" cy="691200"/>
      </dsp:txXfrm>
    </dsp:sp>
    <dsp:sp modelId="{28ABED8B-67A8-3145-A49B-6D520E9B0935}">
      <dsp:nvSpPr>
        <dsp:cNvPr id="0" name=""/>
        <dsp:cNvSpPr/>
      </dsp:nvSpPr>
      <dsp:spPr>
        <a:xfrm>
          <a:off x="4353122" y="738495"/>
          <a:ext cx="3818493" cy="3833392"/>
        </a:xfrm>
        <a:prstGeom prst="rect">
          <a:avLst/>
        </a:prstGeom>
        <a:solidFill>
          <a:schemeClr val="accent3">
            <a:tint val="40000"/>
            <a:alpha val="90000"/>
            <a:hueOff val="-5172383"/>
            <a:satOff val="23115"/>
            <a:lumOff val="2862"/>
            <a:alphaOff val="0"/>
          </a:schemeClr>
        </a:solidFill>
        <a:ln w="9525" cap="flat" cmpd="sng" algn="ctr">
          <a:solidFill>
            <a:schemeClr val="accent3">
              <a:tint val="40000"/>
              <a:alpha val="90000"/>
              <a:hueOff val="-5172383"/>
              <a:satOff val="23115"/>
              <a:lumOff val="28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Swampy coasts allowed for tobacco and rice to be grown</a:t>
          </a:r>
          <a:endParaRPr lang="en-US" sz="2400" kern="1200" dirty="0"/>
        </a:p>
        <a:p>
          <a:pPr marL="228600" lvl="1" indent="-228600" algn="l" defTabSz="1066800">
            <a:lnSpc>
              <a:spcPct val="90000"/>
            </a:lnSpc>
            <a:spcBef>
              <a:spcPct val="0"/>
            </a:spcBef>
            <a:spcAft>
              <a:spcPct val="15000"/>
            </a:spcAft>
            <a:buChar char="••"/>
          </a:pPr>
          <a:r>
            <a:rPr lang="en-US" sz="2400" u="sng" kern="1200" smtClean="0"/>
            <a:t>Plantations</a:t>
          </a:r>
          <a:r>
            <a:rPr lang="en-US" sz="2400" kern="1200" smtClean="0"/>
            <a:t>: large scale farms that need vast amount of labor and grew cash crops for large profits </a:t>
          </a:r>
          <a:endParaRPr lang="en-US" sz="2400" kern="1200" dirty="0" smtClean="0"/>
        </a:p>
        <a:p>
          <a:pPr marL="228600" lvl="1" indent="-228600" algn="l" defTabSz="1066800">
            <a:lnSpc>
              <a:spcPct val="90000"/>
            </a:lnSpc>
            <a:spcBef>
              <a:spcPct val="0"/>
            </a:spcBef>
            <a:spcAft>
              <a:spcPct val="15000"/>
            </a:spcAft>
            <a:buChar char="••"/>
          </a:pPr>
          <a:r>
            <a:rPr lang="en-US" sz="2400" kern="1200" dirty="0" smtClean="0"/>
            <a:t>Relied on slave trade to get more slaves to work on plantations</a:t>
          </a:r>
        </a:p>
      </dsp:txBody>
      <dsp:txXfrm>
        <a:off x="4353122" y="738495"/>
        <a:ext cx="3818493" cy="3833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9604C-8EC6-4D4D-AEDD-2EA4AA78326D}">
      <dsp:nvSpPr>
        <dsp:cNvPr id="0" name=""/>
        <dsp:cNvSpPr/>
      </dsp:nvSpPr>
      <dsp:spPr>
        <a:xfrm>
          <a:off x="1322329" y="0"/>
          <a:ext cx="1909126" cy="1668817"/>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kern="1200" dirty="0" smtClean="0"/>
            <a:t>First tax on sugar and molasses</a:t>
          </a:r>
          <a:endParaRPr lang="en-US" sz="1800" kern="1200" dirty="0"/>
        </a:p>
      </dsp:txBody>
      <dsp:txXfrm>
        <a:off x="1799611" y="250323"/>
        <a:ext cx="930699" cy="1168171"/>
      </dsp:txXfrm>
    </dsp:sp>
    <dsp:sp modelId="{5BD27A08-94CB-4044-AD34-3CD645D5D777}">
      <dsp:nvSpPr>
        <dsp:cNvPr id="0" name=""/>
        <dsp:cNvSpPr/>
      </dsp:nvSpPr>
      <dsp:spPr>
        <a:xfrm>
          <a:off x="845047" y="357126"/>
          <a:ext cx="954563" cy="95456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 _______</a:t>
          </a:r>
          <a:endParaRPr lang="en-US" sz="1200" kern="1200" dirty="0"/>
        </a:p>
      </dsp:txBody>
      <dsp:txXfrm>
        <a:off x="984840" y="496919"/>
        <a:ext cx="674977" cy="674977"/>
      </dsp:txXfrm>
    </dsp:sp>
    <dsp:sp modelId="{C25902B6-54CD-E743-B8AA-DC5A8463AF01}">
      <dsp:nvSpPr>
        <dsp:cNvPr id="0" name=""/>
        <dsp:cNvSpPr/>
      </dsp:nvSpPr>
      <dsp:spPr>
        <a:xfrm>
          <a:off x="3856077" y="0"/>
          <a:ext cx="1909126" cy="1668817"/>
        </a:xfrm>
        <a:prstGeom prst="rightArrow">
          <a:avLst>
            <a:gd name="adj1" fmla="val 70000"/>
            <a:gd name="adj2" fmla="val 50000"/>
          </a:avLst>
        </a:prstGeom>
        <a:solidFill>
          <a:schemeClr val="accent4">
            <a:tint val="40000"/>
            <a:alpha val="90000"/>
            <a:hueOff val="10384028"/>
            <a:satOff val="-8102"/>
            <a:lumOff val="-965"/>
            <a:alphaOff val="0"/>
          </a:schemeClr>
        </a:solidFill>
        <a:ln w="25400" cap="flat" cmpd="sng" algn="ctr">
          <a:solidFill>
            <a:schemeClr val="accent4">
              <a:tint val="40000"/>
              <a:alpha val="90000"/>
              <a:hueOff val="10384028"/>
              <a:satOff val="-8102"/>
              <a:lumOff val="-9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kern="1200" dirty="0" smtClean="0"/>
            <a:t>Tax on paper goods</a:t>
          </a:r>
          <a:endParaRPr lang="en-US" sz="1800" kern="1200" dirty="0"/>
        </a:p>
      </dsp:txBody>
      <dsp:txXfrm>
        <a:off x="4333359" y="250323"/>
        <a:ext cx="930699" cy="1168171"/>
      </dsp:txXfrm>
    </dsp:sp>
    <dsp:sp modelId="{6C648E49-6B94-9643-A031-12DB0E439C37}">
      <dsp:nvSpPr>
        <dsp:cNvPr id="0" name=""/>
        <dsp:cNvSpPr/>
      </dsp:nvSpPr>
      <dsp:spPr>
        <a:xfrm>
          <a:off x="3378795" y="357126"/>
          <a:ext cx="954563" cy="954563"/>
        </a:xfrm>
        <a:prstGeom prst="ellipse">
          <a:avLst/>
        </a:prstGeom>
        <a:solidFill>
          <a:schemeClr val="accent4">
            <a:hueOff val="9902744"/>
            <a:satOff val="0"/>
            <a:lumOff val="-3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2. _______</a:t>
          </a:r>
          <a:endParaRPr lang="en-US" sz="1400" kern="1200" dirty="0"/>
        </a:p>
      </dsp:txBody>
      <dsp:txXfrm>
        <a:off x="3518588" y="496919"/>
        <a:ext cx="674977" cy="674977"/>
      </dsp:txXfrm>
    </dsp:sp>
    <dsp:sp modelId="{8F4D9100-8067-8D45-9BC9-91CB339EA5F8}">
      <dsp:nvSpPr>
        <dsp:cNvPr id="0" name=""/>
        <dsp:cNvSpPr/>
      </dsp:nvSpPr>
      <dsp:spPr>
        <a:xfrm>
          <a:off x="6389825" y="0"/>
          <a:ext cx="1909126" cy="1668817"/>
        </a:xfrm>
        <a:prstGeom prst="rightArrow">
          <a:avLst>
            <a:gd name="adj1" fmla="val 70000"/>
            <a:gd name="adj2" fmla="val 50000"/>
          </a:avLst>
        </a:prstGeom>
        <a:solidFill>
          <a:schemeClr val="accent4">
            <a:tint val="40000"/>
            <a:alpha val="90000"/>
            <a:hueOff val="20768057"/>
            <a:satOff val="-16205"/>
            <a:lumOff val="-1930"/>
            <a:alphaOff val="0"/>
          </a:schemeClr>
        </a:solidFill>
        <a:ln w="25400" cap="flat" cmpd="sng" algn="ctr">
          <a:solidFill>
            <a:schemeClr val="accent4">
              <a:tint val="40000"/>
              <a:alpha val="90000"/>
              <a:hueOff val="20768057"/>
              <a:satOff val="-16205"/>
              <a:lumOff val="-19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kern="1200" dirty="0" smtClean="0"/>
            <a:t>Tax on tea</a:t>
          </a:r>
          <a:endParaRPr lang="en-US" sz="1800" kern="1200" dirty="0"/>
        </a:p>
      </dsp:txBody>
      <dsp:txXfrm>
        <a:off x="6867107" y="250323"/>
        <a:ext cx="930699" cy="1168171"/>
      </dsp:txXfrm>
    </dsp:sp>
    <dsp:sp modelId="{05EE98C3-07ED-9E4F-89BE-BEB95066185B}">
      <dsp:nvSpPr>
        <dsp:cNvPr id="0" name=""/>
        <dsp:cNvSpPr/>
      </dsp:nvSpPr>
      <dsp:spPr>
        <a:xfrm>
          <a:off x="5912543" y="357126"/>
          <a:ext cx="954563" cy="954563"/>
        </a:xfrm>
        <a:prstGeom prst="ellipse">
          <a:avLst/>
        </a:prstGeom>
        <a:solidFill>
          <a:schemeClr val="accent4">
            <a:hueOff val="19805488"/>
            <a:satOff val="0"/>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 _______</a:t>
          </a:r>
          <a:endParaRPr lang="en-US" sz="1400" kern="1200" dirty="0"/>
        </a:p>
      </dsp:txBody>
      <dsp:txXfrm>
        <a:off x="6052336" y="496919"/>
        <a:ext cx="674977" cy="6749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9604C-8EC6-4D4D-AEDD-2EA4AA78326D}">
      <dsp:nvSpPr>
        <dsp:cNvPr id="0" name=""/>
        <dsp:cNvSpPr/>
      </dsp:nvSpPr>
      <dsp:spPr>
        <a:xfrm>
          <a:off x="655839" y="0"/>
          <a:ext cx="2454105" cy="1668817"/>
        </a:xfrm>
        <a:prstGeom prst="rightArrow">
          <a:avLst>
            <a:gd name="adj1" fmla="val 70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Civil disobedience</a:t>
          </a:r>
          <a:endParaRPr lang="en-US" sz="1400" kern="1200" dirty="0"/>
        </a:p>
        <a:p>
          <a:pPr marL="114300" lvl="1" indent="-114300" algn="l" defTabSz="622300">
            <a:lnSpc>
              <a:spcPct val="90000"/>
            </a:lnSpc>
            <a:spcBef>
              <a:spcPct val="0"/>
            </a:spcBef>
            <a:spcAft>
              <a:spcPct val="15000"/>
            </a:spcAft>
            <a:buChar char="••"/>
          </a:pPr>
          <a:r>
            <a:rPr lang="en-US" sz="1400" kern="1200" dirty="0" smtClean="0"/>
            <a:t>Dumped tea into harbor</a:t>
          </a:r>
          <a:endParaRPr lang="en-US" sz="1400" kern="1200" dirty="0"/>
        </a:p>
      </dsp:txBody>
      <dsp:txXfrm>
        <a:off x="1269365" y="250323"/>
        <a:ext cx="1256493" cy="1168171"/>
      </dsp:txXfrm>
    </dsp:sp>
    <dsp:sp modelId="{5BD27A08-94CB-4044-AD34-3CD645D5D777}">
      <dsp:nvSpPr>
        <dsp:cNvPr id="0" name=""/>
        <dsp:cNvSpPr/>
      </dsp:nvSpPr>
      <dsp:spPr>
        <a:xfrm>
          <a:off x="322753" y="357126"/>
          <a:ext cx="954563" cy="95456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4. _______</a:t>
          </a:r>
          <a:endParaRPr lang="en-US" sz="1400" kern="1200" dirty="0"/>
        </a:p>
      </dsp:txBody>
      <dsp:txXfrm>
        <a:off x="462546" y="496919"/>
        <a:ext cx="674977" cy="674977"/>
      </dsp:txXfrm>
    </dsp:sp>
    <dsp:sp modelId="{C25902B6-54CD-E743-B8AA-DC5A8463AF01}">
      <dsp:nvSpPr>
        <dsp:cNvPr id="0" name=""/>
        <dsp:cNvSpPr/>
      </dsp:nvSpPr>
      <dsp:spPr>
        <a:xfrm>
          <a:off x="3447343" y="0"/>
          <a:ext cx="2454105" cy="1668817"/>
        </a:xfrm>
        <a:prstGeom prst="rightArrow">
          <a:avLst>
            <a:gd name="adj1" fmla="val 70000"/>
            <a:gd name="adj2" fmla="val 50000"/>
          </a:avLst>
        </a:prstGeom>
        <a:solidFill>
          <a:schemeClr val="accent3">
            <a:tint val="40000"/>
            <a:alpha val="90000"/>
            <a:hueOff val="-2586191"/>
            <a:satOff val="11557"/>
            <a:lumOff val="1431"/>
            <a:alphaOff val="0"/>
          </a:schemeClr>
        </a:solidFill>
        <a:ln w="25400" cap="flat" cmpd="sng" algn="ctr">
          <a:solidFill>
            <a:schemeClr val="accent3">
              <a:tint val="40000"/>
              <a:alpha val="90000"/>
              <a:hueOff val="-2586191"/>
              <a:satOff val="11557"/>
              <a:lumOff val="1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t>Punishment for Boston Tea Party</a:t>
          </a:r>
          <a:endParaRPr lang="en-US" sz="1400" kern="1200" dirty="0"/>
        </a:p>
      </dsp:txBody>
      <dsp:txXfrm>
        <a:off x="4060869" y="250323"/>
        <a:ext cx="1256493" cy="1168171"/>
      </dsp:txXfrm>
    </dsp:sp>
    <dsp:sp modelId="{6C648E49-6B94-9643-A031-12DB0E439C37}">
      <dsp:nvSpPr>
        <dsp:cNvPr id="0" name=""/>
        <dsp:cNvSpPr/>
      </dsp:nvSpPr>
      <dsp:spPr>
        <a:xfrm>
          <a:off x="3114257" y="357126"/>
          <a:ext cx="954563" cy="954563"/>
        </a:xfrm>
        <a:prstGeom prst="ellipse">
          <a:avLst/>
        </a:prstGeom>
        <a:solidFill>
          <a:schemeClr val="accent3">
            <a:hueOff val="-1699823"/>
            <a:satOff val="6247"/>
            <a:lumOff val="46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5. _______</a:t>
          </a:r>
          <a:endParaRPr lang="en-US" sz="1400" kern="1200" dirty="0"/>
        </a:p>
      </dsp:txBody>
      <dsp:txXfrm>
        <a:off x="3254050" y="496919"/>
        <a:ext cx="674977" cy="674977"/>
      </dsp:txXfrm>
    </dsp:sp>
    <dsp:sp modelId="{8F4D9100-8067-8D45-9BC9-91CB339EA5F8}">
      <dsp:nvSpPr>
        <dsp:cNvPr id="0" name=""/>
        <dsp:cNvSpPr/>
      </dsp:nvSpPr>
      <dsp:spPr>
        <a:xfrm>
          <a:off x="6238846" y="0"/>
          <a:ext cx="2454105" cy="1668817"/>
        </a:xfrm>
        <a:prstGeom prst="rightArrow">
          <a:avLst>
            <a:gd name="adj1" fmla="val 70000"/>
            <a:gd name="adj2" fmla="val 50000"/>
          </a:avLst>
        </a:prstGeom>
        <a:solidFill>
          <a:schemeClr val="accent3">
            <a:tint val="40000"/>
            <a:alpha val="90000"/>
            <a:hueOff val="-5172383"/>
            <a:satOff val="23115"/>
            <a:lumOff val="2862"/>
            <a:alphaOff val="0"/>
          </a:schemeClr>
        </a:solidFill>
        <a:ln w="25400" cap="flat" cmpd="sng" algn="ctr">
          <a:solidFill>
            <a:schemeClr val="accent3">
              <a:tint val="40000"/>
              <a:alpha val="90000"/>
              <a:hueOff val="-5172383"/>
              <a:satOff val="23115"/>
              <a:lumOff val="2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t>Creates colonial militias</a:t>
          </a:r>
          <a:endParaRPr lang="en-US" sz="1400" kern="1200" dirty="0"/>
        </a:p>
      </dsp:txBody>
      <dsp:txXfrm>
        <a:off x="6852373" y="250323"/>
        <a:ext cx="1256493" cy="1168171"/>
      </dsp:txXfrm>
    </dsp:sp>
    <dsp:sp modelId="{05EE98C3-07ED-9E4F-89BE-BEB95066185B}">
      <dsp:nvSpPr>
        <dsp:cNvPr id="0" name=""/>
        <dsp:cNvSpPr/>
      </dsp:nvSpPr>
      <dsp:spPr>
        <a:xfrm>
          <a:off x="5905761" y="357126"/>
          <a:ext cx="954563" cy="954563"/>
        </a:xfrm>
        <a:prstGeom prst="ellipse">
          <a:avLst/>
        </a:prstGeom>
        <a:solidFill>
          <a:schemeClr val="accent3">
            <a:hueOff val="-3399647"/>
            <a:satOff val="12493"/>
            <a:lumOff val="92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 _______</a:t>
          </a:r>
          <a:endParaRPr lang="en-US" sz="1400" kern="1200" dirty="0"/>
        </a:p>
      </dsp:txBody>
      <dsp:txXfrm>
        <a:off x="6045554" y="496919"/>
        <a:ext cx="674977" cy="6749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06241-D86B-BE49-A8C4-5206E50C95FE}">
      <dsp:nvSpPr>
        <dsp:cNvPr id="0" name=""/>
        <dsp:cNvSpPr/>
      </dsp:nvSpPr>
      <dsp:spPr>
        <a:xfrm>
          <a:off x="4632" y="0"/>
          <a:ext cx="2820599" cy="10482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US" sz="4500" kern="1200" dirty="0"/>
        </a:p>
      </dsp:txBody>
      <dsp:txXfrm>
        <a:off x="35335" y="30703"/>
        <a:ext cx="2759193" cy="986865"/>
      </dsp:txXfrm>
    </dsp:sp>
    <dsp:sp modelId="{86791C04-1551-614A-86DA-4F9A60DC9E29}">
      <dsp:nvSpPr>
        <dsp:cNvPr id="0" name=""/>
        <dsp:cNvSpPr/>
      </dsp:nvSpPr>
      <dsp:spPr>
        <a:xfrm>
          <a:off x="3107291" y="174381"/>
          <a:ext cx="597967" cy="69950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107291" y="314283"/>
        <a:ext cx="418577" cy="419704"/>
      </dsp:txXfrm>
    </dsp:sp>
    <dsp:sp modelId="{4229BC58-4514-DE40-90BC-FBDECB34F0BB}">
      <dsp:nvSpPr>
        <dsp:cNvPr id="0" name=""/>
        <dsp:cNvSpPr/>
      </dsp:nvSpPr>
      <dsp:spPr>
        <a:xfrm>
          <a:off x="3953471" y="0"/>
          <a:ext cx="2820599" cy="10482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“For quartering of large bodies of troops among us”</a:t>
          </a:r>
          <a:endParaRPr lang="en-US" sz="2000" kern="1200" dirty="0"/>
        </a:p>
      </dsp:txBody>
      <dsp:txXfrm>
        <a:off x="3984174" y="30703"/>
        <a:ext cx="2759193" cy="9868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06241-D86B-BE49-A8C4-5206E50C95FE}">
      <dsp:nvSpPr>
        <dsp:cNvPr id="0" name=""/>
        <dsp:cNvSpPr/>
      </dsp:nvSpPr>
      <dsp:spPr>
        <a:xfrm>
          <a:off x="4632" y="0"/>
          <a:ext cx="2820599" cy="10482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US" sz="4500" kern="1200" dirty="0"/>
        </a:p>
      </dsp:txBody>
      <dsp:txXfrm>
        <a:off x="35335" y="30703"/>
        <a:ext cx="2759193" cy="986865"/>
      </dsp:txXfrm>
    </dsp:sp>
    <dsp:sp modelId="{86791C04-1551-614A-86DA-4F9A60DC9E29}">
      <dsp:nvSpPr>
        <dsp:cNvPr id="0" name=""/>
        <dsp:cNvSpPr/>
      </dsp:nvSpPr>
      <dsp:spPr>
        <a:xfrm>
          <a:off x="3107291" y="174381"/>
          <a:ext cx="597967" cy="69950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107291" y="314283"/>
        <a:ext cx="418577" cy="419704"/>
      </dsp:txXfrm>
    </dsp:sp>
    <dsp:sp modelId="{4229BC58-4514-DE40-90BC-FBDECB34F0BB}">
      <dsp:nvSpPr>
        <dsp:cNvPr id="0" name=""/>
        <dsp:cNvSpPr/>
      </dsp:nvSpPr>
      <dsp:spPr>
        <a:xfrm>
          <a:off x="3953471" y="0"/>
          <a:ext cx="2820599" cy="10482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“For cutting off trade with all parts of the world”</a:t>
          </a:r>
          <a:endParaRPr lang="en-US" sz="2000" kern="1200" dirty="0"/>
        </a:p>
      </dsp:txBody>
      <dsp:txXfrm>
        <a:off x="3984174" y="30703"/>
        <a:ext cx="2759193" cy="9868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06241-D86B-BE49-A8C4-5206E50C95FE}">
      <dsp:nvSpPr>
        <dsp:cNvPr id="0" name=""/>
        <dsp:cNvSpPr/>
      </dsp:nvSpPr>
      <dsp:spPr>
        <a:xfrm>
          <a:off x="4632" y="0"/>
          <a:ext cx="2820599" cy="10482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US" sz="4500" kern="1200" dirty="0"/>
        </a:p>
      </dsp:txBody>
      <dsp:txXfrm>
        <a:off x="35335" y="30703"/>
        <a:ext cx="2759193" cy="986865"/>
      </dsp:txXfrm>
    </dsp:sp>
    <dsp:sp modelId="{86791C04-1551-614A-86DA-4F9A60DC9E29}">
      <dsp:nvSpPr>
        <dsp:cNvPr id="0" name=""/>
        <dsp:cNvSpPr/>
      </dsp:nvSpPr>
      <dsp:spPr>
        <a:xfrm>
          <a:off x="3107291" y="174381"/>
          <a:ext cx="597967" cy="69950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107291" y="314283"/>
        <a:ext cx="418577" cy="419704"/>
      </dsp:txXfrm>
    </dsp:sp>
    <dsp:sp modelId="{4229BC58-4514-DE40-90BC-FBDECB34F0BB}">
      <dsp:nvSpPr>
        <dsp:cNvPr id="0" name=""/>
        <dsp:cNvSpPr/>
      </dsp:nvSpPr>
      <dsp:spPr>
        <a:xfrm>
          <a:off x="3953471" y="0"/>
          <a:ext cx="2820599" cy="10482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“He has … Government here… declaring us out of his Protection and waging War against us”</a:t>
          </a:r>
          <a:endParaRPr lang="en-US" sz="1600" kern="1200" dirty="0"/>
        </a:p>
      </dsp:txBody>
      <dsp:txXfrm>
        <a:off x="3984174" y="30703"/>
        <a:ext cx="2759193" cy="98686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FE46C-6ABE-254F-A1FB-416B39203106}" type="datetimeFigureOut">
              <a:rPr lang="en-US" smtClean="0"/>
              <a:t>9/17/2018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939D3-AF91-3441-A022-6353367458FF}" type="slidenum">
              <a:rPr lang="en-US" smtClean="0"/>
              <a:t>‹#›</a:t>
            </a:fld>
            <a:endParaRPr lang="en-US"/>
          </a:p>
        </p:txBody>
      </p:sp>
    </p:spTree>
    <p:extLst>
      <p:ext uri="{BB962C8B-B14F-4D97-AF65-F5344CB8AC3E}">
        <p14:creationId xmlns:p14="http://schemas.microsoft.com/office/powerpoint/2010/main" val="1990549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1</a:t>
            </a:fld>
            <a:endParaRPr lang="en-US"/>
          </a:p>
        </p:txBody>
      </p:sp>
    </p:spTree>
    <p:extLst>
      <p:ext uri="{BB962C8B-B14F-4D97-AF65-F5344CB8AC3E}">
        <p14:creationId xmlns:p14="http://schemas.microsoft.com/office/powerpoint/2010/main" val="2396845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8.10(C): Analyze the effects of physical and human geographic factors on major historical and contemporary events in the</a:t>
            </a:r>
            <a:r>
              <a:rPr lang="en-US" baseline="0" dirty="0" smtClean="0"/>
              <a:t> US.</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10</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8.10(C): Analyze the effects of physical and human geographic factors on major historical and contemporary events in the</a:t>
            </a:r>
            <a:r>
              <a:rPr lang="en-US" baseline="0" dirty="0" smtClean="0"/>
              <a:t> US.</a:t>
            </a:r>
            <a:endParaRPr lang="en-US" dirty="0" smtClean="0"/>
          </a:p>
          <a:p>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11</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8.10(C): Analyze the effects of physical and human geographic factors on major historical and contemporary events in the</a:t>
            </a:r>
            <a:r>
              <a:rPr lang="en-US" baseline="0" dirty="0" smtClean="0"/>
              <a:t> US.</a:t>
            </a:r>
            <a:endParaRPr lang="en-US" dirty="0" smtClean="0"/>
          </a:p>
          <a:p>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12</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8.1(C): Explain</a:t>
            </a:r>
            <a:r>
              <a:rPr lang="en-US" i="1" baseline="0" dirty="0" smtClean="0"/>
              <a:t> the significance of the following dates: 1607, founding of Jamestown; 1620, arrival of Pilgrims and signing of the Mayflower Compact (supporting standard)</a:t>
            </a:r>
            <a:endParaRPr lang="en-US" i="1" dirty="0"/>
          </a:p>
        </p:txBody>
      </p:sp>
      <p:sp>
        <p:nvSpPr>
          <p:cNvPr id="4" name="Slide Number Placeholder 3"/>
          <p:cNvSpPr>
            <a:spLocks noGrp="1"/>
          </p:cNvSpPr>
          <p:nvPr>
            <p:ph type="sldNum" sz="quarter" idx="10"/>
          </p:nvPr>
        </p:nvSpPr>
        <p:spPr/>
        <p:txBody>
          <a:bodyPr/>
          <a:lstStyle/>
          <a:p>
            <a:fld id="{AB9939D3-AF91-3441-A022-6353367458FF}" type="slidenum">
              <a:rPr lang="en-US" smtClean="0"/>
              <a:t>13</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8.7C:</a:t>
            </a:r>
            <a:r>
              <a:rPr lang="en-US" baseline="0" dirty="0" smtClean="0"/>
              <a:t> Analyze the impact of slavery on different sections of the US</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14</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8.12(B):</a:t>
            </a:r>
            <a:r>
              <a:rPr lang="en-US" baseline="0" dirty="0" smtClean="0"/>
              <a:t> Explain reasons for the development of the plantation system, the transatlantic slave trade, and the spread of slavery</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15</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8.4(A):</a:t>
            </a:r>
            <a:r>
              <a:rPr lang="en-US" baseline="0" dirty="0" smtClean="0"/>
              <a:t> analyze causes of the American Revolution, including the Proclamation of 1763, the Intolerable Acts, the Stamp Act, mercantilism, lack of representation in Parliament, and British economic policies following the French and Indian War</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16</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8.4(A):</a:t>
            </a:r>
            <a:r>
              <a:rPr lang="en-US" baseline="0" dirty="0" smtClean="0"/>
              <a:t> analyze causes of the American Revolution, including the Proclamation of 1763, the Intolerable Acts, the Stamp Act, mercantilism, lack of representation in Parliament, and British economic policies following the French and Indian War</a:t>
            </a:r>
            <a:endParaRPr lang="en-US" dirty="0" smtClean="0"/>
          </a:p>
          <a:p>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17</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8.4(A):</a:t>
            </a:r>
            <a:r>
              <a:rPr lang="en-US" baseline="0" dirty="0" smtClean="0"/>
              <a:t> analyze causes of the American Revolution, including the Proclamation of 1763, the Intolerable Acts, the Stamp Act, mercantilism, lack of representation in Parliament, and British economic policies following the French and Indian War</a:t>
            </a:r>
            <a:endParaRPr lang="en-US" dirty="0" smtClean="0"/>
          </a:p>
          <a:p>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18</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8.4(A):</a:t>
            </a:r>
            <a:r>
              <a:rPr lang="en-US" baseline="0" dirty="0" smtClean="0"/>
              <a:t> analyze causes of the American Revolution, including the Proclamation of 1763, the Intolerable Acts, the Stamp Act, mercantilism, lack of representation in Parliament, and British economic policies following the French and Indian War</a:t>
            </a:r>
            <a:endParaRPr lang="en-US" dirty="0" smtClean="0"/>
          </a:p>
          <a:p>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19</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8.1(A):</a:t>
            </a:r>
            <a:r>
              <a:rPr lang="en-US" baseline="0" dirty="0" smtClean="0"/>
              <a:t> Identify the major eras and events in US history through 1877, including colonization, revolution, drafting the Declaration of Independence, creation and ratification of the Constitution, religious revivals such as the 2</a:t>
            </a:r>
            <a:r>
              <a:rPr lang="en-US" baseline="30000" dirty="0" smtClean="0"/>
              <a:t>nd</a:t>
            </a:r>
            <a:r>
              <a:rPr lang="en-US" baseline="0" dirty="0" smtClean="0"/>
              <a:t> Great Awakening, early republic, the Age of Jackson, westward expansion, reform movements, sectionalism, Civil War, and Reconstruction, and describe their causes and effects</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2</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8.4(C): Explain the issues surrounding</a:t>
            </a:r>
            <a:r>
              <a:rPr lang="en-US" baseline="0" dirty="0" smtClean="0"/>
              <a:t> important events of the American Revolution, including; writing the Articles of Confederation; fighting the battles of Lexington, Concord, Saratoga, and Yorktown; enduring the winter at Valley Forge; and signing the Treaty of Paris 1783</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20</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8.1(C): explain the significance of the following dates;</a:t>
            </a:r>
            <a:r>
              <a:rPr lang="en-US" baseline="0" dirty="0" smtClean="0"/>
              <a:t> 1776: adoption of the Declaration of Independence </a:t>
            </a:r>
          </a:p>
          <a:p>
            <a:r>
              <a:rPr lang="en-US" i="1" baseline="0" dirty="0" smtClean="0"/>
              <a:t>8.4(B): explain the roles played by significant individuals during the American Revolution, including Thomas Jefferson (Supporting standard)</a:t>
            </a:r>
            <a:endParaRPr lang="en-US" i="1" dirty="0"/>
          </a:p>
        </p:txBody>
      </p:sp>
      <p:sp>
        <p:nvSpPr>
          <p:cNvPr id="4" name="Slide Number Placeholder 3"/>
          <p:cNvSpPr>
            <a:spLocks noGrp="1"/>
          </p:cNvSpPr>
          <p:nvPr>
            <p:ph type="sldNum" sz="quarter" idx="10"/>
          </p:nvPr>
        </p:nvSpPr>
        <p:spPr/>
        <p:txBody>
          <a:bodyPr/>
          <a:lstStyle/>
          <a:p>
            <a:fld id="{AB9939D3-AF91-3441-A022-6353367458FF}" type="slidenum">
              <a:rPr lang="en-US" smtClean="0"/>
              <a:t>21</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8.15(C): Identify</a:t>
            </a:r>
            <a:r>
              <a:rPr lang="en-US" baseline="0" dirty="0" smtClean="0"/>
              <a:t> colonial grievances listed in the Declaration of Independence and explain how those grievances were addressed in the US Constitution and Bill of Rights</a:t>
            </a:r>
          </a:p>
          <a:p>
            <a:endParaRPr lang="en-US" baseline="0" dirty="0" smtClean="0"/>
          </a:p>
          <a:p>
            <a:endParaRPr lang="en-US" baseline="0" dirty="0" smtClean="0"/>
          </a:p>
          <a:p>
            <a:r>
              <a:rPr lang="en-US" baseline="0" dirty="0" smtClean="0"/>
              <a:t>Citation: </a:t>
            </a:r>
            <a:r>
              <a:rPr lang="en-US" sz="1200" kern="1200" dirty="0" smtClean="0">
                <a:solidFill>
                  <a:schemeClr val="tx1"/>
                </a:solidFill>
                <a:latin typeface="+mn-lt"/>
                <a:ea typeface="+mn-ea"/>
                <a:cs typeface="+mn-cs"/>
              </a:rPr>
              <a:t>Jefferson, T. (1776). The Declaration of Independence. </a:t>
            </a:r>
            <a:r>
              <a:rPr lang="en-US" sz="1200" i="1" kern="1200" dirty="0" smtClean="0">
                <a:solidFill>
                  <a:schemeClr val="tx1"/>
                </a:solidFill>
                <a:latin typeface="+mn-lt"/>
                <a:ea typeface="+mn-ea"/>
                <a:cs typeface="+mn-cs"/>
              </a:rPr>
              <a:t>Historic American Documents</a:t>
            </a:r>
            <a:r>
              <a:rPr lang="en-US" sz="1200" i="0" kern="1200" dirty="0" smtClean="0">
                <a:solidFill>
                  <a:schemeClr val="tx1"/>
                </a:solidFill>
                <a:latin typeface="+mn-lt"/>
                <a:ea typeface="+mn-ea"/>
                <a:cs typeface="+mn-cs"/>
              </a:rPr>
              <a:t> (Lit2Go Edition). Retrieved December 31, 2014, from </a:t>
            </a:r>
            <a:r>
              <a:rPr lang="en-US" sz="1200" i="0" u="sng" kern="1200" dirty="0" smtClean="0">
                <a:solidFill>
                  <a:schemeClr val="tx1"/>
                </a:solidFill>
                <a:latin typeface="+mn-lt"/>
                <a:ea typeface="+mn-ea"/>
                <a:cs typeface="+mn-cs"/>
              </a:rPr>
              <a:t>http://</a:t>
            </a:r>
            <a:r>
              <a:rPr lang="en-US" sz="1200" i="0" u="sng" kern="1200" dirty="0" err="1" smtClean="0">
                <a:solidFill>
                  <a:schemeClr val="tx1"/>
                </a:solidFill>
                <a:latin typeface="+mn-lt"/>
                <a:ea typeface="+mn-ea"/>
                <a:cs typeface="+mn-cs"/>
              </a:rPr>
              <a:t>etc.usf.edu</a:t>
            </a:r>
            <a:r>
              <a:rPr lang="en-US" sz="1200" i="0" u="sng" kern="1200" dirty="0" smtClean="0">
                <a:solidFill>
                  <a:schemeClr val="tx1"/>
                </a:solidFill>
                <a:latin typeface="+mn-lt"/>
                <a:ea typeface="+mn-ea"/>
                <a:cs typeface="+mn-cs"/>
              </a:rPr>
              <a:t>/lit2go/133/historic-</a:t>
            </a:r>
            <a:r>
              <a:rPr lang="en-US" sz="1200" i="0" u="sng" kern="1200" dirty="0" err="1" smtClean="0">
                <a:solidFill>
                  <a:schemeClr val="tx1"/>
                </a:solidFill>
                <a:latin typeface="+mn-lt"/>
                <a:ea typeface="+mn-ea"/>
                <a:cs typeface="+mn-cs"/>
              </a:rPr>
              <a:t>american</a:t>
            </a:r>
            <a:r>
              <a:rPr lang="en-US" sz="1200" i="0" u="sng" kern="1200" dirty="0" smtClean="0">
                <a:solidFill>
                  <a:schemeClr val="tx1"/>
                </a:solidFill>
                <a:latin typeface="+mn-lt"/>
                <a:ea typeface="+mn-ea"/>
                <a:cs typeface="+mn-cs"/>
              </a:rPr>
              <a:t>-documents/4957/the-declaration-of-independence/</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22</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8.15(C): Identify</a:t>
            </a:r>
            <a:r>
              <a:rPr lang="en-US" baseline="0" dirty="0" smtClean="0"/>
              <a:t> colonial grievances listed in the Declaration of Independence and explain how those grievances were addressed in the US Constitution and Bill of Rights</a:t>
            </a:r>
            <a:endParaRPr lang="en-US" dirty="0" smtClean="0"/>
          </a:p>
          <a:p>
            <a:endParaRPr lang="en-US" dirty="0" smtClean="0"/>
          </a:p>
          <a:p>
            <a:endParaRPr lang="en-US" dirty="0" smtClean="0"/>
          </a:p>
          <a:p>
            <a:r>
              <a:rPr lang="en-US" dirty="0" smtClean="0"/>
              <a:t>Citation:</a:t>
            </a:r>
            <a:r>
              <a:rPr lang="en-US" baseline="0" dirty="0" smtClean="0"/>
              <a:t> </a:t>
            </a:r>
            <a:r>
              <a:rPr lang="en-US" sz="1200" kern="1200" dirty="0" smtClean="0">
                <a:solidFill>
                  <a:schemeClr val="tx1"/>
                </a:solidFill>
                <a:latin typeface="+mn-lt"/>
                <a:ea typeface="+mn-ea"/>
                <a:cs typeface="+mn-cs"/>
              </a:rPr>
              <a:t>Jefferson, T. (1776). The Declaration of Independence. </a:t>
            </a:r>
            <a:r>
              <a:rPr lang="en-US" sz="1200" i="1" kern="1200" dirty="0" smtClean="0">
                <a:solidFill>
                  <a:schemeClr val="tx1"/>
                </a:solidFill>
                <a:latin typeface="+mn-lt"/>
                <a:ea typeface="+mn-ea"/>
                <a:cs typeface="+mn-cs"/>
              </a:rPr>
              <a:t>Historic American Documents</a:t>
            </a:r>
            <a:r>
              <a:rPr lang="en-US" sz="1200" i="0" kern="1200" dirty="0" smtClean="0">
                <a:solidFill>
                  <a:schemeClr val="tx1"/>
                </a:solidFill>
                <a:latin typeface="+mn-lt"/>
                <a:ea typeface="+mn-ea"/>
                <a:cs typeface="+mn-cs"/>
              </a:rPr>
              <a:t> (Lit2Go Edition). Retrieved December 31, 2014, from </a:t>
            </a:r>
            <a:r>
              <a:rPr lang="en-US" sz="1200" i="0" u="sng" kern="1200" dirty="0" smtClean="0">
                <a:solidFill>
                  <a:schemeClr val="tx1"/>
                </a:solidFill>
                <a:latin typeface="+mn-lt"/>
                <a:ea typeface="+mn-ea"/>
                <a:cs typeface="+mn-cs"/>
              </a:rPr>
              <a:t>http://</a:t>
            </a:r>
            <a:r>
              <a:rPr lang="en-US" sz="1200" i="0" u="sng" kern="1200" dirty="0" err="1" smtClean="0">
                <a:solidFill>
                  <a:schemeClr val="tx1"/>
                </a:solidFill>
                <a:latin typeface="+mn-lt"/>
                <a:ea typeface="+mn-ea"/>
                <a:cs typeface="+mn-cs"/>
              </a:rPr>
              <a:t>etc.usf.edu</a:t>
            </a:r>
            <a:r>
              <a:rPr lang="en-US" sz="1200" i="0" u="sng" kern="1200" dirty="0" smtClean="0">
                <a:solidFill>
                  <a:schemeClr val="tx1"/>
                </a:solidFill>
                <a:latin typeface="+mn-lt"/>
                <a:ea typeface="+mn-ea"/>
                <a:cs typeface="+mn-cs"/>
              </a:rPr>
              <a:t>/lit2go/133/historic-</a:t>
            </a:r>
            <a:r>
              <a:rPr lang="en-US" sz="1200" i="0" u="sng" kern="1200" dirty="0" err="1" smtClean="0">
                <a:solidFill>
                  <a:schemeClr val="tx1"/>
                </a:solidFill>
                <a:latin typeface="+mn-lt"/>
                <a:ea typeface="+mn-ea"/>
                <a:cs typeface="+mn-cs"/>
              </a:rPr>
              <a:t>american</a:t>
            </a:r>
            <a:r>
              <a:rPr lang="en-US" sz="1200" i="0" u="sng" kern="1200" dirty="0" smtClean="0">
                <a:solidFill>
                  <a:schemeClr val="tx1"/>
                </a:solidFill>
                <a:latin typeface="+mn-lt"/>
                <a:ea typeface="+mn-ea"/>
                <a:cs typeface="+mn-cs"/>
              </a:rPr>
              <a:t>-documents/4957/the-declaration-of-independence/</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23</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8.19(A):</a:t>
            </a:r>
            <a:r>
              <a:rPr lang="en-US" baseline="0" dirty="0" smtClean="0"/>
              <a:t> Define and give examples of unalienable rights: </a:t>
            </a:r>
            <a:r>
              <a:rPr lang="en-US" sz="1200" b="0" i="0" kern="1200" dirty="0" smtClean="0">
                <a:solidFill>
                  <a:schemeClr val="tx1"/>
                </a:solidFill>
                <a:effectLst/>
                <a:latin typeface="+mn-lt"/>
                <a:ea typeface="+mn-ea"/>
                <a:cs typeface="+mn-cs"/>
              </a:rPr>
              <a:t>According to the Declaration of Independence, primarily written by Thomas Jefferson, three unalienable rights are life, liberty, and the pursuit of happiness. These largely echo the unalienable rights identified by John Locke in </a:t>
            </a:r>
            <a:r>
              <a:rPr lang="en-US" sz="1200" b="0" i="1" kern="1200" dirty="0" smtClean="0">
                <a:solidFill>
                  <a:schemeClr val="tx1"/>
                </a:solidFill>
                <a:effectLst/>
                <a:latin typeface="+mn-lt"/>
                <a:ea typeface="+mn-ea"/>
                <a:cs typeface="+mn-cs"/>
              </a:rPr>
              <a:t>Two Treatises of Government</a:t>
            </a:r>
            <a:r>
              <a:rPr lang="en-US" sz="1200" b="0" i="0" kern="1200" dirty="0" smtClean="0">
                <a:solidFill>
                  <a:schemeClr val="tx1"/>
                </a:solidFill>
                <a:effectLst/>
                <a:latin typeface="+mn-lt"/>
                <a:ea typeface="+mn-ea"/>
                <a:cs typeface="+mn-cs"/>
              </a:rPr>
              <a:t>, except the three Locke articulated were life, liberty, and property.</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24</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8.15(B)</a:t>
            </a:r>
            <a:r>
              <a:rPr lang="en-US" baseline="0" dirty="0" smtClean="0"/>
              <a:t> –Summarize the strengths and weaknesses of the AOC - supporting</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25</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8.4(D):</a:t>
            </a:r>
            <a:r>
              <a:rPr lang="en-US" baseline="0" dirty="0" smtClean="0"/>
              <a:t> Analyze the issues of the Constitutional Convention of 1787, including the Great Compromise and the 3/5 Compromise. </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26</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8.4(D):</a:t>
            </a:r>
            <a:r>
              <a:rPr lang="en-US" baseline="0" dirty="0" smtClean="0"/>
              <a:t> Analyze the issues of the Constitutional Convention of 1787, including the Great Compromise and the 3/</a:t>
            </a:r>
            <a:r>
              <a:rPr lang="en-US" baseline="0" smtClean="0"/>
              <a:t>5 Compromise. </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27</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8.4(E)</a:t>
            </a:r>
            <a:r>
              <a:rPr lang="en-US" baseline="0" dirty="0" smtClean="0"/>
              <a:t> Analyze the Arguments for and against ratification </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28</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8.4(E)</a:t>
            </a:r>
            <a:r>
              <a:rPr lang="en-US" baseline="0" dirty="0" smtClean="0"/>
              <a:t> Analyze the Arguments for and against ratification </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29</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8.1(A):</a:t>
            </a:r>
            <a:r>
              <a:rPr lang="en-US" baseline="0" dirty="0" smtClean="0"/>
              <a:t> Identify the major eras and events in US history through 1877, including colonization, revolution, drafting the Declaration of Independence, creation and ratification of the Constitution, religious revivals such as the 2</a:t>
            </a:r>
            <a:r>
              <a:rPr lang="en-US" baseline="30000" dirty="0" smtClean="0"/>
              <a:t>nd</a:t>
            </a:r>
            <a:r>
              <a:rPr lang="en-US" baseline="0" dirty="0" smtClean="0"/>
              <a:t> Great Awakening, early republic, the Age of Jackson, westward expansion, reform movements, sectionalism, Civil War, and Reconstruction, and describe their causes and effects</a:t>
            </a:r>
            <a:endParaRPr lang="en-US" dirty="0" smtClean="0"/>
          </a:p>
          <a:p>
            <a:endParaRPr lang="en-US" b="1" dirty="0"/>
          </a:p>
        </p:txBody>
      </p:sp>
      <p:sp>
        <p:nvSpPr>
          <p:cNvPr id="4" name="Slide Number Placeholder 3"/>
          <p:cNvSpPr>
            <a:spLocks noGrp="1"/>
          </p:cNvSpPr>
          <p:nvPr>
            <p:ph type="sldNum" sz="quarter" idx="10"/>
          </p:nvPr>
        </p:nvSpPr>
        <p:spPr/>
        <p:txBody>
          <a:bodyPr/>
          <a:lstStyle/>
          <a:p>
            <a:fld id="{AB9939D3-AF91-3441-A022-6353367458FF}" type="slidenum">
              <a:rPr lang="en-US" smtClean="0"/>
              <a:t>3</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8.15</a:t>
            </a:r>
            <a:r>
              <a:rPr lang="en-US" baseline="0" dirty="0" smtClean="0"/>
              <a:t> (D): analyze how the US Constitution reflects the principles of limited government, republicanism, checks and balances, federalism, separation of powers, popular sovereignty, and individual rights </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30</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8.15</a:t>
            </a:r>
            <a:r>
              <a:rPr lang="en-US" baseline="0" dirty="0" smtClean="0"/>
              <a:t> (D): analyze how the US Constitution reflects the principles of limited government, republicanism, checks and balances, federalism, separation of powers, popular sovereignty, and individual rights </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31</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8.19(B): Summarize</a:t>
            </a:r>
            <a:r>
              <a:rPr lang="en-US" baseline="0" dirty="0" smtClean="0"/>
              <a:t> rights guaranteed in the Bill of Rights</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32</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8.25(C):</a:t>
            </a:r>
            <a:r>
              <a:rPr lang="en-US" baseline="0" dirty="0" smtClean="0"/>
              <a:t> Analyze the impact of the First Amendment guarantees on religious freedom on the American way of life. </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33</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8.18(A): Identify</a:t>
            </a:r>
            <a:r>
              <a:rPr lang="en-US" baseline="0" dirty="0" smtClean="0"/>
              <a:t> the origin of judicial Review and analyze examples of congressional and presidential responses</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34</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8.16 (A):</a:t>
            </a:r>
            <a:r>
              <a:rPr lang="en-US" baseline="0" dirty="0" smtClean="0"/>
              <a:t> summarize the purposes for and process of amending the US Constitution</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35</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8.15(A):</a:t>
            </a:r>
            <a:r>
              <a:rPr lang="en-US" baseline="0" dirty="0" smtClean="0"/>
              <a:t> Identify the influence of ideas from historic documents, including the Magna </a:t>
            </a:r>
            <a:r>
              <a:rPr lang="en-US" baseline="0" dirty="0" err="1" smtClean="0"/>
              <a:t>Carta</a:t>
            </a:r>
            <a:r>
              <a:rPr lang="en-US" baseline="0" dirty="0" smtClean="0"/>
              <a:t>, the English Bill of Rights, the Mayflower Compact, the Federalists Papers, and selected Anti-Federalists writings, on the U.S. system of government</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36</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8.2(A)</a:t>
            </a:r>
            <a:r>
              <a:rPr lang="en-US" baseline="0" dirty="0" smtClean="0"/>
              <a:t>: Identify reasons for European exploration and colonization in North America. </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4</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8.2(A)</a:t>
            </a:r>
            <a:r>
              <a:rPr lang="en-US" baseline="0" dirty="0" smtClean="0"/>
              <a:t>: Identify reasons for European exploration and colonization in North America. </a:t>
            </a:r>
            <a:endParaRPr lang="en-US" dirty="0" smtClean="0"/>
          </a:p>
          <a:p>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5</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8.10(B):</a:t>
            </a:r>
            <a:r>
              <a:rPr lang="en-US" baseline="0" dirty="0" smtClean="0"/>
              <a:t> Compare places and regions of the United States in terms of physical and human characteristics</a:t>
            </a:r>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6</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8.10(B):</a:t>
            </a:r>
            <a:r>
              <a:rPr lang="en-US" baseline="0" dirty="0" smtClean="0"/>
              <a:t> Compare places and regions of the United States in terms of physical and human characteristics</a:t>
            </a:r>
            <a:endParaRPr lang="en-US" dirty="0" smtClean="0"/>
          </a:p>
          <a:p>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7</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8.10(B):</a:t>
            </a:r>
            <a:r>
              <a:rPr lang="en-US" baseline="0" dirty="0" smtClean="0"/>
              <a:t> Compare places and regions of the United States in terms of physical and human characteristics</a:t>
            </a:r>
            <a:endParaRPr lang="en-US" dirty="0" smtClean="0"/>
          </a:p>
          <a:p>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8</a:t>
            </a:fld>
            <a:endParaRPr lang="en-US"/>
          </a:p>
        </p:txBody>
      </p:sp>
    </p:spTree>
    <p:extLst>
      <p:ext uri="{BB962C8B-B14F-4D97-AF65-F5344CB8AC3E}">
        <p14:creationId xmlns:p14="http://schemas.microsoft.com/office/powerpoint/2010/main" val="157312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8.10(B):</a:t>
            </a:r>
            <a:r>
              <a:rPr lang="en-US" baseline="0" dirty="0" smtClean="0"/>
              <a:t> Compare places and regions of the United States in terms of physical and human characteristics</a:t>
            </a:r>
            <a:endParaRPr lang="en-US" dirty="0" smtClean="0"/>
          </a:p>
          <a:p>
            <a:endParaRPr lang="en-US" dirty="0"/>
          </a:p>
        </p:txBody>
      </p:sp>
      <p:sp>
        <p:nvSpPr>
          <p:cNvPr id="4" name="Slide Number Placeholder 3"/>
          <p:cNvSpPr>
            <a:spLocks noGrp="1"/>
          </p:cNvSpPr>
          <p:nvPr>
            <p:ph type="sldNum" sz="quarter" idx="10"/>
          </p:nvPr>
        </p:nvSpPr>
        <p:spPr/>
        <p:txBody>
          <a:bodyPr/>
          <a:lstStyle/>
          <a:p>
            <a:fld id="{AB9939D3-AF91-3441-A022-6353367458FF}" type="slidenum">
              <a:rPr lang="en-US" smtClean="0"/>
              <a:t>9</a:t>
            </a:fld>
            <a:endParaRPr lang="en-US"/>
          </a:p>
        </p:txBody>
      </p:sp>
    </p:spTree>
    <p:extLst>
      <p:ext uri="{BB962C8B-B14F-4D97-AF65-F5344CB8AC3E}">
        <p14:creationId xmlns:p14="http://schemas.microsoft.com/office/powerpoint/2010/main" val="157312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F4B1D4-35E6-774D-97DD-F6785B63730C}"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F8AB0-6AB3-F749-AB4F-0C9079E72683}" type="slidenum">
              <a:rPr lang="en-US" smtClean="0"/>
              <a:t>‹#›</a:t>
            </a:fld>
            <a:endParaRPr lang="en-US"/>
          </a:p>
        </p:txBody>
      </p:sp>
    </p:spTree>
    <p:extLst>
      <p:ext uri="{BB962C8B-B14F-4D97-AF65-F5344CB8AC3E}">
        <p14:creationId xmlns:p14="http://schemas.microsoft.com/office/powerpoint/2010/main" val="49001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4B1D4-35E6-774D-97DD-F6785B63730C}"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F8AB0-6AB3-F749-AB4F-0C9079E72683}" type="slidenum">
              <a:rPr lang="en-US" smtClean="0"/>
              <a:t>‹#›</a:t>
            </a:fld>
            <a:endParaRPr lang="en-US"/>
          </a:p>
        </p:txBody>
      </p:sp>
    </p:spTree>
    <p:extLst>
      <p:ext uri="{BB962C8B-B14F-4D97-AF65-F5344CB8AC3E}">
        <p14:creationId xmlns:p14="http://schemas.microsoft.com/office/powerpoint/2010/main" val="4303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4B1D4-35E6-774D-97DD-F6785B63730C}"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F8AB0-6AB3-F749-AB4F-0C9079E72683}" type="slidenum">
              <a:rPr lang="en-US" smtClean="0"/>
              <a:t>‹#›</a:t>
            </a:fld>
            <a:endParaRPr lang="en-US"/>
          </a:p>
        </p:txBody>
      </p:sp>
    </p:spTree>
    <p:extLst>
      <p:ext uri="{BB962C8B-B14F-4D97-AF65-F5344CB8AC3E}">
        <p14:creationId xmlns:p14="http://schemas.microsoft.com/office/powerpoint/2010/main" val="125636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4B1D4-35E6-774D-97DD-F6785B63730C}"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F8AB0-6AB3-F749-AB4F-0C9079E72683}" type="slidenum">
              <a:rPr lang="en-US" smtClean="0"/>
              <a:t>‹#›</a:t>
            </a:fld>
            <a:endParaRPr lang="en-US"/>
          </a:p>
        </p:txBody>
      </p:sp>
    </p:spTree>
    <p:extLst>
      <p:ext uri="{BB962C8B-B14F-4D97-AF65-F5344CB8AC3E}">
        <p14:creationId xmlns:p14="http://schemas.microsoft.com/office/powerpoint/2010/main" val="221042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F4B1D4-35E6-774D-97DD-F6785B63730C}"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F8AB0-6AB3-F749-AB4F-0C9079E72683}" type="slidenum">
              <a:rPr lang="en-US" smtClean="0"/>
              <a:t>‹#›</a:t>
            </a:fld>
            <a:endParaRPr lang="en-US"/>
          </a:p>
        </p:txBody>
      </p:sp>
    </p:spTree>
    <p:extLst>
      <p:ext uri="{BB962C8B-B14F-4D97-AF65-F5344CB8AC3E}">
        <p14:creationId xmlns:p14="http://schemas.microsoft.com/office/powerpoint/2010/main" val="8084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F4B1D4-35E6-774D-97DD-F6785B63730C}"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F8AB0-6AB3-F749-AB4F-0C9079E72683}" type="slidenum">
              <a:rPr lang="en-US" smtClean="0"/>
              <a:t>‹#›</a:t>
            </a:fld>
            <a:endParaRPr lang="en-US"/>
          </a:p>
        </p:txBody>
      </p:sp>
    </p:spTree>
    <p:extLst>
      <p:ext uri="{BB962C8B-B14F-4D97-AF65-F5344CB8AC3E}">
        <p14:creationId xmlns:p14="http://schemas.microsoft.com/office/powerpoint/2010/main" val="288407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F4B1D4-35E6-774D-97DD-F6785B63730C}" type="datetimeFigureOut">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F8AB0-6AB3-F749-AB4F-0C9079E72683}" type="slidenum">
              <a:rPr lang="en-US" smtClean="0"/>
              <a:t>‹#›</a:t>
            </a:fld>
            <a:endParaRPr lang="en-US"/>
          </a:p>
        </p:txBody>
      </p:sp>
    </p:spTree>
    <p:extLst>
      <p:ext uri="{BB962C8B-B14F-4D97-AF65-F5344CB8AC3E}">
        <p14:creationId xmlns:p14="http://schemas.microsoft.com/office/powerpoint/2010/main" val="207853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F4B1D4-35E6-774D-97DD-F6785B63730C}" type="datetimeFigureOut">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F8AB0-6AB3-F749-AB4F-0C9079E72683}" type="slidenum">
              <a:rPr lang="en-US" smtClean="0"/>
              <a:t>‹#›</a:t>
            </a:fld>
            <a:endParaRPr lang="en-US"/>
          </a:p>
        </p:txBody>
      </p:sp>
    </p:spTree>
    <p:extLst>
      <p:ext uri="{BB962C8B-B14F-4D97-AF65-F5344CB8AC3E}">
        <p14:creationId xmlns:p14="http://schemas.microsoft.com/office/powerpoint/2010/main" val="110788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4B1D4-35E6-774D-97DD-F6785B63730C}" type="datetimeFigureOut">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9F8AB0-6AB3-F749-AB4F-0C9079E72683}" type="slidenum">
              <a:rPr lang="en-US" smtClean="0"/>
              <a:t>‹#›</a:t>
            </a:fld>
            <a:endParaRPr lang="en-US"/>
          </a:p>
        </p:txBody>
      </p:sp>
    </p:spTree>
    <p:extLst>
      <p:ext uri="{BB962C8B-B14F-4D97-AF65-F5344CB8AC3E}">
        <p14:creationId xmlns:p14="http://schemas.microsoft.com/office/powerpoint/2010/main" val="331818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4B1D4-35E6-774D-97DD-F6785B63730C}"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F8AB0-6AB3-F749-AB4F-0C9079E72683}" type="slidenum">
              <a:rPr lang="en-US" smtClean="0"/>
              <a:t>‹#›</a:t>
            </a:fld>
            <a:endParaRPr lang="en-US"/>
          </a:p>
        </p:txBody>
      </p:sp>
    </p:spTree>
    <p:extLst>
      <p:ext uri="{BB962C8B-B14F-4D97-AF65-F5344CB8AC3E}">
        <p14:creationId xmlns:p14="http://schemas.microsoft.com/office/powerpoint/2010/main" val="319996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4B1D4-35E6-774D-97DD-F6785B63730C}"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F8AB0-6AB3-F749-AB4F-0C9079E72683}" type="slidenum">
              <a:rPr lang="en-US" smtClean="0"/>
              <a:t>‹#›</a:t>
            </a:fld>
            <a:endParaRPr lang="en-US"/>
          </a:p>
        </p:txBody>
      </p:sp>
    </p:spTree>
    <p:extLst>
      <p:ext uri="{BB962C8B-B14F-4D97-AF65-F5344CB8AC3E}">
        <p14:creationId xmlns:p14="http://schemas.microsoft.com/office/powerpoint/2010/main" val="131525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4B1D4-35E6-774D-97DD-F6785B63730C}" type="datetimeFigureOut">
              <a:rPr lang="en-US" smtClean="0"/>
              <a:t>9/17/2018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F8AB0-6AB3-F749-AB4F-0C9079E72683}" type="slidenum">
              <a:rPr lang="en-US" smtClean="0"/>
              <a:t>‹#›</a:t>
            </a:fld>
            <a:endParaRPr lang="en-US"/>
          </a:p>
        </p:txBody>
      </p:sp>
    </p:spTree>
    <p:extLst>
      <p:ext uri="{BB962C8B-B14F-4D97-AF65-F5344CB8AC3E}">
        <p14:creationId xmlns:p14="http://schemas.microsoft.com/office/powerpoint/2010/main" val="3136732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23.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36.xml"/><Relationship Id="rId16" Type="http://schemas.openxmlformats.org/officeDocument/2006/relationships/diagramColors" Target="../diagrams/colors15.xml"/><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9143999" cy="6057899"/>
          </a:xfrm>
          <a:prstGeom prst="rect">
            <a:avLst/>
          </a:prstGeom>
        </p:spPr>
      </p:pic>
      <p:sp>
        <p:nvSpPr>
          <p:cNvPr id="5" name="TextBox 4"/>
          <p:cNvSpPr txBox="1"/>
          <p:nvPr/>
        </p:nvSpPr>
        <p:spPr>
          <a:xfrm>
            <a:off x="0" y="5365284"/>
            <a:ext cx="9143999" cy="1431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dirty="0" smtClean="0">
                <a:latin typeface="Apple Chancery"/>
                <a:cs typeface="Apple Chancery"/>
              </a:rPr>
              <a:t>American History </a:t>
            </a:r>
          </a:p>
          <a:p>
            <a:pPr algn="ctr"/>
            <a:endParaRPr lang="en-US" sz="500" dirty="0" smtClean="0"/>
          </a:p>
          <a:p>
            <a:pPr algn="ctr"/>
            <a:r>
              <a:rPr lang="en-US" sz="2800" dirty="0" smtClean="0">
                <a:latin typeface="Avenir Heavy"/>
                <a:cs typeface="Avenir Heavy"/>
              </a:rPr>
              <a:t>Review</a:t>
            </a:r>
            <a:r>
              <a:rPr lang="en-US" sz="2800" dirty="0" smtClean="0">
                <a:latin typeface="Avenir Heavy"/>
                <a:cs typeface="Avenir Heavy"/>
              </a:rPr>
              <a:t>: Exploration to Constitution</a:t>
            </a:r>
          </a:p>
        </p:txBody>
      </p:sp>
    </p:spTree>
    <p:extLst>
      <p:ext uri="{BB962C8B-B14F-4D97-AF65-F5344CB8AC3E}">
        <p14:creationId xmlns:p14="http://schemas.microsoft.com/office/powerpoint/2010/main" val="4150702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New England Colonies</a:t>
            </a:r>
            <a:endParaRPr lang="en-US" sz="3200" dirty="0"/>
          </a:p>
        </p:txBody>
      </p:sp>
      <p:sp>
        <p:nvSpPr>
          <p:cNvPr id="18" name="TextBox 17"/>
          <p:cNvSpPr txBox="1"/>
          <p:nvPr/>
        </p:nvSpPr>
        <p:spPr>
          <a:xfrm>
            <a:off x="238894" y="1116008"/>
            <a:ext cx="8738509" cy="461665"/>
          </a:xfrm>
          <a:prstGeom prst="rect">
            <a:avLst/>
          </a:prstGeom>
          <a:noFill/>
        </p:spPr>
        <p:txBody>
          <a:bodyPr wrap="square" rtlCol="0">
            <a:spAutoFit/>
          </a:bodyPr>
          <a:lstStyle/>
          <a:p>
            <a:pPr algn="ctr"/>
            <a:r>
              <a:rPr lang="en-US" sz="2400" dirty="0" smtClean="0"/>
              <a:t>The geography of a colony effects the products it makes (economy)</a:t>
            </a:r>
            <a:endParaRPr lang="en-US" sz="2400" dirty="0"/>
          </a:p>
        </p:txBody>
      </p:sp>
      <p:graphicFrame>
        <p:nvGraphicFramePr>
          <p:cNvPr id="2" name="Diagram 1"/>
          <p:cNvGraphicFramePr/>
          <p:nvPr>
            <p:extLst>
              <p:ext uri="{D42A27DB-BD31-4B8C-83A1-F6EECF244321}">
                <p14:modId xmlns:p14="http://schemas.microsoft.com/office/powerpoint/2010/main" val="1978924750"/>
              </p:ext>
            </p:extLst>
          </p:nvPr>
        </p:nvGraphicFramePr>
        <p:xfrm>
          <a:off x="487509" y="1679208"/>
          <a:ext cx="8171655" cy="461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87509" y="2706641"/>
            <a:ext cx="3810267" cy="34378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Rectangle 20"/>
          <p:cNvSpPr/>
          <p:nvPr/>
        </p:nvSpPr>
        <p:spPr>
          <a:xfrm>
            <a:off x="4848897" y="2706641"/>
            <a:ext cx="3810267" cy="343781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56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 decel="100000"/>
                                        <p:tgtEl>
                                          <p:spTgt spid="3"/>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
                                        </p:tgtEl>
                                        <p:attrNameLst>
                                          <p:attrName>ppt_y</p:attrName>
                                        </p:attrNameLst>
                                      </p:cBhvr>
                                      <p:tavLst>
                                        <p:tav tm="0">
                                          <p:val>
                                            <p:strVal val="ppt_y"/>
                                          </p:val>
                                        </p:tav>
                                        <p:tav tm="100000">
                                          <p:val>
                                            <p:strVal val="ppt_y+1"/>
                                          </p:val>
                                        </p:tav>
                                      </p:tavLst>
                                    </p:anim>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21"/>
                                        </p:tgtEl>
                                      </p:cBhvr>
                                    </p:animEffect>
                                    <p:anim calcmode="lin" valueType="num">
                                      <p:cBhvr>
                                        <p:cTn id="15" dur="1000"/>
                                        <p:tgtEl>
                                          <p:spTgt spid="21"/>
                                        </p:tgtEl>
                                        <p:attrNameLst>
                                          <p:attrName>ppt_x</p:attrName>
                                        </p:attrNameLst>
                                      </p:cBhvr>
                                      <p:tavLst>
                                        <p:tav tm="0">
                                          <p:val>
                                            <p:strVal val="ppt_x"/>
                                          </p:val>
                                        </p:tav>
                                        <p:tav tm="100000">
                                          <p:val>
                                            <p:strVal val="ppt_x"/>
                                          </p:val>
                                        </p:tav>
                                      </p:tavLst>
                                    </p:anim>
                                    <p:anim calcmode="lin" valueType="num">
                                      <p:cBhvr>
                                        <p:cTn id="16" dur="100" decel="100000"/>
                                        <p:tgtEl>
                                          <p:spTgt spid="21"/>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21"/>
                                        </p:tgtEl>
                                        <p:attrNameLst>
                                          <p:attrName>ppt_y</p:attrName>
                                        </p:attrNameLst>
                                      </p:cBhvr>
                                      <p:tavLst>
                                        <p:tav tm="0">
                                          <p:val>
                                            <p:strVal val="ppt_y"/>
                                          </p:val>
                                        </p:tav>
                                        <p:tav tm="100000">
                                          <p:val>
                                            <p:strVal val="ppt_y+1"/>
                                          </p:val>
                                        </p:tav>
                                      </p:tavLst>
                                    </p:anim>
                                    <p:set>
                                      <p:cBhvr>
                                        <p:cTn id="18"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Middle Colonies</a:t>
            </a:r>
            <a:endParaRPr lang="en-US" sz="3200" dirty="0"/>
          </a:p>
        </p:txBody>
      </p:sp>
      <p:sp>
        <p:nvSpPr>
          <p:cNvPr id="18" name="TextBox 17"/>
          <p:cNvSpPr txBox="1"/>
          <p:nvPr/>
        </p:nvSpPr>
        <p:spPr>
          <a:xfrm>
            <a:off x="238894" y="1116008"/>
            <a:ext cx="8738509" cy="461665"/>
          </a:xfrm>
          <a:prstGeom prst="rect">
            <a:avLst/>
          </a:prstGeom>
          <a:noFill/>
        </p:spPr>
        <p:txBody>
          <a:bodyPr wrap="square" rtlCol="0">
            <a:spAutoFit/>
          </a:bodyPr>
          <a:lstStyle/>
          <a:p>
            <a:pPr algn="ctr"/>
            <a:r>
              <a:rPr lang="en-US" sz="2400" dirty="0" smtClean="0"/>
              <a:t>The geography of a colony effects the products it makes (economy)</a:t>
            </a:r>
            <a:endParaRPr lang="en-US" sz="2400" dirty="0"/>
          </a:p>
        </p:txBody>
      </p:sp>
      <p:graphicFrame>
        <p:nvGraphicFramePr>
          <p:cNvPr id="2" name="Diagram 1"/>
          <p:cNvGraphicFramePr/>
          <p:nvPr>
            <p:extLst>
              <p:ext uri="{D42A27DB-BD31-4B8C-83A1-F6EECF244321}">
                <p14:modId xmlns:p14="http://schemas.microsoft.com/office/powerpoint/2010/main" val="4277324585"/>
              </p:ext>
            </p:extLst>
          </p:nvPr>
        </p:nvGraphicFramePr>
        <p:xfrm>
          <a:off x="487509" y="1679208"/>
          <a:ext cx="8171655" cy="461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87509" y="2424433"/>
            <a:ext cx="3810267" cy="37200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ectangle 5"/>
          <p:cNvSpPr/>
          <p:nvPr/>
        </p:nvSpPr>
        <p:spPr>
          <a:xfrm>
            <a:off x="4848897" y="2424433"/>
            <a:ext cx="3810267" cy="37200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5795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 decel="100000"/>
                                        <p:tgtEl>
                                          <p:spTgt spid="5"/>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5"/>
                                        </p:tgtEl>
                                        <p:attrNameLst>
                                          <p:attrName>ppt_y</p:attrName>
                                        </p:attrNameLst>
                                      </p:cBhvr>
                                      <p:tavLst>
                                        <p:tav tm="0">
                                          <p:val>
                                            <p:strVal val="ppt_y"/>
                                          </p:val>
                                        </p:tav>
                                        <p:tav tm="100000">
                                          <p:val>
                                            <p:strVal val="ppt_y+1"/>
                                          </p:val>
                                        </p:tav>
                                      </p:tavLst>
                                    </p:anim>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 decel="100000"/>
                                        <p:tgtEl>
                                          <p:spTgt spid="6"/>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6"/>
                                        </p:tgtEl>
                                        <p:attrNameLst>
                                          <p:attrName>ppt_y</p:attrName>
                                        </p:attrNameLst>
                                      </p:cBhvr>
                                      <p:tavLst>
                                        <p:tav tm="0">
                                          <p:val>
                                            <p:strVal val="ppt_y"/>
                                          </p:val>
                                        </p:tav>
                                        <p:tav tm="100000">
                                          <p:val>
                                            <p:strVal val="ppt_y+1"/>
                                          </p:val>
                                        </p:tav>
                                      </p:tavLst>
                                    </p:anim>
                                    <p:set>
                                      <p:cBhvr>
                                        <p:cTn id="1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Southern Colonies</a:t>
            </a:r>
            <a:endParaRPr lang="en-US" sz="3200" dirty="0"/>
          </a:p>
        </p:txBody>
      </p:sp>
      <p:sp>
        <p:nvSpPr>
          <p:cNvPr id="18" name="TextBox 17"/>
          <p:cNvSpPr txBox="1"/>
          <p:nvPr/>
        </p:nvSpPr>
        <p:spPr>
          <a:xfrm>
            <a:off x="238894" y="1116008"/>
            <a:ext cx="8738509" cy="461665"/>
          </a:xfrm>
          <a:prstGeom prst="rect">
            <a:avLst/>
          </a:prstGeom>
          <a:noFill/>
        </p:spPr>
        <p:txBody>
          <a:bodyPr wrap="square" rtlCol="0">
            <a:spAutoFit/>
          </a:bodyPr>
          <a:lstStyle/>
          <a:p>
            <a:pPr algn="ctr"/>
            <a:r>
              <a:rPr lang="en-US" sz="2400" dirty="0" smtClean="0"/>
              <a:t>The geography of a colony effects the products it makes (economy)</a:t>
            </a:r>
            <a:endParaRPr lang="en-US" sz="2400" dirty="0"/>
          </a:p>
        </p:txBody>
      </p:sp>
      <p:graphicFrame>
        <p:nvGraphicFramePr>
          <p:cNvPr id="2" name="Diagram 1"/>
          <p:cNvGraphicFramePr/>
          <p:nvPr>
            <p:extLst>
              <p:ext uri="{D42A27DB-BD31-4B8C-83A1-F6EECF244321}">
                <p14:modId xmlns:p14="http://schemas.microsoft.com/office/powerpoint/2010/main" val="4153433600"/>
              </p:ext>
            </p:extLst>
          </p:nvPr>
        </p:nvGraphicFramePr>
        <p:xfrm>
          <a:off x="487509" y="1679208"/>
          <a:ext cx="8171655" cy="461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87509" y="2424433"/>
            <a:ext cx="3810267" cy="37200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ectangle 5"/>
          <p:cNvSpPr/>
          <p:nvPr/>
        </p:nvSpPr>
        <p:spPr>
          <a:xfrm>
            <a:off x="4848897" y="2424433"/>
            <a:ext cx="3810267" cy="37200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633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 decel="100000"/>
                                        <p:tgtEl>
                                          <p:spTgt spid="5"/>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5"/>
                                        </p:tgtEl>
                                        <p:attrNameLst>
                                          <p:attrName>ppt_y</p:attrName>
                                        </p:attrNameLst>
                                      </p:cBhvr>
                                      <p:tavLst>
                                        <p:tav tm="0">
                                          <p:val>
                                            <p:strVal val="ppt_y"/>
                                          </p:val>
                                        </p:tav>
                                        <p:tav tm="100000">
                                          <p:val>
                                            <p:strVal val="ppt_y+1"/>
                                          </p:val>
                                        </p:tav>
                                      </p:tavLst>
                                    </p:anim>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 decel="100000"/>
                                        <p:tgtEl>
                                          <p:spTgt spid="6"/>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6"/>
                                        </p:tgtEl>
                                        <p:attrNameLst>
                                          <p:attrName>ppt_y</p:attrName>
                                        </p:attrNameLst>
                                      </p:cBhvr>
                                      <p:tavLst>
                                        <p:tav tm="0">
                                          <p:val>
                                            <p:strVal val="ppt_y"/>
                                          </p:val>
                                        </p:tav>
                                        <p:tav tm="100000">
                                          <p:val>
                                            <p:strVal val="ppt_y+1"/>
                                          </p:val>
                                        </p:tav>
                                      </p:tavLst>
                                    </p:anim>
                                    <p:set>
                                      <p:cBhvr>
                                        <p:cTn id="1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Jamestown and Plymouth</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89038803"/>
              </p:ext>
            </p:extLst>
          </p:nvPr>
        </p:nvGraphicFramePr>
        <p:xfrm>
          <a:off x="446346" y="1397000"/>
          <a:ext cx="8354472" cy="4480560"/>
        </p:xfrm>
        <a:graphic>
          <a:graphicData uri="http://schemas.openxmlformats.org/drawingml/2006/table">
            <a:tbl>
              <a:tblPr firstRow="1" bandRow="1">
                <a:tableStyleId>{F2DE63D5-997A-4646-A377-4702673A728D}</a:tableStyleId>
              </a:tblPr>
              <a:tblGrid>
                <a:gridCol w="2088618"/>
                <a:gridCol w="2088618"/>
                <a:gridCol w="2088618"/>
                <a:gridCol w="2088618"/>
              </a:tblGrid>
              <a:tr h="370840">
                <a:tc>
                  <a:txBody>
                    <a:bodyPr/>
                    <a:lstStyle/>
                    <a:p>
                      <a:pPr algn="ctr"/>
                      <a:r>
                        <a:rPr lang="en-US" sz="2400" dirty="0" smtClean="0">
                          <a:latin typeface="Apple Chancery"/>
                          <a:cs typeface="Apple Chancery"/>
                        </a:rPr>
                        <a:t>Colony</a:t>
                      </a:r>
                      <a:endParaRPr lang="en-US" sz="2400" dirty="0">
                        <a:latin typeface="Apple Chancery"/>
                        <a:cs typeface="Apple Chance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latin typeface="Apple Chancery"/>
                          <a:cs typeface="Apple Chancery"/>
                        </a:rPr>
                        <a:t>Importance</a:t>
                      </a:r>
                      <a:endParaRPr lang="en-US" sz="2400" dirty="0">
                        <a:latin typeface="Apple Chancery"/>
                        <a:cs typeface="Apple Chance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latin typeface="Apple Chancery"/>
                          <a:cs typeface="Apple Chancery"/>
                        </a:rPr>
                        <a:t>Who settled and year</a:t>
                      </a:r>
                      <a:endParaRPr lang="en-US" sz="2400" dirty="0">
                        <a:latin typeface="Apple Chancery"/>
                        <a:cs typeface="Apple Chance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latin typeface="Apple Chancery"/>
                          <a:cs typeface="Apple Chancery"/>
                        </a:rPr>
                        <a:t>Government</a:t>
                      </a:r>
                      <a:endParaRPr lang="en-US" sz="2400" dirty="0">
                        <a:latin typeface="Apple Chancery"/>
                        <a:cs typeface="Apple Chance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800" dirty="0" smtClean="0"/>
                        <a:t>Jamestown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First</a:t>
                      </a:r>
                      <a:r>
                        <a:rPr lang="en-US" sz="2400" baseline="0" dirty="0" smtClean="0"/>
                        <a:t> permanent English colony</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Virginia Company, 1607</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Virginia House of Burgesses – </a:t>
                      </a:r>
                      <a:r>
                        <a:rPr lang="en-US" sz="2200" dirty="0" smtClean="0"/>
                        <a:t>1st</a:t>
                      </a:r>
                      <a:r>
                        <a:rPr lang="en-US" sz="2200" baseline="0" dirty="0" smtClean="0"/>
                        <a:t> Rep. Gov. in colonies</a:t>
                      </a:r>
                    </a:p>
                    <a:p>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800" dirty="0" smtClean="0"/>
                        <a:t>Plymouth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First</a:t>
                      </a:r>
                      <a:r>
                        <a:rPr lang="en-US" sz="2400" baseline="0" dirty="0" smtClean="0"/>
                        <a:t> colony founded for religious freedom</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Pilgrims, 1620</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Mayflower Compact</a:t>
                      </a:r>
                      <a:r>
                        <a:rPr lang="en-US" sz="2400" baseline="0" dirty="0" smtClean="0"/>
                        <a:t> – </a:t>
                      </a:r>
                      <a:r>
                        <a:rPr lang="en-US" sz="2200" baseline="0" dirty="0" smtClean="0"/>
                        <a:t>Social contract creating self-government</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2" name="Rectangle 11"/>
          <p:cNvSpPr/>
          <p:nvPr/>
        </p:nvSpPr>
        <p:spPr>
          <a:xfrm>
            <a:off x="2565837" y="2257672"/>
            <a:ext cx="2027010" cy="1770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56992" y="2257672"/>
            <a:ext cx="2027010" cy="1770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35318" y="2257672"/>
            <a:ext cx="2027010" cy="1770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65837" y="4081683"/>
            <a:ext cx="2027010" cy="1770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p:cNvSpPr/>
          <p:nvPr/>
        </p:nvSpPr>
        <p:spPr>
          <a:xfrm>
            <a:off x="4656992" y="4081683"/>
            <a:ext cx="2027010" cy="1770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p:cNvSpPr/>
          <p:nvPr/>
        </p:nvSpPr>
        <p:spPr>
          <a:xfrm>
            <a:off x="6735318" y="4081683"/>
            <a:ext cx="2027010" cy="1770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59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 decel="100000"/>
                                        <p:tgtEl>
                                          <p:spTgt spid="12"/>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2"/>
                                        </p:tgtEl>
                                        <p:attrNameLst>
                                          <p:attrName>ppt_y</p:attrName>
                                        </p:attrNameLst>
                                      </p:cBhvr>
                                      <p:tavLst>
                                        <p:tav tm="0">
                                          <p:val>
                                            <p:strVal val="ppt_y"/>
                                          </p:val>
                                        </p:tav>
                                        <p:tav tm="100000">
                                          <p:val>
                                            <p:strVal val="ppt_y+1"/>
                                          </p:val>
                                        </p:tav>
                                      </p:tavLst>
                                    </p:anim>
                                    <p:set>
                                      <p:cBhvr>
                                        <p:cTn id="10" dur="1" fill="hold">
                                          <p:stCondLst>
                                            <p:cond delay="9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13"/>
                                        </p:tgtEl>
                                      </p:cBhvr>
                                    </p:animEffect>
                                    <p:anim calcmode="lin" valueType="num">
                                      <p:cBhvr>
                                        <p:cTn id="15" dur="1000"/>
                                        <p:tgtEl>
                                          <p:spTgt spid="13"/>
                                        </p:tgtEl>
                                        <p:attrNameLst>
                                          <p:attrName>ppt_x</p:attrName>
                                        </p:attrNameLst>
                                      </p:cBhvr>
                                      <p:tavLst>
                                        <p:tav tm="0">
                                          <p:val>
                                            <p:strVal val="ppt_x"/>
                                          </p:val>
                                        </p:tav>
                                        <p:tav tm="100000">
                                          <p:val>
                                            <p:strVal val="ppt_x"/>
                                          </p:val>
                                        </p:tav>
                                      </p:tavLst>
                                    </p:anim>
                                    <p:anim calcmode="lin" valueType="num">
                                      <p:cBhvr>
                                        <p:cTn id="16" dur="100" decel="100000"/>
                                        <p:tgtEl>
                                          <p:spTgt spid="13"/>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13"/>
                                        </p:tgtEl>
                                        <p:attrNameLst>
                                          <p:attrName>ppt_y</p:attrName>
                                        </p:attrNameLst>
                                      </p:cBhvr>
                                      <p:tavLst>
                                        <p:tav tm="0">
                                          <p:val>
                                            <p:strVal val="ppt_y"/>
                                          </p:val>
                                        </p:tav>
                                        <p:tav tm="100000">
                                          <p:val>
                                            <p:strVal val="ppt_y+1"/>
                                          </p:val>
                                        </p:tav>
                                      </p:tavLst>
                                    </p:anim>
                                    <p:set>
                                      <p:cBhvr>
                                        <p:cTn id="18" dur="1" fill="hold">
                                          <p:stCondLst>
                                            <p:cond delay="9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grpId="0" nodeType="clickEffect">
                                  <p:stCondLst>
                                    <p:cond delay="0"/>
                                  </p:stCondLst>
                                  <p:childTnLst>
                                    <p:animEffect transition="out" filter="fade">
                                      <p:cBhvr>
                                        <p:cTn id="22" dur="1000"/>
                                        <p:tgtEl>
                                          <p:spTgt spid="14"/>
                                        </p:tgtEl>
                                      </p:cBhvr>
                                    </p:animEffect>
                                    <p:anim calcmode="lin" valueType="num">
                                      <p:cBhvr>
                                        <p:cTn id="23" dur="1000"/>
                                        <p:tgtEl>
                                          <p:spTgt spid="14"/>
                                        </p:tgtEl>
                                        <p:attrNameLst>
                                          <p:attrName>ppt_x</p:attrName>
                                        </p:attrNameLst>
                                      </p:cBhvr>
                                      <p:tavLst>
                                        <p:tav tm="0">
                                          <p:val>
                                            <p:strVal val="ppt_x"/>
                                          </p:val>
                                        </p:tav>
                                        <p:tav tm="100000">
                                          <p:val>
                                            <p:strVal val="ppt_x"/>
                                          </p:val>
                                        </p:tav>
                                      </p:tavLst>
                                    </p:anim>
                                    <p:anim calcmode="lin" valueType="num">
                                      <p:cBhvr>
                                        <p:cTn id="24" dur="100" decel="100000"/>
                                        <p:tgtEl>
                                          <p:spTgt spid="14"/>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14"/>
                                        </p:tgtEl>
                                        <p:attrNameLst>
                                          <p:attrName>ppt_y</p:attrName>
                                        </p:attrNameLst>
                                      </p:cBhvr>
                                      <p:tavLst>
                                        <p:tav tm="0">
                                          <p:val>
                                            <p:strVal val="ppt_y"/>
                                          </p:val>
                                        </p:tav>
                                        <p:tav tm="100000">
                                          <p:val>
                                            <p:strVal val="ppt_y+1"/>
                                          </p:val>
                                        </p:tav>
                                      </p:tavLst>
                                    </p:anim>
                                    <p:set>
                                      <p:cBhvr>
                                        <p:cTn id="26" dur="1" fill="hold">
                                          <p:stCondLst>
                                            <p:cond delay="9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7" presetClass="exit" presetSubtype="0" fill="hold" grpId="0" nodeType="clickEffect">
                                  <p:stCondLst>
                                    <p:cond delay="0"/>
                                  </p:stCondLst>
                                  <p:childTnLst>
                                    <p:animEffect transition="out" filter="fade">
                                      <p:cBhvr>
                                        <p:cTn id="30" dur="1000"/>
                                        <p:tgtEl>
                                          <p:spTgt spid="15"/>
                                        </p:tgtEl>
                                      </p:cBhvr>
                                    </p:animEffect>
                                    <p:anim calcmode="lin" valueType="num">
                                      <p:cBhvr>
                                        <p:cTn id="31" dur="1000"/>
                                        <p:tgtEl>
                                          <p:spTgt spid="15"/>
                                        </p:tgtEl>
                                        <p:attrNameLst>
                                          <p:attrName>ppt_x</p:attrName>
                                        </p:attrNameLst>
                                      </p:cBhvr>
                                      <p:tavLst>
                                        <p:tav tm="0">
                                          <p:val>
                                            <p:strVal val="ppt_x"/>
                                          </p:val>
                                        </p:tav>
                                        <p:tav tm="100000">
                                          <p:val>
                                            <p:strVal val="ppt_x"/>
                                          </p:val>
                                        </p:tav>
                                      </p:tavLst>
                                    </p:anim>
                                    <p:anim calcmode="lin" valueType="num">
                                      <p:cBhvr>
                                        <p:cTn id="32" dur="100" decel="100000"/>
                                        <p:tgtEl>
                                          <p:spTgt spid="15"/>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5"/>
                                        </p:tgtEl>
                                        <p:attrNameLst>
                                          <p:attrName>ppt_y</p:attrName>
                                        </p:attrNameLst>
                                      </p:cBhvr>
                                      <p:tavLst>
                                        <p:tav tm="0">
                                          <p:val>
                                            <p:strVal val="ppt_y"/>
                                          </p:val>
                                        </p:tav>
                                        <p:tav tm="100000">
                                          <p:val>
                                            <p:strVal val="ppt_y+1"/>
                                          </p:val>
                                        </p:tav>
                                      </p:tavLst>
                                    </p:anim>
                                    <p:set>
                                      <p:cBhvr>
                                        <p:cTn id="34" dur="1" fill="hold">
                                          <p:stCondLst>
                                            <p:cond delay="9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7" presetClass="exit" presetSubtype="0" fill="hold" grpId="0" nodeType="clickEffect">
                                  <p:stCondLst>
                                    <p:cond delay="0"/>
                                  </p:stCondLst>
                                  <p:childTnLst>
                                    <p:animEffect transition="out" filter="fade">
                                      <p:cBhvr>
                                        <p:cTn id="38" dur="1000"/>
                                        <p:tgtEl>
                                          <p:spTgt spid="16"/>
                                        </p:tgtEl>
                                      </p:cBhvr>
                                    </p:animEffect>
                                    <p:anim calcmode="lin" valueType="num">
                                      <p:cBhvr>
                                        <p:cTn id="39" dur="1000"/>
                                        <p:tgtEl>
                                          <p:spTgt spid="16"/>
                                        </p:tgtEl>
                                        <p:attrNameLst>
                                          <p:attrName>ppt_x</p:attrName>
                                        </p:attrNameLst>
                                      </p:cBhvr>
                                      <p:tavLst>
                                        <p:tav tm="0">
                                          <p:val>
                                            <p:strVal val="ppt_x"/>
                                          </p:val>
                                        </p:tav>
                                        <p:tav tm="100000">
                                          <p:val>
                                            <p:strVal val="ppt_x"/>
                                          </p:val>
                                        </p:tav>
                                      </p:tavLst>
                                    </p:anim>
                                    <p:anim calcmode="lin" valueType="num">
                                      <p:cBhvr>
                                        <p:cTn id="40" dur="100" decel="100000"/>
                                        <p:tgtEl>
                                          <p:spTgt spid="16"/>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16"/>
                                        </p:tgtEl>
                                        <p:attrNameLst>
                                          <p:attrName>ppt_y</p:attrName>
                                        </p:attrNameLst>
                                      </p:cBhvr>
                                      <p:tavLst>
                                        <p:tav tm="0">
                                          <p:val>
                                            <p:strVal val="ppt_y"/>
                                          </p:val>
                                        </p:tav>
                                        <p:tav tm="100000">
                                          <p:val>
                                            <p:strVal val="ppt_y+1"/>
                                          </p:val>
                                        </p:tav>
                                      </p:tavLst>
                                    </p:anim>
                                    <p:set>
                                      <p:cBhvr>
                                        <p:cTn id="42" dur="1" fill="hold">
                                          <p:stCondLst>
                                            <p:cond delay="9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7" presetClass="exit" presetSubtype="0" fill="hold" grpId="0" nodeType="clickEffect">
                                  <p:stCondLst>
                                    <p:cond delay="0"/>
                                  </p:stCondLst>
                                  <p:childTnLst>
                                    <p:animEffect transition="out" filter="fade">
                                      <p:cBhvr>
                                        <p:cTn id="46" dur="1000"/>
                                        <p:tgtEl>
                                          <p:spTgt spid="17"/>
                                        </p:tgtEl>
                                      </p:cBhvr>
                                    </p:animEffect>
                                    <p:anim calcmode="lin" valueType="num">
                                      <p:cBhvr>
                                        <p:cTn id="47" dur="1000"/>
                                        <p:tgtEl>
                                          <p:spTgt spid="17"/>
                                        </p:tgtEl>
                                        <p:attrNameLst>
                                          <p:attrName>ppt_x</p:attrName>
                                        </p:attrNameLst>
                                      </p:cBhvr>
                                      <p:tavLst>
                                        <p:tav tm="0">
                                          <p:val>
                                            <p:strVal val="ppt_x"/>
                                          </p:val>
                                        </p:tav>
                                        <p:tav tm="100000">
                                          <p:val>
                                            <p:strVal val="ppt_x"/>
                                          </p:val>
                                        </p:tav>
                                      </p:tavLst>
                                    </p:anim>
                                    <p:anim calcmode="lin" valueType="num">
                                      <p:cBhvr>
                                        <p:cTn id="48" dur="100" decel="100000"/>
                                        <p:tgtEl>
                                          <p:spTgt spid="17"/>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7"/>
                                        </p:tgtEl>
                                        <p:attrNameLst>
                                          <p:attrName>ppt_y</p:attrName>
                                        </p:attrNameLst>
                                      </p:cBhvr>
                                      <p:tavLst>
                                        <p:tav tm="0">
                                          <p:val>
                                            <p:strVal val="ppt_y"/>
                                          </p:val>
                                        </p:tav>
                                        <p:tav tm="100000">
                                          <p:val>
                                            <p:strVal val="ppt_y+1"/>
                                          </p:val>
                                        </p:tav>
                                      </p:tavLst>
                                    </p:anim>
                                    <p:set>
                                      <p:cBhvr>
                                        <p:cTn id="50"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Impact of Slavery</a:t>
            </a:r>
            <a:endParaRPr lang="en-US" sz="3200"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38894" y="1064533"/>
            <a:ext cx="5040947" cy="5601052"/>
          </a:xfrm>
          <a:prstGeom prst="rect">
            <a:avLst/>
          </a:prstGeom>
        </p:spPr>
      </p:pic>
      <p:sp>
        <p:nvSpPr>
          <p:cNvPr id="8" name="TextBox 7"/>
          <p:cNvSpPr txBox="1"/>
          <p:nvPr/>
        </p:nvSpPr>
        <p:spPr>
          <a:xfrm>
            <a:off x="5439572" y="1064533"/>
            <a:ext cx="3704427" cy="3508652"/>
          </a:xfrm>
          <a:prstGeom prst="rect">
            <a:avLst/>
          </a:prstGeom>
          <a:noFill/>
        </p:spPr>
        <p:txBody>
          <a:bodyPr wrap="square" rtlCol="0">
            <a:spAutoFit/>
          </a:bodyPr>
          <a:lstStyle/>
          <a:p>
            <a:r>
              <a:rPr lang="en-US" sz="2400" dirty="0" smtClean="0"/>
              <a:t>Map Analysis Questions:</a:t>
            </a:r>
          </a:p>
          <a:p>
            <a:pPr marL="457200" indent="-457200">
              <a:buFont typeface="+mj-lt"/>
              <a:buAutoNum type="arabicPeriod"/>
            </a:pPr>
            <a:r>
              <a:rPr lang="en-US" sz="2200" dirty="0" smtClean="0"/>
              <a:t>Which section of the colonies had the most slavery?</a:t>
            </a:r>
          </a:p>
          <a:p>
            <a:pPr marL="457200" indent="-457200">
              <a:buFont typeface="+mj-lt"/>
              <a:buAutoNum type="arabicPeriod"/>
            </a:pPr>
            <a:endParaRPr lang="en-US" sz="2200" dirty="0"/>
          </a:p>
          <a:p>
            <a:pPr marL="457200" indent="-457200">
              <a:buFont typeface="+mj-lt"/>
              <a:buAutoNum type="arabicPeriod"/>
            </a:pPr>
            <a:endParaRPr lang="en-US" sz="2200" dirty="0" smtClean="0"/>
          </a:p>
          <a:p>
            <a:pPr marL="457200" indent="-457200">
              <a:buFont typeface="+mj-lt"/>
              <a:buAutoNum type="arabicPeriod"/>
            </a:pPr>
            <a:endParaRPr lang="en-US" sz="2200" dirty="0" smtClean="0"/>
          </a:p>
          <a:p>
            <a:pPr marL="457200" indent="-457200">
              <a:buFont typeface="+mj-lt"/>
              <a:buAutoNum type="arabicPeriod"/>
            </a:pPr>
            <a:r>
              <a:rPr lang="en-US" sz="2200" dirty="0" smtClean="0"/>
              <a:t>Why did this section of the colonies feel that slavery was so important?</a:t>
            </a:r>
            <a:endParaRPr lang="en-US" sz="2200" dirty="0"/>
          </a:p>
        </p:txBody>
      </p:sp>
      <p:sp>
        <p:nvSpPr>
          <p:cNvPr id="9" name="Rectangle 8"/>
          <p:cNvSpPr/>
          <p:nvPr/>
        </p:nvSpPr>
        <p:spPr>
          <a:xfrm>
            <a:off x="5837279" y="2527054"/>
            <a:ext cx="3140123" cy="88511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smtClean="0"/>
              <a:t>Southern </a:t>
            </a:r>
            <a:r>
              <a:rPr lang="en-US" sz="2400" dirty="0"/>
              <a:t>C</a:t>
            </a:r>
            <a:r>
              <a:rPr lang="en-US" sz="2400" dirty="0" smtClean="0"/>
              <a:t>olonies</a:t>
            </a:r>
            <a:endParaRPr lang="en-US" sz="2400" dirty="0"/>
          </a:p>
        </p:txBody>
      </p:sp>
      <p:sp>
        <p:nvSpPr>
          <p:cNvPr id="11" name="Rectangle 10"/>
          <p:cNvSpPr/>
          <p:nvPr/>
        </p:nvSpPr>
        <p:spPr>
          <a:xfrm>
            <a:off x="5837280" y="4696652"/>
            <a:ext cx="3140123" cy="196893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smtClean="0"/>
              <a:t>Plantation systems used free slave labor to make more money off growing cash crops</a:t>
            </a:r>
            <a:endParaRPr lang="en-US" sz="2400" dirty="0"/>
          </a:p>
        </p:txBody>
      </p:sp>
    </p:spTree>
    <p:extLst>
      <p:ext uri="{BB962C8B-B14F-4D97-AF65-F5344CB8AC3E}">
        <p14:creationId xmlns:p14="http://schemas.microsoft.com/office/powerpoint/2010/main" val="55280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Triangular Trade and the Middle Passage</a:t>
            </a:r>
            <a:endParaRPr lang="en-US" sz="3200" dirty="0"/>
          </a:p>
        </p:txBody>
      </p:sp>
      <p:sp>
        <p:nvSpPr>
          <p:cNvPr id="5" name="TextBox 4"/>
          <p:cNvSpPr txBox="1"/>
          <p:nvPr/>
        </p:nvSpPr>
        <p:spPr>
          <a:xfrm>
            <a:off x="238894" y="1116008"/>
            <a:ext cx="8738509" cy="461665"/>
          </a:xfrm>
          <a:prstGeom prst="rect">
            <a:avLst/>
          </a:prstGeom>
          <a:noFill/>
        </p:spPr>
        <p:txBody>
          <a:bodyPr wrap="square" rtlCol="0">
            <a:spAutoFit/>
          </a:bodyPr>
          <a:lstStyle/>
          <a:p>
            <a:r>
              <a:rPr lang="en-US" sz="2400" dirty="0" smtClean="0"/>
              <a:t>Triangular Trade and the Middle Passage</a:t>
            </a:r>
            <a:endParaRPr lang="en-US" sz="2400" dirty="0"/>
          </a:p>
        </p:txBody>
      </p:sp>
      <p:pic>
        <p:nvPicPr>
          <p:cNvPr id="3" name="Picture 2"/>
          <p:cNvPicPr>
            <a:picLocks noChangeAspect="1"/>
          </p:cNvPicPr>
          <p:nvPr/>
        </p:nvPicPr>
        <p:blipFill>
          <a:blip r:embed="rId3"/>
          <a:stretch>
            <a:fillRect/>
          </a:stretch>
        </p:blipFill>
        <p:spPr>
          <a:xfrm>
            <a:off x="373805" y="1803400"/>
            <a:ext cx="4884313" cy="3558571"/>
          </a:xfrm>
          <a:prstGeom prst="rect">
            <a:avLst/>
          </a:prstGeom>
        </p:spPr>
      </p:pic>
      <p:sp>
        <p:nvSpPr>
          <p:cNvPr id="9" name="TextBox 8"/>
          <p:cNvSpPr txBox="1"/>
          <p:nvPr/>
        </p:nvSpPr>
        <p:spPr>
          <a:xfrm>
            <a:off x="5439573" y="1803400"/>
            <a:ext cx="3537830" cy="3847207"/>
          </a:xfrm>
          <a:prstGeom prst="rect">
            <a:avLst/>
          </a:prstGeom>
          <a:noFill/>
        </p:spPr>
        <p:txBody>
          <a:bodyPr wrap="square" rtlCol="0">
            <a:spAutoFit/>
          </a:bodyPr>
          <a:lstStyle/>
          <a:p>
            <a:r>
              <a:rPr lang="en-US" sz="2400" dirty="0" smtClean="0"/>
              <a:t>Map Analysis Questions:</a:t>
            </a:r>
          </a:p>
          <a:p>
            <a:pPr marL="457200" indent="-457200">
              <a:buFont typeface="+mj-lt"/>
              <a:buAutoNum type="arabicPeriod"/>
            </a:pPr>
            <a:r>
              <a:rPr lang="en-US" sz="2200" dirty="0" smtClean="0"/>
              <a:t>Explain Triangular Trade using the map.</a:t>
            </a:r>
          </a:p>
          <a:p>
            <a:pPr marL="457200" indent="-457200">
              <a:buFont typeface="+mj-lt"/>
              <a:buAutoNum type="arabicPeriod"/>
            </a:pPr>
            <a:endParaRPr lang="en-US" sz="2200" dirty="0"/>
          </a:p>
          <a:p>
            <a:pPr marL="457200" indent="-457200">
              <a:buFont typeface="+mj-lt"/>
              <a:buAutoNum type="arabicPeriod"/>
            </a:pPr>
            <a:endParaRPr lang="en-US" sz="2200" dirty="0" smtClean="0"/>
          </a:p>
          <a:p>
            <a:pPr marL="457200" indent="-457200">
              <a:buFont typeface="+mj-lt"/>
              <a:buAutoNum type="arabicPeriod"/>
            </a:pPr>
            <a:endParaRPr lang="en-US" sz="2200" dirty="0" smtClean="0"/>
          </a:p>
          <a:p>
            <a:pPr marL="457200" indent="-457200">
              <a:buFont typeface="+mj-lt"/>
              <a:buAutoNum type="arabicPeriod"/>
            </a:pPr>
            <a:endParaRPr lang="en-US" sz="2200" dirty="0"/>
          </a:p>
          <a:p>
            <a:pPr marL="457200" indent="-457200">
              <a:buFont typeface="+mj-lt"/>
              <a:buAutoNum type="arabicPeriod"/>
            </a:pPr>
            <a:endParaRPr lang="en-US" sz="2200" dirty="0" smtClean="0"/>
          </a:p>
          <a:p>
            <a:pPr marL="457200" indent="-457200">
              <a:buFont typeface="+mj-lt"/>
              <a:buAutoNum type="arabicPeriod"/>
            </a:pPr>
            <a:endParaRPr lang="en-US" sz="2200" dirty="0"/>
          </a:p>
          <a:p>
            <a:pPr marL="457200" indent="-457200">
              <a:buFont typeface="+mj-lt"/>
              <a:buAutoNum type="arabicPeriod"/>
            </a:pPr>
            <a:endParaRPr lang="en-US" sz="2200" dirty="0" smtClean="0"/>
          </a:p>
          <a:p>
            <a:pPr marL="457200" indent="-457200">
              <a:buFont typeface="+mj-lt"/>
              <a:buAutoNum type="arabicPeriod"/>
            </a:pPr>
            <a:r>
              <a:rPr lang="en-US" sz="2200" dirty="0" smtClean="0"/>
              <a:t>Circle the Middle Passage</a:t>
            </a:r>
            <a:endParaRPr lang="en-US" sz="2200" dirty="0"/>
          </a:p>
        </p:txBody>
      </p:sp>
      <p:sp>
        <p:nvSpPr>
          <p:cNvPr id="11" name="Rectangle 10"/>
          <p:cNvSpPr/>
          <p:nvPr/>
        </p:nvSpPr>
        <p:spPr>
          <a:xfrm>
            <a:off x="5439573" y="2937538"/>
            <a:ext cx="3704427" cy="216788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smtClean="0"/>
              <a:t>Process by which slaves, goods, and natural resources were traded between W. Africa, W. Indies, and 13 Colonies</a:t>
            </a:r>
            <a:endParaRPr lang="en-US" sz="2400" dirty="0"/>
          </a:p>
        </p:txBody>
      </p:sp>
      <p:sp>
        <p:nvSpPr>
          <p:cNvPr id="8" name="Oval 7"/>
          <p:cNvSpPr/>
          <p:nvPr/>
        </p:nvSpPr>
        <p:spPr>
          <a:xfrm>
            <a:off x="1244431" y="4015064"/>
            <a:ext cx="3143149" cy="949249"/>
          </a:xfrm>
          <a:prstGeom prst="ellipse">
            <a:avLst/>
          </a:prstGeom>
          <a:noFill/>
          <a:ln w="76200" cmpd="sng"/>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26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French and Indian War</a:t>
            </a:r>
            <a:endParaRPr lang="en-US" sz="3200" dirty="0"/>
          </a:p>
        </p:txBody>
      </p:sp>
      <p:sp>
        <p:nvSpPr>
          <p:cNvPr id="5" name="TextBox 4"/>
          <p:cNvSpPr txBox="1"/>
          <p:nvPr/>
        </p:nvSpPr>
        <p:spPr>
          <a:xfrm>
            <a:off x="0" y="1116008"/>
            <a:ext cx="9144000" cy="1815882"/>
          </a:xfrm>
          <a:prstGeom prst="rect">
            <a:avLst/>
          </a:prstGeom>
          <a:noFill/>
        </p:spPr>
        <p:txBody>
          <a:bodyPr wrap="square" rtlCol="0">
            <a:spAutoFit/>
          </a:bodyPr>
          <a:lstStyle/>
          <a:p>
            <a:pPr algn="just"/>
            <a:r>
              <a:rPr lang="en-US" sz="2800" dirty="0" smtClean="0"/>
              <a:t>The French and Indian War was a war between ________and ____________. They both wanted control over the profitable _________________fur trade. The ________ would win the war, and the war would be ended by the _____________1763</a:t>
            </a:r>
            <a:endParaRPr lang="en-US" sz="2800" dirty="0"/>
          </a:p>
        </p:txBody>
      </p:sp>
      <p:sp>
        <p:nvSpPr>
          <p:cNvPr id="3" name="Rectangle 2"/>
          <p:cNvSpPr/>
          <p:nvPr/>
        </p:nvSpPr>
        <p:spPr>
          <a:xfrm>
            <a:off x="7145855" y="1141664"/>
            <a:ext cx="1295747" cy="3976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France</a:t>
            </a:r>
            <a:endParaRPr lang="en-US" dirty="0"/>
          </a:p>
        </p:txBody>
      </p:sp>
      <p:sp>
        <p:nvSpPr>
          <p:cNvPr id="9" name="Rectangle 8"/>
          <p:cNvSpPr/>
          <p:nvPr/>
        </p:nvSpPr>
        <p:spPr>
          <a:xfrm>
            <a:off x="110603" y="1552151"/>
            <a:ext cx="2031871" cy="3976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Great Britain</a:t>
            </a:r>
            <a:endParaRPr lang="en-US" dirty="0"/>
          </a:p>
        </p:txBody>
      </p:sp>
      <p:sp>
        <p:nvSpPr>
          <p:cNvPr id="11" name="Rectangle 10"/>
          <p:cNvSpPr/>
          <p:nvPr/>
        </p:nvSpPr>
        <p:spPr>
          <a:xfrm>
            <a:off x="110603" y="2025241"/>
            <a:ext cx="2917084" cy="3976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Ohio River Valley</a:t>
            </a:r>
            <a:endParaRPr lang="en-US" dirty="0"/>
          </a:p>
        </p:txBody>
      </p:sp>
      <p:sp>
        <p:nvSpPr>
          <p:cNvPr id="12" name="Rectangle 11"/>
          <p:cNvSpPr/>
          <p:nvPr/>
        </p:nvSpPr>
        <p:spPr>
          <a:xfrm>
            <a:off x="5458821" y="1999585"/>
            <a:ext cx="1167456" cy="3976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British</a:t>
            </a:r>
            <a:endParaRPr lang="en-US" dirty="0"/>
          </a:p>
        </p:txBody>
      </p:sp>
      <p:sp>
        <p:nvSpPr>
          <p:cNvPr id="13" name="Rectangle 12"/>
          <p:cNvSpPr/>
          <p:nvPr/>
        </p:nvSpPr>
        <p:spPr>
          <a:xfrm>
            <a:off x="5987247" y="2407006"/>
            <a:ext cx="2326063" cy="3976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Treaty of Paris</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552086123"/>
              </p:ext>
            </p:extLst>
          </p:nvPr>
        </p:nvGraphicFramePr>
        <p:xfrm>
          <a:off x="395030" y="3013287"/>
          <a:ext cx="8354472" cy="3665325"/>
        </p:xfrm>
        <a:graphic>
          <a:graphicData uri="http://schemas.openxmlformats.org/drawingml/2006/table">
            <a:tbl>
              <a:tblPr firstRow="1" bandRow="1">
                <a:tableStyleId>{69C7853C-536D-4A76-A0AE-DD22124D55A5}</a:tableStyleId>
              </a:tblPr>
              <a:tblGrid>
                <a:gridCol w="2004027"/>
                <a:gridCol w="3053346"/>
                <a:gridCol w="3297099"/>
              </a:tblGrid>
              <a:tr h="484285">
                <a:tc gridSpan="3">
                  <a:txBody>
                    <a:bodyPr/>
                    <a:lstStyle/>
                    <a:p>
                      <a:pPr algn="ctr"/>
                      <a:r>
                        <a:rPr lang="en-US" sz="2800" dirty="0" smtClean="0">
                          <a:latin typeface="Apple Chancery"/>
                          <a:cs typeface="Apple Chancery"/>
                        </a:rPr>
                        <a:t>Effects of the French and Indian War</a:t>
                      </a:r>
                      <a:endParaRPr lang="en-US" sz="2800" dirty="0">
                        <a:latin typeface="Apple Chancery"/>
                        <a:cs typeface="Apple Chance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49055">
                <a:tc>
                  <a:txBody>
                    <a:bodyPr/>
                    <a:lstStyle/>
                    <a:p>
                      <a:pPr algn="ctr"/>
                      <a:r>
                        <a:rPr lang="en-US" sz="2800" dirty="0" smtClean="0"/>
                        <a:t>British Problem</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r>
                        <a:rPr lang="en-US" sz="2000" dirty="0" smtClean="0"/>
                        <a:t>Giant War debt that needs to be repaid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Problems with Native Americans West of the Appalachians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49055">
                <a:tc>
                  <a:txBody>
                    <a:bodyPr/>
                    <a:lstStyle/>
                    <a:p>
                      <a:pPr algn="ctr"/>
                      <a:r>
                        <a:rPr lang="en-US" sz="2800" dirty="0" smtClean="0"/>
                        <a:t>British Solution</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British impose high taxes on colonists to help pay debt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Proclamation of 1763: forbade colonists from going past the Appalachians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49055">
                <a:tc>
                  <a:txBody>
                    <a:bodyPr/>
                    <a:lstStyle/>
                    <a:p>
                      <a:pPr algn="ctr"/>
                      <a:r>
                        <a:rPr lang="en-US" sz="2800" dirty="0" smtClean="0"/>
                        <a:t>Colonists Reaction</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Colonists angry about paying higher taxes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r>
                        <a:rPr lang="en-US" sz="2000" dirty="0" smtClean="0"/>
                        <a:t>Colonists angry they cannot go into land they helped fight for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6" name="Rectangle 15"/>
          <p:cNvSpPr/>
          <p:nvPr/>
        </p:nvSpPr>
        <p:spPr>
          <a:xfrm>
            <a:off x="2424716" y="3540440"/>
            <a:ext cx="3034105" cy="10133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p:cNvSpPr/>
          <p:nvPr/>
        </p:nvSpPr>
        <p:spPr>
          <a:xfrm>
            <a:off x="2424716" y="4592311"/>
            <a:ext cx="3034105" cy="10133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17"/>
          <p:cNvSpPr/>
          <p:nvPr/>
        </p:nvSpPr>
        <p:spPr>
          <a:xfrm>
            <a:off x="2424716" y="5639568"/>
            <a:ext cx="3034105" cy="10133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5471650" y="3540440"/>
            <a:ext cx="3277852" cy="10133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Rectangle 19"/>
          <p:cNvSpPr/>
          <p:nvPr/>
        </p:nvSpPr>
        <p:spPr>
          <a:xfrm>
            <a:off x="5471650" y="4592311"/>
            <a:ext cx="3277852" cy="10133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Rectangle 20"/>
          <p:cNvSpPr/>
          <p:nvPr/>
        </p:nvSpPr>
        <p:spPr>
          <a:xfrm>
            <a:off x="5458821" y="5626740"/>
            <a:ext cx="3277852" cy="10133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6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7" presetClass="exit" presetSubtype="0" fill="hold" grpId="0" nodeType="clickEffect">
                                  <p:stCondLst>
                                    <p:cond delay="0"/>
                                  </p:stCondLst>
                                  <p:childTnLst>
                                    <p:animEffect transition="out" filter="fade">
                                      <p:cBhvr>
                                        <p:cTn id="26" dur="1000"/>
                                        <p:tgtEl>
                                          <p:spTgt spid="16"/>
                                        </p:tgtEl>
                                      </p:cBhvr>
                                    </p:animEffect>
                                    <p:anim calcmode="lin" valueType="num">
                                      <p:cBhvr>
                                        <p:cTn id="27" dur="1000"/>
                                        <p:tgtEl>
                                          <p:spTgt spid="16"/>
                                        </p:tgtEl>
                                        <p:attrNameLst>
                                          <p:attrName>ppt_x</p:attrName>
                                        </p:attrNameLst>
                                      </p:cBhvr>
                                      <p:tavLst>
                                        <p:tav tm="0">
                                          <p:val>
                                            <p:strVal val="ppt_x"/>
                                          </p:val>
                                        </p:tav>
                                        <p:tav tm="100000">
                                          <p:val>
                                            <p:strVal val="ppt_x"/>
                                          </p:val>
                                        </p:tav>
                                      </p:tavLst>
                                    </p:anim>
                                    <p:anim calcmode="lin" valueType="num">
                                      <p:cBhvr>
                                        <p:cTn id="28" dur="100" decel="100000"/>
                                        <p:tgtEl>
                                          <p:spTgt spid="16"/>
                                        </p:tgtEl>
                                        <p:attrNameLst>
                                          <p:attrName>ppt_y</p:attrName>
                                        </p:attrNameLst>
                                      </p:cBhvr>
                                      <p:tavLst>
                                        <p:tav tm="0">
                                          <p:val>
                                            <p:strVal val="ppt_y"/>
                                          </p:val>
                                        </p:tav>
                                        <p:tav tm="100000">
                                          <p:val>
                                            <p:strVal val="ppt_y-.03"/>
                                          </p:val>
                                        </p:tav>
                                      </p:tavLst>
                                    </p:anim>
                                    <p:anim calcmode="lin" valueType="num">
                                      <p:cBhvr>
                                        <p:cTn id="29" dur="900" accel="100000">
                                          <p:stCondLst>
                                            <p:cond delay="100"/>
                                          </p:stCondLst>
                                        </p:cTn>
                                        <p:tgtEl>
                                          <p:spTgt spid="16"/>
                                        </p:tgtEl>
                                        <p:attrNameLst>
                                          <p:attrName>ppt_y</p:attrName>
                                        </p:attrNameLst>
                                      </p:cBhvr>
                                      <p:tavLst>
                                        <p:tav tm="0">
                                          <p:val>
                                            <p:strVal val="ppt_y"/>
                                          </p:val>
                                        </p:tav>
                                        <p:tav tm="100000">
                                          <p:val>
                                            <p:strVal val="ppt_y+1"/>
                                          </p:val>
                                        </p:tav>
                                      </p:tavLst>
                                    </p:anim>
                                    <p:set>
                                      <p:cBhvr>
                                        <p:cTn id="30" dur="1" fill="hold">
                                          <p:stCondLst>
                                            <p:cond delay="9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7" presetClass="exit" presetSubtype="0" fill="hold" grpId="0" nodeType="clickEffect">
                                  <p:stCondLst>
                                    <p:cond delay="0"/>
                                  </p:stCondLst>
                                  <p:childTnLst>
                                    <p:animEffect transition="out" filter="fade">
                                      <p:cBhvr>
                                        <p:cTn id="34" dur="1000"/>
                                        <p:tgtEl>
                                          <p:spTgt spid="17"/>
                                        </p:tgtEl>
                                      </p:cBhvr>
                                    </p:animEffect>
                                    <p:anim calcmode="lin" valueType="num">
                                      <p:cBhvr>
                                        <p:cTn id="35" dur="1000"/>
                                        <p:tgtEl>
                                          <p:spTgt spid="17"/>
                                        </p:tgtEl>
                                        <p:attrNameLst>
                                          <p:attrName>ppt_x</p:attrName>
                                        </p:attrNameLst>
                                      </p:cBhvr>
                                      <p:tavLst>
                                        <p:tav tm="0">
                                          <p:val>
                                            <p:strVal val="ppt_x"/>
                                          </p:val>
                                        </p:tav>
                                        <p:tav tm="100000">
                                          <p:val>
                                            <p:strVal val="ppt_x"/>
                                          </p:val>
                                        </p:tav>
                                      </p:tavLst>
                                    </p:anim>
                                    <p:anim calcmode="lin" valueType="num">
                                      <p:cBhvr>
                                        <p:cTn id="36" dur="100" decel="100000"/>
                                        <p:tgtEl>
                                          <p:spTgt spid="17"/>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7" presetClass="exit" presetSubtype="0" fill="hold" grpId="0" nodeType="clickEffect">
                                  <p:stCondLst>
                                    <p:cond delay="0"/>
                                  </p:stCondLst>
                                  <p:childTnLst>
                                    <p:animEffect transition="out" filter="fade">
                                      <p:cBhvr>
                                        <p:cTn id="42" dur="1000"/>
                                        <p:tgtEl>
                                          <p:spTgt spid="18"/>
                                        </p:tgtEl>
                                      </p:cBhvr>
                                    </p:animEffect>
                                    <p:anim calcmode="lin" valueType="num">
                                      <p:cBhvr>
                                        <p:cTn id="43" dur="1000"/>
                                        <p:tgtEl>
                                          <p:spTgt spid="18"/>
                                        </p:tgtEl>
                                        <p:attrNameLst>
                                          <p:attrName>ppt_x</p:attrName>
                                        </p:attrNameLst>
                                      </p:cBhvr>
                                      <p:tavLst>
                                        <p:tav tm="0">
                                          <p:val>
                                            <p:strVal val="ppt_x"/>
                                          </p:val>
                                        </p:tav>
                                        <p:tav tm="100000">
                                          <p:val>
                                            <p:strVal val="ppt_x"/>
                                          </p:val>
                                        </p:tav>
                                      </p:tavLst>
                                    </p:anim>
                                    <p:anim calcmode="lin" valueType="num">
                                      <p:cBhvr>
                                        <p:cTn id="44" dur="100" decel="100000"/>
                                        <p:tgtEl>
                                          <p:spTgt spid="18"/>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18"/>
                                        </p:tgtEl>
                                        <p:attrNameLst>
                                          <p:attrName>ppt_y</p:attrName>
                                        </p:attrNameLst>
                                      </p:cBhvr>
                                      <p:tavLst>
                                        <p:tav tm="0">
                                          <p:val>
                                            <p:strVal val="ppt_y"/>
                                          </p:val>
                                        </p:tav>
                                        <p:tav tm="100000">
                                          <p:val>
                                            <p:strVal val="ppt_y+1"/>
                                          </p:val>
                                        </p:tav>
                                      </p:tavLst>
                                    </p:anim>
                                    <p:set>
                                      <p:cBhvr>
                                        <p:cTn id="46" dur="1" fill="hold">
                                          <p:stCondLst>
                                            <p:cond delay="999"/>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7" presetClass="exit" presetSubtype="0" fill="hold" grpId="0" nodeType="clickEffect">
                                  <p:stCondLst>
                                    <p:cond delay="0"/>
                                  </p:stCondLst>
                                  <p:childTnLst>
                                    <p:animEffect transition="out" filter="fade">
                                      <p:cBhvr>
                                        <p:cTn id="50" dur="1000"/>
                                        <p:tgtEl>
                                          <p:spTgt spid="19"/>
                                        </p:tgtEl>
                                      </p:cBhvr>
                                    </p:animEffect>
                                    <p:anim calcmode="lin" valueType="num">
                                      <p:cBhvr>
                                        <p:cTn id="51" dur="1000"/>
                                        <p:tgtEl>
                                          <p:spTgt spid="19"/>
                                        </p:tgtEl>
                                        <p:attrNameLst>
                                          <p:attrName>ppt_x</p:attrName>
                                        </p:attrNameLst>
                                      </p:cBhvr>
                                      <p:tavLst>
                                        <p:tav tm="0">
                                          <p:val>
                                            <p:strVal val="ppt_x"/>
                                          </p:val>
                                        </p:tav>
                                        <p:tav tm="100000">
                                          <p:val>
                                            <p:strVal val="ppt_x"/>
                                          </p:val>
                                        </p:tav>
                                      </p:tavLst>
                                    </p:anim>
                                    <p:anim calcmode="lin" valueType="num">
                                      <p:cBhvr>
                                        <p:cTn id="52" dur="100" decel="100000"/>
                                        <p:tgtEl>
                                          <p:spTgt spid="19"/>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19"/>
                                        </p:tgtEl>
                                        <p:attrNameLst>
                                          <p:attrName>ppt_y</p:attrName>
                                        </p:attrNameLst>
                                      </p:cBhvr>
                                      <p:tavLst>
                                        <p:tav tm="0">
                                          <p:val>
                                            <p:strVal val="ppt_y"/>
                                          </p:val>
                                        </p:tav>
                                        <p:tav tm="100000">
                                          <p:val>
                                            <p:strVal val="ppt_y+1"/>
                                          </p:val>
                                        </p:tav>
                                      </p:tavLst>
                                    </p:anim>
                                    <p:set>
                                      <p:cBhvr>
                                        <p:cTn id="54" dur="1" fill="hold">
                                          <p:stCondLst>
                                            <p:cond delay="999"/>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7" presetClass="exit" presetSubtype="0" fill="hold" grpId="0" nodeType="clickEffect">
                                  <p:stCondLst>
                                    <p:cond delay="0"/>
                                  </p:stCondLst>
                                  <p:childTnLst>
                                    <p:animEffect transition="out" filter="fade">
                                      <p:cBhvr>
                                        <p:cTn id="58" dur="1000"/>
                                        <p:tgtEl>
                                          <p:spTgt spid="20"/>
                                        </p:tgtEl>
                                      </p:cBhvr>
                                    </p:animEffect>
                                    <p:anim calcmode="lin" valueType="num">
                                      <p:cBhvr>
                                        <p:cTn id="59" dur="1000"/>
                                        <p:tgtEl>
                                          <p:spTgt spid="20"/>
                                        </p:tgtEl>
                                        <p:attrNameLst>
                                          <p:attrName>ppt_x</p:attrName>
                                        </p:attrNameLst>
                                      </p:cBhvr>
                                      <p:tavLst>
                                        <p:tav tm="0">
                                          <p:val>
                                            <p:strVal val="ppt_x"/>
                                          </p:val>
                                        </p:tav>
                                        <p:tav tm="100000">
                                          <p:val>
                                            <p:strVal val="ppt_x"/>
                                          </p:val>
                                        </p:tav>
                                      </p:tavLst>
                                    </p:anim>
                                    <p:anim calcmode="lin" valueType="num">
                                      <p:cBhvr>
                                        <p:cTn id="60" dur="100" decel="100000"/>
                                        <p:tgtEl>
                                          <p:spTgt spid="20"/>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20"/>
                                        </p:tgtEl>
                                        <p:attrNameLst>
                                          <p:attrName>ppt_y</p:attrName>
                                        </p:attrNameLst>
                                      </p:cBhvr>
                                      <p:tavLst>
                                        <p:tav tm="0">
                                          <p:val>
                                            <p:strVal val="ppt_y"/>
                                          </p:val>
                                        </p:tav>
                                        <p:tav tm="100000">
                                          <p:val>
                                            <p:strVal val="ppt_y+1"/>
                                          </p:val>
                                        </p:tav>
                                      </p:tavLst>
                                    </p:anim>
                                    <p:set>
                                      <p:cBhvr>
                                        <p:cTn id="62" dur="1" fill="hold">
                                          <p:stCondLst>
                                            <p:cond delay="9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7" presetClass="exit" presetSubtype="0" fill="hold" grpId="0" nodeType="clickEffect">
                                  <p:stCondLst>
                                    <p:cond delay="0"/>
                                  </p:stCondLst>
                                  <p:childTnLst>
                                    <p:animEffect transition="out" filter="fade">
                                      <p:cBhvr>
                                        <p:cTn id="66" dur="1000"/>
                                        <p:tgtEl>
                                          <p:spTgt spid="21"/>
                                        </p:tgtEl>
                                      </p:cBhvr>
                                    </p:animEffect>
                                    <p:anim calcmode="lin" valueType="num">
                                      <p:cBhvr>
                                        <p:cTn id="67" dur="1000"/>
                                        <p:tgtEl>
                                          <p:spTgt spid="21"/>
                                        </p:tgtEl>
                                        <p:attrNameLst>
                                          <p:attrName>ppt_x</p:attrName>
                                        </p:attrNameLst>
                                      </p:cBhvr>
                                      <p:tavLst>
                                        <p:tav tm="0">
                                          <p:val>
                                            <p:strVal val="ppt_x"/>
                                          </p:val>
                                        </p:tav>
                                        <p:tav tm="100000">
                                          <p:val>
                                            <p:strVal val="ppt_x"/>
                                          </p:val>
                                        </p:tav>
                                      </p:tavLst>
                                    </p:anim>
                                    <p:anim calcmode="lin" valueType="num">
                                      <p:cBhvr>
                                        <p:cTn id="68" dur="100" decel="100000"/>
                                        <p:tgtEl>
                                          <p:spTgt spid="21"/>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21"/>
                                        </p:tgtEl>
                                        <p:attrNameLst>
                                          <p:attrName>ppt_y</p:attrName>
                                        </p:attrNameLst>
                                      </p:cBhvr>
                                      <p:tavLst>
                                        <p:tav tm="0">
                                          <p:val>
                                            <p:strVal val="ppt_y"/>
                                          </p:val>
                                        </p:tav>
                                        <p:tav tm="100000">
                                          <p:val>
                                            <p:strVal val="ppt_y+1"/>
                                          </p:val>
                                        </p:tav>
                                      </p:tavLst>
                                    </p:anim>
                                    <p:set>
                                      <p:cBhvr>
                                        <p:cTn id="70"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13"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Causes of the American Revolution</a:t>
            </a:r>
            <a:endParaRPr lang="en-US" sz="3200" dirty="0"/>
          </a:p>
        </p:txBody>
      </p:sp>
      <p:sp>
        <p:nvSpPr>
          <p:cNvPr id="5" name="TextBox 4"/>
          <p:cNvSpPr txBox="1"/>
          <p:nvPr/>
        </p:nvSpPr>
        <p:spPr>
          <a:xfrm>
            <a:off x="238894" y="1116008"/>
            <a:ext cx="8738509" cy="461665"/>
          </a:xfrm>
          <a:prstGeom prst="rect">
            <a:avLst/>
          </a:prstGeom>
          <a:noFill/>
        </p:spPr>
        <p:txBody>
          <a:bodyPr wrap="square" rtlCol="0">
            <a:spAutoFit/>
          </a:bodyPr>
          <a:lstStyle/>
          <a:p>
            <a:pPr algn="ctr"/>
            <a:r>
              <a:rPr lang="en-US" sz="2400" dirty="0" smtClean="0"/>
              <a:t>Fill out the timeline below using the descriptions of the events. </a:t>
            </a:r>
            <a:endParaRPr lang="en-US" sz="2400" dirty="0"/>
          </a:p>
        </p:txBody>
      </p:sp>
      <p:graphicFrame>
        <p:nvGraphicFramePr>
          <p:cNvPr id="3" name="Diagram 2"/>
          <p:cNvGraphicFramePr/>
          <p:nvPr>
            <p:extLst>
              <p:ext uri="{D42A27DB-BD31-4B8C-83A1-F6EECF244321}">
                <p14:modId xmlns:p14="http://schemas.microsoft.com/office/powerpoint/2010/main" val="3680516369"/>
              </p:ext>
            </p:extLst>
          </p:nvPr>
        </p:nvGraphicFramePr>
        <p:xfrm>
          <a:off x="0" y="1666369"/>
          <a:ext cx="9144000" cy="1668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4198214915"/>
              </p:ext>
            </p:extLst>
          </p:nvPr>
        </p:nvGraphicFramePr>
        <p:xfrm>
          <a:off x="-1550" y="3640300"/>
          <a:ext cx="9144000" cy="16688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1000676" y="5567214"/>
            <a:ext cx="7184343" cy="923330"/>
          </a:xfrm>
          <a:prstGeom prst="rect">
            <a:avLst/>
          </a:prstGeom>
          <a:noFill/>
        </p:spPr>
        <p:txBody>
          <a:bodyPr wrap="square" rtlCol="0">
            <a:spAutoFit/>
          </a:bodyPr>
          <a:lstStyle/>
          <a:p>
            <a:pPr algn="ctr"/>
            <a:r>
              <a:rPr lang="en-US" u="sng" dirty="0" smtClean="0"/>
              <a:t>Word Bank</a:t>
            </a:r>
          </a:p>
          <a:p>
            <a:r>
              <a:rPr lang="en-US" dirty="0" smtClean="0"/>
              <a:t>1st Continental Congress		Stamp Act			Intolerable Acts</a:t>
            </a:r>
          </a:p>
          <a:p>
            <a:r>
              <a:rPr lang="en-US" dirty="0" smtClean="0"/>
              <a:t>Sugar Act						Boston Tea Party		Tea Act</a:t>
            </a:r>
            <a:endParaRPr lang="en-US" dirty="0"/>
          </a:p>
        </p:txBody>
      </p:sp>
      <p:sp>
        <p:nvSpPr>
          <p:cNvPr id="11" name="Rounded Rectangle 10"/>
          <p:cNvSpPr/>
          <p:nvPr/>
        </p:nvSpPr>
        <p:spPr>
          <a:xfrm>
            <a:off x="238894" y="2244823"/>
            <a:ext cx="1480216" cy="55159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Sugar Act</a:t>
            </a:r>
            <a:endParaRPr lang="en-US" dirty="0"/>
          </a:p>
        </p:txBody>
      </p:sp>
      <p:sp>
        <p:nvSpPr>
          <p:cNvPr id="13" name="Rounded Rectangle 12"/>
          <p:cNvSpPr/>
          <p:nvPr/>
        </p:nvSpPr>
        <p:spPr>
          <a:xfrm>
            <a:off x="2726206" y="2244823"/>
            <a:ext cx="1480216" cy="55159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Stamp Act</a:t>
            </a:r>
            <a:endParaRPr lang="en-US" dirty="0"/>
          </a:p>
        </p:txBody>
      </p:sp>
      <p:sp>
        <p:nvSpPr>
          <p:cNvPr id="14" name="Rounded Rectangle 13"/>
          <p:cNvSpPr/>
          <p:nvPr/>
        </p:nvSpPr>
        <p:spPr>
          <a:xfrm>
            <a:off x="5303322" y="2219146"/>
            <a:ext cx="1480216" cy="55159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Tea Act</a:t>
            </a:r>
            <a:endParaRPr lang="en-US" dirty="0"/>
          </a:p>
        </p:txBody>
      </p:sp>
      <p:sp>
        <p:nvSpPr>
          <p:cNvPr id="15" name="Rounded Rectangle 14"/>
          <p:cNvSpPr/>
          <p:nvPr/>
        </p:nvSpPr>
        <p:spPr>
          <a:xfrm>
            <a:off x="0" y="4205904"/>
            <a:ext cx="1480216" cy="5515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Boston Tea Party</a:t>
            </a:r>
            <a:endParaRPr lang="en-US" dirty="0"/>
          </a:p>
        </p:txBody>
      </p:sp>
      <p:sp>
        <p:nvSpPr>
          <p:cNvPr id="16" name="Rounded Rectangle 15"/>
          <p:cNvSpPr/>
          <p:nvPr/>
        </p:nvSpPr>
        <p:spPr>
          <a:xfrm>
            <a:off x="2726206" y="4205904"/>
            <a:ext cx="1480216" cy="5515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rgbClr val="FF0000"/>
                </a:solidFill>
              </a:rPr>
              <a:t>Intolerable Acts</a:t>
            </a:r>
            <a:endParaRPr lang="en-US" dirty="0">
              <a:solidFill>
                <a:srgbClr val="FF0000"/>
              </a:solidFill>
            </a:endParaRPr>
          </a:p>
        </p:txBody>
      </p:sp>
      <p:sp>
        <p:nvSpPr>
          <p:cNvPr id="17" name="Rounded Rectangle 16"/>
          <p:cNvSpPr/>
          <p:nvPr/>
        </p:nvSpPr>
        <p:spPr>
          <a:xfrm>
            <a:off x="5303322" y="4205904"/>
            <a:ext cx="1480216" cy="55159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1st Cont.  Congress</a:t>
            </a:r>
            <a:endParaRPr lang="en-US" dirty="0"/>
          </a:p>
        </p:txBody>
      </p:sp>
    </p:spTree>
    <p:extLst>
      <p:ext uri="{BB962C8B-B14F-4D97-AF65-F5344CB8AC3E}">
        <p14:creationId xmlns:p14="http://schemas.microsoft.com/office/powerpoint/2010/main" val="15063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Causes of the American Revolution</a:t>
            </a:r>
            <a:endParaRPr lang="en-US" sz="3200" dirty="0"/>
          </a:p>
        </p:txBody>
      </p:sp>
      <p:sp>
        <p:nvSpPr>
          <p:cNvPr id="5" name="TextBox 4"/>
          <p:cNvSpPr txBox="1"/>
          <p:nvPr/>
        </p:nvSpPr>
        <p:spPr>
          <a:xfrm>
            <a:off x="238894" y="1116008"/>
            <a:ext cx="8738509" cy="4154983"/>
          </a:xfrm>
          <a:prstGeom prst="rect">
            <a:avLst/>
          </a:prstGeom>
          <a:noFill/>
        </p:spPr>
        <p:txBody>
          <a:bodyPr wrap="square" rtlCol="0">
            <a:spAutoFit/>
          </a:bodyPr>
          <a:lstStyle/>
          <a:p>
            <a:r>
              <a:rPr lang="en-US" sz="2400" dirty="0" smtClean="0"/>
              <a:t>Complete the cloze reading: </a:t>
            </a:r>
          </a:p>
          <a:p>
            <a:endParaRPr lang="en-US" sz="2400" dirty="0"/>
          </a:p>
          <a:p>
            <a:r>
              <a:rPr lang="en-US" sz="2400" dirty="0" smtClean="0"/>
              <a:t>_________________is the theory that a nations wealth is dependent on the amount of _____________in its treasury. Therefore, England colonized North America to use it for its _______________________ to increase its exports to make a ________________. </a:t>
            </a:r>
          </a:p>
          <a:p>
            <a:endParaRPr lang="en-US" sz="2400" dirty="0"/>
          </a:p>
          <a:p>
            <a:r>
              <a:rPr lang="en-US" sz="2400" dirty="0" smtClean="0"/>
              <a:t>Because ____________________ did not want the colonists trading their natural resources with other countries, they created the _____________. These laws ________colonists from trading with any other nation expect the mother country, Great Britain. </a:t>
            </a:r>
            <a:endParaRPr lang="en-US" sz="2400" dirty="0"/>
          </a:p>
        </p:txBody>
      </p:sp>
      <p:pic>
        <p:nvPicPr>
          <p:cNvPr id="2" name="Picture 1"/>
          <p:cNvPicPr>
            <a:picLocks noChangeAspect="1"/>
          </p:cNvPicPr>
          <p:nvPr/>
        </p:nvPicPr>
        <p:blipFill>
          <a:blip r:embed="rId3"/>
          <a:stretch>
            <a:fillRect/>
          </a:stretch>
        </p:blipFill>
        <p:spPr>
          <a:xfrm>
            <a:off x="7043221" y="5079762"/>
            <a:ext cx="2018292" cy="1778238"/>
          </a:xfrm>
          <a:prstGeom prst="rect">
            <a:avLst/>
          </a:prstGeom>
        </p:spPr>
      </p:pic>
      <p:sp>
        <p:nvSpPr>
          <p:cNvPr id="6" name="TextBox 5"/>
          <p:cNvSpPr txBox="1"/>
          <p:nvPr/>
        </p:nvSpPr>
        <p:spPr>
          <a:xfrm>
            <a:off x="456987" y="5490248"/>
            <a:ext cx="6278334" cy="954107"/>
          </a:xfrm>
          <a:prstGeom prst="rect">
            <a:avLst/>
          </a:prstGeom>
          <a:noFill/>
        </p:spPr>
        <p:txBody>
          <a:bodyPr wrap="square" rtlCol="0">
            <a:spAutoFit/>
          </a:bodyPr>
          <a:lstStyle/>
          <a:p>
            <a:pPr algn="ctr"/>
            <a:r>
              <a:rPr lang="en-US" sz="2000" b="1" u="sng" dirty="0" smtClean="0"/>
              <a:t>Word Bank</a:t>
            </a:r>
          </a:p>
          <a:p>
            <a:pPr algn="ctr"/>
            <a:r>
              <a:rPr lang="en-US" dirty="0" smtClean="0"/>
              <a:t>Navigation Acts		Mercantilism			Great Britain</a:t>
            </a:r>
          </a:p>
          <a:p>
            <a:pPr algn="ctr"/>
            <a:r>
              <a:rPr lang="en-US" dirty="0" smtClean="0"/>
              <a:t>Gold				Natural Resources		Profit		Forbid</a:t>
            </a:r>
          </a:p>
        </p:txBody>
      </p:sp>
      <p:sp>
        <p:nvSpPr>
          <p:cNvPr id="7" name="Rectangle 6"/>
          <p:cNvSpPr/>
          <p:nvPr/>
        </p:nvSpPr>
        <p:spPr>
          <a:xfrm>
            <a:off x="456987" y="1834358"/>
            <a:ext cx="2262797" cy="3720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Mercantilism</a:t>
            </a:r>
            <a:endParaRPr lang="en-US" sz="2400" dirty="0"/>
          </a:p>
        </p:txBody>
      </p:sp>
      <p:sp>
        <p:nvSpPr>
          <p:cNvPr id="18" name="Rectangle 17"/>
          <p:cNvSpPr/>
          <p:nvPr/>
        </p:nvSpPr>
        <p:spPr>
          <a:xfrm>
            <a:off x="2597912" y="2198415"/>
            <a:ext cx="1815328" cy="3720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Gold</a:t>
            </a:r>
            <a:endParaRPr lang="en-US" sz="2400" dirty="0"/>
          </a:p>
        </p:txBody>
      </p:sp>
      <p:sp>
        <p:nvSpPr>
          <p:cNvPr id="19" name="Rectangle 18"/>
          <p:cNvSpPr/>
          <p:nvPr/>
        </p:nvSpPr>
        <p:spPr>
          <a:xfrm>
            <a:off x="5326544" y="2583246"/>
            <a:ext cx="3253745" cy="3720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Natural Resources</a:t>
            </a:r>
            <a:endParaRPr lang="en-US" sz="2400" dirty="0"/>
          </a:p>
        </p:txBody>
      </p:sp>
      <p:sp>
        <p:nvSpPr>
          <p:cNvPr id="20" name="Rectangle 19"/>
          <p:cNvSpPr/>
          <p:nvPr/>
        </p:nvSpPr>
        <p:spPr>
          <a:xfrm>
            <a:off x="4438898" y="2960130"/>
            <a:ext cx="2296423" cy="3720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Profit</a:t>
            </a:r>
            <a:endParaRPr lang="en-US" sz="2400" dirty="0"/>
          </a:p>
        </p:txBody>
      </p:sp>
      <p:sp>
        <p:nvSpPr>
          <p:cNvPr id="21" name="Rectangle 20"/>
          <p:cNvSpPr/>
          <p:nvPr/>
        </p:nvSpPr>
        <p:spPr>
          <a:xfrm>
            <a:off x="1666244" y="3676948"/>
            <a:ext cx="2516070" cy="3720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Great Britain</a:t>
            </a:r>
            <a:endParaRPr lang="en-US" sz="2400" dirty="0"/>
          </a:p>
        </p:txBody>
      </p:sp>
      <p:sp>
        <p:nvSpPr>
          <p:cNvPr id="22" name="Rectangle 21"/>
          <p:cNvSpPr/>
          <p:nvPr/>
        </p:nvSpPr>
        <p:spPr>
          <a:xfrm>
            <a:off x="115463" y="4406594"/>
            <a:ext cx="2142473" cy="3720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Navigation Acts</a:t>
            </a:r>
            <a:endParaRPr lang="en-US" sz="2400" dirty="0"/>
          </a:p>
        </p:txBody>
      </p:sp>
      <p:sp>
        <p:nvSpPr>
          <p:cNvPr id="23" name="Rectangle 22"/>
          <p:cNvSpPr/>
          <p:nvPr/>
        </p:nvSpPr>
        <p:spPr>
          <a:xfrm>
            <a:off x="3880054" y="4430381"/>
            <a:ext cx="1143346" cy="3720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Forbid</a:t>
            </a:r>
            <a:endParaRPr lang="en-US" sz="2400" dirty="0"/>
          </a:p>
        </p:txBody>
      </p:sp>
      <p:sp>
        <p:nvSpPr>
          <p:cNvPr id="10" name="Rectangle 9"/>
          <p:cNvSpPr/>
          <p:nvPr/>
        </p:nvSpPr>
        <p:spPr>
          <a:xfrm>
            <a:off x="333559" y="5554386"/>
            <a:ext cx="6619858" cy="1039042"/>
          </a:xfrm>
          <a:prstGeom prst="rect">
            <a:avLst/>
          </a:prstGeom>
          <a:noFill/>
          <a:ln w="76200" cmpd="sng">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962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20" grpId="0" animBg="1"/>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Causes of the American Revolution</a:t>
            </a:r>
            <a:endParaRPr lang="en-US" sz="3200" dirty="0"/>
          </a:p>
        </p:txBody>
      </p:sp>
      <p:sp>
        <p:nvSpPr>
          <p:cNvPr id="5" name="TextBox 4"/>
          <p:cNvSpPr txBox="1"/>
          <p:nvPr/>
        </p:nvSpPr>
        <p:spPr>
          <a:xfrm>
            <a:off x="238894" y="1116008"/>
            <a:ext cx="8738509" cy="1938992"/>
          </a:xfrm>
          <a:prstGeom prst="rect">
            <a:avLst/>
          </a:prstGeom>
          <a:noFill/>
        </p:spPr>
        <p:txBody>
          <a:bodyPr wrap="square" rtlCol="0">
            <a:spAutoFit/>
          </a:bodyPr>
          <a:lstStyle/>
          <a:p>
            <a:r>
              <a:rPr lang="en-US" sz="2400" dirty="0" smtClean="0"/>
              <a:t>American colonists began to split into 2 differing views, patriots and loyalists. Patriots wanted revolution with Great Britain and complete separation; where as Loyalists wanted to stay loyal to the king. </a:t>
            </a:r>
          </a:p>
          <a:p>
            <a:endParaRPr lang="en-US" sz="2400" dirty="0"/>
          </a:p>
          <a:p>
            <a:r>
              <a:rPr lang="en-US" sz="2400" dirty="0" smtClean="0"/>
              <a:t>Use the diagram below to answer the questions:</a:t>
            </a:r>
            <a:endParaRPr lang="en-US" sz="2400" dirty="0"/>
          </a:p>
        </p:txBody>
      </p:sp>
      <p:pic>
        <p:nvPicPr>
          <p:cNvPr id="3" name="Picture 2"/>
          <p:cNvPicPr>
            <a:picLocks noChangeAspect="1"/>
          </p:cNvPicPr>
          <p:nvPr/>
        </p:nvPicPr>
        <p:blipFill>
          <a:blip r:embed="rId3">
            <a:biLevel thresh="75000"/>
          </a:blip>
          <a:stretch>
            <a:fillRect/>
          </a:stretch>
        </p:blipFill>
        <p:spPr>
          <a:xfrm>
            <a:off x="238894" y="3194091"/>
            <a:ext cx="4716695" cy="3399337"/>
          </a:xfrm>
          <a:prstGeom prst="rect">
            <a:avLst/>
          </a:prstGeom>
        </p:spPr>
      </p:pic>
      <p:sp>
        <p:nvSpPr>
          <p:cNvPr id="8" name="TextBox 7"/>
          <p:cNvSpPr txBox="1"/>
          <p:nvPr/>
        </p:nvSpPr>
        <p:spPr>
          <a:xfrm>
            <a:off x="5054700" y="3309542"/>
            <a:ext cx="3922703" cy="2308324"/>
          </a:xfrm>
          <a:prstGeom prst="rect">
            <a:avLst/>
          </a:prstGeom>
          <a:noFill/>
        </p:spPr>
        <p:txBody>
          <a:bodyPr wrap="square" rtlCol="0">
            <a:spAutoFit/>
          </a:bodyPr>
          <a:lstStyle/>
          <a:p>
            <a:pPr marL="342900" indent="-342900">
              <a:buFont typeface="+mj-lt"/>
              <a:buAutoNum type="arabicPeriod"/>
            </a:pPr>
            <a:r>
              <a:rPr lang="en-US" dirty="0" smtClean="0"/>
              <a:t>What is the image trying to tell its viewers?</a:t>
            </a:r>
          </a:p>
          <a:p>
            <a:endParaRPr lang="en-US" dirty="0" smtClean="0"/>
          </a:p>
          <a:p>
            <a:endParaRPr lang="en-US" dirty="0" smtClean="0"/>
          </a:p>
          <a:p>
            <a:pPr marL="342900" indent="-342900">
              <a:buFont typeface="+mj-lt"/>
              <a:buAutoNum type="arabicPeriod"/>
            </a:pPr>
            <a:endParaRPr lang="en-US" dirty="0"/>
          </a:p>
          <a:p>
            <a:pPr marL="342900" indent="-342900">
              <a:buFont typeface="+mj-lt"/>
              <a:buAutoNum type="arabicPeriod"/>
            </a:pPr>
            <a:r>
              <a:rPr lang="en-US" dirty="0" smtClean="0"/>
              <a:t>Would this image have been drawn by a patriot or a loyalists? Why?</a:t>
            </a:r>
          </a:p>
          <a:p>
            <a:endParaRPr lang="en-US" dirty="0"/>
          </a:p>
        </p:txBody>
      </p:sp>
      <p:sp>
        <p:nvSpPr>
          <p:cNvPr id="9" name="Rectangle 8"/>
          <p:cNvSpPr/>
          <p:nvPr/>
        </p:nvSpPr>
        <p:spPr>
          <a:xfrm>
            <a:off x="5567865" y="3989408"/>
            <a:ext cx="3409538" cy="66704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smtClean="0"/>
              <a:t>13 colonies must unite together to stay alive</a:t>
            </a:r>
            <a:endParaRPr lang="en-US" sz="2000" dirty="0"/>
          </a:p>
        </p:txBody>
      </p:sp>
      <p:sp>
        <p:nvSpPr>
          <p:cNvPr id="17" name="Rectangle 16"/>
          <p:cNvSpPr/>
          <p:nvPr/>
        </p:nvSpPr>
        <p:spPr>
          <a:xfrm>
            <a:off x="5567865" y="5411748"/>
            <a:ext cx="3409538" cy="118167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smtClean="0"/>
              <a:t>Patriot, because they wanted to colonies to unite to fight for independence from Britain</a:t>
            </a:r>
            <a:endParaRPr lang="en-US" sz="2000" dirty="0"/>
          </a:p>
        </p:txBody>
      </p:sp>
    </p:spTree>
    <p:extLst>
      <p:ext uri="{BB962C8B-B14F-4D97-AF65-F5344CB8AC3E}">
        <p14:creationId xmlns:p14="http://schemas.microsoft.com/office/powerpoint/2010/main" val="268326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414922" y="1458681"/>
            <a:ext cx="8386453" cy="37724"/>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Eras of US History Timeline</a:t>
            </a:r>
            <a:endParaRPr lang="en-US" sz="3200" dirty="0"/>
          </a:p>
        </p:txBody>
      </p:sp>
      <p:sp>
        <p:nvSpPr>
          <p:cNvPr id="6" name="TextBox 5"/>
          <p:cNvSpPr txBox="1"/>
          <p:nvPr/>
        </p:nvSpPr>
        <p:spPr>
          <a:xfrm>
            <a:off x="414922" y="2917362"/>
            <a:ext cx="8386453" cy="461665"/>
          </a:xfrm>
          <a:prstGeom prst="rect">
            <a:avLst/>
          </a:prstGeom>
          <a:noFill/>
        </p:spPr>
        <p:txBody>
          <a:bodyPr wrap="square" rtlCol="0">
            <a:spAutoFit/>
          </a:bodyPr>
          <a:lstStyle/>
          <a:p>
            <a:r>
              <a:rPr lang="en-US" sz="2400" dirty="0" smtClean="0"/>
              <a:t>Put the following era of US history in order on the timeline above. </a:t>
            </a:r>
            <a:endParaRPr lang="en-US" sz="2400" dirty="0"/>
          </a:p>
        </p:txBody>
      </p:sp>
      <p:sp>
        <p:nvSpPr>
          <p:cNvPr id="7" name="Rectangle 6"/>
          <p:cNvSpPr/>
          <p:nvPr/>
        </p:nvSpPr>
        <p:spPr>
          <a:xfrm>
            <a:off x="3195172" y="364191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Age of Jackson</a:t>
            </a:r>
            <a:endParaRPr lang="en-US" dirty="0"/>
          </a:p>
        </p:txBody>
      </p:sp>
      <p:sp>
        <p:nvSpPr>
          <p:cNvPr id="8" name="Rectangle 7"/>
          <p:cNvSpPr/>
          <p:nvPr/>
        </p:nvSpPr>
        <p:spPr>
          <a:xfrm>
            <a:off x="227851" y="364191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Exploration</a:t>
            </a:r>
            <a:endParaRPr lang="en-US" dirty="0"/>
          </a:p>
        </p:txBody>
      </p:sp>
      <p:sp>
        <p:nvSpPr>
          <p:cNvPr id="9" name="Rectangle 8"/>
          <p:cNvSpPr/>
          <p:nvPr/>
        </p:nvSpPr>
        <p:spPr>
          <a:xfrm>
            <a:off x="6151440" y="364191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Reconstruction</a:t>
            </a:r>
            <a:endParaRPr lang="en-US" dirty="0"/>
          </a:p>
        </p:txBody>
      </p:sp>
      <p:sp>
        <p:nvSpPr>
          <p:cNvPr id="11" name="Rectangle 10"/>
          <p:cNvSpPr/>
          <p:nvPr/>
        </p:nvSpPr>
        <p:spPr>
          <a:xfrm>
            <a:off x="3196696" y="452366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Colonization</a:t>
            </a:r>
            <a:endParaRPr lang="en-US" dirty="0"/>
          </a:p>
        </p:txBody>
      </p:sp>
      <p:sp>
        <p:nvSpPr>
          <p:cNvPr id="12" name="Rectangle 11"/>
          <p:cNvSpPr/>
          <p:nvPr/>
        </p:nvSpPr>
        <p:spPr>
          <a:xfrm>
            <a:off x="229375" y="452366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Civil War</a:t>
            </a:r>
            <a:endParaRPr lang="en-US" dirty="0"/>
          </a:p>
        </p:txBody>
      </p:sp>
      <p:sp>
        <p:nvSpPr>
          <p:cNvPr id="13" name="Rectangle 12"/>
          <p:cNvSpPr/>
          <p:nvPr/>
        </p:nvSpPr>
        <p:spPr>
          <a:xfrm>
            <a:off x="6152964" y="452366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Westward Expansion/ Reform/ Sectionalism</a:t>
            </a:r>
            <a:endParaRPr lang="en-US" sz="1600" dirty="0"/>
          </a:p>
        </p:txBody>
      </p:sp>
      <p:sp>
        <p:nvSpPr>
          <p:cNvPr id="14" name="Rectangle 13"/>
          <p:cNvSpPr/>
          <p:nvPr/>
        </p:nvSpPr>
        <p:spPr>
          <a:xfrm>
            <a:off x="3198220" y="5417991"/>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Constitution</a:t>
            </a:r>
            <a:endParaRPr lang="en-US" dirty="0"/>
          </a:p>
        </p:txBody>
      </p:sp>
      <p:sp>
        <p:nvSpPr>
          <p:cNvPr id="15" name="Rectangle 14"/>
          <p:cNvSpPr/>
          <p:nvPr/>
        </p:nvSpPr>
        <p:spPr>
          <a:xfrm>
            <a:off x="230899" y="5417991"/>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Early Republic</a:t>
            </a:r>
            <a:endParaRPr lang="en-US" dirty="0"/>
          </a:p>
        </p:txBody>
      </p:sp>
      <p:sp>
        <p:nvSpPr>
          <p:cNvPr id="16" name="Rectangle 15"/>
          <p:cNvSpPr/>
          <p:nvPr/>
        </p:nvSpPr>
        <p:spPr>
          <a:xfrm>
            <a:off x="6154488" y="5417991"/>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Revolution/ Declaration of Independence</a:t>
            </a:r>
            <a:endParaRPr lang="en-US" sz="1600" dirty="0"/>
          </a:p>
        </p:txBody>
      </p:sp>
    </p:spTree>
    <p:extLst>
      <p:ext uri="{BB962C8B-B14F-4D97-AF65-F5344CB8AC3E}">
        <p14:creationId xmlns:p14="http://schemas.microsoft.com/office/powerpoint/2010/main" val="3045255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The American Revolution</a:t>
            </a:r>
            <a:endParaRPr lang="en-US" sz="3200" dirty="0"/>
          </a:p>
        </p:txBody>
      </p:sp>
      <p:sp>
        <p:nvSpPr>
          <p:cNvPr id="5" name="TextBox 4"/>
          <p:cNvSpPr txBox="1"/>
          <p:nvPr/>
        </p:nvSpPr>
        <p:spPr>
          <a:xfrm>
            <a:off x="238894" y="1000556"/>
            <a:ext cx="8738509" cy="461665"/>
          </a:xfrm>
          <a:prstGeom prst="rect">
            <a:avLst/>
          </a:prstGeom>
          <a:noFill/>
        </p:spPr>
        <p:txBody>
          <a:bodyPr wrap="square" rtlCol="0">
            <a:spAutoFit/>
          </a:bodyPr>
          <a:lstStyle/>
          <a:p>
            <a:r>
              <a:rPr lang="en-US" sz="2400" dirty="0" smtClean="0"/>
              <a:t>Match and sequence the following events into the table on the right.</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3320712332"/>
              </p:ext>
            </p:extLst>
          </p:nvPr>
        </p:nvGraphicFramePr>
        <p:xfrm>
          <a:off x="4061534" y="1577672"/>
          <a:ext cx="4764944" cy="5060664"/>
        </p:xfrm>
        <a:graphic>
          <a:graphicData uri="http://schemas.openxmlformats.org/drawingml/2006/table">
            <a:tbl>
              <a:tblPr firstRow="1" bandRow="1">
                <a:tableStyleId>{5940675A-B579-460E-94D1-54222C63F5DA}</a:tableStyleId>
              </a:tblPr>
              <a:tblGrid>
                <a:gridCol w="1651067"/>
                <a:gridCol w="3113877"/>
              </a:tblGrid>
              <a:tr h="1026348">
                <a:tc>
                  <a:txBody>
                    <a:bodyPr/>
                    <a:lstStyle/>
                    <a:p>
                      <a:endParaRPr lang="en-US" dirty="0"/>
                    </a:p>
                  </a:txBody>
                  <a:tcPr/>
                </a:tc>
                <a:tc>
                  <a:txBody>
                    <a:bodyPr/>
                    <a:lstStyle/>
                    <a:p>
                      <a:r>
                        <a:rPr lang="en-US" dirty="0" smtClean="0"/>
                        <a:t>1775: </a:t>
                      </a:r>
                      <a:r>
                        <a:rPr lang="en-US" baseline="0" dirty="0" smtClean="0"/>
                        <a:t>Fought because British were trying to take arms colonists were storing</a:t>
                      </a:r>
                      <a:endParaRPr lang="en-US" dirty="0"/>
                    </a:p>
                  </a:txBody>
                  <a:tcPr/>
                </a:tc>
              </a:tr>
              <a:tr h="1008579">
                <a:tc>
                  <a:txBody>
                    <a:bodyPr/>
                    <a:lstStyle/>
                    <a:p>
                      <a:endParaRPr lang="en-US" dirty="0"/>
                    </a:p>
                  </a:txBody>
                  <a:tcPr/>
                </a:tc>
                <a:tc>
                  <a:txBody>
                    <a:bodyPr/>
                    <a:lstStyle/>
                    <a:p>
                      <a:r>
                        <a:rPr lang="en-US" dirty="0" smtClean="0"/>
                        <a:t>1777:</a:t>
                      </a:r>
                      <a:r>
                        <a:rPr lang="en-US" baseline="0" dirty="0" smtClean="0"/>
                        <a:t> T</a:t>
                      </a:r>
                      <a:r>
                        <a:rPr lang="en-US" dirty="0" smtClean="0"/>
                        <a:t>urning point, because of this victory, French</a:t>
                      </a:r>
                      <a:r>
                        <a:rPr lang="en-US" baseline="0" dirty="0" smtClean="0"/>
                        <a:t> joined colonists</a:t>
                      </a:r>
                      <a:endParaRPr lang="en-US" dirty="0"/>
                    </a:p>
                  </a:txBody>
                  <a:tcPr/>
                </a:tc>
              </a:tr>
              <a:tr h="1008579">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Winter 1778-1779:</a:t>
                      </a:r>
                      <a:r>
                        <a:rPr lang="en-US" baseline="0" dirty="0" smtClean="0"/>
                        <a:t> Washington and troops endure a grueling, freezing winter here</a:t>
                      </a:r>
                      <a:endParaRPr lang="en-US" dirty="0" smtClean="0"/>
                    </a:p>
                  </a:txBody>
                  <a:tcPr/>
                </a:tc>
              </a:tr>
              <a:tr h="1008579">
                <a:tc>
                  <a:txBody>
                    <a:bodyPr/>
                    <a:lstStyle/>
                    <a:p>
                      <a:endParaRPr lang="en-US"/>
                    </a:p>
                  </a:txBody>
                  <a:tcPr/>
                </a:tc>
                <a:tc>
                  <a:txBody>
                    <a:bodyPr/>
                    <a:lstStyle/>
                    <a:p>
                      <a:r>
                        <a:rPr lang="en-US" dirty="0" smtClean="0"/>
                        <a:t>1781: Cornwallis</a:t>
                      </a:r>
                      <a:r>
                        <a:rPr lang="en-US" baseline="0" dirty="0" smtClean="0"/>
                        <a:t> (British commander) surrenders to Washington</a:t>
                      </a:r>
                      <a:endParaRPr lang="en-US" dirty="0"/>
                    </a:p>
                  </a:txBody>
                  <a:tcPr/>
                </a:tc>
              </a:tr>
              <a:tr h="1008579">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1783: Ended the Revolutionary War, extended borders</a:t>
                      </a:r>
                      <a:r>
                        <a:rPr lang="en-US" baseline="0" dirty="0" smtClean="0"/>
                        <a:t> from Atlantic to Mississippi River</a:t>
                      </a:r>
                      <a:endParaRPr lang="en-US" dirty="0" smtClean="0"/>
                    </a:p>
                  </a:txBody>
                  <a:tcPr/>
                </a:tc>
              </a:tr>
            </a:tbl>
          </a:graphicData>
        </a:graphic>
      </p:graphicFrame>
      <p:sp>
        <p:nvSpPr>
          <p:cNvPr id="6" name="Rectangle 5"/>
          <p:cNvSpPr/>
          <p:nvPr/>
        </p:nvSpPr>
        <p:spPr>
          <a:xfrm rot="21321174">
            <a:off x="273228" y="2090913"/>
            <a:ext cx="1873061" cy="92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Lexington/ Concord</a:t>
            </a:r>
            <a:endParaRPr lang="en-US" sz="2400" dirty="0"/>
          </a:p>
        </p:txBody>
      </p:sp>
      <p:sp>
        <p:nvSpPr>
          <p:cNvPr id="10" name="Rectangle 9"/>
          <p:cNvSpPr/>
          <p:nvPr/>
        </p:nvSpPr>
        <p:spPr>
          <a:xfrm rot="873904">
            <a:off x="2102437" y="2119042"/>
            <a:ext cx="1873061" cy="923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Yorktown</a:t>
            </a:r>
            <a:endParaRPr lang="en-US" sz="2400" dirty="0"/>
          </a:p>
        </p:txBody>
      </p:sp>
      <p:sp>
        <p:nvSpPr>
          <p:cNvPr id="11" name="Rectangle 10"/>
          <p:cNvSpPr/>
          <p:nvPr/>
        </p:nvSpPr>
        <p:spPr>
          <a:xfrm rot="249581">
            <a:off x="1295316" y="4187371"/>
            <a:ext cx="1873061" cy="92359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Saratoga</a:t>
            </a:r>
            <a:endParaRPr lang="en-US" sz="2400" dirty="0"/>
          </a:p>
        </p:txBody>
      </p:sp>
      <p:sp>
        <p:nvSpPr>
          <p:cNvPr id="12" name="Rectangle 11"/>
          <p:cNvSpPr/>
          <p:nvPr/>
        </p:nvSpPr>
        <p:spPr>
          <a:xfrm rot="21122815">
            <a:off x="2408641" y="3210945"/>
            <a:ext cx="1873061" cy="9235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t>Valley Forge</a:t>
            </a:r>
            <a:endParaRPr lang="en-US" sz="2400" dirty="0"/>
          </a:p>
        </p:txBody>
      </p:sp>
      <p:sp>
        <p:nvSpPr>
          <p:cNvPr id="13" name="Rectangle 12"/>
          <p:cNvSpPr/>
          <p:nvPr/>
        </p:nvSpPr>
        <p:spPr>
          <a:xfrm rot="337006">
            <a:off x="480155" y="3175251"/>
            <a:ext cx="1873061" cy="9235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t>Treaty of Paris, 1783</a:t>
            </a:r>
            <a:endParaRPr lang="en-US" sz="2400" dirty="0"/>
          </a:p>
        </p:txBody>
      </p:sp>
      <p:sp>
        <p:nvSpPr>
          <p:cNvPr id="14" name="Rectangle 13"/>
          <p:cNvSpPr/>
          <p:nvPr/>
        </p:nvSpPr>
        <p:spPr>
          <a:xfrm>
            <a:off x="3774045" y="1628985"/>
            <a:ext cx="1873061" cy="92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Lexington/ Concord</a:t>
            </a:r>
            <a:endParaRPr lang="en-US" sz="2400" dirty="0"/>
          </a:p>
        </p:txBody>
      </p:sp>
      <p:sp>
        <p:nvSpPr>
          <p:cNvPr id="15" name="Rectangle 14"/>
          <p:cNvSpPr/>
          <p:nvPr/>
        </p:nvSpPr>
        <p:spPr>
          <a:xfrm>
            <a:off x="3774045" y="2639897"/>
            <a:ext cx="1873061" cy="92359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Saratoga</a:t>
            </a:r>
            <a:endParaRPr lang="en-US" sz="2400" dirty="0"/>
          </a:p>
        </p:txBody>
      </p:sp>
      <p:sp>
        <p:nvSpPr>
          <p:cNvPr id="16" name="Rectangle 15"/>
          <p:cNvSpPr/>
          <p:nvPr/>
        </p:nvSpPr>
        <p:spPr>
          <a:xfrm>
            <a:off x="3774045" y="3658857"/>
            <a:ext cx="1873061" cy="9235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t>Valley Forge</a:t>
            </a:r>
            <a:endParaRPr lang="en-US" sz="2400" dirty="0"/>
          </a:p>
        </p:txBody>
      </p:sp>
      <p:sp>
        <p:nvSpPr>
          <p:cNvPr id="18" name="Rectangle 17"/>
          <p:cNvSpPr/>
          <p:nvPr/>
        </p:nvSpPr>
        <p:spPr>
          <a:xfrm>
            <a:off x="3774045" y="4659288"/>
            <a:ext cx="1873061" cy="923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Yorktown</a:t>
            </a:r>
            <a:endParaRPr lang="en-US" sz="2400" dirty="0"/>
          </a:p>
        </p:txBody>
      </p:sp>
      <p:sp>
        <p:nvSpPr>
          <p:cNvPr id="19" name="Rectangle 18"/>
          <p:cNvSpPr/>
          <p:nvPr/>
        </p:nvSpPr>
        <p:spPr>
          <a:xfrm>
            <a:off x="3774045" y="5714742"/>
            <a:ext cx="1873061" cy="9235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t>Treaty of Paris, 1783</a:t>
            </a:r>
            <a:endParaRPr lang="en-US" sz="2400" dirty="0"/>
          </a:p>
        </p:txBody>
      </p:sp>
    </p:spTree>
    <p:extLst>
      <p:ext uri="{BB962C8B-B14F-4D97-AF65-F5344CB8AC3E}">
        <p14:creationId xmlns:p14="http://schemas.microsoft.com/office/powerpoint/2010/main" val="380467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0" nodeType="clickEffect">
                                  <p:stCondLst>
                                    <p:cond delay="0"/>
                                  </p:stCondLst>
                                  <p:childTnLst>
                                    <p:animEffect transition="out" filter="blinds(horizontal)">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0" nodeType="clickEffect">
                                  <p:stCondLst>
                                    <p:cond delay="0"/>
                                  </p:stCondLst>
                                  <p:childTnLst>
                                    <p:animEffect transition="out" filter="blinds(horizontal)">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Declaration of Independence</a:t>
            </a:r>
            <a:endParaRPr lang="en-US" sz="3200" dirty="0"/>
          </a:p>
        </p:txBody>
      </p:sp>
      <p:sp>
        <p:nvSpPr>
          <p:cNvPr id="17" name="TextBox 16"/>
          <p:cNvSpPr txBox="1"/>
          <p:nvPr/>
        </p:nvSpPr>
        <p:spPr>
          <a:xfrm>
            <a:off x="238894" y="1116008"/>
            <a:ext cx="8738509" cy="2677656"/>
          </a:xfrm>
          <a:prstGeom prst="rect">
            <a:avLst/>
          </a:prstGeom>
          <a:noFill/>
        </p:spPr>
        <p:txBody>
          <a:bodyPr wrap="square" rtlCol="0">
            <a:spAutoFit/>
          </a:bodyPr>
          <a:lstStyle/>
          <a:p>
            <a:r>
              <a:rPr lang="en-US" sz="2400" dirty="0" smtClean="0"/>
              <a:t>Where and when was the Declaration of Independence written?</a:t>
            </a:r>
          </a:p>
          <a:p>
            <a:endParaRPr lang="en-US" sz="2400" dirty="0"/>
          </a:p>
          <a:p>
            <a:endParaRPr lang="en-US" sz="2400" dirty="0" smtClean="0"/>
          </a:p>
          <a:p>
            <a:r>
              <a:rPr lang="en-US" sz="2400" dirty="0" smtClean="0"/>
              <a:t>Who wrote the Declaration of Independence?</a:t>
            </a:r>
          </a:p>
          <a:p>
            <a:endParaRPr lang="en-US" sz="2400" dirty="0"/>
          </a:p>
          <a:p>
            <a:endParaRPr lang="en-US" sz="2400" dirty="0" smtClean="0"/>
          </a:p>
          <a:p>
            <a:r>
              <a:rPr lang="en-US" sz="2400" dirty="0" smtClean="0"/>
              <a:t>What did it say?</a:t>
            </a:r>
            <a:endParaRPr lang="en-US" sz="2400" dirty="0"/>
          </a:p>
        </p:txBody>
      </p:sp>
      <p:pic>
        <p:nvPicPr>
          <p:cNvPr id="3" name="Picture 2"/>
          <p:cNvPicPr>
            <a:picLocks noChangeAspect="1"/>
          </p:cNvPicPr>
          <p:nvPr/>
        </p:nvPicPr>
        <p:blipFill>
          <a:blip r:embed="rId3"/>
          <a:stretch>
            <a:fillRect/>
          </a:stretch>
        </p:blipFill>
        <p:spPr>
          <a:xfrm>
            <a:off x="5863094" y="2860573"/>
            <a:ext cx="2899597" cy="3869150"/>
          </a:xfrm>
          <a:prstGeom prst="rect">
            <a:avLst/>
          </a:prstGeom>
        </p:spPr>
      </p:pic>
      <p:sp>
        <p:nvSpPr>
          <p:cNvPr id="7" name="Rectangle 6"/>
          <p:cNvSpPr/>
          <p:nvPr/>
        </p:nvSpPr>
        <p:spPr>
          <a:xfrm>
            <a:off x="577313" y="1590633"/>
            <a:ext cx="7966923" cy="6670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t>Philadelphia during the Second Continental Congress </a:t>
            </a:r>
          </a:p>
          <a:p>
            <a:pPr algn="ctr"/>
            <a:r>
              <a:rPr lang="en-US" sz="2400" dirty="0" smtClean="0"/>
              <a:t>July 4, 1776</a:t>
            </a:r>
            <a:endParaRPr lang="en-US" sz="2400" dirty="0"/>
          </a:p>
        </p:txBody>
      </p:sp>
      <p:sp>
        <p:nvSpPr>
          <p:cNvPr id="20" name="Rectangle 19"/>
          <p:cNvSpPr/>
          <p:nvPr/>
        </p:nvSpPr>
        <p:spPr>
          <a:xfrm>
            <a:off x="577314" y="2653798"/>
            <a:ext cx="5118844" cy="6670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t>Thomas Jefferson</a:t>
            </a:r>
            <a:endParaRPr lang="en-US" sz="2400" dirty="0"/>
          </a:p>
        </p:txBody>
      </p:sp>
      <p:sp>
        <p:nvSpPr>
          <p:cNvPr id="21" name="Rectangle 20"/>
          <p:cNvSpPr/>
          <p:nvPr/>
        </p:nvSpPr>
        <p:spPr>
          <a:xfrm>
            <a:off x="577313" y="3793664"/>
            <a:ext cx="5118844" cy="27227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 typeface="Arial"/>
              <a:buChar char="•"/>
            </a:pPr>
            <a:r>
              <a:rPr lang="en-US" sz="2400" dirty="0" smtClean="0"/>
              <a:t>Listed grievances (complaints) the colonists had with Great Britain.</a:t>
            </a:r>
          </a:p>
          <a:p>
            <a:pPr marL="342900" indent="-342900">
              <a:buFont typeface="Arial"/>
              <a:buChar char="•"/>
            </a:pPr>
            <a:r>
              <a:rPr lang="en-US" sz="2400" dirty="0" smtClean="0"/>
              <a:t>Explained government should protect the rights of its citizens, Great Britain had taken rights away. </a:t>
            </a:r>
          </a:p>
          <a:p>
            <a:pPr marL="342900" indent="-342900">
              <a:buFont typeface="Arial"/>
              <a:buChar char="•"/>
            </a:pPr>
            <a:r>
              <a:rPr lang="en-US" sz="2400" dirty="0" smtClean="0"/>
              <a:t>Declared the 13 colonies as an independent country</a:t>
            </a:r>
            <a:endParaRPr lang="en-US" sz="2400" dirty="0"/>
          </a:p>
        </p:txBody>
      </p:sp>
    </p:spTree>
    <p:extLst>
      <p:ext uri="{BB962C8B-B14F-4D97-AF65-F5344CB8AC3E}">
        <p14:creationId xmlns:p14="http://schemas.microsoft.com/office/powerpoint/2010/main" val="29819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Declaration of Independence</a:t>
            </a:r>
            <a:endParaRPr lang="en-US" sz="3200" dirty="0"/>
          </a:p>
        </p:txBody>
      </p:sp>
      <p:sp>
        <p:nvSpPr>
          <p:cNvPr id="17" name="TextBox 16"/>
          <p:cNvSpPr txBox="1"/>
          <p:nvPr/>
        </p:nvSpPr>
        <p:spPr>
          <a:xfrm>
            <a:off x="238894" y="859448"/>
            <a:ext cx="8738509" cy="830997"/>
          </a:xfrm>
          <a:prstGeom prst="rect">
            <a:avLst/>
          </a:prstGeom>
          <a:noFill/>
        </p:spPr>
        <p:txBody>
          <a:bodyPr wrap="square" rtlCol="0">
            <a:spAutoFit/>
          </a:bodyPr>
          <a:lstStyle/>
          <a:p>
            <a:r>
              <a:rPr lang="en-US" sz="2400" dirty="0" smtClean="0"/>
              <a:t>Explain in your own words what the quotes from the Declaration of Independence mean.</a:t>
            </a:r>
            <a:endParaRPr lang="en-US" sz="2400" dirty="0"/>
          </a:p>
        </p:txBody>
      </p:sp>
      <p:graphicFrame>
        <p:nvGraphicFramePr>
          <p:cNvPr id="12" name="Table 11"/>
          <p:cNvGraphicFramePr>
            <a:graphicFrameLocks noGrp="1"/>
          </p:cNvGraphicFramePr>
          <p:nvPr>
            <p:extLst>
              <p:ext uri="{D42A27DB-BD31-4B8C-83A1-F6EECF244321}">
                <p14:modId xmlns:p14="http://schemas.microsoft.com/office/powerpoint/2010/main" val="1283607896"/>
              </p:ext>
            </p:extLst>
          </p:nvPr>
        </p:nvGraphicFramePr>
        <p:xfrm>
          <a:off x="102634" y="1683455"/>
          <a:ext cx="8874770" cy="5120640"/>
        </p:xfrm>
        <a:graphic>
          <a:graphicData uri="http://schemas.openxmlformats.org/drawingml/2006/table">
            <a:tbl>
              <a:tblPr firstRow="1" bandRow="1">
                <a:tableStyleId>{0E3FDE45-AF77-4B5C-9715-49D594BDF05E}</a:tableStyleId>
              </a:tblPr>
              <a:tblGrid>
                <a:gridCol w="3846898"/>
                <a:gridCol w="5027872"/>
              </a:tblGrid>
              <a:tr h="977464">
                <a:tc>
                  <a:txBody>
                    <a:bodyPr/>
                    <a:lstStyle/>
                    <a:p>
                      <a:pPr marL="0" marR="0">
                        <a:spcBef>
                          <a:spcPts val="0"/>
                        </a:spcBef>
                        <a:spcAft>
                          <a:spcPts val="0"/>
                        </a:spcAft>
                        <a:tabLst>
                          <a:tab pos="2743200" algn="ctr"/>
                          <a:tab pos="5486400" algn="r"/>
                          <a:tab pos="571500" algn="l"/>
                        </a:tabLst>
                      </a:pPr>
                      <a:r>
                        <a:rPr lang="en-US" sz="1600" b="0" dirty="0" smtClean="0">
                          <a:effectLst/>
                        </a:rPr>
                        <a:t>“</a:t>
                      </a:r>
                      <a:r>
                        <a:rPr lang="en-US" sz="1600" b="0" dirty="0">
                          <a:effectLst/>
                        </a:rPr>
                        <a:t>We hold these truths to be self-evident, that all men are created equal, that they are endowed by their Creator with certain unalienable Rights, that among these are Life, Liberty and the pursuit of Happiness.”</a:t>
                      </a:r>
                      <a:endParaRPr lang="en-US" sz="1600" b="0" dirty="0">
                        <a:effectLst/>
                        <a:latin typeface="+mn-lt"/>
                        <a:ea typeface="Times New Roma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0381">
                <a:tc>
                  <a:txBody>
                    <a:bodyPr/>
                    <a:lstStyle/>
                    <a:p>
                      <a:pPr marL="0" marR="0">
                        <a:spcBef>
                          <a:spcPts val="0"/>
                        </a:spcBef>
                        <a:spcAft>
                          <a:spcPts val="0"/>
                        </a:spcAft>
                        <a:tabLst>
                          <a:tab pos="2743200" algn="ctr"/>
                          <a:tab pos="5486400" algn="r"/>
                          <a:tab pos="571500" algn="l"/>
                        </a:tabLst>
                      </a:pPr>
                      <a:r>
                        <a:rPr lang="en-US" sz="1600" dirty="0" smtClean="0">
                          <a:effectLst/>
                        </a:rPr>
                        <a:t>“</a:t>
                      </a:r>
                      <a:r>
                        <a:rPr lang="en-US" sz="1600" dirty="0">
                          <a:effectLst/>
                        </a:rPr>
                        <a:t>That to secure these rights, Governments are instituted among Men, deriving their just powers from the consent of the governed.”</a:t>
                      </a:r>
                      <a:endParaRPr lang="en-US" sz="1600" dirty="0">
                        <a:effectLst/>
                        <a:latin typeface="+mn-lt"/>
                        <a:ea typeface="Times New Roma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33365">
                <a:tc>
                  <a:txBody>
                    <a:bodyPr/>
                    <a:lstStyle/>
                    <a:p>
                      <a:pPr marL="0" marR="0">
                        <a:spcBef>
                          <a:spcPts val="0"/>
                        </a:spcBef>
                        <a:spcAft>
                          <a:spcPts val="0"/>
                        </a:spcAft>
                        <a:tabLst>
                          <a:tab pos="2743200" algn="ctr"/>
                          <a:tab pos="5486400" algn="r"/>
                          <a:tab pos="571500" algn="l"/>
                        </a:tabLst>
                      </a:pPr>
                      <a:r>
                        <a:rPr lang="en-US" sz="1600" dirty="0" smtClean="0">
                          <a:effectLst/>
                        </a:rPr>
                        <a:t>“</a:t>
                      </a:r>
                      <a:r>
                        <a:rPr lang="en-US" sz="1600" dirty="0">
                          <a:effectLst/>
                        </a:rPr>
                        <a:t>That whenever any Form of Government becomes destructive of these ends, it is the Right of the People to alter or abolish it, and to institute new Government.”</a:t>
                      </a:r>
                      <a:endParaRPr lang="en-US" sz="1600" dirty="0">
                        <a:effectLst/>
                        <a:latin typeface="+mn-lt"/>
                        <a:ea typeface="Times New Roma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7464">
                <a:tc>
                  <a:txBody>
                    <a:bodyPr/>
                    <a:lstStyle/>
                    <a:p>
                      <a:pPr marL="0" marR="0">
                        <a:spcBef>
                          <a:spcPts val="0"/>
                        </a:spcBef>
                        <a:spcAft>
                          <a:spcPts val="0"/>
                        </a:spcAft>
                        <a:tabLst>
                          <a:tab pos="2743200" algn="ctr"/>
                          <a:tab pos="5486400" algn="r"/>
                          <a:tab pos="571500" algn="l"/>
                        </a:tabLst>
                      </a:pPr>
                      <a:r>
                        <a:rPr lang="en-US" sz="1600" dirty="0" smtClean="0">
                          <a:effectLst/>
                        </a:rPr>
                        <a:t>“</a:t>
                      </a:r>
                      <a:r>
                        <a:rPr lang="en-US" sz="1600" dirty="0">
                          <a:effectLst/>
                        </a:rPr>
                        <a:t>The history of the present King of Great Britain is a history of repeated injuries and usurpations, all having in direct object their establishment of an absolute Tyranny over these states.”</a:t>
                      </a:r>
                      <a:endParaRPr lang="en-US" sz="1600" dirty="0">
                        <a:effectLst/>
                        <a:latin typeface="+mn-lt"/>
                        <a:ea typeface="Times New Roma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47925">
                <a:tc>
                  <a:txBody>
                    <a:bodyPr/>
                    <a:lstStyle/>
                    <a:p>
                      <a:pPr marL="0" marR="0">
                        <a:spcBef>
                          <a:spcPts val="0"/>
                        </a:spcBef>
                        <a:spcAft>
                          <a:spcPts val="0"/>
                        </a:spcAft>
                        <a:tabLst>
                          <a:tab pos="2743200" algn="ctr"/>
                          <a:tab pos="5486400" algn="r"/>
                          <a:tab pos="571500" algn="l"/>
                        </a:tabLst>
                      </a:pPr>
                      <a:r>
                        <a:rPr lang="en-US" sz="1600" kern="1200" dirty="0" smtClean="0">
                          <a:effectLst/>
                        </a:rPr>
                        <a:t>“We therefore…solemnly publish and declare, That these United Colonies are, and of Right ought to be Free and Independent States.”</a:t>
                      </a:r>
                      <a:r>
                        <a:rPr lang="en-US" sz="1600" dirty="0" smtClean="0">
                          <a:effectLst/>
                        </a:rPr>
                        <a:t> </a:t>
                      </a:r>
                      <a:endParaRPr lang="en-US" sz="1600" dirty="0">
                        <a:effectLst/>
                        <a:latin typeface="+mn-lt"/>
                        <a:ea typeface="Times New Roma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49734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Declaration of Independence</a:t>
            </a:r>
            <a:endParaRPr lang="en-US" sz="3200" dirty="0"/>
          </a:p>
        </p:txBody>
      </p:sp>
      <p:sp>
        <p:nvSpPr>
          <p:cNvPr id="17" name="TextBox 16"/>
          <p:cNvSpPr txBox="1"/>
          <p:nvPr/>
        </p:nvSpPr>
        <p:spPr>
          <a:xfrm>
            <a:off x="238894" y="859448"/>
            <a:ext cx="8738509" cy="830997"/>
          </a:xfrm>
          <a:prstGeom prst="rect">
            <a:avLst/>
          </a:prstGeom>
          <a:noFill/>
        </p:spPr>
        <p:txBody>
          <a:bodyPr wrap="square" rtlCol="0">
            <a:spAutoFit/>
          </a:bodyPr>
          <a:lstStyle/>
          <a:p>
            <a:r>
              <a:rPr lang="en-US" sz="2400" dirty="0" smtClean="0"/>
              <a:t>Match the events from the bank to the grievance stated in the Declaration of Independence</a:t>
            </a:r>
            <a:endParaRPr lang="en-US" sz="2400" dirty="0"/>
          </a:p>
        </p:txBody>
      </p:sp>
      <p:graphicFrame>
        <p:nvGraphicFramePr>
          <p:cNvPr id="6" name="Diagram 5"/>
          <p:cNvGraphicFramePr/>
          <p:nvPr>
            <p:extLst>
              <p:ext uri="{D42A27DB-BD31-4B8C-83A1-F6EECF244321}">
                <p14:modId xmlns:p14="http://schemas.microsoft.com/office/powerpoint/2010/main" val="364079187"/>
              </p:ext>
            </p:extLst>
          </p:nvPr>
        </p:nvGraphicFramePr>
        <p:xfrm>
          <a:off x="110563" y="1690445"/>
          <a:ext cx="6778703" cy="1048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543394035"/>
              </p:ext>
            </p:extLst>
          </p:nvPr>
        </p:nvGraphicFramePr>
        <p:xfrm>
          <a:off x="110568" y="2863320"/>
          <a:ext cx="6778703" cy="10482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3263122938"/>
              </p:ext>
            </p:extLst>
          </p:nvPr>
        </p:nvGraphicFramePr>
        <p:xfrm>
          <a:off x="104471" y="4087247"/>
          <a:ext cx="6778703" cy="10482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extLst>
              <p:ext uri="{D42A27DB-BD31-4B8C-83A1-F6EECF244321}">
                <p14:modId xmlns:p14="http://schemas.microsoft.com/office/powerpoint/2010/main" val="1658433385"/>
              </p:ext>
            </p:extLst>
          </p:nvPr>
        </p:nvGraphicFramePr>
        <p:xfrm>
          <a:off x="107461" y="5301044"/>
          <a:ext cx="6778703" cy="104827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TextBox 1"/>
          <p:cNvSpPr txBox="1"/>
          <p:nvPr/>
        </p:nvSpPr>
        <p:spPr>
          <a:xfrm>
            <a:off x="6886022" y="1795876"/>
            <a:ext cx="2258158" cy="2893100"/>
          </a:xfrm>
          <a:prstGeom prst="rect">
            <a:avLst/>
          </a:prstGeom>
          <a:noFill/>
        </p:spPr>
        <p:txBody>
          <a:bodyPr wrap="square" rtlCol="0">
            <a:spAutoFit/>
          </a:bodyPr>
          <a:lstStyle/>
          <a:p>
            <a:pPr algn="ctr"/>
            <a:r>
              <a:rPr lang="en-US" sz="2000" b="1" u="sng" dirty="0" smtClean="0"/>
              <a:t>Event Bank</a:t>
            </a:r>
            <a:endParaRPr lang="en-US" sz="2000" dirty="0"/>
          </a:p>
          <a:p>
            <a:pPr algn="ctr"/>
            <a:r>
              <a:rPr lang="en-US" dirty="0" smtClean="0"/>
              <a:t>Quartering Act	</a:t>
            </a:r>
            <a:r>
              <a:rPr lang="en-US" dirty="0"/>
              <a:t> </a:t>
            </a:r>
            <a:endParaRPr lang="en-US" dirty="0" smtClean="0"/>
          </a:p>
          <a:p>
            <a:pPr algn="ctr"/>
            <a:r>
              <a:rPr lang="en-US" dirty="0" smtClean="0"/>
              <a:t>Stamp Act</a:t>
            </a:r>
            <a:r>
              <a:rPr lang="en-US" dirty="0"/>
              <a:t> </a:t>
            </a:r>
            <a:endParaRPr lang="en-US" dirty="0" smtClean="0"/>
          </a:p>
          <a:p>
            <a:pPr algn="ctr"/>
            <a:r>
              <a:rPr lang="en-US" dirty="0" smtClean="0"/>
              <a:t>Lexington/Concord</a:t>
            </a:r>
          </a:p>
          <a:p>
            <a:pPr algn="ctr"/>
            <a:r>
              <a:rPr lang="en-US" dirty="0" smtClean="0"/>
              <a:t>Intolerable Acts</a:t>
            </a:r>
          </a:p>
          <a:p>
            <a:pPr algn="ctr"/>
            <a:r>
              <a:rPr lang="en-US" dirty="0" smtClean="0"/>
              <a:t>Sugar Act</a:t>
            </a:r>
          </a:p>
          <a:p>
            <a:pPr algn="ctr"/>
            <a:r>
              <a:rPr lang="en-US" dirty="0" smtClean="0"/>
              <a:t>Navigation Acts</a:t>
            </a:r>
            <a:r>
              <a:rPr lang="en-US" dirty="0"/>
              <a:t> </a:t>
            </a:r>
            <a:r>
              <a:rPr lang="en-US" dirty="0" smtClean="0"/>
              <a:t>Townshend Acts</a:t>
            </a:r>
            <a:r>
              <a:rPr lang="en-US" dirty="0"/>
              <a:t> </a:t>
            </a:r>
            <a:r>
              <a:rPr lang="en-US" dirty="0" smtClean="0"/>
              <a:t>Declaratory Act</a:t>
            </a:r>
          </a:p>
          <a:p>
            <a:endParaRPr lang="en-US" dirty="0"/>
          </a:p>
        </p:txBody>
      </p:sp>
      <p:sp>
        <p:nvSpPr>
          <p:cNvPr id="9" name="Rectangle 8"/>
          <p:cNvSpPr/>
          <p:nvPr/>
        </p:nvSpPr>
        <p:spPr>
          <a:xfrm>
            <a:off x="110568" y="1702814"/>
            <a:ext cx="2793406" cy="1035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Quartering Act</a:t>
            </a:r>
            <a:endParaRPr lang="en-US" sz="2400" dirty="0"/>
          </a:p>
        </p:txBody>
      </p:sp>
      <p:sp>
        <p:nvSpPr>
          <p:cNvPr id="12" name="Rectangle 11"/>
          <p:cNvSpPr/>
          <p:nvPr/>
        </p:nvSpPr>
        <p:spPr>
          <a:xfrm>
            <a:off x="110568" y="2863320"/>
            <a:ext cx="2793406" cy="1035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Navigation Acts</a:t>
            </a:r>
            <a:endParaRPr lang="en-US" sz="2400" dirty="0"/>
          </a:p>
        </p:txBody>
      </p:sp>
      <p:sp>
        <p:nvSpPr>
          <p:cNvPr id="13" name="Rectangle 12"/>
          <p:cNvSpPr/>
          <p:nvPr/>
        </p:nvSpPr>
        <p:spPr>
          <a:xfrm>
            <a:off x="110568" y="4099617"/>
            <a:ext cx="2793406" cy="1035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Declaratory Act</a:t>
            </a:r>
            <a:endParaRPr lang="en-US" sz="2400" dirty="0"/>
          </a:p>
        </p:txBody>
      </p:sp>
      <p:sp>
        <p:nvSpPr>
          <p:cNvPr id="14" name="Rectangle 13"/>
          <p:cNvSpPr/>
          <p:nvPr/>
        </p:nvSpPr>
        <p:spPr>
          <a:xfrm>
            <a:off x="110568" y="5313414"/>
            <a:ext cx="2793406" cy="1035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Intolerable Acts</a:t>
            </a:r>
            <a:endParaRPr lang="en-US" sz="2400" dirty="0"/>
          </a:p>
        </p:txBody>
      </p:sp>
    </p:spTree>
    <p:extLst>
      <p:ext uri="{BB962C8B-B14F-4D97-AF65-F5344CB8AC3E}">
        <p14:creationId xmlns:p14="http://schemas.microsoft.com/office/powerpoint/2010/main" val="223230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I</a:t>
            </a:r>
            <a:r>
              <a:rPr lang="en-US" sz="3200" dirty="0" smtClean="0"/>
              <a:t>nalienable Rights</a:t>
            </a:r>
            <a:endParaRPr lang="en-US" sz="3200" dirty="0"/>
          </a:p>
        </p:txBody>
      </p:sp>
      <p:sp>
        <p:nvSpPr>
          <p:cNvPr id="17" name="TextBox 16"/>
          <p:cNvSpPr txBox="1"/>
          <p:nvPr/>
        </p:nvSpPr>
        <p:spPr>
          <a:xfrm>
            <a:off x="238894" y="1128830"/>
            <a:ext cx="8738509" cy="461665"/>
          </a:xfrm>
          <a:prstGeom prst="rect">
            <a:avLst/>
          </a:prstGeom>
          <a:noFill/>
        </p:spPr>
        <p:txBody>
          <a:bodyPr wrap="square" rtlCol="0">
            <a:spAutoFit/>
          </a:bodyPr>
          <a:lstStyle/>
          <a:p>
            <a:endParaRPr lang="en-US" sz="2400" dirty="0"/>
          </a:p>
        </p:txBody>
      </p:sp>
      <p:sp>
        <p:nvSpPr>
          <p:cNvPr id="15" name="TextBox 14"/>
          <p:cNvSpPr txBox="1"/>
          <p:nvPr/>
        </p:nvSpPr>
        <p:spPr>
          <a:xfrm>
            <a:off x="853335" y="7679938"/>
            <a:ext cx="5713510" cy="1200329"/>
          </a:xfrm>
          <a:prstGeom prst="rect">
            <a:avLst/>
          </a:prstGeom>
          <a:noFill/>
        </p:spPr>
        <p:txBody>
          <a:bodyPr wrap="square" rtlCol="0">
            <a:spAutoFit/>
          </a:bodyPr>
          <a:lstStyle/>
          <a:p>
            <a:pPr algn="ctr"/>
            <a:r>
              <a:rPr lang="en-US" sz="1200" dirty="0" smtClean="0"/>
              <a:t>Answer Bank </a:t>
            </a:r>
          </a:p>
          <a:p>
            <a:pPr algn="ctr"/>
            <a:r>
              <a:rPr lang="en-US" sz="1100" dirty="0" smtClean="0"/>
              <a:t>More than 1 may be used in each example above and used more than once.</a:t>
            </a:r>
          </a:p>
          <a:p>
            <a:pPr algn="ctr"/>
            <a:endParaRPr lang="en-US" sz="1200" dirty="0" smtClean="0"/>
          </a:p>
          <a:p>
            <a:r>
              <a:rPr lang="en-US" sz="1200" dirty="0" smtClean="0"/>
              <a:t>Quartering Act</a:t>
            </a:r>
            <a:r>
              <a:rPr lang="en-US" sz="1200" dirty="0"/>
              <a:t>	</a:t>
            </a:r>
            <a:r>
              <a:rPr lang="en-US" sz="1200" dirty="0" smtClean="0"/>
              <a:t>	  Stamp Act</a:t>
            </a:r>
            <a:r>
              <a:rPr lang="en-US" sz="1200" dirty="0"/>
              <a:t>	</a:t>
            </a:r>
            <a:r>
              <a:rPr lang="en-US" sz="1200" dirty="0" smtClean="0"/>
              <a:t>	    Lexington/Concord</a:t>
            </a:r>
          </a:p>
          <a:p>
            <a:r>
              <a:rPr lang="en-US" sz="1200" dirty="0" smtClean="0"/>
              <a:t>Intolerable Acts	Boston Massacre	Sugar Act</a:t>
            </a:r>
          </a:p>
          <a:p>
            <a:r>
              <a:rPr lang="en-US" sz="1200" dirty="0" smtClean="0"/>
              <a:t>Navigation Acts	 Townshend Acts	  Declaratory Act</a:t>
            </a:r>
            <a:endParaRPr lang="en-US" sz="1200" dirty="0"/>
          </a:p>
        </p:txBody>
      </p:sp>
      <p:sp>
        <p:nvSpPr>
          <p:cNvPr id="16" name="TextBox 15"/>
          <p:cNvSpPr txBox="1"/>
          <p:nvPr/>
        </p:nvSpPr>
        <p:spPr>
          <a:xfrm>
            <a:off x="1005735" y="7832338"/>
            <a:ext cx="5713510" cy="1200329"/>
          </a:xfrm>
          <a:prstGeom prst="rect">
            <a:avLst/>
          </a:prstGeom>
          <a:noFill/>
        </p:spPr>
        <p:txBody>
          <a:bodyPr wrap="square" rtlCol="0">
            <a:spAutoFit/>
          </a:bodyPr>
          <a:lstStyle/>
          <a:p>
            <a:pPr algn="ctr"/>
            <a:r>
              <a:rPr lang="en-US" sz="1200" dirty="0" smtClean="0"/>
              <a:t>Answer Bank </a:t>
            </a:r>
          </a:p>
          <a:p>
            <a:pPr algn="ctr"/>
            <a:r>
              <a:rPr lang="en-US" sz="1100" dirty="0" smtClean="0"/>
              <a:t>More than 1 may be used in each example above and used more than once.</a:t>
            </a:r>
          </a:p>
          <a:p>
            <a:pPr algn="ctr"/>
            <a:endParaRPr lang="en-US" sz="1200" dirty="0" smtClean="0"/>
          </a:p>
          <a:p>
            <a:r>
              <a:rPr lang="en-US" sz="1200" dirty="0" smtClean="0"/>
              <a:t>Quartering Act</a:t>
            </a:r>
            <a:r>
              <a:rPr lang="en-US" sz="1200" dirty="0"/>
              <a:t>	</a:t>
            </a:r>
            <a:r>
              <a:rPr lang="en-US" sz="1200" dirty="0" smtClean="0"/>
              <a:t>	  Stamp Act</a:t>
            </a:r>
            <a:r>
              <a:rPr lang="en-US" sz="1200" dirty="0"/>
              <a:t>	</a:t>
            </a:r>
            <a:r>
              <a:rPr lang="en-US" sz="1200" dirty="0" smtClean="0"/>
              <a:t>	    Lexington/Concord</a:t>
            </a:r>
          </a:p>
          <a:p>
            <a:r>
              <a:rPr lang="en-US" sz="1200" dirty="0" smtClean="0"/>
              <a:t>Intolerable Acts	Boston Massacre	Sugar Act</a:t>
            </a:r>
          </a:p>
          <a:p>
            <a:r>
              <a:rPr lang="en-US" sz="1200" dirty="0" smtClean="0"/>
              <a:t>Navigation Acts	 Townshend Acts	  Declaratory Act</a:t>
            </a:r>
            <a:endParaRPr lang="en-US" sz="1200" dirty="0"/>
          </a:p>
        </p:txBody>
      </p:sp>
      <p:graphicFrame>
        <p:nvGraphicFramePr>
          <p:cNvPr id="12" name="Diagram 11"/>
          <p:cNvGraphicFramePr/>
          <p:nvPr>
            <p:extLst>
              <p:ext uri="{D42A27DB-BD31-4B8C-83A1-F6EECF244321}">
                <p14:modId xmlns:p14="http://schemas.microsoft.com/office/powerpoint/2010/main" val="3721483703"/>
              </p:ext>
            </p:extLst>
          </p:nvPr>
        </p:nvGraphicFramePr>
        <p:xfrm>
          <a:off x="227848" y="1834359"/>
          <a:ext cx="8673391" cy="3665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561930" y="5636418"/>
            <a:ext cx="8046452" cy="91534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t>Rights, or freedoms, given to us at birth that cannot be taken away by government. </a:t>
            </a:r>
          </a:p>
        </p:txBody>
      </p:sp>
      <p:sp>
        <p:nvSpPr>
          <p:cNvPr id="14" name="TextBox 13"/>
          <p:cNvSpPr txBox="1"/>
          <p:nvPr/>
        </p:nvSpPr>
        <p:spPr>
          <a:xfrm>
            <a:off x="238894" y="1000556"/>
            <a:ext cx="8738509" cy="461665"/>
          </a:xfrm>
          <a:prstGeom prst="rect">
            <a:avLst/>
          </a:prstGeom>
          <a:noFill/>
        </p:spPr>
        <p:txBody>
          <a:bodyPr wrap="square" rtlCol="0">
            <a:spAutoFit/>
          </a:bodyPr>
          <a:lstStyle/>
          <a:p>
            <a:r>
              <a:rPr lang="en-US" sz="2400" dirty="0" smtClean="0"/>
              <a:t>Give examples of inalienable rights in the boxes below.</a:t>
            </a:r>
            <a:endParaRPr lang="en-US" sz="2400" dirty="0"/>
          </a:p>
        </p:txBody>
      </p:sp>
      <p:sp>
        <p:nvSpPr>
          <p:cNvPr id="9" name="Rectangle 8"/>
          <p:cNvSpPr/>
          <p:nvPr/>
        </p:nvSpPr>
        <p:spPr>
          <a:xfrm>
            <a:off x="2071655" y="2931038"/>
            <a:ext cx="1487120" cy="939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Life</a:t>
            </a:r>
            <a:endParaRPr lang="en-US" sz="3600" dirty="0">
              <a:solidFill>
                <a:schemeClr val="tx1"/>
              </a:solidFill>
            </a:endParaRPr>
          </a:p>
        </p:txBody>
      </p:sp>
      <p:sp>
        <p:nvSpPr>
          <p:cNvPr id="10" name="Rectangle 9"/>
          <p:cNvSpPr/>
          <p:nvPr/>
        </p:nvSpPr>
        <p:spPr>
          <a:xfrm>
            <a:off x="3826220" y="1955700"/>
            <a:ext cx="1487120" cy="939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Liberty</a:t>
            </a:r>
            <a:endParaRPr lang="en-US" sz="3600" dirty="0">
              <a:solidFill>
                <a:schemeClr val="tx1"/>
              </a:solidFill>
            </a:endParaRPr>
          </a:p>
        </p:txBody>
      </p:sp>
      <p:sp>
        <p:nvSpPr>
          <p:cNvPr id="11" name="Rectangle 10"/>
          <p:cNvSpPr/>
          <p:nvPr/>
        </p:nvSpPr>
        <p:spPr>
          <a:xfrm>
            <a:off x="5613992" y="2894260"/>
            <a:ext cx="1487120" cy="939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Pursuit of Happiness</a:t>
            </a:r>
            <a:endParaRPr lang="en-US" sz="2000" dirty="0">
              <a:solidFill>
                <a:schemeClr val="tx1"/>
              </a:solidFill>
            </a:endParaRPr>
          </a:p>
        </p:txBody>
      </p:sp>
    </p:spTree>
    <p:extLst>
      <p:ext uri="{BB962C8B-B14F-4D97-AF65-F5344CB8AC3E}">
        <p14:creationId xmlns:p14="http://schemas.microsoft.com/office/powerpoint/2010/main" val="21309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Articles of Confederation</a:t>
            </a:r>
            <a:endParaRPr lang="en-US" sz="3200" dirty="0"/>
          </a:p>
        </p:txBody>
      </p:sp>
      <p:sp>
        <p:nvSpPr>
          <p:cNvPr id="22" name="TextBox 21"/>
          <p:cNvSpPr txBox="1"/>
          <p:nvPr/>
        </p:nvSpPr>
        <p:spPr>
          <a:xfrm>
            <a:off x="0" y="4870339"/>
            <a:ext cx="9144000" cy="1569660"/>
          </a:xfrm>
          <a:prstGeom prst="rect">
            <a:avLst/>
          </a:prstGeom>
          <a:noFill/>
        </p:spPr>
        <p:txBody>
          <a:bodyPr wrap="square" rtlCol="0">
            <a:spAutoFit/>
          </a:bodyPr>
          <a:lstStyle/>
          <a:p>
            <a:r>
              <a:rPr lang="en-US" sz="2400" dirty="0" smtClean="0"/>
              <a:t>The ________________________________met to revise the Articles of Confederation. However, they ended up throwing out the Articles of Confederation and totally re-writing a new plan of government, the ____________________. </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4017666101"/>
              </p:ext>
            </p:extLst>
          </p:nvPr>
        </p:nvGraphicFramePr>
        <p:xfrm>
          <a:off x="0" y="1147104"/>
          <a:ext cx="9144000" cy="3312768"/>
        </p:xfrm>
        <a:graphic>
          <a:graphicData uri="http://schemas.openxmlformats.org/drawingml/2006/table">
            <a:tbl>
              <a:tblPr firstRow="1" bandRow="1">
                <a:tableStyleId>{69C7853C-536D-4A76-A0AE-DD22124D55A5}</a:tableStyleId>
              </a:tblPr>
              <a:tblGrid>
                <a:gridCol w="4572000"/>
                <a:gridCol w="4572000"/>
              </a:tblGrid>
              <a:tr h="851855">
                <a:tc>
                  <a:txBody>
                    <a:bodyPr/>
                    <a:lstStyle/>
                    <a:p>
                      <a:pPr algn="ctr"/>
                      <a:r>
                        <a:rPr lang="en-US" sz="2400" u="sng" dirty="0" smtClean="0"/>
                        <a:t>Weaknesse</a:t>
                      </a:r>
                      <a:r>
                        <a:rPr lang="en-US" sz="2400" u="sng" baseline="0" dirty="0" smtClean="0"/>
                        <a:t>s </a:t>
                      </a:r>
                      <a:r>
                        <a:rPr lang="en-US" sz="2400" baseline="0" dirty="0" smtClean="0"/>
                        <a:t>of </a:t>
                      </a:r>
                    </a:p>
                    <a:p>
                      <a:pPr algn="ctr"/>
                      <a:r>
                        <a:rPr lang="en-US" sz="2400" baseline="0" dirty="0" smtClean="0"/>
                        <a:t>the Articles of Confederation</a:t>
                      </a:r>
                      <a:endParaRPr lang="en-US" sz="2400" dirty="0"/>
                    </a:p>
                  </a:txBody>
                  <a:tcPr/>
                </a:tc>
                <a:tc>
                  <a:txBody>
                    <a:bodyPr/>
                    <a:lstStyle/>
                    <a:p>
                      <a:pPr algn="ctr"/>
                      <a:r>
                        <a:rPr lang="en-US" sz="2400" u="sng" dirty="0" smtClean="0"/>
                        <a:t>Strengths</a:t>
                      </a:r>
                      <a:r>
                        <a:rPr lang="en-US" sz="2400" dirty="0" smtClean="0"/>
                        <a:t> of</a:t>
                      </a:r>
                    </a:p>
                    <a:p>
                      <a:pPr algn="ctr"/>
                      <a:r>
                        <a:rPr lang="en-US" sz="2400" dirty="0" smtClean="0"/>
                        <a:t>the Articles of</a:t>
                      </a:r>
                      <a:r>
                        <a:rPr lang="en-US" sz="2400" baseline="0" dirty="0" smtClean="0"/>
                        <a:t> Confederation</a:t>
                      </a:r>
                      <a:endParaRPr lang="en-US" sz="2400" dirty="0"/>
                    </a:p>
                  </a:txBody>
                  <a:tcPr/>
                </a:tc>
              </a:tr>
              <a:tr h="2460913">
                <a:tc>
                  <a:txBody>
                    <a:bodyPr/>
                    <a:lstStyle/>
                    <a:p>
                      <a:r>
                        <a:rPr lang="en-US" sz="2400" dirty="0" smtClean="0"/>
                        <a:t>Nationa</a:t>
                      </a:r>
                      <a:r>
                        <a:rPr lang="en-US" sz="2400" baseline="0" dirty="0" smtClean="0"/>
                        <a:t>l government could not…</a:t>
                      </a:r>
                    </a:p>
                    <a:p>
                      <a:pPr marL="285750" indent="-285750">
                        <a:buFont typeface="Arial"/>
                        <a:buChar char="•"/>
                      </a:pPr>
                      <a:r>
                        <a:rPr lang="en-US" sz="2400" baseline="0" dirty="0" smtClean="0"/>
                        <a:t>Collect taxes</a:t>
                      </a:r>
                    </a:p>
                    <a:p>
                      <a:pPr marL="285750" indent="-285750">
                        <a:buFont typeface="Arial"/>
                        <a:buChar char="•"/>
                      </a:pPr>
                      <a:r>
                        <a:rPr lang="en-US" sz="2400" baseline="0" dirty="0" smtClean="0"/>
                        <a:t>Have a federal court system</a:t>
                      </a:r>
                    </a:p>
                    <a:p>
                      <a:pPr marL="285750" indent="-285750">
                        <a:buFont typeface="Arial"/>
                        <a:buChar char="•"/>
                      </a:pPr>
                      <a:r>
                        <a:rPr lang="en-US" sz="2400" baseline="0" dirty="0" smtClean="0"/>
                        <a:t>Could barely handle Shay’s Rebellion</a:t>
                      </a:r>
                    </a:p>
                    <a:p>
                      <a:pPr marL="0" indent="0">
                        <a:buFont typeface="Arial"/>
                        <a:buNone/>
                      </a:pPr>
                      <a:endParaRPr lang="en-US" dirty="0"/>
                    </a:p>
                  </a:txBody>
                  <a:tcPr/>
                </a:tc>
                <a:tc>
                  <a:txBody>
                    <a:bodyPr/>
                    <a:lstStyle/>
                    <a:p>
                      <a:pPr marL="342900" indent="-342900">
                        <a:buAutoNum type="arabicPeriod"/>
                      </a:pPr>
                      <a:r>
                        <a:rPr lang="en-US" sz="2400" dirty="0" smtClean="0"/>
                        <a:t>Ordinance of 1785: allowed for</a:t>
                      </a:r>
                      <a:r>
                        <a:rPr lang="en-US" sz="2400" baseline="0" dirty="0" smtClean="0"/>
                        <a:t> orderly expansion of the U.S. through new added states</a:t>
                      </a:r>
                      <a:endParaRPr lang="en-US" sz="2400" dirty="0" smtClean="0"/>
                    </a:p>
                    <a:p>
                      <a:pPr marL="342900" indent="-342900">
                        <a:buAutoNum type="arabicPeriod"/>
                      </a:pPr>
                      <a:r>
                        <a:rPr lang="en-US" sz="2400" baseline="0" dirty="0" smtClean="0"/>
                        <a:t>Northwest Ordinance: Created the Northwest Territory</a:t>
                      </a:r>
                    </a:p>
                    <a:p>
                      <a:endParaRPr lang="en-US" dirty="0"/>
                    </a:p>
                  </a:txBody>
                  <a:tcPr/>
                </a:tc>
              </a:tr>
            </a:tbl>
          </a:graphicData>
        </a:graphic>
      </p:graphicFrame>
      <p:sp>
        <p:nvSpPr>
          <p:cNvPr id="23" name="Rectangle 22"/>
          <p:cNvSpPr/>
          <p:nvPr/>
        </p:nvSpPr>
        <p:spPr>
          <a:xfrm>
            <a:off x="729151" y="4870339"/>
            <a:ext cx="4562952" cy="3720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Constitutional Convention of 1787</a:t>
            </a:r>
            <a:endParaRPr lang="en-US" sz="2400" dirty="0"/>
          </a:p>
        </p:txBody>
      </p:sp>
      <p:sp>
        <p:nvSpPr>
          <p:cNvPr id="24" name="Rectangle 23"/>
          <p:cNvSpPr/>
          <p:nvPr/>
        </p:nvSpPr>
        <p:spPr>
          <a:xfrm>
            <a:off x="110415" y="5975186"/>
            <a:ext cx="2913645" cy="3720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Constitution</a:t>
            </a:r>
            <a:endParaRPr lang="en-US" sz="2400" dirty="0"/>
          </a:p>
        </p:txBody>
      </p:sp>
      <p:sp>
        <p:nvSpPr>
          <p:cNvPr id="6" name="Rectangle 5"/>
          <p:cNvSpPr/>
          <p:nvPr/>
        </p:nvSpPr>
        <p:spPr>
          <a:xfrm>
            <a:off x="0" y="1995604"/>
            <a:ext cx="4566330" cy="24642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 name="Rectangle 24"/>
          <p:cNvSpPr/>
          <p:nvPr/>
        </p:nvSpPr>
        <p:spPr>
          <a:xfrm>
            <a:off x="4577393" y="1995604"/>
            <a:ext cx="4566330" cy="24642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44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6"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Constitutional Convention</a:t>
            </a:r>
            <a:endParaRPr lang="en-US" sz="3200" dirty="0"/>
          </a:p>
        </p:txBody>
      </p:sp>
      <p:graphicFrame>
        <p:nvGraphicFramePr>
          <p:cNvPr id="9" name="Table 8"/>
          <p:cNvGraphicFramePr>
            <a:graphicFrameLocks noGrp="1"/>
          </p:cNvGraphicFramePr>
          <p:nvPr>
            <p:extLst>
              <p:ext uri="{D42A27DB-BD31-4B8C-83A1-F6EECF244321}">
                <p14:modId xmlns:p14="http://schemas.microsoft.com/office/powerpoint/2010/main" val="4103561956"/>
              </p:ext>
            </p:extLst>
          </p:nvPr>
        </p:nvGraphicFramePr>
        <p:xfrm>
          <a:off x="152400" y="3026784"/>
          <a:ext cx="4191000" cy="1624565"/>
        </p:xfrm>
        <a:graphic>
          <a:graphicData uri="http://schemas.openxmlformats.org/drawingml/2006/table">
            <a:tbl>
              <a:tblPr firstRow="1" bandRow="1">
                <a:tableStyleId>{5C22544A-7EE6-4342-B048-85BDC9FD1C3A}</a:tableStyleId>
              </a:tblPr>
              <a:tblGrid>
                <a:gridCol w="4191000"/>
              </a:tblGrid>
              <a:tr h="325830">
                <a:tc>
                  <a:txBody>
                    <a:bodyPr/>
                    <a:lstStyle/>
                    <a:p>
                      <a:r>
                        <a:rPr lang="en-US" sz="2100" dirty="0" smtClean="0"/>
                        <a:t>The Virginia</a:t>
                      </a:r>
                      <a:r>
                        <a:rPr lang="en-US" sz="2100" baseline="0" dirty="0" smtClean="0"/>
                        <a:t> Plan</a:t>
                      </a:r>
                      <a:endParaRPr lang="en-US" sz="21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13085">
                <a:tc>
                  <a:txBody>
                    <a:bodyPr/>
                    <a:lstStyle/>
                    <a:p>
                      <a:pPr marL="285750" indent="-285750">
                        <a:buFont typeface="Arial" panose="020B0604020202020204" pitchFamily="34" charset="0"/>
                        <a:buChar char="•"/>
                      </a:pPr>
                      <a:r>
                        <a:rPr lang="en-US" sz="2100" baseline="0" dirty="0" smtClean="0"/>
                        <a:t>Proportional Representation – Representation in 2 houses would be based on population</a:t>
                      </a:r>
                      <a:endParaRPr lang="en-US" sz="21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72998212"/>
              </p:ext>
            </p:extLst>
          </p:nvPr>
        </p:nvGraphicFramePr>
        <p:xfrm>
          <a:off x="152400" y="1092157"/>
          <a:ext cx="4114800" cy="1562166"/>
        </p:xfrm>
        <a:graphic>
          <a:graphicData uri="http://schemas.openxmlformats.org/drawingml/2006/table">
            <a:tbl>
              <a:tblPr firstRow="1" bandRow="1">
                <a:tableStyleId>{FABFCF23-3B69-468F-B69F-88F6DE6A72F2}</a:tableStyleId>
              </a:tblPr>
              <a:tblGrid>
                <a:gridCol w="4114800"/>
              </a:tblGrid>
              <a:tr h="297113">
                <a:tc>
                  <a:txBody>
                    <a:bodyPr/>
                    <a:lstStyle/>
                    <a:p>
                      <a:r>
                        <a:rPr lang="en-US" sz="2100" dirty="0" smtClean="0"/>
                        <a:t>The New Jersey Plan</a:t>
                      </a:r>
                      <a:endParaRPr lang="en-US" sz="2100" dirty="0"/>
                    </a:p>
                  </a:txBody>
                  <a:tcPr/>
                </a:tc>
              </a:tr>
              <a:tr h="1150686">
                <a:tc>
                  <a:txBody>
                    <a:bodyPr/>
                    <a:lstStyle/>
                    <a:p>
                      <a:pPr marL="285750" indent="-285750" algn="l">
                        <a:buFont typeface="Arial" panose="020B0604020202020204" pitchFamily="34" charset="0"/>
                        <a:buChar char="•"/>
                      </a:pPr>
                      <a:r>
                        <a:rPr lang="en-US" sz="2100" dirty="0" smtClean="0"/>
                        <a:t>Equal Representation</a:t>
                      </a:r>
                      <a:r>
                        <a:rPr lang="en-US" sz="2100" baseline="0" dirty="0" smtClean="0"/>
                        <a:t> - Each state would have 1 representative in the legislature</a:t>
                      </a: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9655025"/>
              </p:ext>
            </p:extLst>
          </p:nvPr>
        </p:nvGraphicFramePr>
        <p:xfrm>
          <a:off x="4876800" y="1809414"/>
          <a:ext cx="4114800" cy="2103120"/>
        </p:xfrm>
        <a:graphic>
          <a:graphicData uri="http://schemas.openxmlformats.org/drawingml/2006/table">
            <a:tbl>
              <a:tblPr firstRow="1" bandRow="1">
                <a:tableStyleId>{10A1B5D5-9B99-4C35-A422-299274C87663}</a:tableStyleId>
              </a:tblPr>
              <a:tblGrid>
                <a:gridCol w="4114800"/>
              </a:tblGrid>
              <a:tr h="288099">
                <a:tc>
                  <a:txBody>
                    <a:bodyPr/>
                    <a:lstStyle/>
                    <a:p>
                      <a:r>
                        <a:rPr lang="en-US" sz="2100" dirty="0" smtClean="0"/>
                        <a:t>The</a:t>
                      </a:r>
                      <a:r>
                        <a:rPr lang="en-US" sz="2100" baseline="0" dirty="0" smtClean="0"/>
                        <a:t> Great Compromise</a:t>
                      </a:r>
                      <a:endParaRPr lang="en-US" sz="2100" dirty="0"/>
                    </a:p>
                  </a:txBody>
                  <a:tcPr/>
                </a:tc>
              </a:tr>
              <a:tr h="1666923">
                <a:tc>
                  <a:txBody>
                    <a:bodyPr/>
                    <a:lstStyle/>
                    <a:p>
                      <a:pPr marL="0" indent="0">
                        <a:buFont typeface="Arial" panose="020B0604020202020204" pitchFamily="34" charset="0"/>
                        <a:buNone/>
                      </a:pPr>
                      <a:r>
                        <a:rPr lang="en-US" sz="2100" baseline="0" dirty="0" smtClean="0"/>
                        <a:t>Bicameral Legislature – 2 House</a:t>
                      </a:r>
                    </a:p>
                    <a:p>
                      <a:pPr marL="285750" indent="-285750">
                        <a:buFont typeface="Arial" panose="020B0604020202020204" pitchFamily="34" charset="0"/>
                        <a:buChar char="•"/>
                      </a:pPr>
                      <a:r>
                        <a:rPr lang="en-US" sz="2100" baseline="0" dirty="0" smtClean="0"/>
                        <a:t>Senate - equal representation (2 Rep each )</a:t>
                      </a:r>
                    </a:p>
                    <a:p>
                      <a:pPr marL="285750" indent="-285750">
                        <a:buFont typeface="Arial" panose="020B0604020202020204" pitchFamily="34" charset="0"/>
                        <a:buChar char="•"/>
                      </a:pPr>
                      <a:r>
                        <a:rPr lang="en-US" sz="2100" baseline="0" dirty="0" smtClean="0"/>
                        <a:t>House of Representation – Proportional Representation </a:t>
                      </a:r>
                      <a:endParaRPr lang="en-US" sz="2100" b="1" dirty="0"/>
                    </a:p>
                  </a:txBody>
                  <a:tcPr/>
                </a:tc>
              </a:tr>
            </a:tbl>
          </a:graphicData>
        </a:graphic>
      </p:graphicFrame>
      <p:sp>
        <p:nvSpPr>
          <p:cNvPr id="17" name="TextBox 16"/>
          <p:cNvSpPr txBox="1"/>
          <p:nvPr/>
        </p:nvSpPr>
        <p:spPr>
          <a:xfrm>
            <a:off x="0" y="4613188"/>
            <a:ext cx="8763000" cy="1754326"/>
          </a:xfrm>
          <a:prstGeom prst="rect">
            <a:avLst/>
          </a:prstGeom>
          <a:noFill/>
        </p:spPr>
        <p:txBody>
          <a:bodyPr wrap="square" rtlCol="0">
            <a:spAutoFit/>
          </a:bodyPr>
          <a:lstStyle/>
          <a:p>
            <a:r>
              <a:rPr lang="en-US" dirty="0" smtClean="0"/>
              <a:t>Analysis Questions:</a:t>
            </a:r>
          </a:p>
          <a:p>
            <a:pPr marL="342900" indent="-342900">
              <a:buAutoNum type="arabicPeriod"/>
            </a:pPr>
            <a:r>
              <a:rPr lang="en-US" dirty="0" smtClean="0"/>
              <a:t>Which plan appealed to the small states?</a:t>
            </a:r>
          </a:p>
          <a:p>
            <a:pPr marL="342900" indent="-342900">
              <a:buAutoNum type="arabicPeriod"/>
            </a:pPr>
            <a:endParaRPr lang="en-US" dirty="0" smtClean="0"/>
          </a:p>
          <a:p>
            <a:pPr marL="342900" indent="-342900">
              <a:buAutoNum type="arabicPeriod"/>
            </a:pPr>
            <a:r>
              <a:rPr lang="en-US" dirty="0" smtClean="0"/>
              <a:t>Which plan appealed to the large states?</a:t>
            </a:r>
          </a:p>
          <a:p>
            <a:pPr marL="342900" indent="-342900">
              <a:buAutoNum type="arabicPeriod"/>
            </a:pPr>
            <a:endParaRPr lang="en-US" dirty="0" smtClean="0"/>
          </a:p>
          <a:p>
            <a:pPr marL="342900" indent="-342900">
              <a:buAutoNum type="arabicPeriod"/>
            </a:pPr>
            <a:r>
              <a:rPr lang="en-US" dirty="0" smtClean="0"/>
              <a:t>Which size state, small or large, got more of what they wanted with the Compromise?</a:t>
            </a:r>
            <a:endParaRPr lang="en-US" dirty="0"/>
          </a:p>
        </p:txBody>
      </p:sp>
      <p:sp>
        <p:nvSpPr>
          <p:cNvPr id="18" name="Rectangle 17"/>
          <p:cNvSpPr/>
          <p:nvPr/>
        </p:nvSpPr>
        <p:spPr>
          <a:xfrm>
            <a:off x="4574005" y="4919714"/>
            <a:ext cx="2514600"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New Jersey</a:t>
            </a:r>
            <a:endParaRPr lang="en-US" dirty="0"/>
          </a:p>
        </p:txBody>
      </p:sp>
      <p:sp>
        <p:nvSpPr>
          <p:cNvPr id="19" name="Rectangle 18"/>
          <p:cNvSpPr/>
          <p:nvPr/>
        </p:nvSpPr>
        <p:spPr>
          <a:xfrm>
            <a:off x="4610100" y="5526106"/>
            <a:ext cx="2514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Virginia</a:t>
            </a:r>
            <a:endParaRPr lang="en-US" dirty="0"/>
          </a:p>
        </p:txBody>
      </p:sp>
      <p:sp>
        <p:nvSpPr>
          <p:cNvPr id="20" name="Rectangle 19"/>
          <p:cNvSpPr/>
          <p:nvPr/>
        </p:nvSpPr>
        <p:spPr>
          <a:xfrm>
            <a:off x="480101" y="6353616"/>
            <a:ext cx="2514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Large states</a:t>
            </a:r>
            <a:endParaRPr lang="en-US" dirty="0"/>
          </a:p>
        </p:txBody>
      </p:sp>
      <p:sp>
        <p:nvSpPr>
          <p:cNvPr id="5" name="Bent Arrow 4"/>
          <p:cNvSpPr/>
          <p:nvPr/>
        </p:nvSpPr>
        <p:spPr>
          <a:xfrm rot="5400000">
            <a:off x="4577127" y="885022"/>
            <a:ext cx="675546" cy="1143000"/>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rot="16200000" flipV="1">
            <a:off x="4577516" y="3704303"/>
            <a:ext cx="758043" cy="1059725"/>
          </a:xfrm>
          <a:prstGeom prst="bentArrow">
            <a:avLst>
              <a:gd name="adj1" fmla="val 25000"/>
              <a:gd name="adj2" fmla="val 25000"/>
              <a:gd name="adj3" fmla="val 25000"/>
              <a:gd name="adj4" fmla="val 3204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52400" y="1526940"/>
            <a:ext cx="4114800" cy="112738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27"/>
          <p:cNvSpPr/>
          <p:nvPr/>
        </p:nvSpPr>
        <p:spPr>
          <a:xfrm>
            <a:off x="152400" y="3470686"/>
            <a:ext cx="4191000" cy="11806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876800" y="2244668"/>
            <a:ext cx="4114800" cy="165274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18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7" grpId="0"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Constitutional Convention</a:t>
            </a:r>
            <a:endParaRPr lang="en-US" sz="3200" dirty="0"/>
          </a:p>
        </p:txBody>
      </p:sp>
      <p:graphicFrame>
        <p:nvGraphicFramePr>
          <p:cNvPr id="9" name="Table 8"/>
          <p:cNvGraphicFramePr>
            <a:graphicFrameLocks noGrp="1"/>
          </p:cNvGraphicFramePr>
          <p:nvPr>
            <p:extLst>
              <p:ext uri="{D42A27DB-BD31-4B8C-83A1-F6EECF244321}">
                <p14:modId xmlns:p14="http://schemas.microsoft.com/office/powerpoint/2010/main" val="1845132922"/>
              </p:ext>
            </p:extLst>
          </p:nvPr>
        </p:nvGraphicFramePr>
        <p:xfrm>
          <a:off x="152400" y="3026784"/>
          <a:ext cx="4191000" cy="1624565"/>
        </p:xfrm>
        <a:graphic>
          <a:graphicData uri="http://schemas.openxmlformats.org/drawingml/2006/table">
            <a:tbl>
              <a:tblPr firstRow="1" bandRow="1">
                <a:tableStyleId>{00A15C55-8517-42AA-B614-E9B94910E393}</a:tableStyleId>
              </a:tblPr>
              <a:tblGrid>
                <a:gridCol w="4191000"/>
              </a:tblGrid>
              <a:tr h="325830">
                <a:tc>
                  <a:txBody>
                    <a:bodyPr/>
                    <a:lstStyle/>
                    <a:p>
                      <a:r>
                        <a:rPr lang="en-US" sz="2100" dirty="0" smtClean="0"/>
                        <a:t>Southern States</a:t>
                      </a:r>
                      <a:endParaRPr lang="en-US" sz="2100" dirty="0"/>
                    </a:p>
                  </a:txBody>
                  <a:tcPr/>
                </a:tc>
              </a:tr>
              <a:tr h="1213085">
                <a:tc>
                  <a:txBody>
                    <a:bodyPr/>
                    <a:lstStyle/>
                    <a:p>
                      <a:pPr marL="285750" indent="-285750">
                        <a:buFont typeface="Arial" panose="020B0604020202020204" pitchFamily="34" charset="0"/>
                        <a:buChar char="•"/>
                      </a:pPr>
                      <a:r>
                        <a:rPr lang="en-US" sz="2100" baseline="0" dirty="0" smtClean="0"/>
                        <a:t>Did want slavery to count in the population total so they could have more representatives</a:t>
                      </a:r>
                      <a:endParaRPr lang="en-US" sz="21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5654087"/>
              </p:ext>
            </p:extLst>
          </p:nvPr>
        </p:nvGraphicFramePr>
        <p:xfrm>
          <a:off x="152400" y="1092157"/>
          <a:ext cx="4114800" cy="1562166"/>
        </p:xfrm>
        <a:graphic>
          <a:graphicData uri="http://schemas.openxmlformats.org/drawingml/2006/table">
            <a:tbl>
              <a:tblPr firstRow="1" bandRow="1">
                <a:tableStyleId>{F5AB1C69-6EDB-4FF4-983F-18BD219EF322}</a:tableStyleId>
              </a:tblPr>
              <a:tblGrid>
                <a:gridCol w="4114800"/>
              </a:tblGrid>
              <a:tr h="297113">
                <a:tc>
                  <a:txBody>
                    <a:bodyPr/>
                    <a:lstStyle/>
                    <a:p>
                      <a:r>
                        <a:rPr lang="en-US" sz="2100" dirty="0" smtClean="0"/>
                        <a:t>Northern States</a:t>
                      </a:r>
                      <a:endParaRPr lang="en-US" sz="2100" dirty="0"/>
                    </a:p>
                  </a:txBody>
                  <a:tcPr/>
                </a:tc>
              </a:tr>
              <a:tr h="1150686">
                <a:tc>
                  <a:txBody>
                    <a:bodyPr/>
                    <a:lstStyle/>
                    <a:p>
                      <a:pPr marL="285750" indent="-285750" algn="l">
                        <a:buFont typeface="Arial" panose="020B0604020202020204" pitchFamily="34" charset="0"/>
                        <a:buChar char="•"/>
                      </a:pPr>
                      <a:r>
                        <a:rPr lang="en-US" sz="2100" baseline="0" dirty="0" smtClean="0"/>
                        <a:t>Did not want slavery to count in the population total</a:t>
                      </a: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47987049"/>
              </p:ext>
            </p:extLst>
          </p:nvPr>
        </p:nvGraphicFramePr>
        <p:xfrm>
          <a:off x="4876800" y="1809414"/>
          <a:ext cx="4114800" cy="2078403"/>
        </p:xfrm>
        <a:graphic>
          <a:graphicData uri="http://schemas.openxmlformats.org/drawingml/2006/table">
            <a:tbl>
              <a:tblPr firstRow="1" bandRow="1">
                <a:tableStyleId>{7DF18680-E054-41AD-8BC1-D1AEF772440D}</a:tableStyleId>
              </a:tblPr>
              <a:tblGrid>
                <a:gridCol w="4114800"/>
              </a:tblGrid>
              <a:tr h="288099">
                <a:tc>
                  <a:txBody>
                    <a:bodyPr/>
                    <a:lstStyle/>
                    <a:p>
                      <a:r>
                        <a:rPr lang="en-US" sz="2100" dirty="0" smtClean="0"/>
                        <a:t>3/5 Compromise</a:t>
                      </a:r>
                      <a:endParaRPr lang="en-US" sz="2100" dirty="0"/>
                    </a:p>
                  </a:txBody>
                  <a:tcPr/>
                </a:tc>
              </a:tr>
              <a:tr h="1666923">
                <a:tc>
                  <a:txBody>
                    <a:bodyPr/>
                    <a:lstStyle/>
                    <a:p>
                      <a:pPr marL="0" indent="0">
                        <a:buFont typeface="Arial" panose="020B0604020202020204" pitchFamily="34" charset="0"/>
                        <a:buNone/>
                      </a:pPr>
                      <a:r>
                        <a:rPr lang="en-US" sz="2100" baseline="0" dirty="0" smtClean="0"/>
                        <a:t>Each enslaved person would count as 3/5 of a free person</a:t>
                      </a:r>
                      <a:endParaRPr lang="en-US" sz="2100" b="1" dirty="0"/>
                    </a:p>
                  </a:txBody>
                  <a:tcPr/>
                </a:tc>
              </a:tr>
            </a:tbl>
          </a:graphicData>
        </a:graphic>
      </p:graphicFrame>
      <p:sp>
        <p:nvSpPr>
          <p:cNvPr id="5" name="Bent Arrow 4"/>
          <p:cNvSpPr/>
          <p:nvPr/>
        </p:nvSpPr>
        <p:spPr>
          <a:xfrm rot="5400000">
            <a:off x="4577127" y="885022"/>
            <a:ext cx="675546" cy="1143000"/>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rot="16200000" flipV="1">
            <a:off x="4577516" y="3704303"/>
            <a:ext cx="758043" cy="1059725"/>
          </a:xfrm>
          <a:prstGeom prst="bentArrow">
            <a:avLst>
              <a:gd name="adj1" fmla="val 25000"/>
              <a:gd name="adj2" fmla="val 25000"/>
              <a:gd name="adj3" fmla="val 25000"/>
              <a:gd name="adj4" fmla="val 3204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5121" y="4829589"/>
            <a:ext cx="9144000" cy="1354217"/>
          </a:xfrm>
          <a:prstGeom prst="rect">
            <a:avLst/>
          </a:prstGeom>
          <a:noFill/>
        </p:spPr>
        <p:txBody>
          <a:bodyPr wrap="square" rtlCol="0">
            <a:spAutoFit/>
          </a:bodyPr>
          <a:lstStyle/>
          <a:p>
            <a:r>
              <a:rPr lang="en-US" dirty="0" smtClean="0"/>
              <a:t>Analysis Questions:</a:t>
            </a:r>
          </a:p>
          <a:p>
            <a:pPr marL="342900" indent="-342900">
              <a:buAutoNum type="arabicPeriod"/>
            </a:pPr>
            <a:r>
              <a:rPr lang="en-US" dirty="0" smtClean="0"/>
              <a:t>Why did the Northern and Southern states have differing ideas about how to count slaves in the population total?</a:t>
            </a:r>
          </a:p>
          <a:p>
            <a:pPr marL="342900" indent="-342900">
              <a:buAutoNum type="arabicPeriod"/>
            </a:pPr>
            <a:endParaRPr lang="en-US" dirty="0" smtClean="0"/>
          </a:p>
          <a:p>
            <a:endParaRPr lang="en-US" sz="1000" dirty="0" smtClean="0"/>
          </a:p>
        </p:txBody>
      </p:sp>
      <p:sp>
        <p:nvSpPr>
          <p:cNvPr id="2" name="Rectangle 1"/>
          <p:cNvSpPr/>
          <p:nvPr/>
        </p:nvSpPr>
        <p:spPr>
          <a:xfrm>
            <a:off x="2540210" y="5503030"/>
            <a:ext cx="6437193" cy="6047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Because representation in the House of Representatives was based on total population</a:t>
            </a:r>
            <a:r>
              <a:rPr lang="en-US" dirty="0" smtClean="0"/>
              <a:t>. </a:t>
            </a:r>
            <a:endParaRPr lang="en-US" dirty="0"/>
          </a:p>
        </p:txBody>
      </p:sp>
      <p:sp>
        <p:nvSpPr>
          <p:cNvPr id="3" name="Rectangle 2"/>
          <p:cNvSpPr/>
          <p:nvPr/>
        </p:nvSpPr>
        <p:spPr>
          <a:xfrm>
            <a:off x="152400" y="1511821"/>
            <a:ext cx="4114800" cy="114250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Rectangle 15"/>
          <p:cNvSpPr/>
          <p:nvPr/>
        </p:nvSpPr>
        <p:spPr>
          <a:xfrm>
            <a:off x="152400" y="3470685"/>
            <a:ext cx="4114800" cy="114250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Rectangle 20"/>
          <p:cNvSpPr/>
          <p:nvPr/>
        </p:nvSpPr>
        <p:spPr>
          <a:xfrm>
            <a:off x="4862603" y="2235471"/>
            <a:ext cx="4114800" cy="161967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14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Ratification</a:t>
            </a:r>
            <a:endParaRPr lang="en-US" sz="3200" dirty="0"/>
          </a:p>
        </p:txBody>
      </p:sp>
      <p:sp>
        <p:nvSpPr>
          <p:cNvPr id="17" name="TextBox 16"/>
          <p:cNvSpPr txBox="1"/>
          <p:nvPr/>
        </p:nvSpPr>
        <p:spPr>
          <a:xfrm>
            <a:off x="0" y="859448"/>
            <a:ext cx="9144000" cy="1569660"/>
          </a:xfrm>
          <a:prstGeom prst="rect">
            <a:avLst/>
          </a:prstGeom>
          <a:noFill/>
        </p:spPr>
        <p:txBody>
          <a:bodyPr wrap="square" rtlCol="0">
            <a:spAutoFit/>
          </a:bodyPr>
          <a:lstStyle/>
          <a:p>
            <a:r>
              <a:rPr lang="en-US" sz="2400" dirty="0" smtClean="0"/>
              <a:t>After the Constitutional Convention, </a:t>
            </a:r>
            <a:r>
              <a:rPr lang="en-US" sz="2400" dirty="0"/>
              <a:t>t</a:t>
            </a:r>
            <a:r>
              <a:rPr lang="en-US" sz="2400" dirty="0" smtClean="0"/>
              <a:t>he </a:t>
            </a:r>
            <a:r>
              <a:rPr lang="en-US" sz="2400" dirty="0"/>
              <a:t>Constitution could not become law until 9 out of 13 states </a:t>
            </a:r>
            <a:r>
              <a:rPr lang="en-US" sz="2400" dirty="0" smtClean="0"/>
              <a:t>___________, or approved, it. So the Constitution was sent </a:t>
            </a:r>
            <a:r>
              <a:rPr lang="en-US" sz="2400" dirty="0"/>
              <a:t>to the states for </a:t>
            </a:r>
            <a:r>
              <a:rPr lang="en-US" sz="2400" dirty="0" smtClean="0"/>
              <a:t>approval. ____________were people who supported the Constitution, and _______________ did not. </a:t>
            </a:r>
            <a:endParaRPr lang="en-US" sz="2400" dirty="0"/>
          </a:p>
        </p:txBody>
      </p:sp>
      <p:sp>
        <p:nvSpPr>
          <p:cNvPr id="5" name="Rectangle 4"/>
          <p:cNvSpPr/>
          <p:nvPr/>
        </p:nvSpPr>
        <p:spPr>
          <a:xfrm>
            <a:off x="3465926" y="1257085"/>
            <a:ext cx="1584254" cy="3720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ratified</a:t>
            </a:r>
            <a:endParaRPr lang="en-US" sz="2400" dirty="0"/>
          </a:p>
        </p:txBody>
      </p:sp>
      <p:sp>
        <p:nvSpPr>
          <p:cNvPr id="6" name="Rectangle 5"/>
          <p:cNvSpPr/>
          <p:nvPr/>
        </p:nvSpPr>
        <p:spPr>
          <a:xfrm>
            <a:off x="6143416" y="1598852"/>
            <a:ext cx="1704018" cy="3720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Federalists</a:t>
            </a:r>
            <a:endParaRPr lang="en-US" sz="2400" dirty="0"/>
          </a:p>
        </p:txBody>
      </p:sp>
      <p:sp>
        <p:nvSpPr>
          <p:cNvPr id="7" name="Rectangle 6"/>
          <p:cNvSpPr/>
          <p:nvPr/>
        </p:nvSpPr>
        <p:spPr>
          <a:xfrm>
            <a:off x="5654994" y="1993515"/>
            <a:ext cx="2283164" cy="3720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Anti-Federalists</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501386068"/>
              </p:ext>
            </p:extLst>
          </p:nvPr>
        </p:nvGraphicFramePr>
        <p:xfrm>
          <a:off x="178414" y="2776826"/>
          <a:ext cx="4357676" cy="3633297"/>
        </p:xfrm>
        <a:graphic>
          <a:graphicData uri="http://schemas.openxmlformats.org/drawingml/2006/table">
            <a:tbl>
              <a:tblPr firstRow="1" bandRow="1">
                <a:tableStyleId>{1E171933-4619-4E11-9A3F-F7608DF75F80}</a:tableStyleId>
              </a:tblPr>
              <a:tblGrid>
                <a:gridCol w="4357676"/>
              </a:tblGrid>
              <a:tr h="1031558">
                <a:tc>
                  <a:txBody>
                    <a:bodyPr/>
                    <a:lstStyle/>
                    <a:p>
                      <a:pPr algn="ctr"/>
                      <a:r>
                        <a:rPr lang="en-US" sz="3200" u="sng" dirty="0" smtClean="0"/>
                        <a:t>Federalists</a:t>
                      </a:r>
                    </a:p>
                    <a:p>
                      <a:pPr algn="ctr"/>
                      <a:r>
                        <a:rPr lang="en-US" sz="2400" dirty="0" smtClean="0"/>
                        <a:t>Supporters</a:t>
                      </a:r>
                      <a:r>
                        <a:rPr lang="en-US" sz="2400" baseline="0" dirty="0" smtClean="0"/>
                        <a:t> of the Constitution</a:t>
                      </a:r>
                      <a:endParaRPr lang="en-US" sz="2400" dirty="0"/>
                    </a:p>
                  </a:txBody>
                  <a:tcPr/>
                </a:tc>
              </a:tr>
              <a:tr h="2601739">
                <a:tc>
                  <a:txBody>
                    <a:bodyPr/>
                    <a:lstStyle/>
                    <a:p>
                      <a:pPr marL="285750" indent="-285750">
                        <a:buFont typeface="Arial"/>
                        <a:buChar char="•"/>
                      </a:pPr>
                      <a:r>
                        <a:rPr lang="en-US" sz="2600" dirty="0" smtClean="0"/>
                        <a:t>Wanted</a:t>
                      </a:r>
                      <a:r>
                        <a:rPr lang="en-US" sz="2600" baseline="0" dirty="0" smtClean="0"/>
                        <a:t> a strong national government</a:t>
                      </a:r>
                    </a:p>
                    <a:p>
                      <a:pPr marL="285750" indent="-285750">
                        <a:buFont typeface="Arial"/>
                        <a:buChar char="•"/>
                      </a:pPr>
                      <a:r>
                        <a:rPr lang="en-US" sz="2600" baseline="0" dirty="0" smtClean="0"/>
                        <a:t>Wanted to ratify the Constitution</a:t>
                      </a:r>
                      <a:endParaRPr lang="en-US" sz="26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76469331"/>
              </p:ext>
            </p:extLst>
          </p:nvPr>
        </p:nvGraphicFramePr>
        <p:xfrm>
          <a:off x="4681680" y="2776826"/>
          <a:ext cx="4357676" cy="3633297"/>
        </p:xfrm>
        <a:graphic>
          <a:graphicData uri="http://schemas.openxmlformats.org/drawingml/2006/table">
            <a:tbl>
              <a:tblPr firstRow="1" bandRow="1">
                <a:tableStyleId>{FABFCF23-3B69-468F-B69F-88F6DE6A72F2}</a:tableStyleId>
              </a:tblPr>
              <a:tblGrid>
                <a:gridCol w="4357676"/>
              </a:tblGrid>
              <a:tr h="1031558">
                <a:tc>
                  <a:txBody>
                    <a:bodyPr/>
                    <a:lstStyle/>
                    <a:p>
                      <a:pPr algn="ctr"/>
                      <a:r>
                        <a:rPr lang="en-US" sz="3200" u="sng" dirty="0" smtClean="0"/>
                        <a:t>Anti-Federalists</a:t>
                      </a:r>
                    </a:p>
                    <a:p>
                      <a:pPr algn="ctr"/>
                      <a:r>
                        <a:rPr lang="en-US" sz="2400" dirty="0" smtClean="0"/>
                        <a:t>Did not support the</a:t>
                      </a:r>
                      <a:r>
                        <a:rPr lang="en-US" sz="2400" baseline="0" dirty="0" smtClean="0"/>
                        <a:t> Constitution</a:t>
                      </a:r>
                      <a:endParaRPr lang="en-US" sz="2400" dirty="0"/>
                    </a:p>
                  </a:txBody>
                  <a:tcPr/>
                </a:tc>
              </a:tr>
              <a:tr h="2601739">
                <a:tc>
                  <a:txBody>
                    <a:bodyPr/>
                    <a:lstStyle/>
                    <a:p>
                      <a:pPr marL="285750" indent="-285750">
                        <a:buFont typeface="Arial"/>
                        <a:buChar char="•"/>
                      </a:pPr>
                      <a:r>
                        <a:rPr lang="en-US" sz="2600" dirty="0" smtClean="0"/>
                        <a:t>Wanted stronger state governments (States’ rights)</a:t>
                      </a:r>
                    </a:p>
                    <a:p>
                      <a:pPr marL="285750" indent="-285750">
                        <a:buFont typeface="Arial"/>
                        <a:buChar char="•"/>
                      </a:pPr>
                      <a:r>
                        <a:rPr lang="en-US" sz="2600" dirty="0" smtClean="0"/>
                        <a:t>Would not ratify without a Bill of Rights</a:t>
                      </a:r>
                    </a:p>
                    <a:p>
                      <a:pPr marL="285750" indent="-285750">
                        <a:buFont typeface="Arial"/>
                        <a:buChar char="•"/>
                      </a:pPr>
                      <a:endParaRPr lang="en-US" sz="2800" dirty="0"/>
                    </a:p>
                  </a:txBody>
                  <a:tcPr/>
                </a:tc>
              </a:tr>
            </a:tbl>
          </a:graphicData>
        </a:graphic>
      </p:graphicFrame>
      <p:sp>
        <p:nvSpPr>
          <p:cNvPr id="3" name="Rectangle 2"/>
          <p:cNvSpPr/>
          <p:nvPr/>
        </p:nvSpPr>
        <p:spPr>
          <a:xfrm>
            <a:off x="178414" y="3809790"/>
            <a:ext cx="4357676" cy="260033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Rectangle 13"/>
          <p:cNvSpPr/>
          <p:nvPr/>
        </p:nvSpPr>
        <p:spPr>
          <a:xfrm>
            <a:off x="4680207" y="3809790"/>
            <a:ext cx="4357676" cy="260033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73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0" nodeType="clickEffect">
                                  <p:stCondLst>
                                    <p:cond delay="0"/>
                                  </p:stCondLst>
                                  <p:childTnLst>
                                    <p:animEffect transition="out" filter="blinds(horizontal)">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Federalists vs. Anti Federalists</a:t>
            </a:r>
            <a:endParaRPr lang="en-US" sz="3200" dirty="0"/>
          </a:p>
        </p:txBody>
      </p:sp>
      <p:graphicFrame>
        <p:nvGraphicFramePr>
          <p:cNvPr id="11" name="Content Placeholder 3"/>
          <p:cNvGraphicFramePr>
            <a:graphicFrameLocks/>
          </p:cNvGraphicFramePr>
          <p:nvPr>
            <p:extLst>
              <p:ext uri="{D42A27DB-BD31-4B8C-83A1-F6EECF244321}">
                <p14:modId xmlns:p14="http://schemas.microsoft.com/office/powerpoint/2010/main" val="1456365653"/>
              </p:ext>
            </p:extLst>
          </p:nvPr>
        </p:nvGraphicFramePr>
        <p:xfrm>
          <a:off x="238892" y="1057165"/>
          <a:ext cx="8738510" cy="5670944"/>
        </p:xfrm>
        <a:graphic>
          <a:graphicData uri="http://schemas.openxmlformats.org/drawingml/2006/table">
            <a:tbl>
              <a:tblPr firstRow="1" bandRow="1">
                <a:tableStyleId>{69CF1AB2-1976-4502-BF36-3FF5EA218861}</a:tableStyleId>
              </a:tblPr>
              <a:tblGrid>
                <a:gridCol w="4369255"/>
                <a:gridCol w="4369255"/>
              </a:tblGrid>
              <a:tr h="4086987">
                <a:tc>
                  <a:txBody>
                    <a:bodyPr/>
                    <a:lstStyle/>
                    <a:p>
                      <a:pPr algn="ctr"/>
                      <a:r>
                        <a:rPr lang="en-US" sz="2400" b="0" u="none" strike="noStrike" kern="1200" baseline="0" dirty="0" smtClean="0"/>
                        <a:t>“IT HAS been already observed that the federal government ought to possess the power of providing for the support of the national forces; in which proposition was intended to be included the expense of raising troops, of building and equipping fleets, and all other expenses in any wise connected with military arrangements and operations.” </a:t>
                      </a:r>
                    </a:p>
                    <a:p>
                      <a:pPr algn="ctr"/>
                      <a:endParaRPr lang="en-US" sz="2400" b="0" i="0" u="none" strike="noStrike" kern="1200" baseline="0" dirty="0">
                        <a:solidFill>
                          <a:schemeClr val="lt1"/>
                        </a:solidFill>
                        <a:latin typeface="+mn-lt"/>
                        <a:ea typeface="+mn-ea"/>
                        <a:cs typeface="+mn-cs"/>
                      </a:endParaRPr>
                    </a:p>
                  </a:txBody>
                  <a:tcPr/>
                </a:tc>
                <a:tc>
                  <a:txBody>
                    <a:bodyPr/>
                    <a:lstStyle/>
                    <a:p>
                      <a:pPr algn="ctr"/>
                      <a:r>
                        <a:rPr lang="en-US" sz="2400" b="0" kern="1200" dirty="0" smtClean="0">
                          <a:solidFill>
                            <a:schemeClr val="dk1"/>
                          </a:solidFill>
                          <a:effectLst/>
                          <a:latin typeface="+mn-lt"/>
                          <a:ea typeface="+mn-ea"/>
                          <a:cs typeface="+mn-cs"/>
                        </a:rPr>
                        <a:t>“The remaining power for peace and trade might perhaps be safely lodged with Congress under some limitations. Three restrictions appear to me to be essentially necessary to preserve that equality of rights to the states, which it is the object of the state governments to secure to each citizen.”</a:t>
                      </a:r>
                      <a:endParaRPr lang="en-US" sz="2400" b="0" kern="1200" dirty="0">
                        <a:solidFill>
                          <a:schemeClr val="dk1"/>
                        </a:solidFill>
                        <a:effectLst/>
                        <a:latin typeface="+mn-lt"/>
                        <a:ea typeface="+mn-ea"/>
                        <a:cs typeface="+mn-cs"/>
                      </a:endParaRPr>
                    </a:p>
                  </a:txBody>
                  <a:tcPr/>
                </a:tc>
              </a:tr>
              <a:tr h="1190384">
                <a:tc>
                  <a:txBody>
                    <a:bodyPr/>
                    <a:lstStyle/>
                    <a:p>
                      <a:r>
                        <a:rPr lang="en-US" sz="2000" u="none" strike="noStrike" kern="1200" baseline="0" dirty="0" smtClean="0"/>
                        <a:t> Excerpt from </a:t>
                      </a:r>
                      <a:r>
                        <a:rPr lang="en-US" sz="2000" b="1" u="none" strike="noStrike" kern="1200" baseline="0" dirty="0" smtClean="0"/>
                        <a:t>Federalist</a:t>
                      </a:r>
                      <a:r>
                        <a:rPr lang="en-US" sz="2000" u="none" strike="noStrike" kern="1200" baseline="0" dirty="0" smtClean="0"/>
                        <a:t> </a:t>
                      </a:r>
                      <a:r>
                        <a:rPr lang="en-US" sz="2000" b="1" u="none" strike="noStrike" kern="1200" baseline="0" dirty="0" smtClean="0"/>
                        <a:t>Paper</a:t>
                      </a:r>
                      <a:r>
                        <a:rPr lang="en-US" sz="2000" u="none" strike="noStrike" kern="1200" baseline="0" dirty="0" smtClean="0"/>
                        <a:t> #30 Alexander Hamilton, published Friday, December 28, 1787 	</a:t>
                      </a:r>
                    </a:p>
                  </a:txBody>
                  <a:tcPr/>
                </a:tc>
                <a:tc>
                  <a:txBody>
                    <a:bodyPr/>
                    <a:lstStyle/>
                    <a:p>
                      <a:r>
                        <a:rPr lang="en-US" sz="2000" u="none" strike="noStrike" kern="1200" baseline="0" dirty="0" smtClean="0"/>
                        <a:t> Excerpt from </a:t>
                      </a:r>
                      <a:r>
                        <a:rPr lang="en-US" sz="2000" b="1" u="none" strike="noStrike" kern="1200" baseline="0" dirty="0" smtClean="0"/>
                        <a:t>Anti Federalist Paper</a:t>
                      </a:r>
                      <a:r>
                        <a:rPr lang="en-US" sz="2000" u="none" strike="noStrike" kern="1200" baseline="0" dirty="0" smtClean="0"/>
                        <a:t> #11 Alexander Hamilton, published 1787 	</a:t>
                      </a:r>
                    </a:p>
                    <a:p>
                      <a:endParaRPr lang="en-US" sz="2000" dirty="0"/>
                    </a:p>
                  </a:txBody>
                  <a:tcPr/>
                </a:tc>
              </a:tr>
            </a:tbl>
          </a:graphicData>
        </a:graphic>
      </p:graphicFrame>
      <p:sp>
        <p:nvSpPr>
          <p:cNvPr id="8" name="Rectangle 7"/>
          <p:cNvSpPr/>
          <p:nvPr/>
        </p:nvSpPr>
        <p:spPr>
          <a:xfrm>
            <a:off x="238894" y="5533266"/>
            <a:ext cx="4357676" cy="1194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Does the quote above represent a Federalists or Anti-Federalists View Point??</a:t>
            </a:r>
            <a:endParaRPr lang="en-US" sz="2400" dirty="0"/>
          </a:p>
        </p:txBody>
      </p:sp>
      <p:sp>
        <p:nvSpPr>
          <p:cNvPr id="16" name="Rectangle 15"/>
          <p:cNvSpPr/>
          <p:nvPr/>
        </p:nvSpPr>
        <p:spPr>
          <a:xfrm>
            <a:off x="4619727" y="5533266"/>
            <a:ext cx="4357676" cy="1194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Does the quote above represent a Federalists or Anti-Federalists View Point??</a:t>
            </a:r>
            <a:endParaRPr lang="en-US" sz="2400" dirty="0"/>
          </a:p>
        </p:txBody>
      </p:sp>
    </p:spTree>
    <p:extLst>
      <p:ext uri="{BB962C8B-B14F-4D97-AF65-F5344CB8AC3E}">
        <p14:creationId xmlns:p14="http://schemas.microsoft.com/office/powerpoint/2010/main" val="38059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8435" y="1458681"/>
            <a:ext cx="8386453" cy="37724"/>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Eras of US History Timeline</a:t>
            </a:r>
            <a:endParaRPr lang="en-US" sz="3200" dirty="0"/>
          </a:p>
        </p:txBody>
      </p:sp>
      <p:cxnSp>
        <p:nvCxnSpPr>
          <p:cNvPr id="5" name="Straight Connector 4"/>
          <p:cNvCxnSpPr/>
          <p:nvPr/>
        </p:nvCxnSpPr>
        <p:spPr>
          <a:xfrm>
            <a:off x="821404" y="1232334"/>
            <a:ext cx="0" cy="578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703061" y="1232334"/>
            <a:ext cx="0" cy="578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559571" y="1232334"/>
            <a:ext cx="0" cy="578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401490" y="1232334"/>
            <a:ext cx="0" cy="578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231831" y="1232334"/>
            <a:ext cx="0" cy="578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088341" y="1232334"/>
            <a:ext cx="0" cy="578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18197" y="1232334"/>
            <a:ext cx="0" cy="578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722880" y="1232334"/>
            <a:ext cx="0" cy="578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579390" y="1232334"/>
            <a:ext cx="0" cy="578442"/>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759963">
            <a:off x="475760" y="2554193"/>
            <a:ext cx="3155922" cy="461665"/>
          </a:xfrm>
          <a:prstGeom prst="rect">
            <a:avLst/>
          </a:prstGeom>
          <a:noFill/>
        </p:spPr>
        <p:txBody>
          <a:bodyPr wrap="square" rtlCol="0">
            <a:spAutoFit/>
          </a:bodyPr>
          <a:lstStyle/>
          <a:p>
            <a:r>
              <a:rPr lang="en-US" sz="2400" dirty="0" smtClean="0"/>
              <a:t>Exploration</a:t>
            </a:r>
            <a:endParaRPr lang="en-US" sz="2400" dirty="0"/>
          </a:p>
        </p:txBody>
      </p:sp>
      <p:sp>
        <p:nvSpPr>
          <p:cNvPr id="26" name="TextBox 25"/>
          <p:cNvSpPr txBox="1"/>
          <p:nvPr/>
        </p:nvSpPr>
        <p:spPr>
          <a:xfrm rot="1759963">
            <a:off x="1369988" y="2538933"/>
            <a:ext cx="3155922" cy="461665"/>
          </a:xfrm>
          <a:prstGeom prst="rect">
            <a:avLst/>
          </a:prstGeom>
          <a:noFill/>
        </p:spPr>
        <p:txBody>
          <a:bodyPr wrap="square" rtlCol="0">
            <a:spAutoFit/>
          </a:bodyPr>
          <a:lstStyle/>
          <a:p>
            <a:r>
              <a:rPr lang="en-US" sz="2400" dirty="0" smtClean="0"/>
              <a:t>Colonization</a:t>
            </a:r>
            <a:endParaRPr lang="en-US" sz="2400" dirty="0"/>
          </a:p>
        </p:txBody>
      </p:sp>
      <p:sp>
        <p:nvSpPr>
          <p:cNvPr id="27" name="TextBox 26"/>
          <p:cNvSpPr txBox="1"/>
          <p:nvPr/>
        </p:nvSpPr>
        <p:spPr>
          <a:xfrm rot="1759963">
            <a:off x="2087203" y="3119203"/>
            <a:ext cx="5524945" cy="461665"/>
          </a:xfrm>
          <a:prstGeom prst="rect">
            <a:avLst/>
          </a:prstGeom>
          <a:noFill/>
        </p:spPr>
        <p:txBody>
          <a:bodyPr wrap="square" rtlCol="0">
            <a:spAutoFit/>
          </a:bodyPr>
          <a:lstStyle/>
          <a:p>
            <a:r>
              <a:rPr lang="en-US" sz="2400" dirty="0" smtClean="0"/>
              <a:t>Revolution/Dec. of Independence</a:t>
            </a:r>
            <a:endParaRPr lang="en-US" sz="2400" dirty="0"/>
          </a:p>
        </p:txBody>
      </p:sp>
      <p:sp>
        <p:nvSpPr>
          <p:cNvPr id="28" name="TextBox 27"/>
          <p:cNvSpPr txBox="1"/>
          <p:nvPr/>
        </p:nvSpPr>
        <p:spPr>
          <a:xfrm rot="1759963">
            <a:off x="2919588" y="3134463"/>
            <a:ext cx="5524945" cy="461665"/>
          </a:xfrm>
          <a:prstGeom prst="rect">
            <a:avLst/>
          </a:prstGeom>
          <a:noFill/>
        </p:spPr>
        <p:txBody>
          <a:bodyPr wrap="square" rtlCol="0">
            <a:spAutoFit/>
          </a:bodyPr>
          <a:lstStyle/>
          <a:p>
            <a:r>
              <a:rPr lang="en-US" sz="2400" dirty="0" smtClean="0"/>
              <a:t>Constitution</a:t>
            </a:r>
            <a:endParaRPr lang="en-US" sz="2400" dirty="0"/>
          </a:p>
        </p:txBody>
      </p:sp>
      <p:sp>
        <p:nvSpPr>
          <p:cNvPr id="29" name="TextBox 28"/>
          <p:cNvSpPr txBox="1"/>
          <p:nvPr/>
        </p:nvSpPr>
        <p:spPr>
          <a:xfrm rot="1759963">
            <a:off x="3972997" y="2266883"/>
            <a:ext cx="2045239" cy="461665"/>
          </a:xfrm>
          <a:prstGeom prst="rect">
            <a:avLst/>
          </a:prstGeom>
          <a:noFill/>
        </p:spPr>
        <p:txBody>
          <a:bodyPr wrap="square" rtlCol="0">
            <a:spAutoFit/>
          </a:bodyPr>
          <a:lstStyle/>
          <a:p>
            <a:r>
              <a:rPr lang="en-US" sz="2400" dirty="0" smtClean="0"/>
              <a:t>Early Republic</a:t>
            </a:r>
            <a:endParaRPr lang="en-US" sz="2400" dirty="0"/>
          </a:p>
        </p:txBody>
      </p:sp>
      <p:sp>
        <p:nvSpPr>
          <p:cNvPr id="30" name="TextBox 29"/>
          <p:cNvSpPr txBox="1"/>
          <p:nvPr/>
        </p:nvSpPr>
        <p:spPr>
          <a:xfrm rot="1759963">
            <a:off x="4792689" y="2430992"/>
            <a:ext cx="2652938" cy="461665"/>
          </a:xfrm>
          <a:prstGeom prst="rect">
            <a:avLst/>
          </a:prstGeom>
          <a:noFill/>
        </p:spPr>
        <p:txBody>
          <a:bodyPr wrap="square" rtlCol="0">
            <a:spAutoFit/>
          </a:bodyPr>
          <a:lstStyle/>
          <a:p>
            <a:r>
              <a:rPr lang="en-US" sz="2400" dirty="0" smtClean="0"/>
              <a:t>Age of Jackson</a:t>
            </a:r>
            <a:endParaRPr lang="en-US" sz="2400" dirty="0"/>
          </a:p>
        </p:txBody>
      </p:sp>
      <p:sp>
        <p:nvSpPr>
          <p:cNvPr id="32" name="TextBox 31"/>
          <p:cNvSpPr txBox="1"/>
          <p:nvPr/>
        </p:nvSpPr>
        <p:spPr>
          <a:xfrm rot="1759963">
            <a:off x="5608875" y="2590923"/>
            <a:ext cx="3305871" cy="461665"/>
          </a:xfrm>
          <a:prstGeom prst="rect">
            <a:avLst/>
          </a:prstGeom>
          <a:noFill/>
        </p:spPr>
        <p:txBody>
          <a:bodyPr wrap="square" rtlCol="0">
            <a:spAutoFit/>
          </a:bodyPr>
          <a:lstStyle/>
          <a:p>
            <a:r>
              <a:rPr lang="en-US" sz="2400" dirty="0" smtClean="0"/>
              <a:t>West </a:t>
            </a:r>
            <a:r>
              <a:rPr lang="en-US" sz="2400" dirty="0" err="1" smtClean="0"/>
              <a:t>Exp</a:t>
            </a:r>
            <a:r>
              <a:rPr lang="en-US" sz="2400" dirty="0" smtClean="0"/>
              <a:t>, Reform, Sec. </a:t>
            </a:r>
            <a:endParaRPr lang="en-US" sz="2400" dirty="0"/>
          </a:p>
        </p:txBody>
      </p:sp>
      <p:sp>
        <p:nvSpPr>
          <p:cNvPr id="34" name="TextBox 33"/>
          <p:cNvSpPr txBox="1"/>
          <p:nvPr/>
        </p:nvSpPr>
        <p:spPr>
          <a:xfrm rot="1759963">
            <a:off x="6694662" y="3134464"/>
            <a:ext cx="5524945" cy="461665"/>
          </a:xfrm>
          <a:prstGeom prst="rect">
            <a:avLst/>
          </a:prstGeom>
          <a:noFill/>
        </p:spPr>
        <p:txBody>
          <a:bodyPr wrap="square" rtlCol="0">
            <a:spAutoFit/>
          </a:bodyPr>
          <a:lstStyle/>
          <a:p>
            <a:endParaRPr lang="en-US" sz="2400" dirty="0"/>
          </a:p>
        </p:txBody>
      </p:sp>
      <p:sp>
        <p:nvSpPr>
          <p:cNvPr id="36" name="TextBox 35"/>
          <p:cNvSpPr txBox="1"/>
          <p:nvPr/>
        </p:nvSpPr>
        <p:spPr>
          <a:xfrm rot="1759963">
            <a:off x="6487196" y="2309567"/>
            <a:ext cx="2157191" cy="461665"/>
          </a:xfrm>
          <a:prstGeom prst="rect">
            <a:avLst/>
          </a:prstGeom>
          <a:noFill/>
        </p:spPr>
        <p:txBody>
          <a:bodyPr wrap="square" rtlCol="0">
            <a:spAutoFit/>
          </a:bodyPr>
          <a:lstStyle/>
          <a:p>
            <a:r>
              <a:rPr lang="en-US" sz="2400" dirty="0" smtClean="0"/>
              <a:t>Civil War</a:t>
            </a:r>
            <a:endParaRPr lang="en-US" sz="2400" dirty="0"/>
          </a:p>
        </p:txBody>
      </p:sp>
      <p:sp>
        <p:nvSpPr>
          <p:cNvPr id="37" name="TextBox 36"/>
          <p:cNvSpPr txBox="1"/>
          <p:nvPr/>
        </p:nvSpPr>
        <p:spPr>
          <a:xfrm rot="1759963">
            <a:off x="7316170" y="2422950"/>
            <a:ext cx="2620092" cy="461665"/>
          </a:xfrm>
          <a:prstGeom prst="rect">
            <a:avLst/>
          </a:prstGeom>
          <a:noFill/>
        </p:spPr>
        <p:txBody>
          <a:bodyPr wrap="square" rtlCol="0">
            <a:spAutoFit/>
          </a:bodyPr>
          <a:lstStyle/>
          <a:p>
            <a:r>
              <a:rPr lang="en-US" sz="2400" dirty="0" smtClean="0"/>
              <a:t>Reconstruction</a:t>
            </a:r>
            <a:endParaRPr lang="en-US" sz="2400" dirty="0"/>
          </a:p>
        </p:txBody>
      </p:sp>
      <p:sp>
        <p:nvSpPr>
          <p:cNvPr id="39" name="Rectangle 38"/>
          <p:cNvSpPr/>
          <p:nvPr/>
        </p:nvSpPr>
        <p:spPr>
          <a:xfrm>
            <a:off x="3195172" y="428331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Age of Jackson</a:t>
            </a:r>
            <a:endParaRPr lang="en-US" dirty="0"/>
          </a:p>
        </p:txBody>
      </p:sp>
      <p:sp>
        <p:nvSpPr>
          <p:cNvPr id="40" name="Rectangle 39"/>
          <p:cNvSpPr/>
          <p:nvPr/>
        </p:nvSpPr>
        <p:spPr>
          <a:xfrm>
            <a:off x="227851" y="428331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Exploration</a:t>
            </a:r>
            <a:endParaRPr lang="en-US" dirty="0"/>
          </a:p>
        </p:txBody>
      </p:sp>
      <p:sp>
        <p:nvSpPr>
          <p:cNvPr id="41" name="Rectangle 40"/>
          <p:cNvSpPr/>
          <p:nvPr/>
        </p:nvSpPr>
        <p:spPr>
          <a:xfrm>
            <a:off x="6151440" y="428331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Reconstruction</a:t>
            </a:r>
            <a:endParaRPr lang="en-US" dirty="0"/>
          </a:p>
        </p:txBody>
      </p:sp>
      <p:sp>
        <p:nvSpPr>
          <p:cNvPr id="42" name="Rectangle 41"/>
          <p:cNvSpPr/>
          <p:nvPr/>
        </p:nvSpPr>
        <p:spPr>
          <a:xfrm>
            <a:off x="3196696" y="516506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Colonization</a:t>
            </a:r>
            <a:endParaRPr lang="en-US" dirty="0"/>
          </a:p>
        </p:txBody>
      </p:sp>
      <p:sp>
        <p:nvSpPr>
          <p:cNvPr id="43" name="Rectangle 42"/>
          <p:cNvSpPr/>
          <p:nvPr/>
        </p:nvSpPr>
        <p:spPr>
          <a:xfrm>
            <a:off x="229375" y="516506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Civil War</a:t>
            </a:r>
            <a:endParaRPr lang="en-US" dirty="0"/>
          </a:p>
        </p:txBody>
      </p:sp>
      <p:sp>
        <p:nvSpPr>
          <p:cNvPr id="44" name="Rectangle 43"/>
          <p:cNvSpPr/>
          <p:nvPr/>
        </p:nvSpPr>
        <p:spPr>
          <a:xfrm>
            <a:off x="6152964" y="5165066"/>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Westward Expansion/ Reform/ Sectionalism</a:t>
            </a:r>
            <a:endParaRPr lang="en-US" sz="1600" dirty="0"/>
          </a:p>
        </p:txBody>
      </p:sp>
      <p:sp>
        <p:nvSpPr>
          <p:cNvPr id="45" name="Rectangle 44"/>
          <p:cNvSpPr/>
          <p:nvPr/>
        </p:nvSpPr>
        <p:spPr>
          <a:xfrm>
            <a:off x="3198220" y="6059391"/>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Constitution</a:t>
            </a:r>
            <a:endParaRPr lang="en-US" dirty="0"/>
          </a:p>
        </p:txBody>
      </p:sp>
      <p:sp>
        <p:nvSpPr>
          <p:cNvPr id="46" name="Rectangle 45"/>
          <p:cNvSpPr/>
          <p:nvPr/>
        </p:nvSpPr>
        <p:spPr>
          <a:xfrm>
            <a:off x="230899" y="6059391"/>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Early Republic</a:t>
            </a:r>
            <a:endParaRPr lang="en-US" dirty="0"/>
          </a:p>
        </p:txBody>
      </p:sp>
      <p:sp>
        <p:nvSpPr>
          <p:cNvPr id="47" name="Rectangle 46"/>
          <p:cNvSpPr/>
          <p:nvPr/>
        </p:nvSpPr>
        <p:spPr>
          <a:xfrm>
            <a:off x="6154488" y="6059391"/>
            <a:ext cx="2741000" cy="716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Revolution/ Declaration of Independence</a:t>
            </a:r>
            <a:endParaRPr lang="en-US" sz="1600" dirty="0"/>
          </a:p>
        </p:txBody>
      </p:sp>
    </p:spTree>
    <p:extLst>
      <p:ext uri="{BB962C8B-B14F-4D97-AF65-F5344CB8AC3E}">
        <p14:creationId xmlns:p14="http://schemas.microsoft.com/office/powerpoint/2010/main" val="153683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28" grpId="0"/>
      <p:bldP spid="29" grpId="0"/>
      <p:bldP spid="30" grpId="0"/>
      <p:bldP spid="32" grpId="0"/>
      <p:bldP spid="34"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Principles of Government</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362463367"/>
              </p:ext>
            </p:extLst>
          </p:nvPr>
        </p:nvGraphicFramePr>
        <p:xfrm>
          <a:off x="223773" y="1185345"/>
          <a:ext cx="4282075" cy="2362200"/>
        </p:xfrm>
        <a:graphic>
          <a:graphicData uri="http://schemas.openxmlformats.org/drawingml/2006/table">
            <a:tbl>
              <a:tblPr firstRow="1" bandRow="1">
                <a:tableStyleId>{FABFCF23-3B69-468F-B69F-88F6DE6A72F2}</a:tableStyleId>
              </a:tblPr>
              <a:tblGrid>
                <a:gridCol w="4282075"/>
              </a:tblGrid>
              <a:tr h="370840">
                <a:tc>
                  <a:txBody>
                    <a:bodyPr/>
                    <a:lstStyle/>
                    <a:p>
                      <a:pPr algn="ctr"/>
                      <a:r>
                        <a:rPr lang="en-US" sz="2300" dirty="0" smtClean="0"/>
                        <a:t>Limited Government</a:t>
                      </a:r>
                      <a:endParaRPr lang="en-US" sz="2300" dirty="0"/>
                    </a:p>
                  </a:txBody>
                  <a:tcPr/>
                </a:tc>
              </a:tr>
              <a:tr h="370840">
                <a:tc>
                  <a:txBody>
                    <a:bodyPr/>
                    <a:lstStyle/>
                    <a:p>
                      <a:r>
                        <a:rPr lang="en-US" sz="2400" dirty="0" smtClean="0"/>
                        <a:t>Constitution</a:t>
                      </a:r>
                      <a:r>
                        <a:rPr lang="en-US" sz="2400" baseline="0" dirty="0" smtClean="0"/>
                        <a:t> lists the power of the government, tells government what it can and cannot do.</a:t>
                      </a:r>
                    </a:p>
                    <a:p>
                      <a:endParaRPr lang="en-US" sz="24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99893744"/>
              </p:ext>
            </p:extLst>
          </p:nvPr>
        </p:nvGraphicFramePr>
        <p:xfrm>
          <a:off x="4644323" y="1185345"/>
          <a:ext cx="4282075" cy="2346960"/>
        </p:xfrm>
        <a:graphic>
          <a:graphicData uri="http://schemas.openxmlformats.org/drawingml/2006/table">
            <a:tbl>
              <a:tblPr firstRow="1" bandRow="1">
                <a:tableStyleId>{1FECB4D8-DB02-4DC6-A0A2-4F2EBAE1DC90}</a:tableStyleId>
              </a:tblPr>
              <a:tblGrid>
                <a:gridCol w="4282075"/>
              </a:tblGrid>
              <a:tr h="370840">
                <a:tc>
                  <a:txBody>
                    <a:bodyPr/>
                    <a:lstStyle/>
                    <a:p>
                      <a:pPr algn="ctr"/>
                      <a:r>
                        <a:rPr lang="en-US" sz="2300" dirty="0" smtClean="0"/>
                        <a:t>Popular</a:t>
                      </a:r>
                      <a:r>
                        <a:rPr lang="en-US" sz="2300" baseline="0" dirty="0" smtClean="0"/>
                        <a:t> Sovereignty</a:t>
                      </a:r>
                      <a:endParaRPr lang="en-US" sz="23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People hold the final authority in government, and are the source of governments power. People do this by by voting</a:t>
                      </a:r>
                    </a:p>
                    <a:p>
                      <a:endParaRPr lang="en-US" sz="23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5405639"/>
              </p:ext>
            </p:extLst>
          </p:nvPr>
        </p:nvGraphicFramePr>
        <p:xfrm>
          <a:off x="300573" y="3914957"/>
          <a:ext cx="4282075" cy="2270760"/>
        </p:xfrm>
        <a:graphic>
          <a:graphicData uri="http://schemas.openxmlformats.org/drawingml/2006/table">
            <a:tbl>
              <a:tblPr firstRow="1" bandRow="1">
                <a:tableStyleId>{10A1B5D5-9B99-4C35-A422-299274C87663}</a:tableStyleId>
              </a:tblPr>
              <a:tblGrid>
                <a:gridCol w="4282075"/>
              </a:tblGrid>
              <a:tr h="370840">
                <a:tc>
                  <a:txBody>
                    <a:bodyPr/>
                    <a:lstStyle/>
                    <a:p>
                      <a:pPr algn="ctr"/>
                      <a:r>
                        <a:rPr lang="en-US" sz="2300" dirty="0" smtClean="0"/>
                        <a:t>Representative</a:t>
                      </a:r>
                      <a:r>
                        <a:rPr lang="en-US" sz="2300" baseline="0" dirty="0" smtClean="0"/>
                        <a:t> Government </a:t>
                      </a:r>
                      <a:endParaRPr lang="en-US" sz="23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People elect their political representatives, and those representatives serve at the will of the people</a:t>
                      </a:r>
                    </a:p>
                    <a:p>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26784405"/>
              </p:ext>
            </p:extLst>
          </p:nvPr>
        </p:nvGraphicFramePr>
        <p:xfrm>
          <a:off x="4721123" y="3914957"/>
          <a:ext cx="4282075" cy="2270760"/>
        </p:xfrm>
        <a:graphic>
          <a:graphicData uri="http://schemas.openxmlformats.org/drawingml/2006/table">
            <a:tbl>
              <a:tblPr firstRow="1" bandRow="1">
                <a:tableStyleId>{1E171933-4619-4E11-9A3F-F7608DF75F80}</a:tableStyleId>
              </a:tblPr>
              <a:tblGrid>
                <a:gridCol w="4282075"/>
              </a:tblGrid>
              <a:tr h="370840">
                <a:tc>
                  <a:txBody>
                    <a:bodyPr/>
                    <a:lstStyle/>
                    <a:p>
                      <a:pPr algn="ctr"/>
                      <a:r>
                        <a:rPr lang="en-US" sz="2300" dirty="0" smtClean="0"/>
                        <a:t>Individual Rights</a:t>
                      </a:r>
                      <a:endParaRPr lang="en-US" sz="23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Basic liberties and unalienable rights listed in the Bill of Rights (1</a:t>
                      </a:r>
                      <a:r>
                        <a:rPr lang="en-US" sz="2400" baseline="30000" dirty="0" smtClean="0"/>
                        <a:t>st</a:t>
                      </a:r>
                      <a:r>
                        <a:rPr lang="en-US" sz="2400" dirty="0" smtClean="0"/>
                        <a:t> 10 Amendments)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smtClean="0"/>
                    </a:p>
                    <a:p>
                      <a:endParaRPr lang="en-US" dirty="0"/>
                    </a:p>
                  </a:txBody>
                  <a:tcPr/>
                </a:tc>
              </a:tr>
            </a:tbl>
          </a:graphicData>
        </a:graphic>
      </p:graphicFrame>
      <p:sp>
        <p:nvSpPr>
          <p:cNvPr id="6" name="Rectangle 5"/>
          <p:cNvSpPr/>
          <p:nvPr/>
        </p:nvSpPr>
        <p:spPr>
          <a:xfrm>
            <a:off x="223773" y="1647885"/>
            <a:ext cx="4282075" cy="18844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4644323" y="1632889"/>
            <a:ext cx="4282075" cy="18844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ectangle 13"/>
          <p:cNvSpPr/>
          <p:nvPr/>
        </p:nvSpPr>
        <p:spPr>
          <a:xfrm>
            <a:off x="300573" y="4331533"/>
            <a:ext cx="4282075" cy="18844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Rectangle 14"/>
          <p:cNvSpPr/>
          <p:nvPr/>
        </p:nvSpPr>
        <p:spPr>
          <a:xfrm>
            <a:off x="4721123" y="4331533"/>
            <a:ext cx="4282075" cy="18844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3468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Principles of Government</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520653196"/>
              </p:ext>
            </p:extLst>
          </p:nvPr>
        </p:nvGraphicFramePr>
        <p:xfrm>
          <a:off x="223773" y="1185345"/>
          <a:ext cx="4282075" cy="2362200"/>
        </p:xfrm>
        <a:graphic>
          <a:graphicData uri="http://schemas.openxmlformats.org/drawingml/2006/table">
            <a:tbl>
              <a:tblPr firstRow="1" bandRow="1">
                <a:tableStyleId>{FABFCF23-3B69-468F-B69F-88F6DE6A72F2}</a:tableStyleId>
              </a:tblPr>
              <a:tblGrid>
                <a:gridCol w="4282075"/>
              </a:tblGrid>
              <a:tr h="370840">
                <a:tc>
                  <a:txBody>
                    <a:bodyPr/>
                    <a:lstStyle/>
                    <a:p>
                      <a:pPr algn="ctr"/>
                      <a:r>
                        <a:rPr lang="en-US" sz="2300" dirty="0" smtClean="0"/>
                        <a:t>SEPARATION</a:t>
                      </a:r>
                      <a:r>
                        <a:rPr lang="en-US" sz="2300" baseline="0" dirty="0" smtClean="0"/>
                        <a:t> OF POWERS</a:t>
                      </a:r>
                      <a:endParaRPr lang="en-US" sz="2300" dirty="0"/>
                    </a:p>
                  </a:txBody>
                  <a:tcPr/>
                </a:tc>
              </a:tr>
              <a:tr h="370840">
                <a:tc>
                  <a:txBody>
                    <a:bodyPr/>
                    <a:lstStyle/>
                    <a:p>
                      <a:r>
                        <a:rPr lang="en-US" sz="2400" dirty="0" smtClean="0"/>
                        <a:t>Government is divided up between 3 equal branches, Legislative, Executive, and Judicial, and they all have their own responsibilities </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47872258"/>
              </p:ext>
            </p:extLst>
          </p:nvPr>
        </p:nvGraphicFramePr>
        <p:xfrm>
          <a:off x="4644323" y="1185345"/>
          <a:ext cx="4282075" cy="2362200"/>
        </p:xfrm>
        <a:graphic>
          <a:graphicData uri="http://schemas.openxmlformats.org/drawingml/2006/table">
            <a:tbl>
              <a:tblPr firstRow="1" bandRow="1">
                <a:tableStyleId>{1FECB4D8-DB02-4DC6-A0A2-4F2EBAE1DC90}</a:tableStyleId>
              </a:tblPr>
              <a:tblGrid>
                <a:gridCol w="4282075"/>
              </a:tblGrid>
              <a:tr h="370840">
                <a:tc>
                  <a:txBody>
                    <a:bodyPr/>
                    <a:lstStyle/>
                    <a:p>
                      <a:pPr algn="ctr"/>
                      <a:r>
                        <a:rPr lang="en-US" sz="2300" dirty="0" smtClean="0"/>
                        <a:t>CHECKS</a:t>
                      </a:r>
                      <a:r>
                        <a:rPr lang="en-US" sz="2300" baseline="0" dirty="0" smtClean="0"/>
                        <a:t> AND BALANCES</a:t>
                      </a:r>
                      <a:endParaRPr lang="en-US" sz="2300" dirty="0"/>
                    </a:p>
                  </a:txBody>
                  <a:tcPr/>
                </a:tc>
              </a:tr>
              <a:tr h="370840">
                <a:tc>
                  <a:txBody>
                    <a:bodyPr/>
                    <a:lstStyle/>
                    <a:p>
                      <a:r>
                        <a:rPr lang="en-US" sz="2400" dirty="0" smtClean="0"/>
                        <a:t>Each branch of government holds some control over the other branches, to make sure one branch does not become too powerful</a:t>
                      </a: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91781680"/>
              </p:ext>
            </p:extLst>
          </p:nvPr>
        </p:nvGraphicFramePr>
        <p:xfrm>
          <a:off x="2364810" y="3914957"/>
          <a:ext cx="4282075" cy="1905000"/>
        </p:xfrm>
        <a:graphic>
          <a:graphicData uri="http://schemas.openxmlformats.org/drawingml/2006/table">
            <a:tbl>
              <a:tblPr firstRow="1" bandRow="1">
                <a:tableStyleId>{10A1B5D5-9B99-4C35-A422-299274C87663}</a:tableStyleId>
              </a:tblPr>
              <a:tblGrid>
                <a:gridCol w="4282075"/>
              </a:tblGrid>
              <a:tr h="370840">
                <a:tc>
                  <a:txBody>
                    <a:bodyPr/>
                    <a:lstStyle/>
                    <a:p>
                      <a:pPr algn="ctr"/>
                      <a:r>
                        <a:rPr lang="en-US" sz="2300" dirty="0" smtClean="0"/>
                        <a:t>FEDERALISM</a:t>
                      </a:r>
                      <a:endParaRPr lang="en-US" sz="2300" dirty="0"/>
                    </a:p>
                  </a:txBody>
                  <a:tcPr/>
                </a:tc>
              </a:tr>
              <a:tr h="370840">
                <a:tc>
                  <a:txBody>
                    <a:bodyPr/>
                    <a:lstStyle/>
                    <a:p>
                      <a:r>
                        <a:rPr lang="en-US" sz="2400" dirty="0" smtClean="0"/>
                        <a:t>Dividing and sharing powers between the national and state governments</a:t>
                      </a:r>
                    </a:p>
                    <a:p>
                      <a:endParaRPr lang="en-US" dirty="0"/>
                    </a:p>
                  </a:txBody>
                  <a:tcPr/>
                </a:tc>
              </a:tr>
            </a:tbl>
          </a:graphicData>
        </a:graphic>
      </p:graphicFrame>
      <p:sp>
        <p:nvSpPr>
          <p:cNvPr id="6" name="Rectangle 5"/>
          <p:cNvSpPr/>
          <p:nvPr/>
        </p:nvSpPr>
        <p:spPr>
          <a:xfrm>
            <a:off x="223774" y="1648007"/>
            <a:ext cx="4282075" cy="18844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4644323" y="1648007"/>
            <a:ext cx="4282075" cy="18844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ectangle 13"/>
          <p:cNvSpPr/>
          <p:nvPr/>
        </p:nvSpPr>
        <p:spPr>
          <a:xfrm>
            <a:off x="2364810" y="4392006"/>
            <a:ext cx="4282075" cy="18844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6169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Bill of Rights</a:t>
            </a: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2425352811"/>
              </p:ext>
            </p:extLst>
          </p:nvPr>
        </p:nvGraphicFramePr>
        <p:xfrm>
          <a:off x="132933" y="1072866"/>
          <a:ext cx="8844470" cy="5267753"/>
        </p:xfrm>
        <a:graphic>
          <a:graphicData uri="http://schemas.openxmlformats.org/drawingml/2006/table">
            <a:tbl>
              <a:tblPr firstRow="1" bandRow="1">
                <a:tableStyleId>{5FD0F851-EC5A-4D38-B0AD-8093EC10F338}</a:tableStyleId>
              </a:tblPr>
              <a:tblGrid>
                <a:gridCol w="517240"/>
                <a:gridCol w="6668051"/>
                <a:gridCol w="1659179"/>
              </a:tblGrid>
              <a:tr h="590608">
                <a:tc>
                  <a:txBody>
                    <a:bodyPr/>
                    <a:lstStyle/>
                    <a:p>
                      <a:r>
                        <a:rPr lang="en-US" sz="2200" b="0" dirty="0" smtClean="0"/>
                        <a:t>1.</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b="0" dirty="0" smtClean="0"/>
                        <a:t>Freedom</a:t>
                      </a:r>
                      <a:r>
                        <a:rPr lang="en-US" sz="2200" b="0" baseline="0" dirty="0" smtClean="0"/>
                        <a:t> of speech, religion, assembly, petition, and press</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47982">
                <a:tc>
                  <a:txBody>
                    <a:bodyPr/>
                    <a:lstStyle/>
                    <a:p>
                      <a:r>
                        <a:rPr lang="en-US" sz="2200" dirty="0" smtClean="0"/>
                        <a:t>2.</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t>Right to bear arms</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3547">
                <a:tc>
                  <a:txBody>
                    <a:bodyPr/>
                    <a:lstStyle/>
                    <a:p>
                      <a:r>
                        <a:rPr lang="en-US" sz="2200" dirty="0" smtClean="0"/>
                        <a:t>3.</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t>No quartering (housing)</a:t>
                      </a:r>
                      <a:r>
                        <a:rPr lang="en-US" sz="2200" baseline="0" dirty="0" smtClean="0"/>
                        <a:t> of soldiers in private houses</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8665">
                <a:tc>
                  <a:txBody>
                    <a:bodyPr/>
                    <a:lstStyle/>
                    <a:p>
                      <a:r>
                        <a:rPr lang="en-US" sz="2200" dirty="0" smtClean="0"/>
                        <a:t>4.</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t>No unreasonable searches and seizures</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3782">
                <a:tc>
                  <a:txBody>
                    <a:bodyPr/>
                    <a:lstStyle/>
                    <a:p>
                      <a:r>
                        <a:rPr lang="en-US" sz="2200" dirty="0" smtClean="0"/>
                        <a:t>5.</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t>Due process of law</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3783">
                <a:tc>
                  <a:txBody>
                    <a:bodyPr/>
                    <a:lstStyle/>
                    <a:p>
                      <a:r>
                        <a:rPr lang="en-US" sz="2200" dirty="0" smtClean="0"/>
                        <a:t>6.</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t>Right to a fair,</a:t>
                      </a:r>
                      <a:r>
                        <a:rPr lang="en-US" sz="2200" baseline="0" dirty="0" smtClean="0"/>
                        <a:t> speedy, and public trial </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8665">
                <a:tc>
                  <a:txBody>
                    <a:bodyPr/>
                    <a:lstStyle/>
                    <a:p>
                      <a:r>
                        <a:rPr lang="en-US" sz="2200" dirty="0" smtClean="0"/>
                        <a:t>7.</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t>Right to a trial by jury for civil cases</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8665">
                <a:tc>
                  <a:txBody>
                    <a:bodyPr/>
                    <a:lstStyle/>
                    <a:p>
                      <a:r>
                        <a:rPr lang="en-US" sz="2200" dirty="0" smtClean="0"/>
                        <a:t>8.</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t>No cruel and unusual</a:t>
                      </a:r>
                      <a:r>
                        <a:rPr lang="en-US" sz="2200" baseline="0" dirty="0" smtClean="0"/>
                        <a:t> punishment</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8664">
                <a:tc>
                  <a:txBody>
                    <a:bodyPr/>
                    <a:lstStyle/>
                    <a:p>
                      <a:r>
                        <a:rPr lang="en-US" sz="2200" dirty="0" smtClean="0"/>
                        <a:t>9.</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t>Rights</a:t>
                      </a:r>
                      <a:r>
                        <a:rPr lang="en-US" sz="2200" baseline="0" dirty="0" smtClean="0"/>
                        <a:t> of the people are not limited to the Constitution</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0608">
                <a:tc>
                  <a:txBody>
                    <a:bodyPr/>
                    <a:lstStyle/>
                    <a:p>
                      <a:r>
                        <a:rPr lang="en-US" sz="2200" dirty="0" smtClean="0"/>
                        <a:t>10.</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200" dirty="0" smtClean="0"/>
                        <a:t>All powers not given to the National government</a:t>
                      </a:r>
                      <a:r>
                        <a:rPr lang="en-US" sz="2200" baseline="0" dirty="0" smtClean="0"/>
                        <a:t> are reserved to the state </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rot="17116487">
            <a:off x="5806026" y="3163395"/>
            <a:ext cx="5001291" cy="646331"/>
          </a:xfrm>
          <a:prstGeom prst="rect">
            <a:avLst/>
          </a:prstGeom>
          <a:noFill/>
        </p:spPr>
        <p:txBody>
          <a:bodyPr wrap="square" rtlCol="0">
            <a:spAutoFit/>
          </a:bodyPr>
          <a:lstStyle/>
          <a:p>
            <a:r>
              <a:rPr lang="en-US" sz="3600" dirty="0" smtClean="0"/>
              <a:t>Real World Examples!!!</a:t>
            </a:r>
            <a:endParaRPr lang="en-US" sz="3600" dirty="0"/>
          </a:p>
        </p:txBody>
      </p:sp>
    </p:spTree>
    <p:extLst>
      <p:ext uri="{BB962C8B-B14F-4D97-AF65-F5344CB8AC3E}">
        <p14:creationId xmlns:p14="http://schemas.microsoft.com/office/powerpoint/2010/main" val="224785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Bill of Rights</a:t>
            </a:r>
            <a:endParaRPr lang="en-US" sz="3200" dirty="0"/>
          </a:p>
        </p:txBody>
      </p:sp>
      <p:sp>
        <p:nvSpPr>
          <p:cNvPr id="3" name="TextBox 2"/>
          <p:cNvSpPr txBox="1"/>
          <p:nvPr/>
        </p:nvSpPr>
        <p:spPr>
          <a:xfrm>
            <a:off x="0" y="1028039"/>
            <a:ext cx="8977403" cy="892552"/>
          </a:xfrm>
          <a:prstGeom prst="rect">
            <a:avLst/>
          </a:prstGeom>
          <a:noFill/>
        </p:spPr>
        <p:txBody>
          <a:bodyPr wrap="square" rtlCol="0">
            <a:spAutoFit/>
          </a:bodyPr>
          <a:lstStyle/>
          <a:p>
            <a:pPr algn="ctr"/>
            <a:r>
              <a:rPr lang="en-US" sz="2600" dirty="0" smtClean="0"/>
              <a:t>The First Amendment guarantees 5 different freedoms. One of those being religious freedom.</a:t>
            </a:r>
            <a:endParaRPr lang="en-US" sz="2600" dirty="0"/>
          </a:p>
        </p:txBody>
      </p:sp>
      <p:sp>
        <p:nvSpPr>
          <p:cNvPr id="7" name="Rectangle 6"/>
          <p:cNvSpPr/>
          <p:nvPr/>
        </p:nvSpPr>
        <p:spPr>
          <a:xfrm>
            <a:off x="238894" y="2101433"/>
            <a:ext cx="8561119" cy="45505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AutoNum type="arabicPeriod"/>
            </a:pPr>
            <a:r>
              <a:rPr lang="en-US" sz="2400" dirty="0" smtClean="0">
                <a:latin typeface="American Typewriter"/>
                <a:cs typeface="American Typewriter"/>
              </a:rPr>
              <a:t>How did life before the Constitution lead Americans to want to add Religious freedom to the Bill of Rights?</a:t>
            </a:r>
          </a:p>
          <a:p>
            <a:pPr marL="342900" indent="-342900">
              <a:buAutoNum type="arabicPeriod"/>
            </a:pPr>
            <a:endParaRPr lang="en-US" sz="2400" dirty="0">
              <a:latin typeface="American Typewriter"/>
              <a:cs typeface="American Typewriter"/>
            </a:endParaRPr>
          </a:p>
          <a:p>
            <a:pPr marL="342900" indent="-342900">
              <a:buAutoNum type="arabicPeriod"/>
            </a:pPr>
            <a:endParaRPr lang="en-US" sz="2400" dirty="0" smtClean="0">
              <a:latin typeface="American Typewriter"/>
              <a:cs typeface="American Typewriter"/>
            </a:endParaRPr>
          </a:p>
          <a:p>
            <a:pPr marL="342900" indent="-342900">
              <a:buAutoNum type="arabicPeriod"/>
            </a:pPr>
            <a:endParaRPr lang="en-US" sz="2400" dirty="0">
              <a:latin typeface="American Typewriter"/>
              <a:cs typeface="American Typewriter"/>
            </a:endParaRPr>
          </a:p>
          <a:p>
            <a:endParaRPr lang="en-US" sz="2400" dirty="0" smtClean="0">
              <a:latin typeface="American Typewriter"/>
              <a:cs typeface="American Typewriter"/>
            </a:endParaRPr>
          </a:p>
          <a:p>
            <a:pPr marL="342900" indent="-342900">
              <a:buAutoNum type="arabicPeriod"/>
            </a:pPr>
            <a:r>
              <a:rPr lang="en-US" sz="2400" dirty="0" smtClean="0">
                <a:latin typeface="American Typewriter"/>
                <a:cs typeface="American Typewriter"/>
              </a:rPr>
              <a:t>How does religious freedom impact our way on life in America today?</a:t>
            </a:r>
          </a:p>
          <a:p>
            <a:pPr marL="342900" indent="-342900">
              <a:buAutoNum type="arabicPeriod"/>
            </a:pPr>
            <a:endParaRPr lang="en-US" sz="2400" dirty="0">
              <a:latin typeface="American Typewriter"/>
              <a:cs typeface="American Typewriter"/>
            </a:endParaRPr>
          </a:p>
          <a:p>
            <a:pPr marL="342900" indent="-342900">
              <a:buAutoNum type="arabicPeriod"/>
            </a:pPr>
            <a:endParaRPr lang="en-US" sz="2400" dirty="0" smtClean="0">
              <a:latin typeface="American Typewriter"/>
              <a:cs typeface="American Typewriter"/>
            </a:endParaRPr>
          </a:p>
          <a:p>
            <a:endParaRPr lang="en-US" sz="2400" dirty="0" smtClean="0"/>
          </a:p>
          <a:p>
            <a:endParaRPr lang="en-US" sz="2400" dirty="0"/>
          </a:p>
        </p:txBody>
      </p:sp>
      <p:sp>
        <p:nvSpPr>
          <p:cNvPr id="8" name="TextBox 7"/>
          <p:cNvSpPr txBox="1"/>
          <p:nvPr/>
        </p:nvSpPr>
        <p:spPr>
          <a:xfrm>
            <a:off x="238894" y="3023641"/>
            <a:ext cx="8561119" cy="1200328"/>
          </a:xfrm>
          <a:prstGeom prst="rect">
            <a:avLst/>
          </a:prstGeom>
          <a:noFill/>
        </p:spPr>
        <p:txBody>
          <a:bodyPr wrap="square" rtlCol="0">
            <a:spAutoFit/>
          </a:bodyPr>
          <a:lstStyle/>
          <a:p>
            <a:pPr algn="ctr"/>
            <a:r>
              <a:rPr lang="en-US" sz="2400" dirty="0" smtClean="0">
                <a:solidFill>
                  <a:schemeClr val="accent5">
                    <a:lumMod val="20000"/>
                    <a:lumOff val="80000"/>
                  </a:schemeClr>
                </a:solidFill>
                <a:latin typeface="+mj-lt"/>
                <a:cs typeface="American Typewriter"/>
              </a:rPr>
              <a:t>Many people migrated from Europe to the colonies to escape religious persecution. Most American colonies practiced religious tolerance because of their negative experience in Great Britain</a:t>
            </a:r>
            <a:endParaRPr lang="en-US" sz="2400" dirty="0">
              <a:solidFill>
                <a:schemeClr val="accent5">
                  <a:lumMod val="20000"/>
                  <a:lumOff val="80000"/>
                </a:schemeClr>
              </a:solidFill>
              <a:latin typeface="+mj-lt"/>
              <a:cs typeface="American Typewriter"/>
            </a:endParaRPr>
          </a:p>
        </p:txBody>
      </p:sp>
      <p:sp>
        <p:nvSpPr>
          <p:cNvPr id="15" name="TextBox 14"/>
          <p:cNvSpPr txBox="1"/>
          <p:nvPr/>
        </p:nvSpPr>
        <p:spPr>
          <a:xfrm>
            <a:off x="238894" y="5186766"/>
            <a:ext cx="8561119" cy="1200328"/>
          </a:xfrm>
          <a:prstGeom prst="rect">
            <a:avLst/>
          </a:prstGeom>
          <a:noFill/>
        </p:spPr>
        <p:txBody>
          <a:bodyPr wrap="square" rtlCol="0">
            <a:spAutoFit/>
          </a:bodyPr>
          <a:lstStyle/>
          <a:p>
            <a:pPr algn="ctr"/>
            <a:r>
              <a:rPr lang="en-US" sz="2400" dirty="0" smtClean="0">
                <a:solidFill>
                  <a:schemeClr val="accent5">
                    <a:lumMod val="20000"/>
                    <a:lumOff val="80000"/>
                  </a:schemeClr>
                </a:solidFill>
                <a:latin typeface="+mj-lt"/>
                <a:cs typeface="American Typewriter"/>
              </a:rPr>
              <a:t>America has influenced other nation’s around the world through their practice of religious tolerance, and today we get to practice our different religions without fear or persecution</a:t>
            </a:r>
            <a:endParaRPr lang="en-US" sz="2400" dirty="0">
              <a:solidFill>
                <a:schemeClr val="accent5">
                  <a:lumMod val="20000"/>
                  <a:lumOff val="80000"/>
                </a:schemeClr>
              </a:solidFill>
              <a:latin typeface="+mj-lt"/>
              <a:cs typeface="American Typewriter"/>
            </a:endParaRPr>
          </a:p>
        </p:txBody>
      </p:sp>
    </p:spTree>
    <p:extLst>
      <p:ext uri="{BB962C8B-B14F-4D97-AF65-F5344CB8AC3E}">
        <p14:creationId xmlns:p14="http://schemas.microsoft.com/office/powerpoint/2010/main" val="110598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Checks and Balances</a:t>
            </a:r>
            <a:endParaRPr lang="en-US" sz="3200" dirty="0"/>
          </a:p>
        </p:txBody>
      </p:sp>
      <p:sp>
        <p:nvSpPr>
          <p:cNvPr id="2" name="Rounded Rectangle 1"/>
          <p:cNvSpPr/>
          <p:nvPr/>
        </p:nvSpPr>
        <p:spPr>
          <a:xfrm>
            <a:off x="238894" y="1209457"/>
            <a:ext cx="2875887" cy="93732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Executive Branch</a:t>
            </a:r>
            <a:endParaRPr lang="en-US" sz="2800" dirty="0"/>
          </a:p>
        </p:txBody>
      </p:sp>
      <p:sp>
        <p:nvSpPr>
          <p:cNvPr id="9" name="Rounded Rectangle 8"/>
          <p:cNvSpPr/>
          <p:nvPr/>
        </p:nvSpPr>
        <p:spPr>
          <a:xfrm>
            <a:off x="6101516" y="1209457"/>
            <a:ext cx="2875887" cy="93732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t>Legislative Branch</a:t>
            </a:r>
            <a:endParaRPr lang="en-US" sz="2800" dirty="0"/>
          </a:p>
        </p:txBody>
      </p:sp>
      <p:sp>
        <p:nvSpPr>
          <p:cNvPr id="10" name="Rounded Rectangle 9"/>
          <p:cNvSpPr/>
          <p:nvPr/>
        </p:nvSpPr>
        <p:spPr>
          <a:xfrm>
            <a:off x="3225629" y="4491328"/>
            <a:ext cx="2875887" cy="93732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smtClean="0"/>
              <a:t>Judicial Branch</a:t>
            </a:r>
            <a:endParaRPr lang="en-US" sz="2800" dirty="0"/>
          </a:p>
        </p:txBody>
      </p:sp>
      <p:sp>
        <p:nvSpPr>
          <p:cNvPr id="11" name="Right Arrow 10"/>
          <p:cNvSpPr/>
          <p:nvPr/>
        </p:nvSpPr>
        <p:spPr>
          <a:xfrm>
            <a:off x="2978699" y="1021390"/>
            <a:ext cx="3265984" cy="71720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President can veto legislation</a:t>
            </a:r>
            <a:endParaRPr lang="en-US" dirty="0"/>
          </a:p>
        </p:txBody>
      </p:sp>
      <p:sp>
        <p:nvSpPr>
          <p:cNvPr id="13" name="Right Arrow 12"/>
          <p:cNvSpPr/>
          <p:nvPr/>
        </p:nvSpPr>
        <p:spPr>
          <a:xfrm rot="3134413">
            <a:off x="980995" y="2926448"/>
            <a:ext cx="2999199" cy="74015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President appoints judges</a:t>
            </a:r>
            <a:endParaRPr lang="en-US" dirty="0"/>
          </a:p>
        </p:txBody>
      </p:sp>
      <p:sp>
        <p:nvSpPr>
          <p:cNvPr id="12" name="Left Arrow 11"/>
          <p:cNvSpPr/>
          <p:nvPr/>
        </p:nvSpPr>
        <p:spPr>
          <a:xfrm>
            <a:off x="2978699" y="1657572"/>
            <a:ext cx="3122817" cy="715988"/>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May reject treaties</a:t>
            </a:r>
            <a:endParaRPr lang="en-US" dirty="0"/>
          </a:p>
        </p:txBody>
      </p:sp>
      <p:sp>
        <p:nvSpPr>
          <p:cNvPr id="16" name="Left Arrow 15"/>
          <p:cNvSpPr/>
          <p:nvPr/>
        </p:nvSpPr>
        <p:spPr>
          <a:xfrm rot="18551695">
            <a:off x="5345047" y="2990881"/>
            <a:ext cx="3122817" cy="715988"/>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Impeach justices</a:t>
            </a:r>
            <a:endParaRPr lang="en-US" dirty="0"/>
          </a:p>
        </p:txBody>
      </p:sp>
      <p:sp>
        <p:nvSpPr>
          <p:cNvPr id="14" name="Right Arrow 13"/>
          <p:cNvSpPr/>
          <p:nvPr/>
        </p:nvSpPr>
        <p:spPr>
          <a:xfrm rot="18595078">
            <a:off x="5114190" y="3295759"/>
            <a:ext cx="4483528" cy="69410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Declare acts of congress unconstitutional</a:t>
            </a:r>
            <a:endParaRPr lang="en-US" dirty="0"/>
          </a:p>
        </p:txBody>
      </p:sp>
      <p:sp>
        <p:nvSpPr>
          <p:cNvPr id="17" name="Left Arrow 16"/>
          <p:cNvSpPr/>
          <p:nvPr/>
        </p:nvSpPr>
        <p:spPr>
          <a:xfrm rot="3231746">
            <a:off x="-116931" y="3372452"/>
            <a:ext cx="4287819" cy="612579"/>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Declare acts of president unconstitutional</a:t>
            </a:r>
            <a:endParaRPr lang="en-US" dirty="0"/>
          </a:p>
        </p:txBody>
      </p:sp>
      <p:sp>
        <p:nvSpPr>
          <p:cNvPr id="18" name="TextBox 17"/>
          <p:cNvSpPr txBox="1"/>
          <p:nvPr/>
        </p:nvSpPr>
        <p:spPr>
          <a:xfrm>
            <a:off x="45360" y="5599986"/>
            <a:ext cx="9060651" cy="1292662"/>
          </a:xfrm>
          <a:prstGeom prst="rect">
            <a:avLst/>
          </a:prstGeom>
          <a:noFill/>
        </p:spPr>
        <p:txBody>
          <a:bodyPr wrap="square" rtlCol="0">
            <a:spAutoFit/>
          </a:bodyPr>
          <a:lstStyle/>
          <a:p>
            <a:r>
              <a:rPr lang="en-US" sz="2600" u="sng" dirty="0" smtClean="0"/>
              <a:t>Judicial Review</a:t>
            </a:r>
            <a:r>
              <a:rPr lang="en-US" sz="2600" dirty="0" smtClean="0"/>
              <a:t>: </a:t>
            </a:r>
          </a:p>
          <a:p>
            <a:r>
              <a:rPr lang="en-US" sz="2600" dirty="0" smtClean="0"/>
              <a:t>Right of the Supreme Court (Judicial Branch) to declare acts of the president and laws the Congress makes unconstitutional.</a:t>
            </a:r>
            <a:endParaRPr lang="en-US" sz="2600" dirty="0"/>
          </a:p>
        </p:txBody>
      </p:sp>
    </p:spTree>
    <p:extLst>
      <p:ext uri="{BB962C8B-B14F-4D97-AF65-F5344CB8AC3E}">
        <p14:creationId xmlns:p14="http://schemas.microsoft.com/office/powerpoint/2010/main" val="4394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P spid="16" grpId="0" animBg="1"/>
      <p:bldP spid="14"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Amending the Constitution</a:t>
            </a:r>
            <a:endParaRPr lang="en-US" sz="3200" dirty="0"/>
          </a:p>
        </p:txBody>
      </p:sp>
      <p:sp>
        <p:nvSpPr>
          <p:cNvPr id="2" name="TextBox 1"/>
          <p:cNvSpPr txBox="1"/>
          <p:nvPr/>
        </p:nvSpPr>
        <p:spPr>
          <a:xfrm>
            <a:off x="238894" y="1088511"/>
            <a:ext cx="7750840" cy="461665"/>
          </a:xfrm>
          <a:prstGeom prst="rect">
            <a:avLst/>
          </a:prstGeom>
          <a:noFill/>
        </p:spPr>
        <p:txBody>
          <a:bodyPr wrap="none" rtlCol="0">
            <a:spAutoFit/>
          </a:bodyPr>
          <a:lstStyle/>
          <a:p>
            <a:r>
              <a:rPr lang="en-US" sz="2400" dirty="0" smtClean="0"/>
              <a:t>Amendments: _______________to the _________________</a:t>
            </a:r>
            <a:endParaRPr lang="en-US" sz="2400" dirty="0"/>
          </a:p>
        </p:txBody>
      </p:sp>
      <p:sp>
        <p:nvSpPr>
          <p:cNvPr id="9" name="Rectangle 8"/>
          <p:cNvSpPr/>
          <p:nvPr/>
        </p:nvSpPr>
        <p:spPr>
          <a:xfrm>
            <a:off x="2286543" y="1071083"/>
            <a:ext cx="1947140" cy="3720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Changes</a:t>
            </a:r>
            <a:endParaRPr lang="en-US" sz="2400" dirty="0"/>
          </a:p>
        </p:txBody>
      </p:sp>
      <p:sp>
        <p:nvSpPr>
          <p:cNvPr id="10" name="Rectangle 9"/>
          <p:cNvSpPr/>
          <p:nvPr/>
        </p:nvSpPr>
        <p:spPr>
          <a:xfrm>
            <a:off x="5342040" y="1094319"/>
            <a:ext cx="2369312" cy="3720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C</a:t>
            </a:r>
            <a:r>
              <a:rPr lang="en-US" sz="2400" dirty="0" smtClean="0"/>
              <a:t>onstitution</a:t>
            </a:r>
            <a:endParaRPr lang="en-US" sz="2400" dirty="0"/>
          </a:p>
        </p:txBody>
      </p:sp>
      <p:graphicFrame>
        <p:nvGraphicFramePr>
          <p:cNvPr id="6" name="Diagram 5"/>
          <p:cNvGraphicFramePr/>
          <p:nvPr>
            <p:extLst>
              <p:ext uri="{D42A27DB-BD31-4B8C-83A1-F6EECF244321}">
                <p14:modId xmlns:p14="http://schemas.microsoft.com/office/powerpoint/2010/main" val="404789876"/>
              </p:ext>
            </p:extLst>
          </p:nvPr>
        </p:nvGraphicFramePr>
        <p:xfrm>
          <a:off x="299374" y="2585669"/>
          <a:ext cx="8632786" cy="422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loud 10"/>
          <p:cNvSpPr/>
          <p:nvPr/>
        </p:nvSpPr>
        <p:spPr>
          <a:xfrm>
            <a:off x="2555330" y="2585669"/>
            <a:ext cx="4093026" cy="217656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smtClean="0"/>
              <a:t>You must have both!</a:t>
            </a:r>
            <a:endParaRPr lang="en-US" sz="3600" dirty="0"/>
          </a:p>
        </p:txBody>
      </p:sp>
      <p:sp>
        <p:nvSpPr>
          <p:cNvPr id="12" name="Rounded Rectangle 11"/>
          <p:cNvSpPr/>
          <p:nvPr/>
        </p:nvSpPr>
        <p:spPr>
          <a:xfrm>
            <a:off x="589691" y="2570551"/>
            <a:ext cx="2358767" cy="191955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Rounded Rectangle 13"/>
          <p:cNvSpPr/>
          <p:nvPr/>
        </p:nvSpPr>
        <p:spPr>
          <a:xfrm>
            <a:off x="6321480" y="2585669"/>
            <a:ext cx="2358767" cy="191955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 name="TextBox 12"/>
          <p:cNvSpPr txBox="1"/>
          <p:nvPr/>
        </p:nvSpPr>
        <p:spPr>
          <a:xfrm>
            <a:off x="1013059" y="1920012"/>
            <a:ext cx="7037155" cy="584776"/>
          </a:xfrm>
          <a:prstGeom prst="rect">
            <a:avLst/>
          </a:prstGeom>
          <a:noFill/>
        </p:spPr>
        <p:txBody>
          <a:bodyPr wrap="square" rtlCol="0">
            <a:spAutoFit/>
          </a:bodyPr>
          <a:lstStyle/>
          <a:p>
            <a:pPr algn="ctr"/>
            <a:r>
              <a:rPr lang="en-US" sz="3200" dirty="0" smtClean="0">
                <a:latin typeface="Apple Chancery"/>
                <a:cs typeface="Apple Chancery"/>
              </a:rPr>
              <a:t>Process for Amending the Constitution</a:t>
            </a:r>
            <a:endParaRPr lang="en-US" sz="3200" dirty="0">
              <a:latin typeface="Apple Chancery"/>
              <a:cs typeface="Apple Chancery"/>
            </a:endParaRPr>
          </a:p>
        </p:txBody>
      </p:sp>
    </p:spTree>
    <p:extLst>
      <p:ext uri="{BB962C8B-B14F-4D97-AF65-F5344CB8AC3E}">
        <p14:creationId xmlns:p14="http://schemas.microsoft.com/office/powerpoint/2010/main" val="4394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Origins of the Constitution</a:t>
            </a:r>
            <a:endParaRPr lang="en-US" sz="3200" dirty="0"/>
          </a:p>
        </p:txBody>
      </p:sp>
      <p:graphicFrame>
        <p:nvGraphicFramePr>
          <p:cNvPr id="2" name="Diagram 1"/>
          <p:cNvGraphicFramePr/>
          <p:nvPr>
            <p:extLst>
              <p:ext uri="{D42A27DB-BD31-4B8C-83A1-F6EECF244321}">
                <p14:modId xmlns:p14="http://schemas.microsoft.com/office/powerpoint/2010/main" val="3347745131"/>
              </p:ext>
            </p:extLst>
          </p:nvPr>
        </p:nvGraphicFramePr>
        <p:xfrm>
          <a:off x="120962" y="1608652"/>
          <a:ext cx="8856441" cy="1465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681398006"/>
              </p:ext>
            </p:extLst>
          </p:nvPr>
        </p:nvGraphicFramePr>
        <p:xfrm>
          <a:off x="120962" y="3251627"/>
          <a:ext cx="8856441" cy="14652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1919275831"/>
              </p:ext>
            </p:extLst>
          </p:nvPr>
        </p:nvGraphicFramePr>
        <p:xfrm>
          <a:off x="120962" y="4914627"/>
          <a:ext cx="8856441" cy="14652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extBox 2"/>
          <p:cNvSpPr txBox="1"/>
          <p:nvPr/>
        </p:nvSpPr>
        <p:spPr>
          <a:xfrm>
            <a:off x="238894" y="1118748"/>
            <a:ext cx="3405098" cy="523220"/>
          </a:xfrm>
          <a:prstGeom prst="rect">
            <a:avLst/>
          </a:prstGeom>
          <a:noFill/>
        </p:spPr>
        <p:txBody>
          <a:bodyPr wrap="square" rtlCol="0">
            <a:spAutoFit/>
          </a:bodyPr>
          <a:lstStyle/>
          <a:p>
            <a:pPr algn="ctr"/>
            <a:r>
              <a:rPr lang="en-US" sz="2800" dirty="0" smtClean="0">
                <a:latin typeface="Apple Chancery"/>
                <a:cs typeface="Apple Chancery"/>
              </a:rPr>
              <a:t>Historical Document</a:t>
            </a:r>
            <a:endParaRPr lang="en-US" sz="2800" dirty="0">
              <a:latin typeface="Apple Chancery"/>
              <a:cs typeface="Apple Chancery"/>
            </a:endParaRPr>
          </a:p>
        </p:txBody>
      </p:sp>
      <p:sp>
        <p:nvSpPr>
          <p:cNvPr id="7" name="TextBox 6"/>
          <p:cNvSpPr txBox="1"/>
          <p:nvPr/>
        </p:nvSpPr>
        <p:spPr>
          <a:xfrm>
            <a:off x="4684143" y="1112831"/>
            <a:ext cx="4459857" cy="523220"/>
          </a:xfrm>
          <a:prstGeom prst="rect">
            <a:avLst/>
          </a:prstGeom>
          <a:noFill/>
        </p:spPr>
        <p:txBody>
          <a:bodyPr wrap="square" rtlCol="0">
            <a:spAutoFit/>
          </a:bodyPr>
          <a:lstStyle/>
          <a:p>
            <a:pPr algn="ctr"/>
            <a:r>
              <a:rPr lang="en-US" sz="2800" dirty="0" smtClean="0">
                <a:latin typeface="Apple Chancery"/>
                <a:cs typeface="Apple Chancery"/>
              </a:rPr>
              <a:t>Principle of Government</a:t>
            </a:r>
            <a:endParaRPr lang="en-US" sz="2800" dirty="0">
              <a:latin typeface="Apple Chancery"/>
              <a:cs typeface="Apple Chancery"/>
            </a:endParaRPr>
          </a:p>
        </p:txBody>
      </p:sp>
    </p:spTree>
    <p:extLst>
      <p:ext uri="{BB962C8B-B14F-4D97-AF65-F5344CB8AC3E}">
        <p14:creationId xmlns:p14="http://schemas.microsoft.com/office/powerpoint/2010/main" val="2004706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Exploration</a:t>
            </a:r>
            <a:endParaRPr lang="en-US" sz="3200" dirty="0"/>
          </a:p>
        </p:txBody>
      </p:sp>
      <p:sp>
        <p:nvSpPr>
          <p:cNvPr id="5" name="TextBox 4"/>
          <p:cNvSpPr txBox="1"/>
          <p:nvPr/>
        </p:nvSpPr>
        <p:spPr>
          <a:xfrm>
            <a:off x="238894" y="1116008"/>
            <a:ext cx="8738509" cy="1200328"/>
          </a:xfrm>
          <a:prstGeom prst="rect">
            <a:avLst/>
          </a:prstGeom>
          <a:noFill/>
        </p:spPr>
        <p:txBody>
          <a:bodyPr wrap="square" rtlCol="0">
            <a:spAutoFit/>
          </a:bodyPr>
          <a:lstStyle/>
          <a:p>
            <a:pPr marL="285750" indent="-285750">
              <a:buFont typeface="Arial"/>
              <a:buChar char="•"/>
            </a:pPr>
            <a:r>
              <a:rPr lang="en-US" sz="2400" dirty="0" smtClean="0"/>
              <a:t>Age of Exploration: Time period in which Europeans explored in search for Gold, Glory, and God</a:t>
            </a:r>
          </a:p>
          <a:p>
            <a:pPr marL="285750" indent="-285750">
              <a:buFont typeface="Arial"/>
              <a:buChar char="•"/>
            </a:pPr>
            <a:r>
              <a:rPr lang="en-US" sz="2400" u="sng" dirty="0" smtClean="0"/>
              <a:t>Northwest Passage</a:t>
            </a:r>
            <a:r>
              <a:rPr lang="en-US" sz="2400" dirty="0" smtClean="0"/>
              <a:t>: An East to West trade route to India </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150630541"/>
              </p:ext>
            </p:extLst>
          </p:nvPr>
        </p:nvGraphicFramePr>
        <p:xfrm>
          <a:off x="667118" y="2474525"/>
          <a:ext cx="7928434" cy="4389120"/>
        </p:xfrm>
        <a:graphic>
          <a:graphicData uri="http://schemas.openxmlformats.org/drawingml/2006/table">
            <a:tbl>
              <a:tblPr firstRow="1" bandRow="1">
                <a:tableStyleId>{912C8C85-51F0-491E-9774-3900AFEF0FD7}</a:tableStyleId>
              </a:tblPr>
              <a:tblGrid>
                <a:gridCol w="3335587"/>
                <a:gridCol w="4592847"/>
              </a:tblGrid>
              <a:tr h="539980">
                <a:tc>
                  <a:txBody>
                    <a:bodyPr/>
                    <a:lstStyle/>
                    <a:p>
                      <a:pPr algn="ctr"/>
                      <a:r>
                        <a:rPr lang="en-US" sz="2400" dirty="0" smtClean="0">
                          <a:latin typeface="Apple Chancery"/>
                          <a:cs typeface="Apple Chancery"/>
                        </a:rPr>
                        <a:t>Reasons for Exploration</a:t>
                      </a:r>
                      <a:endParaRPr lang="en-US" sz="2400" dirty="0">
                        <a:latin typeface="Apple Chancery"/>
                        <a:cs typeface="Apple Chance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latin typeface="Apple Chancery"/>
                          <a:cs typeface="Apple Chancery"/>
                        </a:rPr>
                        <a:t>Explanation</a:t>
                      </a:r>
                      <a:endParaRPr lang="en-US" sz="2400" dirty="0">
                        <a:latin typeface="Apple Chancery"/>
                        <a:cs typeface="Apple Chance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04656">
                <a:tc>
                  <a:txBody>
                    <a:bodyPr/>
                    <a:lstStyle/>
                    <a:p>
                      <a:pPr algn="ctr"/>
                      <a:r>
                        <a:rPr lang="en-US" sz="2400" dirty="0" smtClean="0"/>
                        <a:t>Gold</a:t>
                      </a:r>
                    </a:p>
                    <a:p>
                      <a:pPr algn="ctr"/>
                      <a:endParaRPr lang="en-US" sz="2400" dirty="0" smtClean="0"/>
                    </a:p>
                    <a:p>
                      <a:pPr algn="ct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b="0" baseline="0" dirty="0" smtClean="0"/>
                        <a:t>European countries raced to expand European trade to increase wealth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04656">
                <a:tc>
                  <a:txBody>
                    <a:bodyPr/>
                    <a:lstStyle/>
                    <a:p>
                      <a:pPr algn="ctr"/>
                      <a:r>
                        <a:rPr lang="en-US" sz="2400" dirty="0" smtClean="0"/>
                        <a:t>Glory</a:t>
                      </a:r>
                    </a:p>
                    <a:p>
                      <a:pPr algn="ctr"/>
                      <a:endParaRPr lang="en-US" sz="2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b="0" baseline="0" dirty="0" smtClean="0"/>
                        <a:t>European countries were competing for recognition and power among European countries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04656">
                <a:tc>
                  <a:txBody>
                    <a:bodyPr/>
                    <a:lstStyle/>
                    <a:p>
                      <a:pPr algn="ctr"/>
                      <a:r>
                        <a:rPr lang="en-US" sz="2400" dirty="0" smtClean="0"/>
                        <a:t>God</a:t>
                      </a:r>
                    </a:p>
                    <a:p>
                      <a:pPr algn="ctr"/>
                      <a:endParaRPr lang="en-US" sz="2400" dirty="0" smtClean="0"/>
                    </a:p>
                    <a:p>
                      <a:pPr algn="ct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b="0" baseline="0" dirty="0" smtClean="0"/>
                        <a:t>Desire for religious freedom and missionary work in the New World</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Rectangle 1"/>
          <p:cNvSpPr/>
          <p:nvPr/>
        </p:nvSpPr>
        <p:spPr>
          <a:xfrm>
            <a:off x="4002703" y="3272978"/>
            <a:ext cx="4592847" cy="11929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 name="Rectangle 5"/>
          <p:cNvSpPr/>
          <p:nvPr/>
        </p:nvSpPr>
        <p:spPr>
          <a:xfrm>
            <a:off x="4002704" y="4465953"/>
            <a:ext cx="4592847" cy="11929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 name="Rectangle 6"/>
          <p:cNvSpPr/>
          <p:nvPr/>
        </p:nvSpPr>
        <p:spPr>
          <a:xfrm>
            <a:off x="4002705" y="5658928"/>
            <a:ext cx="4592847" cy="9217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996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 decel="100000"/>
                                        <p:tgtEl>
                                          <p:spTgt spid="2"/>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2"/>
                                        </p:tgtEl>
                                        <p:attrNameLst>
                                          <p:attrName>ppt_y</p:attrName>
                                        </p:attrNameLst>
                                      </p:cBhvr>
                                      <p:tavLst>
                                        <p:tav tm="0">
                                          <p:val>
                                            <p:strVal val="ppt_y"/>
                                          </p:val>
                                        </p:tav>
                                        <p:tav tm="100000">
                                          <p:val>
                                            <p:strVal val="ppt_y+1"/>
                                          </p:val>
                                        </p:tav>
                                      </p:tavLst>
                                    </p:anim>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 decel="100000"/>
                                        <p:tgtEl>
                                          <p:spTgt spid="6"/>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6"/>
                                        </p:tgtEl>
                                        <p:attrNameLst>
                                          <p:attrName>ppt_y</p:attrName>
                                        </p:attrNameLst>
                                      </p:cBhvr>
                                      <p:tavLst>
                                        <p:tav tm="0">
                                          <p:val>
                                            <p:strVal val="ppt_y"/>
                                          </p:val>
                                        </p:tav>
                                        <p:tav tm="100000">
                                          <p:val>
                                            <p:strVal val="ppt_y+1"/>
                                          </p:val>
                                        </p:tav>
                                      </p:tavLst>
                                    </p:anim>
                                    <p:set>
                                      <p:cBhvr>
                                        <p:cTn id="18" dur="1" fill="hold">
                                          <p:stCondLst>
                                            <p:cond delay="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grpId="0" nodeType="clickEffect">
                                  <p:stCondLst>
                                    <p:cond delay="0"/>
                                  </p:stCondLst>
                                  <p:childTnLst>
                                    <p:animEffect transition="out" filter="fade">
                                      <p:cBhvr>
                                        <p:cTn id="22" dur="1000"/>
                                        <p:tgtEl>
                                          <p:spTgt spid="7"/>
                                        </p:tgtEl>
                                      </p:cBhvr>
                                    </p:animEffect>
                                    <p:anim calcmode="lin" valueType="num">
                                      <p:cBhvr>
                                        <p:cTn id="23" dur="1000"/>
                                        <p:tgtEl>
                                          <p:spTgt spid="7"/>
                                        </p:tgtEl>
                                        <p:attrNameLst>
                                          <p:attrName>ppt_x</p:attrName>
                                        </p:attrNameLst>
                                      </p:cBhvr>
                                      <p:tavLst>
                                        <p:tav tm="0">
                                          <p:val>
                                            <p:strVal val="ppt_x"/>
                                          </p:val>
                                        </p:tav>
                                        <p:tav tm="100000">
                                          <p:val>
                                            <p:strVal val="ppt_x"/>
                                          </p:val>
                                        </p:tav>
                                      </p:tavLst>
                                    </p:anim>
                                    <p:anim calcmode="lin" valueType="num">
                                      <p:cBhvr>
                                        <p:cTn id="24" dur="100" decel="100000"/>
                                        <p:tgtEl>
                                          <p:spTgt spid="7"/>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7"/>
                                        </p:tgtEl>
                                        <p:attrNameLst>
                                          <p:attrName>ppt_y</p:attrName>
                                        </p:attrNameLst>
                                      </p:cBhvr>
                                      <p:tavLst>
                                        <p:tav tm="0">
                                          <p:val>
                                            <p:strVal val="ppt_y"/>
                                          </p:val>
                                        </p:tav>
                                        <p:tav tm="100000">
                                          <p:val>
                                            <p:strVal val="ppt_y+1"/>
                                          </p:val>
                                        </p:tav>
                                      </p:tavLst>
                                    </p:anim>
                                    <p:set>
                                      <p:cBhvr>
                                        <p:cTn id="2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Colonization</a:t>
            </a:r>
            <a:endParaRPr lang="en-US" sz="3200" dirty="0"/>
          </a:p>
        </p:txBody>
      </p:sp>
      <p:sp>
        <p:nvSpPr>
          <p:cNvPr id="5" name="TextBox 4"/>
          <p:cNvSpPr txBox="1"/>
          <p:nvPr/>
        </p:nvSpPr>
        <p:spPr>
          <a:xfrm>
            <a:off x="238894" y="1116008"/>
            <a:ext cx="8738509" cy="1015663"/>
          </a:xfrm>
          <a:prstGeom prst="rect">
            <a:avLst/>
          </a:prstGeom>
          <a:noFill/>
        </p:spPr>
        <p:txBody>
          <a:bodyPr wrap="square" rtlCol="0">
            <a:spAutoFit/>
          </a:bodyPr>
          <a:lstStyle/>
          <a:p>
            <a:pPr marL="285750" indent="-285750">
              <a:buFont typeface="Arial"/>
              <a:buChar char="•"/>
            </a:pPr>
            <a:r>
              <a:rPr lang="en-US" sz="2000" dirty="0" smtClean="0"/>
              <a:t>Age of Colonization: </a:t>
            </a:r>
            <a:r>
              <a:rPr lang="en-US" sz="2000" b="0" baseline="0" dirty="0" smtClean="0"/>
              <a:t>Mass amounts of people from a specific country migrating to a new place to settle colonies with their own economies and societies </a:t>
            </a:r>
            <a:endParaRPr lang="en-US" sz="2000" dirty="0" smtClean="0"/>
          </a:p>
          <a:p>
            <a:pPr marL="285750" indent="-285750">
              <a:buFont typeface="Arial"/>
              <a:buChar char="•"/>
            </a:pPr>
            <a:r>
              <a:rPr lang="en-US" sz="2000" dirty="0" smtClean="0"/>
              <a:t> 4 basic reasons for colonization: Political, Social, Religious, Economic</a:t>
            </a:r>
            <a:endParaRPr lang="en-US" sz="2000" dirty="0"/>
          </a:p>
        </p:txBody>
      </p:sp>
      <p:graphicFrame>
        <p:nvGraphicFramePr>
          <p:cNvPr id="8" name="Diagram 7"/>
          <p:cNvGraphicFramePr/>
          <p:nvPr>
            <p:extLst>
              <p:ext uri="{D42A27DB-BD31-4B8C-83A1-F6EECF244321}">
                <p14:modId xmlns:p14="http://schemas.microsoft.com/office/powerpoint/2010/main" val="1247403352"/>
              </p:ext>
            </p:extLst>
          </p:nvPr>
        </p:nvGraphicFramePr>
        <p:xfrm>
          <a:off x="0" y="2718251"/>
          <a:ext cx="914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257936" y="2757951"/>
            <a:ext cx="6886064" cy="82097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smtClean="0"/>
              <a:t>Push and Pull Factors?</a:t>
            </a:r>
            <a:endParaRPr lang="en-US" sz="2400" dirty="0"/>
          </a:p>
        </p:txBody>
      </p:sp>
      <p:sp>
        <p:nvSpPr>
          <p:cNvPr id="12" name="Rectangle 11"/>
          <p:cNvSpPr/>
          <p:nvPr/>
        </p:nvSpPr>
        <p:spPr>
          <a:xfrm>
            <a:off x="2257936" y="3821116"/>
            <a:ext cx="6886064" cy="82097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Push and Pull Factors?</a:t>
            </a:r>
            <a:endParaRPr lang="en-US" sz="2400" dirty="0"/>
          </a:p>
        </p:txBody>
      </p:sp>
      <p:sp>
        <p:nvSpPr>
          <p:cNvPr id="13" name="Rectangle 12"/>
          <p:cNvSpPr/>
          <p:nvPr/>
        </p:nvSpPr>
        <p:spPr>
          <a:xfrm>
            <a:off x="2257936" y="4858625"/>
            <a:ext cx="6886064" cy="8209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Push and Pull Factors?</a:t>
            </a:r>
            <a:endParaRPr lang="en-US" sz="2400" dirty="0"/>
          </a:p>
        </p:txBody>
      </p:sp>
      <p:sp>
        <p:nvSpPr>
          <p:cNvPr id="14" name="Rectangle 13"/>
          <p:cNvSpPr/>
          <p:nvPr/>
        </p:nvSpPr>
        <p:spPr>
          <a:xfrm>
            <a:off x="2257936" y="5831996"/>
            <a:ext cx="6886064" cy="82097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smtClean="0"/>
              <a:t>Push and Pull Factors?</a:t>
            </a:r>
            <a:endParaRPr lang="en-US" sz="2400" dirty="0"/>
          </a:p>
        </p:txBody>
      </p:sp>
    </p:spTree>
    <p:extLst>
      <p:ext uri="{BB962C8B-B14F-4D97-AF65-F5344CB8AC3E}">
        <p14:creationId xmlns:p14="http://schemas.microsoft.com/office/powerpoint/2010/main" val="23327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 decel="100000"/>
                                        <p:tgtEl>
                                          <p:spTgt spid="9"/>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9"/>
                                        </p:tgtEl>
                                        <p:attrNameLst>
                                          <p:attrName>ppt_y</p:attrName>
                                        </p:attrNameLst>
                                      </p:cBhvr>
                                      <p:tavLst>
                                        <p:tav tm="0">
                                          <p:val>
                                            <p:strVal val="ppt_y"/>
                                          </p:val>
                                        </p:tav>
                                        <p:tav tm="100000">
                                          <p:val>
                                            <p:strVal val="ppt_y+1"/>
                                          </p:val>
                                        </p:tav>
                                      </p:tavLst>
                                    </p:anim>
                                    <p:set>
                                      <p:cBhvr>
                                        <p:cTn id="10" dur="1" fill="hold">
                                          <p:stCondLst>
                                            <p:cond delay="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0" nodeType="clickEffect">
                                  <p:stCondLst>
                                    <p:cond delay="0"/>
                                  </p:stCondLst>
                                  <p:childTnLst>
                                    <p:animEffect transition="out" filter="fade">
                                      <p:cBhvr>
                                        <p:cTn id="14" dur="1000"/>
                                        <p:tgtEl>
                                          <p:spTgt spid="12"/>
                                        </p:tgtEl>
                                      </p:cBhvr>
                                    </p:animEffect>
                                    <p:anim calcmode="lin" valueType="num">
                                      <p:cBhvr>
                                        <p:cTn id="15" dur="1000"/>
                                        <p:tgtEl>
                                          <p:spTgt spid="12"/>
                                        </p:tgtEl>
                                        <p:attrNameLst>
                                          <p:attrName>ppt_x</p:attrName>
                                        </p:attrNameLst>
                                      </p:cBhvr>
                                      <p:tavLst>
                                        <p:tav tm="0">
                                          <p:val>
                                            <p:strVal val="ppt_x"/>
                                          </p:val>
                                        </p:tav>
                                        <p:tav tm="100000">
                                          <p:val>
                                            <p:strVal val="ppt_x"/>
                                          </p:val>
                                        </p:tav>
                                      </p:tavLst>
                                    </p:anim>
                                    <p:anim calcmode="lin" valueType="num">
                                      <p:cBhvr>
                                        <p:cTn id="16" dur="100" decel="100000"/>
                                        <p:tgtEl>
                                          <p:spTgt spid="12"/>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12"/>
                                        </p:tgtEl>
                                        <p:attrNameLst>
                                          <p:attrName>ppt_y</p:attrName>
                                        </p:attrNameLst>
                                      </p:cBhvr>
                                      <p:tavLst>
                                        <p:tav tm="0">
                                          <p:val>
                                            <p:strVal val="ppt_y"/>
                                          </p:val>
                                        </p:tav>
                                        <p:tav tm="100000">
                                          <p:val>
                                            <p:strVal val="ppt_y+1"/>
                                          </p:val>
                                        </p:tav>
                                      </p:tavLst>
                                    </p:anim>
                                    <p:set>
                                      <p:cBhvr>
                                        <p:cTn id="18" dur="1" fill="hold">
                                          <p:stCondLst>
                                            <p:cond delay="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grpId="0" nodeType="clickEffect">
                                  <p:stCondLst>
                                    <p:cond delay="0"/>
                                  </p:stCondLst>
                                  <p:childTnLst>
                                    <p:animEffect transition="out" filter="fade">
                                      <p:cBhvr>
                                        <p:cTn id="22" dur="1000"/>
                                        <p:tgtEl>
                                          <p:spTgt spid="13"/>
                                        </p:tgtEl>
                                      </p:cBhvr>
                                    </p:animEffect>
                                    <p:anim calcmode="lin" valueType="num">
                                      <p:cBhvr>
                                        <p:cTn id="23" dur="1000"/>
                                        <p:tgtEl>
                                          <p:spTgt spid="13"/>
                                        </p:tgtEl>
                                        <p:attrNameLst>
                                          <p:attrName>ppt_x</p:attrName>
                                        </p:attrNameLst>
                                      </p:cBhvr>
                                      <p:tavLst>
                                        <p:tav tm="0">
                                          <p:val>
                                            <p:strVal val="ppt_x"/>
                                          </p:val>
                                        </p:tav>
                                        <p:tav tm="100000">
                                          <p:val>
                                            <p:strVal val="ppt_x"/>
                                          </p:val>
                                        </p:tav>
                                      </p:tavLst>
                                    </p:anim>
                                    <p:anim calcmode="lin" valueType="num">
                                      <p:cBhvr>
                                        <p:cTn id="24" dur="100" decel="100000"/>
                                        <p:tgtEl>
                                          <p:spTgt spid="13"/>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13"/>
                                        </p:tgtEl>
                                        <p:attrNameLst>
                                          <p:attrName>ppt_y</p:attrName>
                                        </p:attrNameLst>
                                      </p:cBhvr>
                                      <p:tavLst>
                                        <p:tav tm="0">
                                          <p:val>
                                            <p:strVal val="ppt_y"/>
                                          </p:val>
                                        </p:tav>
                                        <p:tav tm="100000">
                                          <p:val>
                                            <p:strVal val="ppt_y+1"/>
                                          </p:val>
                                        </p:tav>
                                      </p:tavLst>
                                    </p:anim>
                                    <p:set>
                                      <p:cBhvr>
                                        <p:cTn id="26" dur="1" fill="hold">
                                          <p:stCondLst>
                                            <p:cond delay="9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7" presetClass="exit" presetSubtype="0" fill="hold" grpId="0" nodeType="clickEffect">
                                  <p:stCondLst>
                                    <p:cond delay="0"/>
                                  </p:stCondLst>
                                  <p:childTnLst>
                                    <p:animEffect transition="out" filter="fade">
                                      <p:cBhvr>
                                        <p:cTn id="30" dur="1000"/>
                                        <p:tgtEl>
                                          <p:spTgt spid="14"/>
                                        </p:tgtEl>
                                      </p:cBhvr>
                                    </p:animEffect>
                                    <p:anim calcmode="lin" valueType="num">
                                      <p:cBhvr>
                                        <p:cTn id="31" dur="1000"/>
                                        <p:tgtEl>
                                          <p:spTgt spid="14"/>
                                        </p:tgtEl>
                                        <p:attrNameLst>
                                          <p:attrName>ppt_x</p:attrName>
                                        </p:attrNameLst>
                                      </p:cBhvr>
                                      <p:tavLst>
                                        <p:tav tm="0">
                                          <p:val>
                                            <p:strVal val="ppt_x"/>
                                          </p:val>
                                        </p:tav>
                                        <p:tav tm="100000">
                                          <p:val>
                                            <p:strVal val="ppt_x"/>
                                          </p:val>
                                        </p:tav>
                                      </p:tavLst>
                                    </p:anim>
                                    <p:anim calcmode="lin" valueType="num">
                                      <p:cBhvr>
                                        <p:cTn id="32" dur="100" decel="100000"/>
                                        <p:tgtEl>
                                          <p:spTgt spid="14"/>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4"/>
                                        </p:tgtEl>
                                        <p:attrNameLst>
                                          <p:attrName>ppt_y</p:attrName>
                                        </p:attrNameLst>
                                      </p:cBhvr>
                                      <p:tavLst>
                                        <p:tav tm="0">
                                          <p:val>
                                            <p:strVal val="ppt_y"/>
                                          </p:val>
                                        </p:tav>
                                        <p:tav tm="100000">
                                          <p:val>
                                            <p:strVal val="ppt_y+1"/>
                                          </p:val>
                                        </p:tav>
                                      </p:tavLst>
                                    </p:anim>
                                    <p:set>
                                      <p:cBhvr>
                                        <p:cTn id="34"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13 Colonies Map</a:t>
            </a:r>
            <a:endParaRPr lang="en-US" sz="3200" dirty="0"/>
          </a:p>
        </p:txBody>
      </p:sp>
      <p:sp>
        <p:nvSpPr>
          <p:cNvPr id="5" name="TextBox 4"/>
          <p:cNvSpPr txBox="1"/>
          <p:nvPr/>
        </p:nvSpPr>
        <p:spPr>
          <a:xfrm>
            <a:off x="238894" y="1000558"/>
            <a:ext cx="8738509" cy="1569660"/>
          </a:xfrm>
          <a:prstGeom prst="rect">
            <a:avLst/>
          </a:prstGeom>
          <a:noFill/>
        </p:spPr>
        <p:txBody>
          <a:bodyPr wrap="square" rtlCol="0">
            <a:spAutoFit/>
          </a:bodyPr>
          <a:lstStyle/>
          <a:p>
            <a:pPr marL="285750" indent="-285750">
              <a:buFont typeface="Arial"/>
              <a:buChar char="•"/>
            </a:pPr>
            <a:r>
              <a:rPr lang="en-US" sz="2400" dirty="0" smtClean="0"/>
              <a:t>Label the 13 Colonies and color regions as followed</a:t>
            </a:r>
          </a:p>
          <a:p>
            <a:pPr marL="742950" lvl="1" indent="-285750">
              <a:buFont typeface="Arial"/>
              <a:buChar char="•"/>
            </a:pPr>
            <a:r>
              <a:rPr lang="en-US" sz="2400" dirty="0" smtClean="0"/>
              <a:t>New England – Red</a:t>
            </a:r>
          </a:p>
          <a:p>
            <a:pPr marL="742950" lvl="1" indent="-285750">
              <a:buFont typeface="Arial"/>
              <a:buChar char="•"/>
            </a:pPr>
            <a:r>
              <a:rPr lang="en-US" sz="2400" dirty="0" smtClean="0"/>
              <a:t>Middle – Green</a:t>
            </a:r>
          </a:p>
          <a:p>
            <a:pPr marL="742950" lvl="1" indent="-285750">
              <a:buFont typeface="Arial"/>
              <a:buChar char="•"/>
            </a:pPr>
            <a:r>
              <a:rPr lang="en-US" sz="2400" dirty="0" smtClean="0"/>
              <a:t>Southern - Orange</a:t>
            </a:r>
          </a:p>
        </p:txBody>
      </p:sp>
      <p:pic>
        <p:nvPicPr>
          <p:cNvPr id="10" name="Picture 9"/>
          <p:cNvPicPr>
            <a:picLocks noChangeAspect="1"/>
          </p:cNvPicPr>
          <p:nvPr/>
        </p:nvPicPr>
        <p:blipFill rotWithShape="1">
          <a:blip r:embed="rId3"/>
          <a:srcRect l="71292" t="1" b="28579"/>
          <a:stretch/>
        </p:blipFill>
        <p:spPr>
          <a:xfrm>
            <a:off x="5272794" y="563472"/>
            <a:ext cx="3704609" cy="6144166"/>
          </a:xfrm>
          <a:prstGeom prst="rect">
            <a:avLst/>
          </a:prstGeom>
        </p:spPr>
      </p:pic>
      <p:sp>
        <p:nvSpPr>
          <p:cNvPr id="2" name="Rectangle 1"/>
          <p:cNvSpPr/>
          <p:nvPr/>
        </p:nvSpPr>
        <p:spPr>
          <a:xfrm>
            <a:off x="1077648" y="2615607"/>
            <a:ext cx="2873737" cy="40920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u="sng" dirty="0" smtClean="0"/>
              <a:t>Colony Bank</a:t>
            </a:r>
            <a:endParaRPr lang="en-US" dirty="0"/>
          </a:p>
          <a:p>
            <a:pPr algn="ctr"/>
            <a:r>
              <a:rPr lang="en-US" dirty="0" smtClean="0"/>
              <a:t>Delaware</a:t>
            </a:r>
          </a:p>
          <a:p>
            <a:pPr algn="ctr"/>
            <a:r>
              <a:rPr lang="en-US" dirty="0" smtClean="0"/>
              <a:t>New York</a:t>
            </a:r>
          </a:p>
          <a:p>
            <a:pPr algn="ctr"/>
            <a:r>
              <a:rPr lang="en-US" dirty="0" smtClean="0"/>
              <a:t>Massachusetts</a:t>
            </a:r>
          </a:p>
          <a:p>
            <a:pPr algn="ctr"/>
            <a:r>
              <a:rPr lang="en-US" dirty="0" smtClean="0"/>
              <a:t>New Hampshire</a:t>
            </a:r>
          </a:p>
          <a:p>
            <a:pPr algn="ctr"/>
            <a:r>
              <a:rPr lang="en-US" dirty="0" smtClean="0"/>
              <a:t>Connecticut</a:t>
            </a:r>
          </a:p>
          <a:p>
            <a:pPr algn="ctr"/>
            <a:r>
              <a:rPr lang="en-US" dirty="0" smtClean="0"/>
              <a:t>North Carolina</a:t>
            </a:r>
          </a:p>
          <a:p>
            <a:pPr algn="ctr"/>
            <a:r>
              <a:rPr lang="en-US" dirty="0" smtClean="0"/>
              <a:t>South Carolina</a:t>
            </a:r>
          </a:p>
          <a:p>
            <a:pPr algn="ctr"/>
            <a:r>
              <a:rPr lang="en-US" dirty="0" smtClean="0"/>
              <a:t>Georgia</a:t>
            </a:r>
          </a:p>
          <a:p>
            <a:pPr algn="ctr"/>
            <a:r>
              <a:rPr lang="en-US" dirty="0" smtClean="0"/>
              <a:t>Maryland</a:t>
            </a:r>
          </a:p>
          <a:p>
            <a:pPr algn="ctr"/>
            <a:r>
              <a:rPr lang="en-US" dirty="0" smtClean="0"/>
              <a:t>New Jersey</a:t>
            </a:r>
          </a:p>
          <a:p>
            <a:pPr algn="ctr"/>
            <a:r>
              <a:rPr lang="en-US" dirty="0" smtClean="0"/>
              <a:t>Rhode Island</a:t>
            </a:r>
          </a:p>
          <a:p>
            <a:pPr algn="ctr"/>
            <a:r>
              <a:rPr lang="en-US" dirty="0" smtClean="0"/>
              <a:t>Virginia</a:t>
            </a:r>
          </a:p>
          <a:p>
            <a:pPr algn="ctr"/>
            <a:r>
              <a:rPr lang="en-US" dirty="0" smtClean="0"/>
              <a:t>Maryland</a:t>
            </a:r>
            <a:endParaRPr lang="en-US" dirty="0"/>
          </a:p>
        </p:txBody>
      </p:sp>
    </p:spTree>
    <p:extLst>
      <p:ext uri="{BB962C8B-B14F-4D97-AF65-F5344CB8AC3E}">
        <p14:creationId xmlns:p14="http://schemas.microsoft.com/office/powerpoint/2010/main" val="2913959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13 Colonies Map</a:t>
            </a:r>
            <a:endParaRPr lang="en-US" sz="3200" dirty="0"/>
          </a:p>
        </p:txBody>
      </p:sp>
      <p:sp>
        <p:nvSpPr>
          <p:cNvPr id="5" name="TextBox 4"/>
          <p:cNvSpPr txBox="1"/>
          <p:nvPr/>
        </p:nvSpPr>
        <p:spPr>
          <a:xfrm>
            <a:off x="238894" y="1000558"/>
            <a:ext cx="8738509" cy="1938992"/>
          </a:xfrm>
          <a:prstGeom prst="rect">
            <a:avLst/>
          </a:prstGeom>
          <a:noFill/>
        </p:spPr>
        <p:txBody>
          <a:bodyPr wrap="square" rtlCol="0">
            <a:spAutoFit/>
          </a:bodyPr>
          <a:lstStyle/>
          <a:p>
            <a:pPr marL="285750" indent="-285750">
              <a:buFont typeface="Arial"/>
              <a:buChar char="•"/>
            </a:pPr>
            <a:r>
              <a:rPr lang="en-US" sz="2400" dirty="0" smtClean="0"/>
              <a:t>New England Colonies</a:t>
            </a:r>
          </a:p>
          <a:p>
            <a:pPr marL="742950" lvl="1" indent="-285750">
              <a:buFont typeface="Arial"/>
              <a:buChar char="•"/>
            </a:pPr>
            <a:r>
              <a:rPr lang="en-US" sz="2400" dirty="0" smtClean="0"/>
              <a:t>Connecticut</a:t>
            </a:r>
          </a:p>
          <a:p>
            <a:pPr marL="742950" lvl="1" indent="-285750">
              <a:buFont typeface="Arial"/>
              <a:buChar char="•"/>
            </a:pPr>
            <a:r>
              <a:rPr lang="en-US" sz="2400" dirty="0" smtClean="0"/>
              <a:t>New Hampshire</a:t>
            </a:r>
          </a:p>
          <a:p>
            <a:pPr marL="742950" lvl="1" indent="-285750">
              <a:buFont typeface="Arial"/>
              <a:buChar char="•"/>
            </a:pPr>
            <a:r>
              <a:rPr lang="en-US" sz="2400" dirty="0" smtClean="0"/>
              <a:t>Massachusetts</a:t>
            </a:r>
          </a:p>
          <a:p>
            <a:pPr marL="742950" lvl="1" indent="-285750">
              <a:buFont typeface="Arial"/>
              <a:buChar char="•"/>
            </a:pPr>
            <a:r>
              <a:rPr lang="en-US" sz="2400" dirty="0" smtClean="0"/>
              <a:t>Rhode Island</a:t>
            </a:r>
          </a:p>
        </p:txBody>
      </p:sp>
      <p:pic>
        <p:nvPicPr>
          <p:cNvPr id="7" name="Picture 6"/>
          <p:cNvPicPr>
            <a:picLocks noChangeAspect="1"/>
          </p:cNvPicPr>
          <p:nvPr/>
        </p:nvPicPr>
        <p:blipFill rotWithShape="1">
          <a:blip r:embed="rId3"/>
          <a:srcRect l="83403" b="62846"/>
          <a:stretch/>
        </p:blipFill>
        <p:spPr>
          <a:xfrm>
            <a:off x="3851389" y="499337"/>
            <a:ext cx="3801087" cy="5672863"/>
          </a:xfrm>
          <a:prstGeom prst="rect">
            <a:avLst/>
          </a:prstGeom>
        </p:spPr>
      </p:pic>
      <p:cxnSp>
        <p:nvCxnSpPr>
          <p:cNvPr id="8" name="Straight Arrow Connector 7"/>
          <p:cNvCxnSpPr/>
          <p:nvPr/>
        </p:nvCxnSpPr>
        <p:spPr>
          <a:xfrm flipH="1">
            <a:off x="5791200" y="3657600"/>
            <a:ext cx="1447800" cy="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cxnSp>
        <p:nvCxnSpPr>
          <p:cNvPr id="9" name="Straight Arrow Connector 8"/>
          <p:cNvCxnSpPr/>
          <p:nvPr/>
        </p:nvCxnSpPr>
        <p:spPr>
          <a:xfrm flipH="1">
            <a:off x="5943600" y="4191000"/>
            <a:ext cx="1447800" cy="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cxnSp>
        <p:nvCxnSpPr>
          <p:cNvPr id="11" name="Straight Arrow Connector 10"/>
          <p:cNvCxnSpPr/>
          <p:nvPr/>
        </p:nvCxnSpPr>
        <p:spPr>
          <a:xfrm flipH="1">
            <a:off x="6096000" y="4572000"/>
            <a:ext cx="1447800" cy="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cxnSp>
        <p:nvCxnSpPr>
          <p:cNvPr id="12" name="Straight Arrow Connector 11"/>
          <p:cNvCxnSpPr/>
          <p:nvPr/>
        </p:nvCxnSpPr>
        <p:spPr>
          <a:xfrm flipH="1" flipV="1">
            <a:off x="5486400" y="4800600"/>
            <a:ext cx="1676400" cy="45720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sp>
        <p:nvSpPr>
          <p:cNvPr id="13" name="Rounded Rectangle 12"/>
          <p:cNvSpPr/>
          <p:nvPr/>
        </p:nvSpPr>
        <p:spPr>
          <a:xfrm>
            <a:off x="6934200" y="34290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New Hampshire</a:t>
            </a:r>
            <a:endParaRPr lang="en-US" sz="2000" dirty="0"/>
          </a:p>
        </p:txBody>
      </p:sp>
      <p:sp>
        <p:nvSpPr>
          <p:cNvPr id="14" name="Rounded Rectangle 13"/>
          <p:cNvSpPr/>
          <p:nvPr/>
        </p:nvSpPr>
        <p:spPr>
          <a:xfrm>
            <a:off x="6934200" y="39624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Massachusetts</a:t>
            </a:r>
            <a:endParaRPr lang="en-US" sz="2000" dirty="0"/>
          </a:p>
        </p:txBody>
      </p:sp>
      <p:sp>
        <p:nvSpPr>
          <p:cNvPr id="15" name="Rounded Rectangle 14"/>
          <p:cNvSpPr/>
          <p:nvPr/>
        </p:nvSpPr>
        <p:spPr>
          <a:xfrm>
            <a:off x="6934200" y="44958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Rhode Island</a:t>
            </a:r>
            <a:endParaRPr lang="en-US" sz="2000" dirty="0"/>
          </a:p>
        </p:txBody>
      </p:sp>
      <p:sp>
        <p:nvSpPr>
          <p:cNvPr id="16" name="Rounded Rectangle 15"/>
          <p:cNvSpPr/>
          <p:nvPr/>
        </p:nvSpPr>
        <p:spPr>
          <a:xfrm>
            <a:off x="6934200" y="50292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Connecticut</a:t>
            </a:r>
            <a:endParaRPr lang="en-US" sz="2000" dirty="0"/>
          </a:p>
        </p:txBody>
      </p:sp>
    </p:spTree>
    <p:extLst>
      <p:ext uri="{BB962C8B-B14F-4D97-AF65-F5344CB8AC3E}">
        <p14:creationId xmlns:p14="http://schemas.microsoft.com/office/powerpoint/2010/main" val="3195243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13 Colonies Map</a:t>
            </a:r>
            <a:endParaRPr lang="en-US" sz="3200" dirty="0"/>
          </a:p>
        </p:txBody>
      </p:sp>
      <p:sp>
        <p:nvSpPr>
          <p:cNvPr id="5" name="TextBox 4"/>
          <p:cNvSpPr txBox="1"/>
          <p:nvPr/>
        </p:nvSpPr>
        <p:spPr>
          <a:xfrm>
            <a:off x="238894" y="1000558"/>
            <a:ext cx="8738509" cy="1938992"/>
          </a:xfrm>
          <a:prstGeom prst="rect">
            <a:avLst/>
          </a:prstGeom>
          <a:noFill/>
        </p:spPr>
        <p:txBody>
          <a:bodyPr wrap="square" rtlCol="0">
            <a:spAutoFit/>
          </a:bodyPr>
          <a:lstStyle/>
          <a:p>
            <a:pPr marL="285750" indent="-285750">
              <a:buFont typeface="Arial"/>
              <a:buChar char="•"/>
            </a:pPr>
            <a:r>
              <a:rPr lang="en-US" sz="2400" dirty="0" smtClean="0"/>
              <a:t>Middle Colonies</a:t>
            </a:r>
          </a:p>
          <a:p>
            <a:pPr marL="742950" lvl="1" indent="-285750">
              <a:buFont typeface="Arial"/>
              <a:buChar char="•"/>
            </a:pPr>
            <a:r>
              <a:rPr lang="en-US" sz="2400" dirty="0" smtClean="0"/>
              <a:t>New York</a:t>
            </a:r>
          </a:p>
          <a:p>
            <a:pPr marL="742950" lvl="1" indent="-285750">
              <a:buFont typeface="Arial"/>
              <a:buChar char="•"/>
            </a:pPr>
            <a:r>
              <a:rPr lang="en-US" sz="2400" dirty="0" smtClean="0"/>
              <a:t>New Jersey</a:t>
            </a:r>
          </a:p>
          <a:p>
            <a:pPr marL="742950" lvl="1" indent="-285750">
              <a:buFont typeface="Arial"/>
              <a:buChar char="•"/>
            </a:pPr>
            <a:r>
              <a:rPr lang="en-US" sz="2400" dirty="0" smtClean="0"/>
              <a:t>Pennsylvania</a:t>
            </a:r>
          </a:p>
          <a:p>
            <a:pPr marL="742950" lvl="1" indent="-285750">
              <a:buFont typeface="Arial"/>
              <a:buChar char="•"/>
            </a:pPr>
            <a:r>
              <a:rPr lang="en-US" sz="2400" dirty="0" smtClean="0"/>
              <a:t>Delaware</a:t>
            </a:r>
          </a:p>
        </p:txBody>
      </p:sp>
      <p:pic>
        <p:nvPicPr>
          <p:cNvPr id="18" name="Picture 17"/>
          <p:cNvPicPr>
            <a:picLocks noChangeAspect="1"/>
          </p:cNvPicPr>
          <p:nvPr/>
        </p:nvPicPr>
        <p:blipFill rotWithShape="1">
          <a:blip r:embed="rId3"/>
          <a:srcRect l="76808" t="14366" b="59180"/>
          <a:stretch/>
        </p:blipFill>
        <p:spPr>
          <a:xfrm>
            <a:off x="2743200" y="1524000"/>
            <a:ext cx="5311490" cy="4039068"/>
          </a:xfrm>
          <a:prstGeom prst="rect">
            <a:avLst/>
          </a:prstGeom>
        </p:spPr>
      </p:pic>
      <p:cxnSp>
        <p:nvCxnSpPr>
          <p:cNvPr id="19" name="Straight Arrow Connector 18"/>
          <p:cNvCxnSpPr/>
          <p:nvPr/>
        </p:nvCxnSpPr>
        <p:spPr>
          <a:xfrm flipH="1" flipV="1">
            <a:off x="5105400" y="3276600"/>
            <a:ext cx="2133600" cy="38100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p:nvPr/>
        </p:nvCxnSpPr>
        <p:spPr>
          <a:xfrm flipH="1">
            <a:off x="5410200" y="4191000"/>
            <a:ext cx="1981200" cy="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p:nvPr/>
        </p:nvCxnSpPr>
        <p:spPr>
          <a:xfrm flipH="1" flipV="1">
            <a:off x="4572000" y="4495800"/>
            <a:ext cx="2971800" cy="7620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cxnSp>
        <p:nvCxnSpPr>
          <p:cNvPr id="22" name="Straight Arrow Connector 21"/>
          <p:cNvCxnSpPr/>
          <p:nvPr/>
        </p:nvCxnSpPr>
        <p:spPr>
          <a:xfrm flipH="1">
            <a:off x="5410200" y="5257800"/>
            <a:ext cx="1752600" cy="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sp>
        <p:nvSpPr>
          <p:cNvPr id="23" name="Rounded Rectangle 22"/>
          <p:cNvSpPr/>
          <p:nvPr/>
        </p:nvSpPr>
        <p:spPr>
          <a:xfrm>
            <a:off x="6934200" y="34290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New York</a:t>
            </a:r>
            <a:endParaRPr lang="en-US" sz="2000" dirty="0"/>
          </a:p>
        </p:txBody>
      </p:sp>
      <p:sp>
        <p:nvSpPr>
          <p:cNvPr id="24" name="Rounded Rectangle 23"/>
          <p:cNvSpPr/>
          <p:nvPr/>
        </p:nvSpPr>
        <p:spPr>
          <a:xfrm>
            <a:off x="6934200" y="39624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New Jersey</a:t>
            </a:r>
            <a:endParaRPr lang="en-US" sz="2000" dirty="0"/>
          </a:p>
        </p:txBody>
      </p:sp>
      <p:sp>
        <p:nvSpPr>
          <p:cNvPr id="25" name="Rounded Rectangle 24"/>
          <p:cNvSpPr/>
          <p:nvPr/>
        </p:nvSpPr>
        <p:spPr>
          <a:xfrm>
            <a:off x="6934200" y="44958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Pennsylvania</a:t>
            </a:r>
            <a:endParaRPr lang="en-US" sz="2000" dirty="0"/>
          </a:p>
        </p:txBody>
      </p:sp>
      <p:sp>
        <p:nvSpPr>
          <p:cNvPr id="26" name="Rounded Rectangle 25"/>
          <p:cNvSpPr/>
          <p:nvPr/>
        </p:nvSpPr>
        <p:spPr>
          <a:xfrm>
            <a:off x="6934200" y="50292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Delaware</a:t>
            </a:r>
            <a:endParaRPr lang="en-US" sz="2000" dirty="0"/>
          </a:p>
        </p:txBody>
      </p:sp>
    </p:spTree>
    <p:extLst>
      <p:ext uri="{BB962C8B-B14F-4D97-AF65-F5344CB8AC3E}">
        <p14:creationId xmlns:p14="http://schemas.microsoft.com/office/powerpoint/2010/main" val="959023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894" y="150898"/>
            <a:ext cx="8738509" cy="704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13 Colonies Map</a:t>
            </a:r>
            <a:endParaRPr lang="en-US" sz="3200" dirty="0"/>
          </a:p>
        </p:txBody>
      </p:sp>
      <p:sp>
        <p:nvSpPr>
          <p:cNvPr id="5" name="TextBox 4"/>
          <p:cNvSpPr txBox="1"/>
          <p:nvPr/>
        </p:nvSpPr>
        <p:spPr>
          <a:xfrm>
            <a:off x="238894" y="1000558"/>
            <a:ext cx="8738509" cy="2308324"/>
          </a:xfrm>
          <a:prstGeom prst="rect">
            <a:avLst/>
          </a:prstGeom>
          <a:noFill/>
        </p:spPr>
        <p:txBody>
          <a:bodyPr wrap="square" rtlCol="0">
            <a:spAutoFit/>
          </a:bodyPr>
          <a:lstStyle/>
          <a:p>
            <a:pPr marL="285750" indent="-285750">
              <a:buFont typeface="Arial"/>
              <a:buChar char="•"/>
            </a:pPr>
            <a:r>
              <a:rPr lang="en-US" sz="2400" dirty="0" smtClean="0"/>
              <a:t>Southern Colonies</a:t>
            </a:r>
          </a:p>
          <a:p>
            <a:pPr marL="742950" lvl="1" indent="-285750">
              <a:buFont typeface="Arial"/>
              <a:buChar char="•"/>
            </a:pPr>
            <a:r>
              <a:rPr lang="en-US" sz="2400" dirty="0" smtClean="0"/>
              <a:t>Virginia</a:t>
            </a:r>
          </a:p>
          <a:p>
            <a:pPr marL="742950" lvl="1" indent="-285750">
              <a:buFont typeface="Arial"/>
              <a:buChar char="•"/>
            </a:pPr>
            <a:r>
              <a:rPr lang="en-US" sz="2400" dirty="0" smtClean="0"/>
              <a:t>Maryland</a:t>
            </a:r>
          </a:p>
          <a:p>
            <a:pPr marL="742950" lvl="1" indent="-285750">
              <a:buFont typeface="Arial"/>
              <a:buChar char="•"/>
            </a:pPr>
            <a:r>
              <a:rPr lang="en-US" sz="2400" dirty="0" smtClean="0"/>
              <a:t>North Carolina</a:t>
            </a:r>
          </a:p>
          <a:p>
            <a:pPr marL="742950" lvl="1" indent="-285750">
              <a:buFont typeface="Arial"/>
              <a:buChar char="•"/>
            </a:pPr>
            <a:r>
              <a:rPr lang="en-US" sz="2400" dirty="0" smtClean="0"/>
              <a:t>South Carolina</a:t>
            </a:r>
          </a:p>
          <a:p>
            <a:pPr marL="742950" lvl="1" indent="-285750">
              <a:buFont typeface="Arial"/>
              <a:buChar char="•"/>
            </a:pPr>
            <a:r>
              <a:rPr lang="en-US" sz="2400" dirty="0" smtClean="0"/>
              <a:t>Georgia</a:t>
            </a:r>
          </a:p>
        </p:txBody>
      </p:sp>
      <p:pic>
        <p:nvPicPr>
          <p:cNvPr id="14" name="Picture 13"/>
          <p:cNvPicPr>
            <a:picLocks noChangeAspect="1"/>
          </p:cNvPicPr>
          <p:nvPr/>
        </p:nvPicPr>
        <p:blipFill rotWithShape="1">
          <a:blip r:embed="rId3"/>
          <a:srcRect l="70949" t="33695" b="26748"/>
          <a:stretch/>
        </p:blipFill>
        <p:spPr>
          <a:xfrm>
            <a:off x="3458759" y="1447800"/>
            <a:ext cx="5036407" cy="4572000"/>
          </a:xfrm>
          <a:prstGeom prst="rect">
            <a:avLst/>
          </a:prstGeom>
        </p:spPr>
      </p:pic>
      <p:cxnSp>
        <p:nvCxnSpPr>
          <p:cNvPr id="15" name="Straight Arrow Connector 14"/>
          <p:cNvCxnSpPr/>
          <p:nvPr/>
        </p:nvCxnSpPr>
        <p:spPr>
          <a:xfrm flipH="1" flipV="1">
            <a:off x="5943600" y="1905000"/>
            <a:ext cx="1295400" cy="129540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flipH="1" flipV="1">
            <a:off x="5715000" y="2819400"/>
            <a:ext cx="1676400" cy="91440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p:nvPr/>
        </p:nvCxnSpPr>
        <p:spPr>
          <a:xfrm flipH="1" flipV="1">
            <a:off x="5867400" y="3733800"/>
            <a:ext cx="1676400" cy="38100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p:nvPr/>
        </p:nvCxnSpPr>
        <p:spPr>
          <a:xfrm flipH="1" flipV="1">
            <a:off x="5410200" y="4495800"/>
            <a:ext cx="1752600" cy="30480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sp>
        <p:nvSpPr>
          <p:cNvPr id="28" name="Rounded Rectangle 27"/>
          <p:cNvSpPr/>
          <p:nvPr/>
        </p:nvSpPr>
        <p:spPr>
          <a:xfrm>
            <a:off x="6934200" y="29718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Maryland</a:t>
            </a:r>
            <a:endParaRPr lang="en-US" sz="2000" dirty="0"/>
          </a:p>
        </p:txBody>
      </p:sp>
      <p:sp>
        <p:nvSpPr>
          <p:cNvPr id="29" name="Rounded Rectangle 28"/>
          <p:cNvSpPr/>
          <p:nvPr/>
        </p:nvSpPr>
        <p:spPr>
          <a:xfrm>
            <a:off x="6934200" y="35052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Virginia</a:t>
            </a:r>
            <a:endParaRPr lang="en-US" sz="2000" dirty="0"/>
          </a:p>
        </p:txBody>
      </p:sp>
      <p:sp>
        <p:nvSpPr>
          <p:cNvPr id="30" name="Rounded Rectangle 29"/>
          <p:cNvSpPr/>
          <p:nvPr/>
        </p:nvSpPr>
        <p:spPr>
          <a:xfrm>
            <a:off x="6934200" y="40386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North Carolina</a:t>
            </a:r>
            <a:endParaRPr lang="en-US" sz="2000" dirty="0"/>
          </a:p>
        </p:txBody>
      </p:sp>
      <p:sp>
        <p:nvSpPr>
          <p:cNvPr id="31" name="Rounded Rectangle 30"/>
          <p:cNvSpPr/>
          <p:nvPr/>
        </p:nvSpPr>
        <p:spPr>
          <a:xfrm>
            <a:off x="6934200" y="45720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South Carolina</a:t>
            </a:r>
            <a:endParaRPr lang="en-US" sz="2000" dirty="0"/>
          </a:p>
        </p:txBody>
      </p:sp>
      <p:cxnSp>
        <p:nvCxnSpPr>
          <p:cNvPr id="32" name="Straight Arrow Connector 31"/>
          <p:cNvCxnSpPr/>
          <p:nvPr/>
        </p:nvCxnSpPr>
        <p:spPr>
          <a:xfrm flipH="1">
            <a:off x="4953000" y="5334000"/>
            <a:ext cx="2209800" cy="0"/>
          </a:xfrm>
          <a:prstGeom prst="straightConnector1">
            <a:avLst/>
          </a:prstGeom>
          <a:ln w="50800">
            <a:tailEnd type="arrow"/>
          </a:ln>
        </p:spPr>
        <p:style>
          <a:lnRef idx="2">
            <a:schemeClr val="accent3"/>
          </a:lnRef>
          <a:fillRef idx="0">
            <a:schemeClr val="accent3"/>
          </a:fillRef>
          <a:effectRef idx="1">
            <a:schemeClr val="accent3"/>
          </a:effectRef>
          <a:fontRef idx="minor">
            <a:schemeClr val="tx1"/>
          </a:fontRef>
        </p:style>
      </p:cxnSp>
      <p:sp>
        <p:nvSpPr>
          <p:cNvPr id="33" name="Rounded Rectangle 32"/>
          <p:cNvSpPr/>
          <p:nvPr/>
        </p:nvSpPr>
        <p:spPr>
          <a:xfrm>
            <a:off x="6934200" y="5105400"/>
            <a:ext cx="1905000" cy="381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Georgia</a:t>
            </a:r>
            <a:endParaRPr lang="en-US" sz="2000" dirty="0"/>
          </a:p>
        </p:txBody>
      </p:sp>
    </p:spTree>
    <p:extLst>
      <p:ext uri="{BB962C8B-B14F-4D97-AF65-F5344CB8AC3E}">
        <p14:creationId xmlns:p14="http://schemas.microsoft.com/office/powerpoint/2010/main" val="2657731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34548</TotalTime>
  <Words>3743</Words>
  <Application>Microsoft Office PowerPoint</Application>
  <PresentationFormat>On-screen Show (4:3)</PresentationFormat>
  <Paragraphs>550</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Boldt</dc:creator>
  <cp:lastModifiedBy>Alison Mc Lin</cp:lastModifiedBy>
  <cp:revision>58</cp:revision>
  <cp:lastPrinted>2014-12-31T14:07:09Z</cp:lastPrinted>
  <dcterms:created xsi:type="dcterms:W3CDTF">2014-10-26T17:08:10Z</dcterms:created>
  <dcterms:modified xsi:type="dcterms:W3CDTF">2018-09-17T14:47:33Z</dcterms:modified>
</cp:coreProperties>
</file>