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40639" marR="40639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Garamond"/>
      </a:defRPr>
    </a:lvl1pPr>
    <a:lvl2pPr marL="40639" marR="40639" indent="34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Garamond"/>
      </a:defRPr>
    </a:lvl2pPr>
    <a:lvl3pPr marL="40639" marR="40639" indent="685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Garamond"/>
      </a:defRPr>
    </a:lvl3pPr>
    <a:lvl4pPr marL="40639" marR="40639" indent="1028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Garamond"/>
      </a:defRPr>
    </a:lvl4pPr>
    <a:lvl5pPr marL="40639" marR="40639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Garamond"/>
      </a:defRPr>
    </a:lvl5pPr>
    <a:lvl6pPr marL="40639" marR="40639" indent="1714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Garamond"/>
      </a:defRPr>
    </a:lvl6pPr>
    <a:lvl7pPr marL="40639" marR="40639" indent="2057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Garamond"/>
      </a:defRPr>
    </a:lvl7pPr>
    <a:lvl8pPr marL="40639" marR="40639" indent="2400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Garamond"/>
      </a:defRPr>
    </a:lvl8pPr>
    <a:lvl9pPr marL="40639" marR="40639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Garamon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85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8575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85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t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St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xfrm>
            <a:off x="7478092" y="6456585"/>
            <a:ext cx="283816" cy="27441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0825" cy="6850063"/>
            <a:chOff x="0" y="0"/>
            <a:chExt cx="9140825" cy="6850062"/>
          </a:xfrm>
        </p:grpSpPr>
        <p:grpSp>
          <p:nvGrpSpPr>
            <p:cNvPr id="7" name="Group 7"/>
            <p:cNvGrpSpPr/>
            <p:nvPr/>
          </p:nvGrpSpPr>
          <p:grpSpPr>
            <a:xfrm>
              <a:off x="2743200" y="3540125"/>
              <a:ext cx="6392863" cy="3309938"/>
              <a:chOff x="0" y="0"/>
              <a:chExt cx="6392862" cy="3309937"/>
            </a:xfrm>
          </p:grpSpPr>
          <p:sp>
            <p:nvSpPr>
              <p:cNvPr id="2" name="Shape 2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29D"/>
                  </a:gs>
                  <a:gs pos="100000">
                    <a:srgbClr val="0048AA"/>
                  </a:gs>
                </a:gsLst>
                <a:lin ang="108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" name="Shape 3"/>
              <p:cNvSpPr/>
              <p:nvPr/>
            </p:nvSpPr>
            <p:spPr>
              <a:xfrm>
                <a:off x="3876675" y="700087"/>
                <a:ext cx="1998663" cy="12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10517" y="854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0" y="293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7414" y="21014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29D"/>
                  </a:gs>
                  <a:gs pos="100000">
                    <a:srgbClr val="0048AA"/>
                  </a:gs>
                </a:gsLst>
                <a:lin ang="135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" name="Shape 4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5883" y="4971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8AA"/>
                  </a:gs>
                  <a:gs pos="100000">
                    <a:srgbClr val="003C90"/>
                  </a:gs>
                </a:gsLst>
                <a:lin ang="162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" name="Shape 5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4661" y="789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6177" y="13872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5437" y="2372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48AA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" name="Shape 6"/>
              <p:cNvSpPr/>
              <p:nvPr/>
            </p:nvSpPr>
            <p:spPr>
              <a:xfrm>
                <a:off x="4402137" y="138112"/>
                <a:ext cx="1981201" cy="85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2717" y="14627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8AA"/>
                  </a:gs>
                  <a:gs pos="100000">
                    <a:srgbClr val="004098"/>
                  </a:gs>
                </a:gsLst>
                <a:lin ang="135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" name="Shape 8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2455" y="21277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8AA"/>
                </a:gs>
                <a:gs pos="100000">
                  <a:srgbClr val="003E94"/>
                </a:gs>
              </a:gsLst>
              <a:lin ang="13500000" scaled="0"/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" name="Shape 9"/>
            <p:cNvSpPr/>
            <p:nvPr/>
          </p:nvSpPr>
          <p:spPr>
            <a:xfrm>
              <a:off x="0" y="0"/>
              <a:ext cx="9140825" cy="2819400"/>
            </a:xfrm>
            <a:prstGeom prst="rect">
              <a:avLst/>
            </a:prstGeom>
            <a:gradFill flip="none" rotWithShape="1">
              <a:gsLst>
                <a:gs pos="0">
                  <a:srgbClr val="0048AA"/>
                </a:gs>
                <a:gs pos="100000">
                  <a:srgbClr val="00051A"/>
                </a:gs>
              </a:gsLst>
              <a:lin ang="16200000" scaled="0"/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1" name="Shape 11"/>
          <p:cNvSpPr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600"/>
              </a:spcBef>
              <a:buClr>
                <a:srgbClr val="B89CE6"/>
              </a:buClr>
              <a:defRPr sz="2800"/>
            </a:lvl2pPr>
            <a:lvl3pPr marL="1183639" indent="-228600">
              <a:spcBef>
                <a:spcPts val="500"/>
              </a:spcBef>
              <a:buClr>
                <a:srgbClr val="EAEBFF"/>
              </a:buClr>
              <a:defRPr sz="2400"/>
            </a:lvl3pPr>
            <a:lvl4pPr marL="1640839" indent="-228600">
              <a:spcBef>
                <a:spcPts val="400"/>
              </a:spcBef>
              <a:buClr>
                <a:srgbClr val="B89CE6"/>
              </a:buClr>
              <a:defRPr sz="2000"/>
            </a:lvl4pPr>
            <a:lvl5pPr marL="2098039" indent="-228600">
              <a:spcBef>
                <a:spcPts val="400"/>
              </a:spcBef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7478092" y="6450235"/>
            <a:ext cx="283816" cy="2744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marL="0" marR="0" algn="ctr" defTabSz="5842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EAEBFF"/>
          </a:solidFill>
          <a:uFill>
            <a:solidFill>
              <a:srgbClr val="EAEBFF"/>
            </a:solidFill>
          </a:uFill>
          <a:latin typeface="+mn-lt"/>
          <a:ea typeface="+mn-ea"/>
          <a:cs typeface="+mn-cs"/>
          <a:sym typeface="Garamond"/>
        </a:defRPr>
      </a:lvl1pPr>
      <a:lvl2pPr marL="40639" marR="40639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EAEBFF"/>
          </a:solidFill>
          <a:uFill>
            <a:solidFill>
              <a:srgbClr val="EAEBFF"/>
            </a:solidFill>
          </a:uFill>
          <a:latin typeface="+mn-lt"/>
          <a:ea typeface="+mn-ea"/>
          <a:cs typeface="+mn-cs"/>
          <a:sym typeface="Garamond"/>
        </a:defRPr>
      </a:lvl2pPr>
      <a:lvl3pPr marL="40639" marR="40639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EAEBFF"/>
          </a:solidFill>
          <a:uFill>
            <a:solidFill>
              <a:srgbClr val="EAEBFF"/>
            </a:solidFill>
          </a:uFill>
          <a:latin typeface="+mn-lt"/>
          <a:ea typeface="+mn-ea"/>
          <a:cs typeface="+mn-cs"/>
          <a:sym typeface="Garamond"/>
        </a:defRPr>
      </a:lvl3pPr>
      <a:lvl4pPr marL="40639" marR="40639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EAEBFF"/>
          </a:solidFill>
          <a:uFill>
            <a:solidFill>
              <a:srgbClr val="EAEBFF"/>
            </a:solidFill>
          </a:uFill>
          <a:latin typeface="+mn-lt"/>
          <a:ea typeface="+mn-ea"/>
          <a:cs typeface="+mn-cs"/>
          <a:sym typeface="Garamond"/>
        </a:defRPr>
      </a:lvl4pPr>
      <a:lvl5pPr marL="40639" marR="40639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EAEBFF"/>
          </a:solidFill>
          <a:uFill>
            <a:solidFill>
              <a:srgbClr val="EAEBFF"/>
            </a:solidFill>
          </a:uFill>
          <a:latin typeface="+mn-lt"/>
          <a:ea typeface="+mn-ea"/>
          <a:cs typeface="+mn-cs"/>
          <a:sym typeface="Garamond"/>
        </a:defRPr>
      </a:lvl5pPr>
      <a:lvl6pPr marL="40639" marR="40639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EAEBFF"/>
          </a:solidFill>
          <a:uFill>
            <a:solidFill>
              <a:srgbClr val="EAEBFF"/>
            </a:solidFill>
          </a:uFill>
          <a:latin typeface="+mn-lt"/>
          <a:ea typeface="+mn-ea"/>
          <a:cs typeface="+mn-cs"/>
          <a:sym typeface="Garamond"/>
        </a:defRPr>
      </a:lvl6pPr>
      <a:lvl7pPr marL="40639" marR="40639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EAEBFF"/>
          </a:solidFill>
          <a:uFill>
            <a:solidFill>
              <a:srgbClr val="EAEBFF"/>
            </a:solidFill>
          </a:uFill>
          <a:latin typeface="+mn-lt"/>
          <a:ea typeface="+mn-ea"/>
          <a:cs typeface="+mn-cs"/>
          <a:sym typeface="Garamond"/>
        </a:defRPr>
      </a:lvl7pPr>
      <a:lvl8pPr marL="40639" marR="40639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EAEBFF"/>
          </a:solidFill>
          <a:uFill>
            <a:solidFill>
              <a:srgbClr val="EAEBFF"/>
            </a:solidFill>
          </a:uFill>
          <a:latin typeface="+mn-lt"/>
          <a:ea typeface="+mn-ea"/>
          <a:cs typeface="+mn-cs"/>
          <a:sym typeface="Garamond"/>
        </a:defRPr>
      </a:lvl8pPr>
      <a:lvl9pPr marL="40639" marR="40639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EAEBFF"/>
          </a:solidFill>
          <a:uFill>
            <a:solidFill>
              <a:srgbClr val="EAEBFF"/>
            </a:solidFill>
          </a:uFill>
          <a:latin typeface="+mn-lt"/>
          <a:ea typeface="+mn-ea"/>
          <a:cs typeface="+mn-cs"/>
          <a:sym typeface="Garamond"/>
        </a:defRPr>
      </a:lvl9pPr>
    </p:titleStyle>
    <p:bodyStyle>
      <a:lvl1pPr marL="383540" marR="40639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D300"/>
        </a:buClr>
        <a:buSzPct val="70000"/>
        <a:buFont typeface="Wingdings"/>
        <a:buChar char="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aramond"/>
        </a:defRPr>
      </a:lvl1pPr>
      <a:lvl2pPr marL="824411" marR="40639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D300"/>
        </a:buClr>
        <a:buSzPct val="70000"/>
        <a:buFont typeface="Wingdings"/>
        <a:buChar char="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aramond"/>
        </a:defRPr>
      </a:lvl2pPr>
      <a:lvl3pPr marL="1259839" marR="40639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D300"/>
        </a:buClr>
        <a:buSzPct val="70000"/>
        <a:buFont typeface="Wingdings"/>
        <a:buChar char="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aramond"/>
        </a:defRPr>
      </a:lvl3pPr>
      <a:lvl4pPr marL="17780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D300"/>
        </a:buClr>
        <a:buSzPct val="70000"/>
        <a:buFont typeface="Wingdings"/>
        <a:buChar char="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aramond"/>
        </a:defRPr>
      </a:lvl4pPr>
      <a:lvl5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D300"/>
        </a:buClr>
        <a:buSzPct val="70000"/>
        <a:buFont typeface="Wingdings"/>
        <a:buChar char="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aramond"/>
        </a:defRPr>
      </a:lvl5pPr>
      <a:lvl6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D300"/>
        </a:buClr>
        <a:buSzPct val="70000"/>
        <a:buFont typeface="Wingdings"/>
        <a:buChar char="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aramond"/>
        </a:defRPr>
      </a:lvl6pPr>
      <a:lvl7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D300"/>
        </a:buClr>
        <a:buSzPct val="70000"/>
        <a:buFont typeface="Wingdings"/>
        <a:buChar char="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aramond"/>
        </a:defRPr>
      </a:lvl7pPr>
      <a:lvl8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D300"/>
        </a:buClr>
        <a:buSzPct val="70000"/>
        <a:buFont typeface="Wingdings"/>
        <a:buChar char="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aramond"/>
        </a:defRPr>
      </a:lvl8pPr>
      <a:lvl9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D300"/>
        </a:buClr>
        <a:buSzPct val="70000"/>
        <a:buFont typeface="Wingdings"/>
        <a:buChar char="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aramond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8"/>
          <p:cNvGrpSpPr/>
          <p:nvPr/>
        </p:nvGrpSpPr>
        <p:grpSpPr>
          <a:xfrm>
            <a:off x="0" y="0"/>
            <a:ext cx="9140825" cy="6850063"/>
            <a:chOff x="0" y="0"/>
            <a:chExt cx="9140825" cy="6850062"/>
          </a:xfrm>
        </p:grpSpPr>
        <p:grpSp>
          <p:nvGrpSpPr>
            <p:cNvPr id="45" name="Group 45"/>
            <p:cNvGrpSpPr/>
            <p:nvPr/>
          </p:nvGrpSpPr>
          <p:grpSpPr>
            <a:xfrm>
              <a:off x="2743200" y="3540125"/>
              <a:ext cx="6392863" cy="3309938"/>
              <a:chOff x="0" y="0"/>
              <a:chExt cx="6392862" cy="3309937"/>
            </a:xfrm>
          </p:grpSpPr>
          <p:sp>
            <p:nvSpPr>
              <p:cNvPr id="40" name="Shape 40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29D"/>
                  </a:gs>
                  <a:gs pos="100000">
                    <a:srgbClr val="0048AA"/>
                  </a:gs>
                </a:gsLst>
                <a:lin ang="108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" name="Shape 41"/>
              <p:cNvSpPr/>
              <p:nvPr/>
            </p:nvSpPr>
            <p:spPr>
              <a:xfrm>
                <a:off x="3876675" y="700087"/>
                <a:ext cx="1998663" cy="12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10517" y="854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0" y="293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7414" y="21014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29D"/>
                  </a:gs>
                  <a:gs pos="100000">
                    <a:srgbClr val="0048AA"/>
                  </a:gs>
                </a:gsLst>
                <a:lin ang="135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" name="Shape 42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5883" y="4971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8AA"/>
                  </a:gs>
                  <a:gs pos="100000">
                    <a:srgbClr val="003C90"/>
                  </a:gs>
                </a:gsLst>
                <a:lin ang="162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" name="Shape 43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4661" y="789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6177" y="13872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5437" y="2372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48AA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4" name="Shape 44"/>
              <p:cNvSpPr/>
              <p:nvPr/>
            </p:nvSpPr>
            <p:spPr>
              <a:xfrm>
                <a:off x="4402137" y="138112"/>
                <a:ext cx="1981201" cy="85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2717" y="14627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8AA"/>
                  </a:gs>
                  <a:gs pos="100000">
                    <a:srgbClr val="004098"/>
                  </a:gs>
                </a:gsLst>
                <a:lin ang="135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46" name="Shape 46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2455" y="21277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8AA"/>
                </a:gs>
                <a:gs pos="100000">
                  <a:srgbClr val="003E94"/>
                </a:gs>
              </a:gsLst>
              <a:lin ang="13500000" scaled="0"/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9140825" cy="2819400"/>
            </a:xfrm>
            <a:prstGeom prst="rect">
              <a:avLst/>
            </a:prstGeom>
            <a:gradFill flip="none" rotWithShape="1">
              <a:gsLst>
                <a:gs pos="0">
                  <a:srgbClr val="0048AA"/>
                </a:gs>
                <a:gs pos="100000">
                  <a:srgbClr val="00051A"/>
                </a:gs>
              </a:gsLst>
              <a:lin ang="16200000" scaled="0"/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49" name="Shape 49"/>
          <p:cNvSpPr/>
          <p:nvPr>
            <p:ph type="title"/>
          </p:nvPr>
        </p:nvSpPr>
        <p:spPr>
          <a:xfrm>
            <a:off x="0" y="0"/>
            <a:ext cx="9144000" cy="1371600"/>
          </a:xfrm>
          <a:prstGeom prst="rect">
            <a:avLst/>
          </a:prstGeom>
        </p:spPr>
        <p:txBody>
          <a:bodyPr/>
          <a:lstStyle/>
          <a:p>
            <a:pPr>
              <a:defRPr sz="36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Immigration Policy in the United States</a:t>
            </a:r>
            <a:br/>
            <a:r>
              <a:t>1865- 1910</a:t>
            </a:r>
          </a:p>
        </p:txBody>
      </p:sp>
      <p:pic>
        <p:nvPicPr>
          <p:cNvPr id="50" name="immigration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371600"/>
            <a:ext cx="8382001" cy="5257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1"/>
          <p:cNvGrpSpPr/>
          <p:nvPr/>
        </p:nvGrpSpPr>
        <p:grpSpPr>
          <a:xfrm>
            <a:off x="0" y="0"/>
            <a:ext cx="9140825" cy="6850063"/>
            <a:chOff x="0" y="0"/>
            <a:chExt cx="9140825" cy="6850062"/>
          </a:xfrm>
        </p:grpSpPr>
        <p:grpSp>
          <p:nvGrpSpPr>
            <p:cNvPr id="158" name="Group 158"/>
            <p:cNvGrpSpPr/>
            <p:nvPr/>
          </p:nvGrpSpPr>
          <p:grpSpPr>
            <a:xfrm>
              <a:off x="2743200" y="3540125"/>
              <a:ext cx="6392863" cy="3309938"/>
              <a:chOff x="0" y="0"/>
              <a:chExt cx="6392862" cy="3309937"/>
            </a:xfrm>
          </p:grpSpPr>
          <p:sp>
            <p:nvSpPr>
              <p:cNvPr id="153" name="Shape 153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29D"/>
                  </a:gs>
                  <a:gs pos="100000">
                    <a:srgbClr val="0048AA"/>
                  </a:gs>
                </a:gsLst>
                <a:lin ang="108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" name="Shape 154"/>
              <p:cNvSpPr/>
              <p:nvPr/>
            </p:nvSpPr>
            <p:spPr>
              <a:xfrm>
                <a:off x="3876675" y="700087"/>
                <a:ext cx="1998663" cy="12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10517" y="854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0" y="293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7414" y="21014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29D"/>
                  </a:gs>
                  <a:gs pos="100000">
                    <a:srgbClr val="0048AA"/>
                  </a:gs>
                </a:gsLst>
                <a:lin ang="135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" name="Shape 155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5883" y="4971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8AA"/>
                  </a:gs>
                  <a:gs pos="100000">
                    <a:srgbClr val="003C90"/>
                  </a:gs>
                </a:gsLst>
                <a:lin ang="162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" name="Shape 156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4661" y="789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6177" y="13872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5437" y="2372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48AA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" name="Shape 157"/>
              <p:cNvSpPr/>
              <p:nvPr/>
            </p:nvSpPr>
            <p:spPr>
              <a:xfrm>
                <a:off x="4402137" y="138112"/>
                <a:ext cx="1981201" cy="85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2717" y="14627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8AA"/>
                  </a:gs>
                  <a:gs pos="100000">
                    <a:srgbClr val="004098"/>
                  </a:gs>
                </a:gsLst>
                <a:lin ang="135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9" name="Shape 159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2455" y="21277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8AA"/>
                </a:gs>
                <a:gs pos="100000">
                  <a:srgbClr val="003E94"/>
                </a:gs>
              </a:gsLst>
              <a:lin ang="13500000" scaled="0"/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0" y="0"/>
              <a:ext cx="9140825" cy="2819400"/>
            </a:xfrm>
            <a:prstGeom prst="rect">
              <a:avLst/>
            </a:prstGeom>
            <a:gradFill flip="none" rotWithShape="1">
              <a:gsLst>
                <a:gs pos="0">
                  <a:srgbClr val="0048AA"/>
                </a:gs>
                <a:gs pos="100000">
                  <a:srgbClr val="00051A"/>
                </a:gs>
              </a:gsLst>
              <a:lin ang="16200000" scaled="0"/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62" name="Shape 162"/>
          <p:cNvSpPr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National Origins Act (1924)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0" y="990600"/>
            <a:ext cx="9144000" cy="5867400"/>
          </a:xfrm>
          <a:prstGeom prst="rect">
            <a:avLst/>
          </a:prstGeom>
        </p:spPr>
        <p:txBody>
          <a:bodyPr/>
          <a:lstStyle/>
          <a:p>
            <a:pPr>
              <a:defRPr b="1" sz="27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Made immigrant restriction a permanent policy</a:t>
            </a:r>
          </a:p>
          <a:p>
            <a:pPr>
              <a:buSzTx/>
              <a:buNone/>
              <a:defRPr b="1" sz="1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329961" indent="-289321"/>
            <a:r>
              <a:rPr b="1" sz="2700">
                <a:solidFill>
                  <a:srgbClr val="00F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F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Tightened the quota system, setting quotas at 2% of each national group residing in the country in 1890</a:t>
            </a:r>
            <a:r>
              <a:rPr b="1" sz="27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b="1" sz="2700"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b="1" sz="1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329961" indent="-289321"/>
            <a:r>
              <a:rPr b="1" sz="27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By pushing the year back to 1890, the effect was a severe </a:t>
            </a:r>
            <a:r>
              <a:rPr b="1" sz="2700">
                <a:solidFill>
                  <a:srgbClr val="00F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F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bias toward northern and western European nations </a:t>
            </a:r>
            <a:r>
              <a:rPr b="1" sz="27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that had been the "traditional" areas of immigration. </a:t>
            </a:r>
          </a:p>
        </p:txBody>
      </p:sp>
      <p:pic>
        <p:nvPicPr>
          <p:cNvPr id="164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52400"/>
            <a:ext cx="8077200" cy="6461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xit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5" dur="500" fill="hold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2"/>
      <p:bldP build="whole" bldLvl="1" animBg="1" rev="0" advAuto="0" spid="164" grpId="3"/>
      <p:bldP build="p" bldLvl="1" animBg="1" rev="0" advAuto="0" spid="16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0"/>
          <p:cNvGrpSpPr/>
          <p:nvPr/>
        </p:nvGrpSpPr>
        <p:grpSpPr>
          <a:xfrm>
            <a:off x="0" y="0"/>
            <a:ext cx="9140825" cy="6850063"/>
            <a:chOff x="0" y="0"/>
            <a:chExt cx="9140825" cy="6850062"/>
          </a:xfrm>
        </p:grpSpPr>
        <p:grpSp>
          <p:nvGrpSpPr>
            <p:cNvPr id="57" name="Group 57"/>
            <p:cNvGrpSpPr/>
            <p:nvPr/>
          </p:nvGrpSpPr>
          <p:grpSpPr>
            <a:xfrm>
              <a:off x="2743200" y="3540125"/>
              <a:ext cx="6392863" cy="3309938"/>
              <a:chOff x="0" y="0"/>
              <a:chExt cx="6392862" cy="3309937"/>
            </a:xfrm>
          </p:grpSpPr>
          <p:sp>
            <p:nvSpPr>
              <p:cNvPr id="52" name="Shape 52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29D"/>
                  </a:gs>
                  <a:gs pos="100000">
                    <a:srgbClr val="0048AA"/>
                  </a:gs>
                </a:gsLst>
                <a:lin ang="108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" name="Shape 53"/>
              <p:cNvSpPr/>
              <p:nvPr/>
            </p:nvSpPr>
            <p:spPr>
              <a:xfrm>
                <a:off x="3876675" y="700087"/>
                <a:ext cx="1998663" cy="12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10517" y="854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0" y="293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7414" y="21014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29D"/>
                  </a:gs>
                  <a:gs pos="100000">
                    <a:srgbClr val="0048AA"/>
                  </a:gs>
                </a:gsLst>
                <a:lin ang="135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" name="Shape 54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5883" y="4971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8AA"/>
                  </a:gs>
                  <a:gs pos="100000">
                    <a:srgbClr val="003C90"/>
                  </a:gs>
                </a:gsLst>
                <a:lin ang="162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" name="Shape 55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4661" y="789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6177" y="13872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5437" y="2372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48AA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4402137" y="138112"/>
                <a:ext cx="1981201" cy="85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2717" y="14627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8AA"/>
                  </a:gs>
                  <a:gs pos="100000">
                    <a:srgbClr val="004098"/>
                  </a:gs>
                </a:gsLst>
                <a:lin ang="135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8" name="Shape 58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2455" y="21277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8AA"/>
                </a:gs>
                <a:gs pos="100000">
                  <a:srgbClr val="003E94"/>
                </a:gs>
              </a:gsLst>
              <a:lin ang="13500000" scaled="0"/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9" name="Shape 59"/>
            <p:cNvSpPr/>
            <p:nvPr/>
          </p:nvSpPr>
          <p:spPr>
            <a:xfrm>
              <a:off x="0" y="0"/>
              <a:ext cx="9140825" cy="2819400"/>
            </a:xfrm>
            <a:prstGeom prst="rect">
              <a:avLst/>
            </a:prstGeom>
            <a:gradFill flip="none" rotWithShape="1">
              <a:gsLst>
                <a:gs pos="0">
                  <a:srgbClr val="0048AA"/>
                </a:gs>
                <a:gs pos="100000">
                  <a:srgbClr val="00051A"/>
                </a:gs>
              </a:gsLst>
              <a:lin ang="16200000" scaled="0"/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pic>
        <p:nvPicPr>
          <p:cNvPr id="62" name="12-16-2008 11;00;33 PM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228600"/>
            <a:ext cx="8778876" cy="647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dissolve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2"/>
          <p:cNvGrpSpPr/>
          <p:nvPr/>
        </p:nvGrpSpPr>
        <p:grpSpPr>
          <a:xfrm>
            <a:off x="0" y="0"/>
            <a:ext cx="9140825" cy="6850063"/>
            <a:chOff x="0" y="0"/>
            <a:chExt cx="9140825" cy="6850062"/>
          </a:xfrm>
        </p:grpSpPr>
        <p:grpSp>
          <p:nvGrpSpPr>
            <p:cNvPr id="69" name="Group 69"/>
            <p:cNvGrpSpPr/>
            <p:nvPr/>
          </p:nvGrpSpPr>
          <p:grpSpPr>
            <a:xfrm>
              <a:off x="2743200" y="3540125"/>
              <a:ext cx="6392863" cy="3309938"/>
              <a:chOff x="0" y="0"/>
              <a:chExt cx="6392862" cy="3309937"/>
            </a:xfrm>
          </p:grpSpPr>
          <p:sp>
            <p:nvSpPr>
              <p:cNvPr id="64" name="Shape 64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29D"/>
                  </a:gs>
                  <a:gs pos="100000">
                    <a:srgbClr val="0048AA"/>
                  </a:gs>
                </a:gsLst>
                <a:lin ang="108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" name="Shape 65"/>
              <p:cNvSpPr/>
              <p:nvPr/>
            </p:nvSpPr>
            <p:spPr>
              <a:xfrm>
                <a:off x="3876675" y="700087"/>
                <a:ext cx="1998663" cy="12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10517" y="854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0" y="293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7414" y="21014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29D"/>
                  </a:gs>
                  <a:gs pos="100000">
                    <a:srgbClr val="0048AA"/>
                  </a:gs>
                </a:gsLst>
                <a:lin ang="135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5883" y="4971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8AA"/>
                  </a:gs>
                  <a:gs pos="100000">
                    <a:srgbClr val="003C90"/>
                  </a:gs>
                </a:gsLst>
                <a:lin ang="162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" name="Shape 67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4661" y="789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6177" y="13872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5437" y="2372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48AA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4402137" y="138112"/>
                <a:ext cx="1981201" cy="85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2717" y="14627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8AA"/>
                  </a:gs>
                  <a:gs pos="100000">
                    <a:srgbClr val="004098"/>
                  </a:gs>
                </a:gsLst>
                <a:lin ang="135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0" name="Shape 70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2455" y="21277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8AA"/>
                </a:gs>
                <a:gs pos="100000">
                  <a:srgbClr val="003E94"/>
                </a:gs>
              </a:gsLst>
              <a:lin ang="13500000" scaled="0"/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1" name="Shape 71"/>
            <p:cNvSpPr/>
            <p:nvPr/>
          </p:nvSpPr>
          <p:spPr>
            <a:xfrm>
              <a:off x="0" y="0"/>
              <a:ext cx="9140825" cy="2819400"/>
            </a:xfrm>
            <a:prstGeom prst="rect">
              <a:avLst/>
            </a:prstGeom>
            <a:gradFill flip="none" rotWithShape="1">
              <a:gsLst>
                <a:gs pos="0">
                  <a:srgbClr val="0048AA"/>
                </a:gs>
                <a:gs pos="100000">
                  <a:srgbClr val="00051A"/>
                </a:gs>
              </a:gsLst>
              <a:lin ang="16200000" scaled="0"/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pic>
        <p:nvPicPr>
          <p:cNvPr id="74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228600"/>
            <a:ext cx="8458200" cy="6481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dissolve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4"/>
          <p:cNvGrpSpPr/>
          <p:nvPr/>
        </p:nvGrpSpPr>
        <p:grpSpPr>
          <a:xfrm>
            <a:off x="0" y="0"/>
            <a:ext cx="9140825" cy="6850063"/>
            <a:chOff x="0" y="0"/>
            <a:chExt cx="9140825" cy="6850062"/>
          </a:xfrm>
        </p:grpSpPr>
        <p:grpSp>
          <p:nvGrpSpPr>
            <p:cNvPr id="81" name="Group 81"/>
            <p:cNvGrpSpPr/>
            <p:nvPr/>
          </p:nvGrpSpPr>
          <p:grpSpPr>
            <a:xfrm>
              <a:off x="2743200" y="3540125"/>
              <a:ext cx="6392863" cy="3309938"/>
              <a:chOff x="0" y="0"/>
              <a:chExt cx="6392862" cy="3309937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29D"/>
                  </a:gs>
                  <a:gs pos="100000">
                    <a:srgbClr val="0048AA"/>
                  </a:gs>
                </a:gsLst>
                <a:lin ang="108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3876675" y="700087"/>
                <a:ext cx="1998663" cy="12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10517" y="854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0" y="293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7414" y="21014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29D"/>
                  </a:gs>
                  <a:gs pos="100000">
                    <a:srgbClr val="0048AA"/>
                  </a:gs>
                </a:gsLst>
                <a:lin ang="135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5883" y="4971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8AA"/>
                  </a:gs>
                  <a:gs pos="100000">
                    <a:srgbClr val="003C90"/>
                  </a:gs>
                </a:gsLst>
                <a:lin ang="162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4661" y="789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6177" y="13872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5437" y="2372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48AA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4402137" y="138112"/>
                <a:ext cx="1981201" cy="85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2717" y="14627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8AA"/>
                  </a:gs>
                  <a:gs pos="100000">
                    <a:srgbClr val="004098"/>
                  </a:gs>
                </a:gsLst>
                <a:lin ang="135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2" name="Shape 82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2455" y="21277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8AA"/>
                </a:gs>
                <a:gs pos="100000">
                  <a:srgbClr val="003E94"/>
                </a:gs>
              </a:gsLst>
              <a:lin ang="13500000" scaled="0"/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3" name="Shape 83"/>
            <p:cNvSpPr/>
            <p:nvPr/>
          </p:nvSpPr>
          <p:spPr>
            <a:xfrm>
              <a:off x="0" y="0"/>
              <a:ext cx="9140825" cy="2819400"/>
            </a:xfrm>
            <a:prstGeom prst="rect">
              <a:avLst/>
            </a:prstGeom>
            <a:gradFill flip="none" rotWithShape="1">
              <a:gsLst>
                <a:gs pos="0">
                  <a:srgbClr val="0048AA"/>
                </a:gs>
                <a:gs pos="100000">
                  <a:srgbClr val="00051A"/>
                </a:gs>
              </a:gsLst>
              <a:lin ang="16200000" scaled="0"/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85" name="Shape 85"/>
          <p:cNvSpPr/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/>
          <a:lstStyle/>
          <a:p>
            <a:pPr>
              <a:defRPr sz="36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Immigration in the United States</a:t>
            </a:r>
            <a:br/>
            <a:r>
              <a:t>1865- 1910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xfrm>
            <a:off x="0" y="1295400"/>
            <a:ext cx="9144000" cy="5562600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Between 1865-1900, approximately 13.5 million people arrived from overseas. </a:t>
            </a:r>
          </a:p>
          <a:p>
            <a:pPr>
              <a:buSzTx/>
              <a:buNone/>
              <a:defRPr b="1" sz="1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340677" indent="-300037"/>
            <a:r>
              <a:rPr b="1"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Most immigrants came from </a:t>
            </a:r>
            <a:r>
              <a:rPr b="1" sz="2800">
                <a:solidFill>
                  <a:srgbClr val="00F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F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southern and eastern Europe – Italy, Poland, and Russia</a:t>
            </a:r>
            <a:r>
              <a:rPr b="1"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. Substantial numbers of </a:t>
            </a:r>
            <a:r>
              <a:rPr b="1" sz="2800">
                <a:solidFill>
                  <a:srgbClr val="00F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F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Japanese and Chinese </a:t>
            </a:r>
            <a:r>
              <a:rPr b="1"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immigrants also arrived in the United States.</a:t>
            </a:r>
            <a:endParaRPr b="1" sz="2800"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b="1" sz="1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340677" indent="-300037"/>
            <a:r>
              <a:rPr b="1"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Immigrants faced many problems such as: </a:t>
            </a:r>
            <a:r>
              <a:rPr b="1" sz="2800">
                <a:solidFill>
                  <a:srgbClr val="00F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F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prejudice, discrimination, hostility, “losing” their culture, and competed with Americans for jobs</a:t>
            </a:r>
            <a:r>
              <a: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Class="entr" nodeType="with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8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6"/>
          <p:cNvGrpSpPr/>
          <p:nvPr/>
        </p:nvGrpSpPr>
        <p:grpSpPr>
          <a:xfrm>
            <a:off x="0" y="0"/>
            <a:ext cx="9140825" cy="6850063"/>
            <a:chOff x="0" y="0"/>
            <a:chExt cx="9140825" cy="6850062"/>
          </a:xfrm>
        </p:grpSpPr>
        <p:grpSp>
          <p:nvGrpSpPr>
            <p:cNvPr id="93" name="Group 93"/>
            <p:cNvGrpSpPr/>
            <p:nvPr/>
          </p:nvGrpSpPr>
          <p:grpSpPr>
            <a:xfrm>
              <a:off x="2743200" y="3540125"/>
              <a:ext cx="6392863" cy="3309938"/>
              <a:chOff x="0" y="0"/>
              <a:chExt cx="6392862" cy="3309937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29D"/>
                  </a:gs>
                  <a:gs pos="100000">
                    <a:srgbClr val="0048AA"/>
                  </a:gs>
                </a:gsLst>
                <a:lin ang="108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3876675" y="700087"/>
                <a:ext cx="1998663" cy="12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10517" y="854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0" y="293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7414" y="21014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29D"/>
                  </a:gs>
                  <a:gs pos="100000">
                    <a:srgbClr val="0048AA"/>
                  </a:gs>
                </a:gsLst>
                <a:lin ang="135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5883" y="4971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8AA"/>
                  </a:gs>
                  <a:gs pos="100000">
                    <a:srgbClr val="003C90"/>
                  </a:gs>
                </a:gsLst>
                <a:lin ang="162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" name="Shape 91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4661" y="789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6177" y="13872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5437" y="2372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48AA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" name="Shape 92"/>
              <p:cNvSpPr/>
              <p:nvPr/>
            </p:nvSpPr>
            <p:spPr>
              <a:xfrm>
                <a:off x="4402137" y="138112"/>
                <a:ext cx="1981201" cy="85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2717" y="14627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8AA"/>
                  </a:gs>
                  <a:gs pos="100000">
                    <a:srgbClr val="004098"/>
                  </a:gs>
                </a:gsLst>
                <a:lin ang="135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4" name="Shape 94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2455" y="21277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8AA"/>
                </a:gs>
                <a:gs pos="100000">
                  <a:srgbClr val="003E94"/>
                </a:gs>
              </a:gsLst>
              <a:lin ang="13500000" scaled="0"/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5" name="Shape 95"/>
            <p:cNvSpPr/>
            <p:nvPr/>
          </p:nvSpPr>
          <p:spPr>
            <a:xfrm>
              <a:off x="0" y="0"/>
              <a:ext cx="9140825" cy="2819400"/>
            </a:xfrm>
            <a:prstGeom prst="rect">
              <a:avLst/>
            </a:prstGeom>
            <a:gradFill flip="none" rotWithShape="1">
              <a:gsLst>
                <a:gs pos="0">
                  <a:srgbClr val="0048AA"/>
                </a:gs>
                <a:gs pos="100000">
                  <a:srgbClr val="00051A"/>
                </a:gs>
              </a:gsLst>
              <a:lin ang="16200000" scaled="0"/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97" name="Shape 97"/>
          <p:cNvSpPr/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/>
          <a:lstStyle/>
          <a:p>
            <a:pPr>
              <a:defRPr sz="36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Immigration in the United States</a:t>
            </a:r>
            <a:br/>
            <a:r>
              <a:t>1865- 1910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xfrm>
            <a:off x="0" y="1219200"/>
            <a:ext cx="9144000" cy="56388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b="1"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spcBef>
                <a:spcPts val="0"/>
              </a:spcBef>
              <a:defRPr sz="2400"/>
            </a:pPr>
            <a:r>
              <a:rPr b="1" u="sng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Nativism</a:t>
            </a:r>
            <a:r>
              <a: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 = the belief that </a:t>
            </a:r>
            <a:r>
              <a:rPr b="1">
                <a:solidFill>
                  <a:srgbClr val="00F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F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native-born Americans and their ways of life are superior to immigrants and their ways of life</a:t>
            </a:r>
            <a:r>
              <a: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. A general hostility toward foreigners.</a:t>
            </a:r>
            <a:endParaRPr b="1"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>
              <a:defRPr b="1"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>
              <a:defRPr b="1"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Nativists believed immigrant languages, religions, and traditions had a negative impact on American society. They also believed that immigrant competition for jobs kept wages low.</a:t>
            </a:r>
          </a:p>
          <a:p>
            <a:pPr>
              <a:buSzTx/>
              <a:buNone/>
              <a:defRPr b="1"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>
              <a:defRPr b="1"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As immigration increased, so did nativism and popular pressure to limit the flow of immigrants coming into the country.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Class="entr" nodeType="with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9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8"/>
          <p:cNvGrpSpPr/>
          <p:nvPr/>
        </p:nvGrpSpPr>
        <p:grpSpPr>
          <a:xfrm>
            <a:off x="0" y="0"/>
            <a:ext cx="9140825" cy="6850063"/>
            <a:chOff x="0" y="0"/>
            <a:chExt cx="9140825" cy="6850062"/>
          </a:xfrm>
        </p:grpSpPr>
        <p:grpSp>
          <p:nvGrpSpPr>
            <p:cNvPr id="105" name="Group 105"/>
            <p:cNvGrpSpPr/>
            <p:nvPr/>
          </p:nvGrpSpPr>
          <p:grpSpPr>
            <a:xfrm>
              <a:off x="2743200" y="3540125"/>
              <a:ext cx="6392863" cy="3309938"/>
              <a:chOff x="0" y="0"/>
              <a:chExt cx="6392862" cy="3309937"/>
            </a:xfrm>
          </p:grpSpPr>
          <p:sp>
            <p:nvSpPr>
              <p:cNvPr id="100" name="Shape 100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29D"/>
                  </a:gs>
                  <a:gs pos="100000">
                    <a:srgbClr val="0048AA"/>
                  </a:gs>
                </a:gsLst>
                <a:lin ang="108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" name="Shape 101"/>
              <p:cNvSpPr/>
              <p:nvPr/>
            </p:nvSpPr>
            <p:spPr>
              <a:xfrm>
                <a:off x="3876675" y="700087"/>
                <a:ext cx="1998663" cy="12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10517" y="854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0" y="293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7414" y="21014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29D"/>
                  </a:gs>
                  <a:gs pos="100000">
                    <a:srgbClr val="0048AA"/>
                  </a:gs>
                </a:gsLst>
                <a:lin ang="135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" name="Shape 102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5883" y="4971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8AA"/>
                  </a:gs>
                  <a:gs pos="100000">
                    <a:srgbClr val="003C90"/>
                  </a:gs>
                </a:gsLst>
                <a:lin ang="162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" name="Shape 103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4661" y="789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6177" y="13872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5437" y="2372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48AA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" name="Shape 104"/>
              <p:cNvSpPr/>
              <p:nvPr/>
            </p:nvSpPr>
            <p:spPr>
              <a:xfrm>
                <a:off x="4402137" y="138112"/>
                <a:ext cx="1981201" cy="85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2717" y="14627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8AA"/>
                  </a:gs>
                  <a:gs pos="100000">
                    <a:srgbClr val="004098"/>
                  </a:gs>
                </a:gsLst>
                <a:lin ang="135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6" name="Shape 106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2455" y="21277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8AA"/>
                </a:gs>
                <a:gs pos="100000">
                  <a:srgbClr val="003E94"/>
                </a:gs>
              </a:gsLst>
              <a:lin ang="13500000" scaled="0"/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0" y="0"/>
              <a:ext cx="9140825" cy="2819400"/>
            </a:xfrm>
            <a:prstGeom prst="rect">
              <a:avLst/>
            </a:prstGeom>
            <a:gradFill flip="none" rotWithShape="1">
              <a:gsLst>
                <a:gs pos="0">
                  <a:srgbClr val="0048AA"/>
                </a:gs>
                <a:gs pos="100000">
                  <a:srgbClr val="00051A"/>
                </a:gs>
              </a:gsLst>
              <a:lin ang="16200000" scaled="0"/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09" name="Shape 109"/>
          <p:cNvSpPr/>
          <p:nvPr>
            <p:ph type="title"/>
          </p:nvPr>
        </p:nvSpPr>
        <p:spPr>
          <a:xfrm>
            <a:off x="152400" y="198437"/>
            <a:ext cx="8991600" cy="944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“Know-Nothing” Party -- 1850s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xfrm>
            <a:off x="0" y="1143000"/>
            <a:ext cx="9144000" cy="5715000"/>
          </a:xfrm>
          <a:prstGeom prst="rect">
            <a:avLst/>
          </a:prstGeom>
        </p:spPr>
        <p:txBody>
          <a:bodyPr/>
          <a:lstStyle/>
          <a:p>
            <a:pPr marL="340677" indent="-300037"/>
            <a:r>
              <a:rPr b="1"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Also known as the American party, the Know-Nothing party </a:t>
            </a:r>
            <a:r>
              <a:rPr b="1" sz="2800">
                <a:solidFill>
                  <a:srgbClr val="00F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F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quickly died out and achieved none of its goals.</a:t>
            </a:r>
            <a:endParaRPr b="1" sz="2800">
              <a:solidFill>
                <a:srgbClr val="00F9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00F900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b="1" sz="1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340677" indent="-300037"/>
            <a:r>
              <a:rPr b="1"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Members of the party worked hard to </a:t>
            </a:r>
            <a:r>
              <a:rPr b="1" sz="2800">
                <a:solidFill>
                  <a:srgbClr val="00F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F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limit the voting strength of immigrants, keep Catholics out of public office, and require a lengthy residence before citizenship.</a:t>
            </a:r>
            <a:endParaRPr b="1" sz="2800">
              <a:solidFill>
                <a:srgbClr val="00F9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00F900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b="1" sz="1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>
              <a:defRPr b="1"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The party got its name from its members who kept the party secret and claimed to “know nothing” when asked about the party by others.</a:t>
            </a:r>
          </a:p>
        </p:txBody>
      </p:sp>
      <p:pic>
        <p:nvPicPr>
          <p:cNvPr id="111" name="ANd9GcSj15V1T2f279KgalfreC6P4OvzdGxobGtX4F7LMJBnxmB8yqzRmg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1143000"/>
            <a:ext cx="8605838" cy="5181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xit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" grpId="3"/>
      <p:bldP build="whole" bldLvl="1" animBg="1" rev="0" advAuto="0" spid="111" grpId="2"/>
      <p:bldP build="p" bldLvl="1" animBg="1" rev="0" advAuto="0" spid="1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1"/>
          <p:cNvGrpSpPr/>
          <p:nvPr/>
        </p:nvGrpSpPr>
        <p:grpSpPr>
          <a:xfrm>
            <a:off x="0" y="0"/>
            <a:ext cx="9140825" cy="6850063"/>
            <a:chOff x="0" y="0"/>
            <a:chExt cx="9140825" cy="6850062"/>
          </a:xfrm>
        </p:grpSpPr>
        <p:grpSp>
          <p:nvGrpSpPr>
            <p:cNvPr id="118" name="Group 118"/>
            <p:cNvGrpSpPr/>
            <p:nvPr/>
          </p:nvGrpSpPr>
          <p:grpSpPr>
            <a:xfrm>
              <a:off x="2743200" y="3540125"/>
              <a:ext cx="6392863" cy="3309938"/>
              <a:chOff x="0" y="0"/>
              <a:chExt cx="6392862" cy="3309937"/>
            </a:xfrm>
          </p:grpSpPr>
          <p:sp>
            <p:nvSpPr>
              <p:cNvPr id="113" name="Shape 113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29D"/>
                  </a:gs>
                  <a:gs pos="100000">
                    <a:srgbClr val="0048AA"/>
                  </a:gs>
                </a:gsLst>
                <a:lin ang="108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3876675" y="700087"/>
                <a:ext cx="1998663" cy="12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10517" y="854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0" y="293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7414" y="21014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29D"/>
                  </a:gs>
                  <a:gs pos="100000">
                    <a:srgbClr val="0048AA"/>
                  </a:gs>
                </a:gsLst>
                <a:lin ang="135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5883" y="4971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8AA"/>
                  </a:gs>
                  <a:gs pos="100000">
                    <a:srgbClr val="003C90"/>
                  </a:gs>
                </a:gsLst>
                <a:lin ang="162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" name="Shape 116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4661" y="789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6177" y="13872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5437" y="2372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48AA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4402137" y="138112"/>
                <a:ext cx="1981201" cy="85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2717" y="14627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8AA"/>
                  </a:gs>
                  <a:gs pos="100000">
                    <a:srgbClr val="004098"/>
                  </a:gs>
                </a:gsLst>
                <a:lin ang="135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9" name="Shape 119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2455" y="21277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8AA"/>
                </a:gs>
                <a:gs pos="100000">
                  <a:srgbClr val="003E94"/>
                </a:gs>
              </a:gsLst>
              <a:lin ang="13500000" scaled="0"/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0" y="0"/>
              <a:ext cx="9140825" cy="2819400"/>
            </a:xfrm>
            <a:prstGeom prst="rect">
              <a:avLst/>
            </a:prstGeom>
            <a:gradFill flip="none" rotWithShape="1">
              <a:gsLst>
                <a:gs pos="0">
                  <a:srgbClr val="0048AA"/>
                </a:gs>
                <a:gs pos="100000">
                  <a:srgbClr val="00051A"/>
                </a:gs>
              </a:gsLst>
              <a:lin ang="16200000" scaled="0"/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22" name="Shape 122"/>
          <p:cNvSpPr/>
          <p:nvPr>
            <p:ph type="title"/>
          </p:nvPr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Chinese Exclusion Act (1882)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xfrm>
            <a:off x="0" y="914400"/>
            <a:ext cx="9144000" cy="5943600"/>
          </a:xfrm>
          <a:prstGeom prst="rect">
            <a:avLst/>
          </a:prstGeom>
        </p:spPr>
        <p:txBody>
          <a:bodyPr/>
          <a:lstStyle/>
          <a:p>
            <a:pPr>
              <a:defRPr b="1" sz="2600">
                <a:solidFill>
                  <a:srgbClr val="00F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F9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Barred Chinese immigration for 10 years and prevented Chinese already in the country from becoming citizens.</a:t>
            </a:r>
          </a:p>
          <a:p>
            <a:pPr>
              <a:buSzTx/>
              <a:buNone/>
              <a:defRPr b="1" sz="1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>
              <a:defRPr b="1" sz="2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Chinese did not accept the law quietly. They protested that Americans did not oppose immigration of other groups like the Italians, Irish, and Germans.</a:t>
            </a:r>
          </a:p>
          <a:p>
            <a:pPr>
              <a:buSzTx/>
              <a:buNone/>
              <a:defRPr b="1" sz="1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>
              <a:defRPr b="1" sz="2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Chinese organized letter-writing campaigns, petitioned the president, and filed a lawsuit in federal court.</a:t>
            </a:r>
          </a:p>
          <a:p>
            <a:pPr>
              <a:defRPr b="1" sz="1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319246" indent="-278606"/>
            <a:r>
              <a:rPr b="1" sz="2600">
                <a:solidFill>
                  <a:srgbClr val="00F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F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California barred Chinese from owning property and working certain jobs </a:t>
            </a:r>
            <a:r>
              <a:rPr b="1" sz="2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– fearing the “yellow peril”.</a:t>
            </a:r>
            <a:endParaRPr b="1" sz="2600"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>
              <a:defRPr b="1" sz="1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>
              <a:defRPr b="1"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Chinese immigration in 1890 = 105,000  </a:t>
            </a:r>
          </a:p>
          <a:p>
            <a:pPr>
              <a:defRPr b="1"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Chinese immigration in 1900 = 74,000</a:t>
            </a:r>
          </a:p>
        </p:txBody>
      </p:sp>
      <p:pic>
        <p:nvPicPr>
          <p:cNvPr id="124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990600"/>
            <a:ext cx="8589963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xit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23" grpId="1"/>
      <p:bldP build="whole" bldLvl="1" animBg="1" rev="0" advAuto="0" spid="124" grpId="2"/>
      <p:bldP build="whole" bldLvl="1" animBg="1" rev="0" advAuto="0" spid="124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4"/>
          <p:cNvGrpSpPr/>
          <p:nvPr/>
        </p:nvGrpSpPr>
        <p:grpSpPr>
          <a:xfrm>
            <a:off x="0" y="0"/>
            <a:ext cx="9140825" cy="6850063"/>
            <a:chOff x="0" y="0"/>
            <a:chExt cx="9140825" cy="6850062"/>
          </a:xfrm>
        </p:grpSpPr>
        <p:grpSp>
          <p:nvGrpSpPr>
            <p:cNvPr id="131" name="Group 131"/>
            <p:cNvGrpSpPr/>
            <p:nvPr/>
          </p:nvGrpSpPr>
          <p:grpSpPr>
            <a:xfrm>
              <a:off x="2743200" y="3540125"/>
              <a:ext cx="6392863" cy="3309938"/>
              <a:chOff x="0" y="0"/>
              <a:chExt cx="6392862" cy="3309937"/>
            </a:xfrm>
          </p:grpSpPr>
          <p:sp>
            <p:nvSpPr>
              <p:cNvPr id="126" name="Shape 126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29D"/>
                  </a:gs>
                  <a:gs pos="100000">
                    <a:srgbClr val="0048AA"/>
                  </a:gs>
                </a:gsLst>
                <a:lin ang="108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3876675" y="700087"/>
                <a:ext cx="1998663" cy="12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10517" y="854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0" y="293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7414" y="21014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29D"/>
                  </a:gs>
                  <a:gs pos="100000">
                    <a:srgbClr val="0048AA"/>
                  </a:gs>
                </a:gsLst>
                <a:lin ang="135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5883" y="4971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8AA"/>
                  </a:gs>
                  <a:gs pos="100000">
                    <a:srgbClr val="003C90"/>
                  </a:gs>
                </a:gsLst>
                <a:lin ang="162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4661" y="789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6177" y="13872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5437" y="2372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48AA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" name="Shape 130"/>
              <p:cNvSpPr/>
              <p:nvPr/>
            </p:nvSpPr>
            <p:spPr>
              <a:xfrm>
                <a:off x="4402137" y="138112"/>
                <a:ext cx="1981201" cy="85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2717" y="14627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8AA"/>
                  </a:gs>
                  <a:gs pos="100000">
                    <a:srgbClr val="004098"/>
                  </a:gs>
                </a:gsLst>
                <a:lin ang="135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2" name="Shape 132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2455" y="21277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8AA"/>
                </a:gs>
                <a:gs pos="100000">
                  <a:srgbClr val="003E94"/>
                </a:gs>
              </a:gsLst>
              <a:lin ang="13500000" scaled="0"/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0" y="0"/>
              <a:ext cx="9140825" cy="2819400"/>
            </a:xfrm>
            <a:prstGeom prst="rect">
              <a:avLst/>
            </a:prstGeom>
            <a:gradFill flip="none" rotWithShape="1">
              <a:gsLst>
                <a:gs pos="0">
                  <a:srgbClr val="0048AA"/>
                </a:gs>
                <a:gs pos="100000">
                  <a:srgbClr val="00051A"/>
                </a:gs>
              </a:gsLst>
              <a:lin ang="16200000" scaled="0"/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35" name="Shape 135"/>
          <p:cNvSpPr/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“Gentleman’s Agreement” (1907)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0" y="914400"/>
            <a:ext cx="9144000" cy="5943600"/>
          </a:xfrm>
          <a:prstGeom prst="rect">
            <a:avLst/>
          </a:prstGeom>
        </p:spPr>
        <p:txBody>
          <a:bodyPr/>
          <a:lstStyle/>
          <a:p>
            <a:pPr marL="329961" indent="-289321"/>
            <a:r>
              <a:rPr b="1" sz="27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President Theodore Roosevelt reached an </a:t>
            </a:r>
            <a:r>
              <a:rPr b="1" sz="2700">
                <a:solidFill>
                  <a:srgbClr val="00F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F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informal agreement with Japan under which that nation nearly halted the immigration of its people to the U.S.</a:t>
            </a:r>
            <a:endParaRPr b="1" sz="2700">
              <a:solidFill>
                <a:srgbClr val="00F9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00F900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b="1" sz="1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>
              <a:defRPr b="1" sz="27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In the wake of the "yellow peril" and the barring of Chinese immigration, the Japanese and American governments reached an agreement barring further Japanese immigration into the U.S.</a:t>
            </a:r>
          </a:p>
          <a:p>
            <a:pPr>
              <a:buSzTx/>
              <a:buNone/>
              <a:defRPr b="1" sz="1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329961" indent="-289321"/>
            <a:r>
              <a:rPr b="1" sz="27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While </a:t>
            </a:r>
            <a:r>
              <a:rPr b="1" sz="2700">
                <a:solidFill>
                  <a:srgbClr val="00F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F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not a formal law</a:t>
            </a:r>
            <a:r>
              <a:rPr b="1" sz="27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, the agreement curbed Japanese immigration into the U.S., as much a desire of the Japanese government as the U.S. government</a:t>
            </a:r>
          </a:p>
        </p:txBody>
      </p:sp>
      <p:pic>
        <p:nvPicPr>
          <p:cNvPr id="137" name="000411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228600"/>
            <a:ext cx="8001000" cy="640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000412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2600" y="0"/>
            <a:ext cx="5638801" cy="6732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xit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5" dur="500" fill="hold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xit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5" dur="500" fill="hold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36" grpId="1"/>
      <p:bldP build="whole" bldLvl="1" animBg="1" rev="0" advAuto="0" spid="138" grpId="4"/>
      <p:bldP build="whole" bldLvl="1" animBg="1" rev="0" advAuto="0" spid="137" grpId="2"/>
      <p:bldP build="whole" bldLvl="1" animBg="1" rev="0" advAuto="0" spid="137" grpId="3"/>
      <p:bldP build="whole" bldLvl="1" animBg="1" rev="0" advAuto="0" spid="138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8"/>
          <p:cNvGrpSpPr/>
          <p:nvPr/>
        </p:nvGrpSpPr>
        <p:grpSpPr>
          <a:xfrm>
            <a:off x="0" y="0"/>
            <a:ext cx="9140825" cy="6850063"/>
            <a:chOff x="0" y="0"/>
            <a:chExt cx="9140825" cy="6850062"/>
          </a:xfrm>
        </p:grpSpPr>
        <p:grpSp>
          <p:nvGrpSpPr>
            <p:cNvPr id="145" name="Group 145"/>
            <p:cNvGrpSpPr/>
            <p:nvPr/>
          </p:nvGrpSpPr>
          <p:grpSpPr>
            <a:xfrm>
              <a:off x="2743200" y="3540125"/>
              <a:ext cx="6392863" cy="3309938"/>
              <a:chOff x="0" y="0"/>
              <a:chExt cx="6392862" cy="3309937"/>
            </a:xfrm>
          </p:grpSpPr>
          <p:sp>
            <p:nvSpPr>
              <p:cNvPr id="140" name="Shape 140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29D"/>
                  </a:gs>
                  <a:gs pos="100000">
                    <a:srgbClr val="0048AA"/>
                  </a:gs>
                </a:gsLst>
                <a:lin ang="108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3876675" y="700087"/>
                <a:ext cx="1998663" cy="12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10517" y="854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0" y="293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7414" y="21014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29D"/>
                  </a:gs>
                  <a:gs pos="100000">
                    <a:srgbClr val="0048AA"/>
                  </a:gs>
                </a:gsLst>
                <a:lin ang="135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5883" y="4971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8AA"/>
                  </a:gs>
                  <a:gs pos="100000">
                    <a:srgbClr val="003C90"/>
                  </a:gs>
                </a:gsLst>
                <a:lin ang="162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4661" y="789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6177" y="13872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5437" y="2372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48AA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4402137" y="138112"/>
                <a:ext cx="1981201" cy="85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2717" y="14627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8AA"/>
                  </a:gs>
                  <a:gs pos="100000">
                    <a:srgbClr val="004098"/>
                  </a:gs>
                </a:gsLst>
                <a:lin ang="135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6" name="Shape 146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2455" y="21277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8AA"/>
                </a:gs>
                <a:gs pos="100000">
                  <a:srgbClr val="003E94"/>
                </a:gs>
              </a:gsLst>
              <a:lin ang="13500000" scaled="0"/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0" y="0"/>
              <a:ext cx="9140825" cy="2819400"/>
            </a:xfrm>
            <a:prstGeom prst="rect">
              <a:avLst/>
            </a:prstGeom>
            <a:gradFill flip="none" rotWithShape="1">
              <a:gsLst>
                <a:gs pos="0">
                  <a:srgbClr val="0048AA"/>
                </a:gs>
                <a:gs pos="100000">
                  <a:srgbClr val="00051A"/>
                </a:gs>
              </a:gsLst>
              <a:lin ang="16200000" scaled="0"/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49" name="Shape 149"/>
          <p:cNvSpPr/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B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B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Emergency Quota Act (1921)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xfrm>
            <a:off x="0" y="990600"/>
            <a:ext cx="9144000" cy="5867400"/>
          </a:xfrm>
          <a:prstGeom prst="rect">
            <a:avLst/>
          </a:prstGeom>
        </p:spPr>
        <p:txBody>
          <a:bodyPr/>
          <a:lstStyle/>
          <a:p>
            <a:pPr marL="329961" indent="-289321"/>
            <a:r>
              <a:rPr b="1" sz="2700">
                <a:solidFill>
                  <a:srgbClr val="00F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F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Established a temporary quota system, limiting immigration</a:t>
            </a:r>
            <a:r>
              <a:rPr b="1" sz="27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. Many looked to </a:t>
            </a:r>
            <a:r>
              <a:rPr b="1" sz="2700">
                <a:solidFill>
                  <a:srgbClr val="00F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F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isolate the U.S. from involvement or association with foreign governments</a:t>
            </a:r>
            <a:r>
              <a:rPr b="1" sz="27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. Part of this was a call to limit immigration.</a:t>
            </a:r>
            <a:endParaRPr b="1" sz="2700"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b="1" sz="1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329961" indent="-289321"/>
            <a:r>
              <a:rPr b="1" sz="2700">
                <a:solidFill>
                  <a:srgbClr val="00F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F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Only 3%</a:t>
            </a:r>
            <a:r>
              <a:rPr b="1" sz="27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 of the total number of people in any ethnic group already living in the United States, according to the 1910 census, </a:t>
            </a:r>
            <a:r>
              <a:rPr b="1" sz="2700">
                <a:solidFill>
                  <a:srgbClr val="00F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F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could be admitted in a single year.</a:t>
            </a:r>
            <a:endParaRPr b="1" sz="2700">
              <a:solidFill>
                <a:srgbClr val="00F9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uFill>
                <a:solidFill>
                  <a:srgbClr val="00F900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defRPr b="1" sz="1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>
              <a:defRPr b="1" sz="27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Limited the number of immigrants to the United States each year to about 350,000.</a:t>
            </a:r>
          </a:p>
        </p:txBody>
      </p:sp>
      <p:pic>
        <p:nvPicPr>
          <p:cNvPr id="151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0"/>
            <a:ext cx="754380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xit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5" dur="500" fill="hold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2"/>
      <p:bldP build="whole" bldLvl="1" animBg="1" rev="0" advAuto="0" spid="151" grpId="3"/>
      <p:bldP build="p" bldLvl="1" animBg="1" rev="0" advAuto="0" spid="15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48AA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aramond"/>
        <a:ea typeface="Garamond"/>
        <a:cs typeface="Garamond"/>
      </a:majorFont>
      <a:minorFont>
        <a:latin typeface="Garamond"/>
        <a:ea typeface="Garamond"/>
        <a:cs typeface="Garamon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AD6"/>
        </a:solidFill>
        <a:ln w="12700" cap="sq">
          <a:solidFill>
            <a:srgbClr val="FFFFFF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+mn-lt"/>
            <a:ea typeface="+mn-ea"/>
            <a:cs typeface="+mn-cs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sq">
          <a:solidFill>
            <a:srgbClr val="FFFFFF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+mn-lt"/>
            <a:ea typeface="+mn-ea"/>
            <a:cs typeface="+mn-cs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aramond"/>
        <a:ea typeface="Garamond"/>
        <a:cs typeface="Garamond"/>
      </a:majorFont>
      <a:minorFont>
        <a:latin typeface="Garamond"/>
        <a:ea typeface="Garamond"/>
        <a:cs typeface="Garamon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AD6"/>
        </a:solidFill>
        <a:ln w="12700" cap="sq">
          <a:solidFill>
            <a:srgbClr val="FFFFFF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+mn-lt"/>
            <a:ea typeface="+mn-ea"/>
            <a:cs typeface="+mn-cs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sq">
          <a:solidFill>
            <a:srgbClr val="FFFFFF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+mn-lt"/>
            <a:ea typeface="+mn-ea"/>
            <a:cs typeface="+mn-cs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