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6858000" cy="9144000" type="screen4x3"/>
  <p:notesSz cx="6858000" cy="9144000"/>
  <p:embeddedFontLst>
    <p:embeddedFont>
      <p:font typeface="Impact" panose="020B0806030902050204" pitchFamily="34" charset="0"/>
      <p:regular r:id="rId11"/>
    </p:embeddedFont>
    <p:embeddedFont>
      <p:font typeface="Anton"/>
      <p:regular r:id="rId12"/>
    </p:embeddedFont>
    <p:embeddedFont>
      <p:font typeface="Calibri" panose="020F050202020403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CAF1A36-603C-47D5-9410-B9C492652571}">
  <a:tblStyle styleId="{4CAF1A36-603C-47D5-9410-B9C49265257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204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 name="Shape 9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4" name="Shape 16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514350" y="1496484"/>
            <a:ext cx="5829300" cy="3183467"/>
          </a:xfrm>
          <a:prstGeom prst="rect">
            <a:avLst/>
          </a:prstGeom>
          <a:noFill/>
          <a:ln>
            <a:noFill/>
          </a:ln>
        </p:spPr>
        <p:txBody>
          <a:bodyPr spcFirstLastPara="1" wrap="square" lIns="91425" tIns="91425" rIns="91425" bIns="91425" anchor="b" anchorCtr="0"/>
          <a:lstStyle>
            <a:lvl1pPr marL="0" marR="0" lvl="0" indent="0" algn="ctr" rtl="0">
              <a:lnSpc>
                <a:spcPct val="90000"/>
              </a:lnSpc>
              <a:spcBef>
                <a:spcPts val="0"/>
              </a:spcBef>
              <a:spcAft>
                <a:spcPts val="0"/>
              </a:spcAft>
              <a:buClr>
                <a:schemeClr val="dk1"/>
              </a:buClr>
              <a:buSzPts val="1400"/>
              <a:buFont typeface="Calibri"/>
              <a:buNone/>
              <a:defRPr sz="45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 name="Shape 13"/>
          <p:cNvSpPr txBox="1">
            <a:spLocks noGrp="1"/>
          </p:cNvSpPr>
          <p:nvPr>
            <p:ph type="subTitle" idx="1"/>
          </p:nvPr>
        </p:nvSpPr>
        <p:spPr>
          <a:xfrm>
            <a:off x="857250" y="4802717"/>
            <a:ext cx="5143500" cy="2207683"/>
          </a:xfrm>
          <a:prstGeom prst="rect">
            <a:avLst/>
          </a:prstGeom>
          <a:noFill/>
          <a:ln>
            <a:noFill/>
          </a:ln>
        </p:spPr>
        <p:txBody>
          <a:bodyPr spcFirstLastPara="1" wrap="square" lIns="91425" tIns="91425" rIns="91425" bIns="91425" anchor="t" anchorCtr="0"/>
          <a:lstStyle>
            <a:lvl1pPr marL="0" marR="0" lvl="0" indent="0" algn="ctr" rtl="0">
              <a:lnSpc>
                <a:spcPct val="90000"/>
              </a:lnSpc>
              <a:spcBef>
                <a:spcPts val="750"/>
              </a:spcBef>
              <a:spcAft>
                <a:spcPts val="0"/>
              </a:spcAft>
              <a:buClr>
                <a:schemeClr val="dk1"/>
              </a:buClr>
              <a:buSzPts val="2100"/>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spcAft>
                <a:spcPts val="0"/>
              </a:spcAft>
              <a:buClr>
                <a:schemeClr val="dk1"/>
              </a:buClr>
              <a:buSzPts val="18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spcAft>
                <a:spcPts val="0"/>
              </a:spcAft>
              <a:buClr>
                <a:schemeClr val="dk1"/>
              </a:buClr>
              <a:buSzPts val="1500"/>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71488" y="486836"/>
            <a:ext cx="5915025" cy="1767417"/>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0" name="Shape 70"/>
          <p:cNvSpPr txBox="1">
            <a:spLocks noGrp="1"/>
          </p:cNvSpPr>
          <p:nvPr>
            <p:ph type="body" idx="1"/>
          </p:nvPr>
        </p:nvSpPr>
        <p:spPr>
          <a:xfrm rot="5400000">
            <a:off x="528108" y="2377546"/>
            <a:ext cx="5801784" cy="5915025"/>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772576" y="3622015"/>
            <a:ext cx="7749117" cy="1478756"/>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6" name="Shape 76"/>
          <p:cNvSpPr txBox="1">
            <a:spLocks noGrp="1"/>
          </p:cNvSpPr>
          <p:nvPr>
            <p:ph type="body" idx="1"/>
          </p:nvPr>
        </p:nvSpPr>
        <p:spPr>
          <a:xfrm rot="5400000">
            <a:off x="-1227799" y="2186121"/>
            <a:ext cx="7749117" cy="435054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71488" y="486836"/>
            <a:ext cx="5915025" cy="1767417"/>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471488" y="2434167"/>
            <a:ext cx="5915025" cy="580178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67916" y="2279653"/>
            <a:ext cx="5915025" cy="3803649"/>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45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467916" y="6119286"/>
            <a:ext cx="5915025" cy="2000249"/>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21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rgbClr val="888888"/>
              </a:buClr>
              <a:buSzPts val="18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375"/>
              </a:spcBef>
              <a:spcAft>
                <a:spcPts val="0"/>
              </a:spcAft>
              <a:buClr>
                <a:srgbClr val="888888"/>
              </a:buClr>
              <a:buSzPts val="1500"/>
              <a:buFont typeface="Arial"/>
              <a:buNone/>
              <a:defRPr sz="135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375"/>
              </a:spcBef>
              <a:spcAft>
                <a:spcPts val="0"/>
              </a:spcAft>
              <a:buClr>
                <a:srgbClr val="888888"/>
              </a:buClr>
              <a:buSzPts val="135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375"/>
              </a:spcBef>
              <a:spcAft>
                <a:spcPts val="0"/>
              </a:spcAft>
              <a:buClr>
                <a:srgbClr val="888888"/>
              </a:buClr>
              <a:buSzPts val="135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375"/>
              </a:spcBef>
              <a:spcAft>
                <a:spcPts val="0"/>
              </a:spcAft>
              <a:buClr>
                <a:srgbClr val="888888"/>
              </a:buClr>
              <a:buSzPts val="135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375"/>
              </a:spcBef>
              <a:spcAft>
                <a:spcPts val="0"/>
              </a:spcAft>
              <a:buClr>
                <a:srgbClr val="888888"/>
              </a:buClr>
              <a:buSzPts val="135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375"/>
              </a:spcBef>
              <a:spcAft>
                <a:spcPts val="0"/>
              </a:spcAft>
              <a:buClr>
                <a:srgbClr val="888888"/>
              </a:buClr>
              <a:buSzPts val="135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375"/>
              </a:spcBef>
              <a:spcAft>
                <a:spcPts val="0"/>
              </a:spcAft>
              <a:buClr>
                <a:srgbClr val="888888"/>
              </a:buClr>
              <a:buSzPts val="135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71488" y="486836"/>
            <a:ext cx="5915025" cy="1767417"/>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471488" y="2434167"/>
            <a:ext cx="2914650" cy="580178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3471863" y="2434167"/>
            <a:ext cx="2914650" cy="580178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72381" y="486836"/>
            <a:ext cx="5915025" cy="1767417"/>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472381" y="2241551"/>
            <a:ext cx="2901255" cy="1098549"/>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750"/>
              </a:spcBef>
              <a:spcAft>
                <a:spcPts val="0"/>
              </a:spcAft>
              <a:buClr>
                <a:schemeClr val="dk1"/>
              </a:buClr>
              <a:buSzPts val="21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8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50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72381" y="3340100"/>
            <a:ext cx="2901255" cy="491278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3471863" y="2241551"/>
            <a:ext cx="2915543" cy="1098549"/>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750"/>
              </a:spcBef>
              <a:spcAft>
                <a:spcPts val="0"/>
              </a:spcAft>
              <a:buClr>
                <a:schemeClr val="dk1"/>
              </a:buClr>
              <a:buSzPts val="21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8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50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3471863" y="3340100"/>
            <a:ext cx="2915543" cy="491278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71488" y="486836"/>
            <a:ext cx="5915025" cy="1767417"/>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72381" y="609600"/>
            <a:ext cx="2211884" cy="21336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6" name="Shape 56"/>
          <p:cNvSpPr txBox="1">
            <a:spLocks noGrp="1"/>
          </p:cNvSpPr>
          <p:nvPr>
            <p:ph type="body" idx="1"/>
          </p:nvPr>
        </p:nvSpPr>
        <p:spPr>
          <a:xfrm>
            <a:off x="2915543" y="1316569"/>
            <a:ext cx="3471863" cy="6498167"/>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75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375"/>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72381" y="2743200"/>
            <a:ext cx="2211884" cy="508211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21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80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5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72381" y="609600"/>
            <a:ext cx="2211884" cy="21336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3" name="Shape 63"/>
          <p:cNvSpPr>
            <a:spLocks noGrp="1"/>
          </p:cNvSpPr>
          <p:nvPr>
            <p:ph type="pic" idx="2"/>
          </p:nvPr>
        </p:nvSpPr>
        <p:spPr>
          <a:xfrm>
            <a:off x="2915543" y="1316569"/>
            <a:ext cx="3471863" cy="6498167"/>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75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spcAft>
                <a:spcPts val="0"/>
              </a:spcAft>
              <a:buClr>
                <a:schemeClr val="dk1"/>
              </a:buClr>
              <a:buSzPts val="1400"/>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472381" y="2743200"/>
            <a:ext cx="2211884" cy="508211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21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80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5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488" y="486836"/>
            <a:ext cx="5915025" cy="1767417"/>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471488" y="2434167"/>
            <a:ext cx="5915025" cy="580178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history.com/topics/inventions/transcontinental-railroa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railroad.lindahall.org/index.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archive.org/details/gov.ntis.ava15996vnb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libertyellisfoundation.org/statue-history" TargetMode="External"/><Relationship Id="rId5" Type="http://schemas.openxmlformats.org/officeDocument/2006/relationships/hyperlink" Target="http://www.libertyellisfoundation.org/ellis-island-history"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www.american-historama.org/1881-1913-maturation-era/old-immigrants-vs-new-immigrants.htm" TargetMode="External"/><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hyperlink" Target="http://www.ushistory.org/us/38c.asp"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ushistory.org/us/39.as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ushistory.org/us/38b.asp"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american-historama.org/industrial-revolution-inventions.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softschools.com/timelines/industrial_revolution_timeline/40/" TargetMode="External"/><Relationship Id="rId4" Type="http://schemas.openxmlformats.org/officeDocument/2006/relationships/hyperlink" Target="https://www.loc.gov/exhibits/british/brit-5.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biography.com/people/groups/captains-of-industr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p:nvPr/>
        </p:nvSpPr>
        <p:spPr>
          <a:xfrm>
            <a:off x="508800" y="3571625"/>
            <a:ext cx="5867700" cy="489000"/>
          </a:xfrm>
          <a:prstGeom prst="rect">
            <a:avLst/>
          </a:prstGeom>
          <a:solidFill>
            <a:srgbClr val="CFE2F3"/>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US" sz="1800" b="1"/>
              <a:t>Type Your Name Here</a:t>
            </a:r>
            <a:endParaRPr sz="1800" b="1"/>
          </a:p>
        </p:txBody>
      </p:sp>
      <p:sp>
        <p:nvSpPr>
          <p:cNvPr id="86" name="Shape 86"/>
          <p:cNvSpPr txBox="1"/>
          <p:nvPr/>
        </p:nvSpPr>
        <p:spPr>
          <a:xfrm>
            <a:off x="508800" y="4060575"/>
            <a:ext cx="5867700" cy="4278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1800"/>
              <a:t>Student Name</a:t>
            </a:r>
            <a:endParaRPr sz="1800"/>
          </a:p>
        </p:txBody>
      </p:sp>
      <p:cxnSp>
        <p:nvCxnSpPr>
          <p:cNvPr id="87" name="Shape 87"/>
          <p:cNvCxnSpPr/>
          <p:nvPr/>
        </p:nvCxnSpPr>
        <p:spPr>
          <a:xfrm>
            <a:off x="481500" y="4136775"/>
            <a:ext cx="5867700" cy="0"/>
          </a:xfrm>
          <a:prstGeom prst="straightConnector1">
            <a:avLst/>
          </a:prstGeom>
          <a:noFill/>
          <a:ln w="9525" cap="flat" cmpd="sng">
            <a:solidFill>
              <a:schemeClr val="dk2"/>
            </a:solidFill>
            <a:prstDash val="solid"/>
            <a:round/>
            <a:headEnd type="none" w="med" len="med"/>
            <a:tailEnd type="none" w="med" len="med"/>
          </a:ln>
        </p:spPr>
      </p:cxnSp>
      <p:sp>
        <p:nvSpPr>
          <p:cNvPr id="88" name="Shape 88"/>
          <p:cNvSpPr txBox="1"/>
          <p:nvPr/>
        </p:nvSpPr>
        <p:spPr>
          <a:xfrm>
            <a:off x="448024" y="4955750"/>
            <a:ext cx="5928475" cy="4005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600"/>
              <a:t>This Digital Interactive Notebook is designed to help you </a:t>
            </a:r>
            <a:r>
              <a:rPr lang="en-US" sz="1600" smtClean="0"/>
              <a:t>review the </a:t>
            </a:r>
            <a:r>
              <a:rPr lang="en-US" sz="1600"/>
              <a:t>Gilded Age in America. </a:t>
            </a:r>
            <a:r>
              <a:rPr lang="en-US" sz="1600" dirty="0"/>
              <a:t>It includes pages on vocabulary terms, people, and key events of this period. </a:t>
            </a:r>
            <a:endParaRPr sz="1600" dirty="0"/>
          </a:p>
          <a:p>
            <a:pPr marL="0" lvl="0" indent="0" rtl="0">
              <a:spcBef>
                <a:spcPts val="0"/>
              </a:spcBef>
              <a:spcAft>
                <a:spcPts val="0"/>
              </a:spcAft>
              <a:buNone/>
            </a:pPr>
            <a:endParaRPr sz="1600" dirty="0"/>
          </a:p>
          <a:p>
            <a:pPr marL="0" lvl="0" indent="0" rtl="0">
              <a:spcBef>
                <a:spcPts val="0"/>
              </a:spcBef>
              <a:spcAft>
                <a:spcPts val="0"/>
              </a:spcAft>
              <a:buNone/>
            </a:pPr>
            <a:r>
              <a:rPr lang="en-US" sz="1600" dirty="0"/>
              <a:t>On each page you will see blue text boxes where you can type responses. Simply click in the box and begin typing to provide your response. You can also add your own text boxes by clicking on the text box icon (       ). You also will need to add images to various pages. You can do this by clicking on the “Image” icon (       ) or by going to “Insert &gt; Image” in the menu. </a:t>
            </a:r>
            <a:endParaRPr sz="1600" dirty="0"/>
          </a:p>
          <a:p>
            <a:pPr marL="0" lvl="0" indent="0" rtl="0">
              <a:spcBef>
                <a:spcPts val="0"/>
              </a:spcBef>
              <a:spcAft>
                <a:spcPts val="0"/>
              </a:spcAft>
              <a:buNone/>
            </a:pPr>
            <a:endParaRPr sz="1600" dirty="0"/>
          </a:p>
          <a:p>
            <a:pPr marL="0" lvl="0" indent="0">
              <a:spcBef>
                <a:spcPts val="0"/>
              </a:spcBef>
              <a:spcAft>
                <a:spcPts val="0"/>
              </a:spcAft>
              <a:buNone/>
            </a:pPr>
            <a:r>
              <a:rPr lang="en-US" sz="1600" dirty="0"/>
              <a:t>Each text box can also be resized using the borders so that each fits on your pages. </a:t>
            </a:r>
            <a:endParaRPr sz="1600" dirty="0"/>
          </a:p>
        </p:txBody>
      </p:sp>
      <p:pic>
        <p:nvPicPr>
          <p:cNvPr id="89" name="Shape 89"/>
          <p:cNvPicPr preferRelativeResize="0"/>
          <p:nvPr/>
        </p:nvPicPr>
        <p:blipFill rotWithShape="1">
          <a:blip r:embed="rId3">
            <a:alphaModFix/>
          </a:blip>
          <a:srcRect l="5305" t="8373" r="11005" b="15156"/>
          <a:stretch/>
        </p:blipFill>
        <p:spPr>
          <a:xfrm>
            <a:off x="4866924" y="6968100"/>
            <a:ext cx="344425" cy="340950"/>
          </a:xfrm>
          <a:prstGeom prst="rect">
            <a:avLst/>
          </a:prstGeom>
          <a:noFill/>
          <a:ln>
            <a:noFill/>
          </a:ln>
        </p:spPr>
      </p:pic>
      <p:pic>
        <p:nvPicPr>
          <p:cNvPr id="90" name="Shape 90"/>
          <p:cNvPicPr preferRelativeResize="0"/>
          <p:nvPr/>
        </p:nvPicPr>
        <p:blipFill>
          <a:blip r:embed="rId4">
            <a:alphaModFix/>
          </a:blip>
          <a:stretch>
            <a:fillRect/>
          </a:stretch>
        </p:blipFill>
        <p:spPr>
          <a:xfrm>
            <a:off x="4524300" y="7505897"/>
            <a:ext cx="266425" cy="263025"/>
          </a:xfrm>
          <a:prstGeom prst="rect">
            <a:avLst/>
          </a:prstGeom>
          <a:noFill/>
          <a:ln>
            <a:noFill/>
          </a:ln>
        </p:spPr>
      </p:pic>
      <p:sp>
        <p:nvSpPr>
          <p:cNvPr id="91" name="Shape 91"/>
          <p:cNvSpPr txBox="1"/>
          <p:nvPr/>
        </p:nvSpPr>
        <p:spPr>
          <a:xfrm>
            <a:off x="405300" y="4560450"/>
            <a:ext cx="2762700" cy="623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a:solidFill>
                  <a:srgbClr val="0000FF"/>
                </a:solidFill>
                <a:latin typeface="Impact"/>
                <a:ea typeface="Impact"/>
                <a:cs typeface="Impact"/>
                <a:sym typeface="Impact"/>
              </a:rPr>
              <a:t>Instructions</a:t>
            </a:r>
            <a:endParaRPr sz="2400">
              <a:solidFill>
                <a:srgbClr val="0000FF"/>
              </a:solidFill>
              <a:latin typeface="Impact"/>
              <a:ea typeface="Impact"/>
              <a:cs typeface="Impact"/>
              <a:sym typeface="Impact"/>
            </a:endParaRPr>
          </a:p>
        </p:txBody>
      </p:sp>
      <p:pic>
        <p:nvPicPr>
          <p:cNvPr id="92" name="Shape 92"/>
          <p:cNvPicPr preferRelativeResize="0"/>
          <p:nvPr/>
        </p:nvPicPr>
        <p:blipFill rotWithShape="1">
          <a:blip r:embed="rId5">
            <a:alphaModFix/>
          </a:blip>
          <a:srcRect l="3034" r="1244" b="32198"/>
          <a:stretch/>
        </p:blipFill>
        <p:spPr>
          <a:xfrm>
            <a:off x="310125" y="681825"/>
            <a:ext cx="6265049" cy="844354"/>
          </a:xfrm>
          <a:prstGeom prst="rect">
            <a:avLst/>
          </a:prstGeom>
          <a:noFill/>
          <a:ln>
            <a:noFill/>
          </a:ln>
        </p:spPr>
      </p:pic>
      <p:pic>
        <p:nvPicPr>
          <p:cNvPr id="93" name="Shape 93"/>
          <p:cNvPicPr preferRelativeResize="0"/>
          <p:nvPr/>
        </p:nvPicPr>
        <p:blipFill>
          <a:blip r:embed="rId6">
            <a:alphaModFix/>
          </a:blip>
          <a:stretch>
            <a:fillRect/>
          </a:stretch>
        </p:blipFill>
        <p:spPr>
          <a:xfrm>
            <a:off x="13650" y="1713974"/>
            <a:ext cx="6858000" cy="1669852"/>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graphicFrame>
        <p:nvGraphicFramePr>
          <p:cNvPr id="98" name="Shape 98"/>
          <p:cNvGraphicFramePr/>
          <p:nvPr/>
        </p:nvGraphicFramePr>
        <p:xfrm>
          <a:off x="282221" y="1238955"/>
          <a:ext cx="6355650" cy="7620350"/>
        </p:xfrm>
        <a:graphic>
          <a:graphicData uri="http://schemas.openxmlformats.org/drawingml/2006/table">
            <a:tbl>
              <a:tblPr firstRow="1" bandRow="1">
                <a:noFill/>
                <a:tableStyleId>{4CAF1A36-603C-47D5-9410-B9C492652571}</a:tableStyleId>
              </a:tblPr>
              <a:tblGrid>
                <a:gridCol w="1636900">
                  <a:extLst>
                    <a:ext uri="{9D8B030D-6E8A-4147-A177-3AD203B41FA5}">
                      <a16:colId xmlns:a16="http://schemas.microsoft.com/office/drawing/2014/main" val="20000"/>
                    </a:ext>
                  </a:extLst>
                </a:gridCol>
                <a:gridCol w="2600200">
                  <a:extLst>
                    <a:ext uri="{9D8B030D-6E8A-4147-A177-3AD203B41FA5}">
                      <a16:colId xmlns:a16="http://schemas.microsoft.com/office/drawing/2014/main" val="20001"/>
                    </a:ext>
                  </a:extLst>
                </a:gridCol>
                <a:gridCol w="2118550">
                  <a:extLst>
                    <a:ext uri="{9D8B030D-6E8A-4147-A177-3AD203B41FA5}">
                      <a16:colId xmlns:a16="http://schemas.microsoft.com/office/drawing/2014/main" val="20002"/>
                    </a:ext>
                  </a:extLst>
                </a:gridCol>
              </a:tblGrid>
              <a:tr h="540000">
                <a:tc>
                  <a:txBody>
                    <a:bodyPr/>
                    <a:lstStyle/>
                    <a:p>
                      <a:pPr marL="0" marR="0" lvl="0" indent="0" algn="ctr" rtl="0">
                        <a:spcBef>
                          <a:spcPts val="0"/>
                        </a:spcBef>
                        <a:spcAft>
                          <a:spcPts val="0"/>
                        </a:spcAft>
                        <a:buNone/>
                      </a:pPr>
                      <a:r>
                        <a:rPr lang="en-US" sz="2000" u="none" strike="noStrike" cap="none"/>
                        <a:t>Vocabulary </a:t>
                      </a:r>
                      <a:endParaRPr sz="2000" u="none" strike="noStrike" cap="none"/>
                    </a:p>
                  </a:txBody>
                  <a:tcPr marL="91450" marR="91450" marT="45725" marB="45725" anchor="ctr"/>
                </a:tc>
                <a:tc>
                  <a:txBody>
                    <a:bodyPr/>
                    <a:lstStyle/>
                    <a:p>
                      <a:pPr marL="0" marR="0" lvl="0" indent="0" algn="ctr" rtl="0">
                        <a:spcBef>
                          <a:spcPts val="0"/>
                        </a:spcBef>
                        <a:spcAft>
                          <a:spcPts val="0"/>
                        </a:spcAft>
                        <a:buNone/>
                      </a:pPr>
                      <a:r>
                        <a:rPr lang="en-US" sz="2000" u="none" strike="noStrike" cap="none"/>
                        <a:t>Definition</a:t>
                      </a:r>
                      <a:endParaRPr sz="2000" u="none" strike="noStrike" cap="none"/>
                    </a:p>
                  </a:txBody>
                  <a:tcPr marL="91450" marR="91450" marT="45725" marB="45725" anchor="ctr"/>
                </a:tc>
                <a:tc>
                  <a:txBody>
                    <a:bodyPr/>
                    <a:lstStyle/>
                    <a:p>
                      <a:pPr marL="0" marR="0" lvl="0" indent="0" algn="ctr" rtl="0">
                        <a:spcBef>
                          <a:spcPts val="0"/>
                        </a:spcBef>
                        <a:spcAft>
                          <a:spcPts val="0"/>
                        </a:spcAft>
                        <a:buNone/>
                      </a:pPr>
                      <a:r>
                        <a:rPr lang="en-US" sz="2000" u="none" strike="noStrike" cap="none"/>
                        <a:t>Image</a:t>
                      </a:r>
                      <a:endParaRPr sz="2000" u="none" strike="noStrike" cap="none"/>
                    </a:p>
                  </a:txBody>
                  <a:tcPr marL="91450" marR="91450" marT="45725" marB="45725" anchor="ctr"/>
                </a:tc>
                <a:extLst>
                  <a:ext uri="{0D108BD9-81ED-4DB2-BD59-A6C34878D82A}">
                    <a16:rowId xmlns:a16="http://schemas.microsoft.com/office/drawing/2014/main" val="10000"/>
                  </a:ext>
                </a:extLst>
              </a:tr>
              <a:tr h="983025">
                <a:tc>
                  <a:txBody>
                    <a:bodyPr/>
                    <a:lstStyle/>
                    <a:p>
                      <a:pPr marL="0" lvl="0" indent="0" algn="ctr" rtl="0">
                        <a:spcBef>
                          <a:spcPts val="0"/>
                        </a:spcBef>
                        <a:spcAft>
                          <a:spcPts val="0"/>
                        </a:spcAft>
                        <a:buNone/>
                      </a:pPr>
                      <a:r>
                        <a:rPr lang="en-US"/>
                        <a:t>Promontory Point</a:t>
                      </a:r>
                      <a:endParaRPr/>
                    </a:p>
                  </a:txBody>
                  <a:tcPr marL="68575" marR="68575" marT="0" marB="0" anchor="ctr"/>
                </a:tc>
                <a:tc>
                  <a:txBody>
                    <a:bodyPr/>
                    <a:lstStyle/>
                    <a:p>
                      <a:pPr marL="0" marR="0" lvl="0" indent="0" algn="l" rtl="0">
                        <a:spcBef>
                          <a:spcPts val="0"/>
                        </a:spcBef>
                        <a:spcAft>
                          <a:spcPts val="0"/>
                        </a:spcAft>
                        <a:buNone/>
                      </a:pPr>
                      <a:endParaRPr sz="1350"/>
                    </a:p>
                  </a:txBody>
                  <a:tcPr marL="91450" marR="91450" marT="45725" marB="45725"/>
                </a:tc>
                <a:tc>
                  <a:txBody>
                    <a:bodyPr/>
                    <a:lstStyle/>
                    <a:p>
                      <a:pPr marL="0" marR="0" lvl="0" indent="0" algn="l" rtl="0">
                        <a:spcBef>
                          <a:spcPts val="0"/>
                        </a:spcBef>
                        <a:spcAft>
                          <a:spcPts val="0"/>
                        </a:spcAft>
                        <a:buNone/>
                      </a:pPr>
                      <a:endParaRPr sz="1350"/>
                    </a:p>
                  </a:txBody>
                  <a:tcPr marL="91450" marR="91450" marT="45725" marB="45725">
                    <a:solidFill>
                      <a:srgbClr val="D9D9D9"/>
                    </a:solidFill>
                  </a:tcPr>
                </a:tc>
                <a:extLst>
                  <a:ext uri="{0D108BD9-81ED-4DB2-BD59-A6C34878D82A}">
                    <a16:rowId xmlns:a16="http://schemas.microsoft.com/office/drawing/2014/main" val="10001"/>
                  </a:ext>
                </a:extLst>
              </a:tr>
              <a:tr h="962450">
                <a:tc>
                  <a:txBody>
                    <a:bodyPr/>
                    <a:lstStyle/>
                    <a:p>
                      <a:pPr marL="0" lvl="0" indent="0" algn="ctr" rtl="0">
                        <a:spcBef>
                          <a:spcPts val="0"/>
                        </a:spcBef>
                        <a:spcAft>
                          <a:spcPts val="0"/>
                        </a:spcAft>
                        <a:buNone/>
                      </a:pPr>
                      <a:r>
                        <a:rPr lang="en-US"/>
                        <a:t>Melting Pot</a:t>
                      </a:r>
                      <a:endParaRPr/>
                    </a:p>
                  </a:txBody>
                  <a:tcPr marL="68575" marR="68575" marT="0" marB="0" anchor="ctr"/>
                </a:tc>
                <a:tc>
                  <a:txBody>
                    <a:bodyPr/>
                    <a:lstStyle/>
                    <a:p>
                      <a:pPr marL="0" marR="0" lvl="0" indent="0" algn="l" rtl="0">
                        <a:spcBef>
                          <a:spcPts val="0"/>
                        </a:spcBef>
                        <a:spcAft>
                          <a:spcPts val="0"/>
                        </a:spcAft>
                        <a:buNone/>
                      </a:pPr>
                      <a:endParaRPr sz="1350"/>
                    </a:p>
                  </a:txBody>
                  <a:tcPr marL="91450" marR="91450" marT="45725" marB="45725"/>
                </a:tc>
                <a:tc>
                  <a:txBody>
                    <a:bodyPr/>
                    <a:lstStyle/>
                    <a:p>
                      <a:pPr marL="0" marR="0" lvl="0" indent="0" algn="l" rtl="0">
                        <a:spcBef>
                          <a:spcPts val="0"/>
                        </a:spcBef>
                        <a:spcAft>
                          <a:spcPts val="0"/>
                        </a:spcAft>
                        <a:buNone/>
                      </a:pPr>
                      <a:endParaRPr sz="1350"/>
                    </a:p>
                  </a:txBody>
                  <a:tcPr marL="91450" marR="91450" marT="45725" marB="45725">
                    <a:solidFill>
                      <a:srgbClr val="EFEFEF"/>
                    </a:solidFill>
                  </a:tcPr>
                </a:tc>
                <a:extLst>
                  <a:ext uri="{0D108BD9-81ED-4DB2-BD59-A6C34878D82A}">
                    <a16:rowId xmlns:a16="http://schemas.microsoft.com/office/drawing/2014/main" val="10002"/>
                  </a:ext>
                </a:extLst>
              </a:tr>
              <a:tr h="1194050">
                <a:tc>
                  <a:txBody>
                    <a:bodyPr/>
                    <a:lstStyle/>
                    <a:p>
                      <a:pPr marL="0" lvl="0" indent="0" algn="ctr" rtl="0">
                        <a:spcBef>
                          <a:spcPts val="0"/>
                        </a:spcBef>
                        <a:spcAft>
                          <a:spcPts val="0"/>
                        </a:spcAft>
                        <a:buNone/>
                      </a:pPr>
                      <a:r>
                        <a:rPr lang="en-US"/>
                        <a:t>Nativism</a:t>
                      </a:r>
                      <a:endParaRPr/>
                    </a:p>
                  </a:txBody>
                  <a:tcPr marL="68575" marR="68575" marT="0" marB="0" anchor="ctr"/>
                </a:tc>
                <a:tc>
                  <a:txBody>
                    <a:bodyPr/>
                    <a:lstStyle/>
                    <a:p>
                      <a:pPr marL="0" marR="0" lvl="0" indent="0" algn="l" rtl="0">
                        <a:spcBef>
                          <a:spcPts val="0"/>
                        </a:spcBef>
                        <a:spcAft>
                          <a:spcPts val="0"/>
                        </a:spcAft>
                        <a:buNone/>
                      </a:pPr>
                      <a:endParaRPr sz="1350"/>
                    </a:p>
                  </a:txBody>
                  <a:tcPr marL="91450" marR="91450" marT="45725" marB="45725"/>
                </a:tc>
                <a:tc>
                  <a:txBody>
                    <a:bodyPr/>
                    <a:lstStyle/>
                    <a:p>
                      <a:pPr marL="0" marR="0" lvl="0" indent="0" algn="l" rtl="0">
                        <a:spcBef>
                          <a:spcPts val="0"/>
                        </a:spcBef>
                        <a:spcAft>
                          <a:spcPts val="0"/>
                        </a:spcAft>
                        <a:buNone/>
                      </a:pPr>
                      <a:endParaRPr sz="1350"/>
                    </a:p>
                  </a:txBody>
                  <a:tcPr marL="91450" marR="91450" marT="45725" marB="45725">
                    <a:solidFill>
                      <a:srgbClr val="D9D9D9"/>
                    </a:solidFill>
                  </a:tcPr>
                </a:tc>
                <a:extLst>
                  <a:ext uri="{0D108BD9-81ED-4DB2-BD59-A6C34878D82A}">
                    <a16:rowId xmlns:a16="http://schemas.microsoft.com/office/drawing/2014/main" val="10003"/>
                  </a:ext>
                </a:extLst>
              </a:tr>
              <a:tr h="1077400">
                <a:tc>
                  <a:txBody>
                    <a:bodyPr/>
                    <a:lstStyle/>
                    <a:p>
                      <a:pPr marL="0" lvl="0" indent="0" algn="ctr" rtl="0">
                        <a:spcBef>
                          <a:spcPts val="0"/>
                        </a:spcBef>
                        <a:spcAft>
                          <a:spcPts val="0"/>
                        </a:spcAft>
                        <a:buNone/>
                      </a:pPr>
                      <a:r>
                        <a:rPr lang="en-US"/>
                        <a:t>Chinese Exclusion Act</a:t>
                      </a:r>
                      <a:endParaRPr/>
                    </a:p>
                  </a:txBody>
                  <a:tcPr marL="68575" marR="68575" marT="0" marB="0" anchor="ctr"/>
                </a:tc>
                <a:tc>
                  <a:txBody>
                    <a:bodyPr/>
                    <a:lstStyle/>
                    <a:p>
                      <a:pPr marL="0" marR="0" lvl="0" indent="0" algn="l" rtl="0">
                        <a:spcBef>
                          <a:spcPts val="0"/>
                        </a:spcBef>
                        <a:spcAft>
                          <a:spcPts val="0"/>
                        </a:spcAft>
                        <a:buNone/>
                      </a:pPr>
                      <a:endParaRPr sz="1350"/>
                    </a:p>
                  </a:txBody>
                  <a:tcPr marL="91450" marR="91450" marT="45725" marB="45725"/>
                </a:tc>
                <a:tc>
                  <a:txBody>
                    <a:bodyPr/>
                    <a:lstStyle/>
                    <a:p>
                      <a:pPr marL="0" marR="0" lvl="0" indent="0" algn="l" rtl="0">
                        <a:spcBef>
                          <a:spcPts val="0"/>
                        </a:spcBef>
                        <a:spcAft>
                          <a:spcPts val="0"/>
                        </a:spcAft>
                        <a:buNone/>
                      </a:pPr>
                      <a:endParaRPr sz="1350"/>
                    </a:p>
                  </a:txBody>
                  <a:tcPr marL="91450" marR="91450" marT="45725" marB="45725">
                    <a:solidFill>
                      <a:srgbClr val="F3F3F3"/>
                    </a:solidFill>
                  </a:tcPr>
                </a:tc>
                <a:extLst>
                  <a:ext uri="{0D108BD9-81ED-4DB2-BD59-A6C34878D82A}">
                    <a16:rowId xmlns:a16="http://schemas.microsoft.com/office/drawing/2014/main" val="10004"/>
                  </a:ext>
                </a:extLst>
              </a:tr>
              <a:tr h="975225">
                <a:tc>
                  <a:txBody>
                    <a:bodyPr/>
                    <a:lstStyle/>
                    <a:p>
                      <a:pPr marL="0" lvl="0" indent="0" algn="ctr" rtl="0">
                        <a:spcBef>
                          <a:spcPts val="0"/>
                        </a:spcBef>
                        <a:spcAft>
                          <a:spcPts val="0"/>
                        </a:spcAft>
                        <a:buClr>
                          <a:schemeClr val="dk1"/>
                        </a:buClr>
                        <a:buSzPts val="1100"/>
                        <a:buFont typeface="Arial"/>
                        <a:buNone/>
                      </a:pPr>
                      <a:r>
                        <a:rPr lang="en-US"/>
                        <a:t>Ellis Island </a:t>
                      </a:r>
                      <a:endParaRPr/>
                    </a:p>
                  </a:txBody>
                  <a:tcPr marL="68575" marR="68575" marT="0" marB="0" anchor="ctr"/>
                </a:tc>
                <a:tc>
                  <a:txBody>
                    <a:bodyPr/>
                    <a:lstStyle/>
                    <a:p>
                      <a:pPr marL="0" marR="0" lvl="0" indent="0" algn="l" rtl="0">
                        <a:spcBef>
                          <a:spcPts val="0"/>
                        </a:spcBef>
                        <a:spcAft>
                          <a:spcPts val="0"/>
                        </a:spcAft>
                        <a:buNone/>
                      </a:pPr>
                      <a:endParaRPr sz="1350"/>
                    </a:p>
                  </a:txBody>
                  <a:tcPr marL="91450" marR="91450" marT="45725" marB="45725"/>
                </a:tc>
                <a:tc>
                  <a:txBody>
                    <a:bodyPr/>
                    <a:lstStyle/>
                    <a:p>
                      <a:pPr marL="0" marR="0" lvl="0" indent="0" algn="l" rtl="0">
                        <a:spcBef>
                          <a:spcPts val="0"/>
                        </a:spcBef>
                        <a:spcAft>
                          <a:spcPts val="0"/>
                        </a:spcAft>
                        <a:buNone/>
                      </a:pPr>
                      <a:endParaRPr sz="1350"/>
                    </a:p>
                  </a:txBody>
                  <a:tcPr marL="91450" marR="91450" marT="45725" marB="45725">
                    <a:solidFill>
                      <a:srgbClr val="D9D9D9"/>
                    </a:solidFill>
                  </a:tcPr>
                </a:tc>
                <a:extLst>
                  <a:ext uri="{0D108BD9-81ED-4DB2-BD59-A6C34878D82A}">
                    <a16:rowId xmlns:a16="http://schemas.microsoft.com/office/drawing/2014/main" val="10005"/>
                  </a:ext>
                </a:extLst>
              </a:tr>
              <a:tr h="936875">
                <a:tc>
                  <a:txBody>
                    <a:bodyPr/>
                    <a:lstStyle/>
                    <a:p>
                      <a:pPr marL="0" lvl="0" indent="0" algn="ctr" rtl="0">
                        <a:spcBef>
                          <a:spcPts val="0"/>
                        </a:spcBef>
                        <a:spcAft>
                          <a:spcPts val="0"/>
                        </a:spcAft>
                        <a:buClr>
                          <a:schemeClr val="dk1"/>
                        </a:buClr>
                        <a:buSzPts val="1100"/>
                        <a:buFont typeface="Arial"/>
                        <a:buNone/>
                      </a:pPr>
                      <a:r>
                        <a:rPr lang="en-US"/>
                        <a:t>Tenements</a:t>
                      </a:r>
                      <a:endParaRPr/>
                    </a:p>
                  </a:txBody>
                  <a:tcPr marL="68575" marR="68575" marT="0" marB="0" anchor="ctr"/>
                </a:tc>
                <a:tc>
                  <a:txBody>
                    <a:bodyPr/>
                    <a:lstStyle/>
                    <a:p>
                      <a:pPr marL="0" marR="0" lvl="0" indent="0" algn="l" rtl="0">
                        <a:spcBef>
                          <a:spcPts val="0"/>
                        </a:spcBef>
                        <a:spcAft>
                          <a:spcPts val="0"/>
                        </a:spcAft>
                        <a:buNone/>
                      </a:pPr>
                      <a:endParaRPr sz="1350"/>
                    </a:p>
                  </a:txBody>
                  <a:tcPr marL="91450" marR="91450" marT="45725" marB="45725"/>
                </a:tc>
                <a:tc>
                  <a:txBody>
                    <a:bodyPr/>
                    <a:lstStyle/>
                    <a:p>
                      <a:pPr marL="0" marR="0" lvl="0" indent="0" algn="l" rtl="0">
                        <a:spcBef>
                          <a:spcPts val="0"/>
                        </a:spcBef>
                        <a:spcAft>
                          <a:spcPts val="0"/>
                        </a:spcAft>
                        <a:buNone/>
                      </a:pPr>
                      <a:endParaRPr sz="1350"/>
                    </a:p>
                  </a:txBody>
                  <a:tcPr marL="91450" marR="91450" marT="45725" marB="45725">
                    <a:solidFill>
                      <a:srgbClr val="EFEFEF"/>
                    </a:solidFill>
                  </a:tcPr>
                </a:tc>
                <a:extLst>
                  <a:ext uri="{0D108BD9-81ED-4DB2-BD59-A6C34878D82A}">
                    <a16:rowId xmlns:a16="http://schemas.microsoft.com/office/drawing/2014/main" val="10006"/>
                  </a:ext>
                </a:extLst>
              </a:tr>
              <a:tr h="951325">
                <a:tc>
                  <a:txBody>
                    <a:bodyPr/>
                    <a:lstStyle/>
                    <a:p>
                      <a:pPr marL="0" lvl="0" indent="0" algn="ctr" rtl="0">
                        <a:spcBef>
                          <a:spcPts val="0"/>
                        </a:spcBef>
                        <a:spcAft>
                          <a:spcPts val="0"/>
                        </a:spcAft>
                        <a:buNone/>
                      </a:pPr>
                      <a:r>
                        <a:rPr lang="en-US"/>
                        <a:t>Urbanization</a:t>
                      </a:r>
                      <a:endParaRPr/>
                    </a:p>
                  </a:txBody>
                  <a:tcPr marL="68575" marR="68575" marT="0" marB="0" anchor="ctr"/>
                </a:tc>
                <a:tc>
                  <a:txBody>
                    <a:bodyPr/>
                    <a:lstStyle/>
                    <a:p>
                      <a:pPr marL="0" marR="0" lvl="0" indent="0" algn="l" rtl="0">
                        <a:spcBef>
                          <a:spcPts val="0"/>
                        </a:spcBef>
                        <a:spcAft>
                          <a:spcPts val="0"/>
                        </a:spcAft>
                        <a:buNone/>
                      </a:pPr>
                      <a:endParaRPr sz="1350"/>
                    </a:p>
                  </a:txBody>
                  <a:tcPr marL="91450" marR="91450" marT="45725" marB="45725"/>
                </a:tc>
                <a:tc>
                  <a:txBody>
                    <a:bodyPr/>
                    <a:lstStyle/>
                    <a:p>
                      <a:pPr marL="0" marR="0" lvl="0" indent="0" algn="l" rtl="0">
                        <a:spcBef>
                          <a:spcPts val="0"/>
                        </a:spcBef>
                        <a:spcAft>
                          <a:spcPts val="0"/>
                        </a:spcAft>
                        <a:buNone/>
                      </a:pPr>
                      <a:endParaRPr sz="1350"/>
                    </a:p>
                  </a:txBody>
                  <a:tcPr marL="91450" marR="91450" marT="45725" marB="45725">
                    <a:solidFill>
                      <a:srgbClr val="D9D9D9"/>
                    </a:solidFill>
                  </a:tcPr>
                </a:tc>
                <a:extLst>
                  <a:ext uri="{0D108BD9-81ED-4DB2-BD59-A6C34878D82A}">
                    <a16:rowId xmlns:a16="http://schemas.microsoft.com/office/drawing/2014/main" val="10007"/>
                  </a:ext>
                </a:extLst>
              </a:tr>
            </a:tbl>
          </a:graphicData>
        </a:graphic>
      </p:graphicFrame>
      <p:sp>
        <p:nvSpPr>
          <p:cNvPr id="99" name="Shape 99"/>
          <p:cNvSpPr txBox="1"/>
          <p:nvPr/>
        </p:nvSpPr>
        <p:spPr>
          <a:xfrm>
            <a:off x="395110" y="172156"/>
            <a:ext cx="6129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FF0000"/>
                </a:solidFill>
                <a:latin typeface="Impact"/>
                <a:ea typeface="Impact"/>
                <a:cs typeface="Impact"/>
                <a:sym typeface="Impact"/>
              </a:rPr>
              <a:t>Gilded Age </a:t>
            </a:r>
            <a:r>
              <a:rPr lang="en-US" sz="2800" b="0" i="0" u="none" strike="noStrike" cap="none">
                <a:solidFill>
                  <a:srgbClr val="FF0000"/>
                </a:solidFill>
                <a:latin typeface="Impact"/>
                <a:ea typeface="Impact"/>
                <a:cs typeface="Impact"/>
                <a:sym typeface="Impact"/>
              </a:rPr>
              <a:t>Illustrated Vocabulary</a:t>
            </a:r>
            <a:endParaRPr sz="2800" b="0" i="0" u="none" strike="noStrike" cap="none">
              <a:solidFill>
                <a:srgbClr val="FF0000"/>
              </a:solidFill>
              <a:latin typeface="Impact"/>
              <a:ea typeface="Impact"/>
              <a:cs typeface="Impact"/>
              <a:sym typeface="Impact"/>
            </a:endParaRPr>
          </a:p>
        </p:txBody>
      </p:sp>
      <p:sp>
        <p:nvSpPr>
          <p:cNvPr id="100" name="Shape 100"/>
          <p:cNvSpPr txBox="1"/>
          <p:nvPr/>
        </p:nvSpPr>
        <p:spPr>
          <a:xfrm>
            <a:off x="282225" y="642200"/>
            <a:ext cx="6355500" cy="596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200" b="1"/>
              <a:t>Directions</a:t>
            </a:r>
            <a:r>
              <a:rPr lang="en-US" sz="1200"/>
              <a:t>: Research each vocabulary term below and type your own definition in the 2nd column. Then look for an image that best symbolizes it and insert it in the 3rd column.  </a:t>
            </a:r>
            <a:endParaRPr sz="1200"/>
          </a:p>
        </p:txBody>
      </p:sp>
      <p:pic>
        <p:nvPicPr>
          <p:cNvPr id="101" name="Shape 101"/>
          <p:cNvPicPr preferRelativeResize="0"/>
          <p:nvPr/>
        </p:nvPicPr>
        <p:blipFill>
          <a:blip r:embed="rId3">
            <a:alphaModFix/>
          </a:blip>
          <a:stretch>
            <a:fillRect/>
          </a:stretch>
        </p:blipFill>
        <p:spPr>
          <a:xfrm>
            <a:off x="5362500" y="7353497"/>
            <a:ext cx="266425" cy="263025"/>
          </a:xfrm>
          <a:prstGeom prst="rect">
            <a:avLst/>
          </a:prstGeom>
          <a:noFill/>
          <a:ln>
            <a:noFill/>
          </a:ln>
        </p:spPr>
      </p:pic>
      <p:pic>
        <p:nvPicPr>
          <p:cNvPr id="102" name="Shape 102"/>
          <p:cNvPicPr preferRelativeResize="0"/>
          <p:nvPr/>
        </p:nvPicPr>
        <p:blipFill>
          <a:blip r:embed="rId3">
            <a:alphaModFix/>
          </a:blip>
          <a:stretch>
            <a:fillRect/>
          </a:stretch>
        </p:blipFill>
        <p:spPr>
          <a:xfrm>
            <a:off x="5362500" y="2111947"/>
            <a:ext cx="266425" cy="263025"/>
          </a:xfrm>
          <a:prstGeom prst="rect">
            <a:avLst/>
          </a:prstGeom>
          <a:noFill/>
          <a:ln>
            <a:noFill/>
          </a:ln>
        </p:spPr>
      </p:pic>
      <p:pic>
        <p:nvPicPr>
          <p:cNvPr id="103" name="Shape 103"/>
          <p:cNvPicPr preferRelativeResize="0"/>
          <p:nvPr/>
        </p:nvPicPr>
        <p:blipFill>
          <a:blip r:embed="rId3">
            <a:alphaModFix/>
          </a:blip>
          <a:stretch>
            <a:fillRect/>
          </a:stretch>
        </p:blipFill>
        <p:spPr>
          <a:xfrm>
            <a:off x="5362500" y="3130447"/>
            <a:ext cx="266425" cy="263025"/>
          </a:xfrm>
          <a:prstGeom prst="rect">
            <a:avLst/>
          </a:prstGeom>
          <a:noFill/>
          <a:ln>
            <a:noFill/>
          </a:ln>
        </p:spPr>
      </p:pic>
      <p:pic>
        <p:nvPicPr>
          <p:cNvPr id="104" name="Shape 104"/>
          <p:cNvPicPr preferRelativeResize="0"/>
          <p:nvPr/>
        </p:nvPicPr>
        <p:blipFill>
          <a:blip r:embed="rId3">
            <a:alphaModFix/>
          </a:blip>
          <a:stretch>
            <a:fillRect/>
          </a:stretch>
        </p:blipFill>
        <p:spPr>
          <a:xfrm>
            <a:off x="5362500" y="4136872"/>
            <a:ext cx="266425" cy="263025"/>
          </a:xfrm>
          <a:prstGeom prst="rect">
            <a:avLst/>
          </a:prstGeom>
          <a:noFill/>
          <a:ln>
            <a:noFill/>
          </a:ln>
        </p:spPr>
      </p:pic>
      <p:pic>
        <p:nvPicPr>
          <p:cNvPr id="105" name="Shape 105"/>
          <p:cNvPicPr preferRelativeResize="0"/>
          <p:nvPr/>
        </p:nvPicPr>
        <p:blipFill>
          <a:blip r:embed="rId3">
            <a:alphaModFix/>
          </a:blip>
          <a:stretch>
            <a:fillRect/>
          </a:stretch>
        </p:blipFill>
        <p:spPr>
          <a:xfrm>
            <a:off x="5362500" y="8267897"/>
            <a:ext cx="266425" cy="263025"/>
          </a:xfrm>
          <a:prstGeom prst="rect">
            <a:avLst/>
          </a:prstGeom>
          <a:noFill/>
          <a:ln>
            <a:noFill/>
          </a:ln>
        </p:spPr>
      </p:pic>
      <p:pic>
        <p:nvPicPr>
          <p:cNvPr id="106" name="Shape 106"/>
          <p:cNvPicPr preferRelativeResize="0"/>
          <p:nvPr/>
        </p:nvPicPr>
        <p:blipFill>
          <a:blip r:embed="rId3">
            <a:alphaModFix/>
          </a:blip>
          <a:stretch>
            <a:fillRect/>
          </a:stretch>
        </p:blipFill>
        <p:spPr>
          <a:xfrm>
            <a:off x="5438700" y="6362897"/>
            <a:ext cx="266425" cy="263025"/>
          </a:xfrm>
          <a:prstGeom prst="rect">
            <a:avLst/>
          </a:prstGeom>
          <a:noFill/>
          <a:ln>
            <a:noFill/>
          </a:ln>
        </p:spPr>
      </p:pic>
      <p:pic>
        <p:nvPicPr>
          <p:cNvPr id="107" name="Shape 107"/>
          <p:cNvPicPr preferRelativeResize="0"/>
          <p:nvPr/>
        </p:nvPicPr>
        <p:blipFill>
          <a:blip r:embed="rId3">
            <a:alphaModFix/>
          </a:blip>
          <a:stretch>
            <a:fillRect/>
          </a:stretch>
        </p:blipFill>
        <p:spPr>
          <a:xfrm>
            <a:off x="5362500" y="5249884"/>
            <a:ext cx="266425" cy="263025"/>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p:nvPr/>
        </p:nvSpPr>
        <p:spPr>
          <a:xfrm>
            <a:off x="195600" y="130500"/>
            <a:ext cx="64302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FF0000"/>
                </a:solidFill>
                <a:latin typeface="Impact"/>
                <a:ea typeface="Impact"/>
                <a:cs typeface="Impact"/>
                <a:sym typeface="Impact"/>
              </a:rPr>
              <a:t>The Transcontinental Railroad</a:t>
            </a:r>
            <a:endParaRPr sz="2800" b="0" i="0" u="none" strike="noStrike" cap="none">
              <a:solidFill>
                <a:srgbClr val="FF0000"/>
              </a:solidFill>
              <a:latin typeface="Impact"/>
              <a:ea typeface="Impact"/>
              <a:cs typeface="Impact"/>
              <a:sym typeface="Impact"/>
            </a:endParaRPr>
          </a:p>
        </p:txBody>
      </p:sp>
      <p:sp>
        <p:nvSpPr>
          <p:cNvPr id="113" name="Shape 113"/>
          <p:cNvSpPr txBox="1"/>
          <p:nvPr/>
        </p:nvSpPr>
        <p:spPr>
          <a:xfrm>
            <a:off x="119400" y="586775"/>
            <a:ext cx="6629400" cy="9903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200" b="1"/>
              <a:t>Directions</a:t>
            </a:r>
            <a:r>
              <a:rPr lang="en-US" sz="1200"/>
              <a:t>:The </a:t>
            </a:r>
            <a:r>
              <a:rPr lang="en-US" sz="1200" b="1" u="sng">
                <a:solidFill>
                  <a:schemeClr val="hlink"/>
                </a:solidFill>
                <a:hlinkClick r:id="rId3"/>
              </a:rPr>
              <a:t>First Transcontinental Railroad</a:t>
            </a:r>
            <a:r>
              <a:rPr lang="en-US" sz="1200"/>
              <a:t> was a 1,907-mile line of track constructed between 1863 and 1869 that connected the Pacific coast with the existing Eastern U.S. rail network. Use the “Scribble” tool to draw in the route of the </a:t>
            </a:r>
            <a:r>
              <a:rPr lang="en-US" sz="1200" b="1" u="sng">
                <a:solidFill>
                  <a:schemeClr val="hlink"/>
                </a:solidFill>
                <a:hlinkClick r:id="rId4"/>
              </a:rPr>
              <a:t>Transcontinental Railroad along with facts</a:t>
            </a:r>
            <a:r>
              <a:rPr lang="en-US" sz="1200"/>
              <a:t> about the two companies who worked to complete it.</a:t>
            </a:r>
            <a:endParaRPr sz="1200"/>
          </a:p>
        </p:txBody>
      </p:sp>
      <p:pic>
        <p:nvPicPr>
          <p:cNvPr id="114" name="Shape 114"/>
          <p:cNvPicPr preferRelativeResize="0"/>
          <p:nvPr/>
        </p:nvPicPr>
        <p:blipFill>
          <a:blip r:embed="rId5">
            <a:alphaModFix/>
          </a:blip>
          <a:stretch>
            <a:fillRect/>
          </a:stretch>
        </p:blipFill>
        <p:spPr>
          <a:xfrm>
            <a:off x="219001" y="2550525"/>
            <a:ext cx="6430200" cy="4132951"/>
          </a:xfrm>
          <a:prstGeom prst="rect">
            <a:avLst/>
          </a:prstGeom>
          <a:noFill/>
          <a:ln>
            <a:noFill/>
          </a:ln>
        </p:spPr>
      </p:pic>
      <p:sp>
        <p:nvSpPr>
          <p:cNvPr id="115" name="Shape 115"/>
          <p:cNvSpPr/>
          <p:nvPr/>
        </p:nvSpPr>
        <p:spPr>
          <a:xfrm>
            <a:off x="280400" y="6885550"/>
            <a:ext cx="4214400" cy="1993800"/>
          </a:xfrm>
          <a:prstGeom prst="wedgeRectCallout">
            <a:avLst>
              <a:gd name="adj1" fmla="val -41492"/>
              <a:gd name="adj2" fmla="val -154434"/>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b="1">
                <a:solidFill>
                  <a:schemeClr val="dk1"/>
                </a:solidFill>
              </a:rPr>
              <a:t>Central Pacific</a:t>
            </a:r>
            <a:endParaRPr b="1">
              <a:solidFill>
                <a:schemeClr val="dk1"/>
              </a:solidFill>
            </a:endParaRPr>
          </a:p>
          <a:p>
            <a:pPr marL="0" lvl="0" indent="0" rtl="0">
              <a:spcBef>
                <a:spcPts val="0"/>
              </a:spcBef>
              <a:spcAft>
                <a:spcPts val="0"/>
              </a:spcAft>
              <a:buNone/>
            </a:pPr>
            <a:endParaRPr>
              <a:solidFill>
                <a:schemeClr val="dk1"/>
              </a:solidFill>
            </a:endParaRPr>
          </a:p>
          <a:p>
            <a:pPr marL="0" lvl="0" indent="0" rtl="0">
              <a:spcBef>
                <a:spcPts val="0"/>
              </a:spcBef>
              <a:spcAft>
                <a:spcPts val="0"/>
              </a:spcAft>
              <a:buNone/>
            </a:pPr>
            <a:endParaRPr>
              <a:solidFill>
                <a:schemeClr val="dk1"/>
              </a:solidFill>
            </a:endParaRPr>
          </a:p>
          <a:p>
            <a:pPr marL="0" lvl="0" indent="0" rtl="0">
              <a:spcBef>
                <a:spcPts val="0"/>
              </a:spcBef>
              <a:spcAft>
                <a:spcPts val="0"/>
              </a:spcAft>
              <a:buNone/>
            </a:pPr>
            <a:endParaRPr>
              <a:solidFill>
                <a:schemeClr val="dk1"/>
              </a:solidFill>
            </a:endParaRPr>
          </a:p>
          <a:p>
            <a:pPr marL="0" lvl="0" indent="0" rtl="0">
              <a:spcBef>
                <a:spcPts val="0"/>
              </a:spcBef>
              <a:spcAft>
                <a:spcPts val="0"/>
              </a:spcAft>
              <a:buNone/>
            </a:pPr>
            <a:endParaRPr>
              <a:solidFill>
                <a:schemeClr val="dk1"/>
              </a:solidFill>
            </a:endParaRPr>
          </a:p>
          <a:p>
            <a:pPr marL="0" lvl="0" indent="0" rtl="0">
              <a:spcBef>
                <a:spcPts val="0"/>
              </a:spcBef>
              <a:spcAft>
                <a:spcPts val="0"/>
              </a:spcAft>
              <a:buNone/>
            </a:pPr>
            <a:endParaRPr>
              <a:solidFill>
                <a:schemeClr val="dk1"/>
              </a:solidFill>
            </a:endParaRPr>
          </a:p>
        </p:txBody>
      </p:sp>
      <p:sp>
        <p:nvSpPr>
          <p:cNvPr id="116" name="Shape 116"/>
          <p:cNvSpPr/>
          <p:nvPr/>
        </p:nvSpPr>
        <p:spPr>
          <a:xfrm>
            <a:off x="2600000" y="1525825"/>
            <a:ext cx="3980400" cy="1777500"/>
          </a:xfrm>
          <a:prstGeom prst="wedgeRectCallout">
            <a:avLst>
              <a:gd name="adj1" fmla="val 20301"/>
              <a:gd name="adj2" fmla="val 136869"/>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b="1">
                <a:solidFill>
                  <a:schemeClr val="dk1"/>
                </a:solidFill>
              </a:rPr>
              <a:t>Union Pacific</a:t>
            </a:r>
            <a:endParaRPr b="1">
              <a:solidFill>
                <a:schemeClr val="dk1"/>
              </a:solidFill>
            </a:endParaRPr>
          </a:p>
          <a:p>
            <a:pPr marL="0" lvl="0" indent="0" rtl="0">
              <a:spcBef>
                <a:spcPts val="0"/>
              </a:spcBef>
              <a:spcAft>
                <a:spcPts val="0"/>
              </a:spcAft>
              <a:buNone/>
            </a:pPr>
            <a:endParaRPr>
              <a:solidFill>
                <a:schemeClr val="dk1"/>
              </a:solidFill>
            </a:endParaRPr>
          </a:p>
          <a:p>
            <a:pPr marL="0" lvl="0" indent="0" rtl="0">
              <a:spcBef>
                <a:spcPts val="0"/>
              </a:spcBef>
              <a:spcAft>
                <a:spcPts val="0"/>
              </a:spcAft>
              <a:buNone/>
            </a:pPr>
            <a:endParaRPr>
              <a:solidFill>
                <a:schemeClr val="dk1"/>
              </a:solidFill>
            </a:endParaRPr>
          </a:p>
          <a:p>
            <a:pPr marL="0" lvl="0" indent="0" rtl="0">
              <a:spcBef>
                <a:spcPts val="0"/>
              </a:spcBef>
              <a:spcAft>
                <a:spcPts val="0"/>
              </a:spcAft>
              <a:buNone/>
            </a:pPr>
            <a:endParaRPr>
              <a:solidFill>
                <a:schemeClr val="dk1"/>
              </a:solidFill>
            </a:endParaRPr>
          </a:p>
          <a:p>
            <a:pPr marL="0" lvl="0" indent="0" rtl="0">
              <a:spcBef>
                <a:spcPts val="0"/>
              </a:spcBef>
              <a:spcAft>
                <a:spcPts val="0"/>
              </a:spcAft>
              <a:buNone/>
            </a:pPr>
            <a:endParaRPr>
              <a:solidFill>
                <a:schemeClr val="dk1"/>
              </a:solidFill>
            </a:endParaRPr>
          </a:p>
          <a:p>
            <a:pPr marL="0" lvl="0" indent="0" rtl="0">
              <a:spcBef>
                <a:spcPts val="0"/>
              </a:spcBef>
              <a:spcAft>
                <a:spcPts val="0"/>
              </a:spcAft>
              <a:buNone/>
            </a:pPr>
            <a:endParaRPr>
              <a:solidFill>
                <a:schemeClr val="dk1"/>
              </a:solidFill>
            </a:endParaRPr>
          </a:p>
        </p:txBody>
      </p:sp>
      <p:sp>
        <p:nvSpPr>
          <p:cNvPr id="117" name="Shape 117"/>
          <p:cNvSpPr/>
          <p:nvPr/>
        </p:nvSpPr>
        <p:spPr>
          <a:xfrm rot="4268167">
            <a:off x="4893065" y="7698002"/>
            <a:ext cx="925087" cy="162892"/>
          </a:xfrm>
          <a:prstGeom prst="homePlate">
            <a:avLst>
              <a:gd name="adj" fmla="val 50000"/>
            </a:avLst>
          </a:prstGeom>
          <a:solidFill>
            <a:srgbClr val="FFD96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txBox="1"/>
          <p:nvPr/>
        </p:nvSpPr>
        <p:spPr>
          <a:xfrm>
            <a:off x="5582250" y="8162325"/>
            <a:ext cx="871500" cy="595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t>Golden Spike</a:t>
            </a:r>
            <a:endParaRPr b="1"/>
          </a:p>
        </p:txBody>
      </p:sp>
      <p:pic>
        <p:nvPicPr>
          <p:cNvPr id="3" name="Picture 2"/>
          <p:cNvPicPr>
            <a:picLocks noChangeAspect="1"/>
          </p:cNvPicPr>
          <p:nvPr/>
        </p:nvPicPr>
        <p:blipFill>
          <a:blip r:embed="rId6"/>
          <a:stretch>
            <a:fillRect/>
          </a:stretch>
        </p:blipFill>
        <p:spPr>
          <a:xfrm>
            <a:off x="642342" y="1463488"/>
            <a:ext cx="1434717" cy="91019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Shape 123"/>
          <p:cNvPicPr preferRelativeResize="0"/>
          <p:nvPr/>
        </p:nvPicPr>
        <p:blipFill rotWithShape="1">
          <a:blip r:embed="rId3">
            <a:alphaModFix/>
          </a:blip>
          <a:srcRect l="27327" r="18439"/>
          <a:stretch/>
        </p:blipFill>
        <p:spPr>
          <a:xfrm>
            <a:off x="3860370" y="5077300"/>
            <a:ext cx="2892955" cy="4000600"/>
          </a:xfrm>
          <a:prstGeom prst="rect">
            <a:avLst/>
          </a:prstGeom>
          <a:noFill/>
          <a:ln>
            <a:noFill/>
          </a:ln>
        </p:spPr>
      </p:pic>
      <p:pic>
        <p:nvPicPr>
          <p:cNvPr id="124" name="Shape 124"/>
          <p:cNvPicPr preferRelativeResize="0"/>
          <p:nvPr/>
        </p:nvPicPr>
        <p:blipFill>
          <a:blip r:embed="rId4">
            <a:alphaModFix/>
          </a:blip>
          <a:stretch>
            <a:fillRect/>
          </a:stretch>
        </p:blipFill>
        <p:spPr>
          <a:xfrm>
            <a:off x="698613" y="1157100"/>
            <a:ext cx="900362" cy="7920800"/>
          </a:xfrm>
          <a:prstGeom prst="rect">
            <a:avLst/>
          </a:prstGeom>
          <a:noFill/>
          <a:ln>
            <a:noFill/>
          </a:ln>
        </p:spPr>
      </p:pic>
      <p:sp>
        <p:nvSpPr>
          <p:cNvPr id="125" name="Shape 125"/>
          <p:cNvSpPr txBox="1"/>
          <p:nvPr/>
        </p:nvSpPr>
        <p:spPr>
          <a:xfrm>
            <a:off x="195600" y="54300"/>
            <a:ext cx="64302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FF0000"/>
                </a:solidFill>
                <a:latin typeface="Impact"/>
                <a:ea typeface="Impact"/>
                <a:cs typeface="Impact"/>
                <a:sym typeface="Impact"/>
              </a:rPr>
              <a:t>Immigration &amp; Ellis Island</a:t>
            </a:r>
            <a:endParaRPr sz="2800" b="0" i="0" u="none" strike="noStrike" cap="none">
              <a:solidFill>
                <a:srgbClr val="FF0000"/>
              </a:solidFill>
              <a:latin typeface="Impact"/>
              <a:ea typeface="Impact"/>
              <a:cs typeface="Impact"/>
              <a:sym typeface="Impact"/>
            </a:endParaRPr>
          </a:p>
        </p:txBody>
      </p:sp>
      <p:sp>
        <p:nvSpPr>
          <p:cNvPr id="126" name="Shape 126"/>
          <p:cNvSpPr txBox="1"/>
          <p:nvPr/>
        </p:nvSpPr>
        <p:spPr>
          <a:xfrm>
            <a:off x="132200" y="509100"/>
            <a:ext cx="6560700" cy="648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200" b="1"/>
              <a:t>Directions</a:t>
            </a:r>
            <a:r>
              <a:rPr lang="en-US" sz="1200"/>
              <a:t>: Most immigrants to the East Coast of the United States were </a:t>
            </a:r>
            <a:r>
              <a:rPr lang="en-US" sz="1200" b="1" u="sng">
                <a:solidFill>
                  <a:schemeClr val="hlink"/>
                </a:solidFill>
                <a:hlinkClick r:id="rId5"/>
              </a:rPr>
              <a:t>processed at Ellis Island</a:t>
            </a:r>
            <a:r>
              <a:rPr lang="en-US" sz="1200"/>
              <a:t> near the famous </a:t>
            </a:r>
            <a:r>
              <a:rPr lang="en-US" sz="1200" b="1" u="sng">
                <a:solidFill>
                  <a:schemeClr val="hlink"/>
                </a:solidFill>
                <a:hlinkClick r:id="rId6"/>
              </a:rPr>
              <a:t>Statue of Liberty.</a:t>
            </a:r>
            <a:r>
              <a:rPr lang="en-US" sz="1200"/>
              <a:t> Research about immigration at the time </a:t>
            </a:r>
            <a:r>
              <a:rPr lang="en-US" sz="1200" b="1" u="sng">
                <a:solidFill>
                  <a:schemeClr val="hlink"/>
                </a:solidFill>
                <a:hlinkClick r:id="rId7"/>
              </a:rPr>
              <a:t>then watch this film</a:t>
            </a:r>
            <a:r>
              <a:rPr lang="en-US" sz="1200"/>
              <a:t> </a:t>
            </a:r>
            <a:r>
              <a:rPr lang="en-US" sz="1200">
                <a:solidFill>
                  <a:schemeClr val="dk1"/>
                </a:solidFill>
              </a:rPr>
              <a:t>then drag and drop the events to the correct place on the timeline.</a:t>
            </a:r>
            <a:r>
              <a:rPr lang="en-US" sz="1200"/>
              <a:t> </a:t>
            </a:r>
            <a:endParaRPr sz="1200"/>
          </a:p>
        </p:txBody>
      </p:sp>
      <p:sp>
        <p:nvSpPr>
          <p:cNvPr id="127" name="Shape 127"/>
          <p:cNvSpPr txBox="1"/>
          <p:nvPr/>
        </p:nvSpPr>
        <p:spPr>
          <a:xfrm>
            <a:off x="-2267150" y="6354875"/>
            <a:ext cx="2662500" cy="583800"/>
          </a:xfrm>
          <a:prstGeom prst="rect">
            <a:avLst/>
          </a:prstGeom>
          <a:solidFill>
            <a:srgbClr val="B6D7A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sz="1200"/>
              <a:t>A record 1.25 million immigrants are processed at Ellis Island this year.</a:t>
            </a:r>
            <a:endParaRPr sz="1200"/>
          </a:p>
        </p:txBody>
      </p:sp>
      <p:sp>
        <p:nvSpPr>
          <p:cNvPr id="128" name="Shape 128"/>
          <p:cNvSpPr txBox="1"/>
          <p:nvPr/>
        </p:nvSpPr>
        <p:spPr>
          <a:xfrm>
            <a:off x="-3664025" y="5412025"/>
            <a:ext cx="4555800" cy="317400"/>
          </a:xfrm>
          <a:prstGeom prst="rect">
            <a:avLst/>
          </a:prstGeom>
          <a:solidFill>
            <a:srgbClr val="E6B8A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sz="1200"/>
              <a:t>The US enters WWI and immigration decreased dramatically. </a:t>
            </a:r>
            <a:endParaRPr sz="1200"/>
          </a:p>
        </p:txBody>
      </p:sp>
      <p:sp>
        <p:nvSpPr>
          <p:cNvPr id="129" name="Shape 129"/>
          <p:cNvSpPr txBox="1"/>
          <p:nvPr/>
        </p:nvSpPr>
        <p:spPr>
          <a:xfrm>
            <a:off x="-2320875" y="4367575"/>
            <a:ext cx="3003900" cy="451200"/>
          </a:xfrm>
          <a:prstGeom prst="rect">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sz="1200"/>
              <a:t>Annie Moore, a teenaged Irish girl, is the first immigrant processed at Ellis Island.</a:t>
            </a:r>
            <a:endParaRPr sz="1200"/>
          </a:p>
        </p:txBody>
      </p:sp>
      <p:sp>
        <p:nvSpPr>
          <p:cNvPr id="130" name="Shape 130"/>
          <p:cNvSpPr txBox="1"/>
          <p:nvPr/>
        </p:nvSpPr>
        <p:spPr>
          <a:xfrm>
            <a:off x="-2320875" y="2620925"/>
            <a:ext cx="3400500" cy="451200"/>
          </a:xfrm>
          <a:prstGeom prst="rect">
            <a:avLst/>
          </a:prstGeom>
          <a:solidFill>
            <a:srgbClr val="A4C2F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sz="1200">
                <a:solidFill>
                  <a:schemeClr val="dk1"/>
                </a:solidFill>
              </a:rPr>
              <a:t>Emma Lazarus writes “The New Colossus” to raise funds for the Statue of Liberty's pedestal.</a:t>
            </a:r>
            <a:endParaRPr sz="1200"/>
          </a:p>
        </p:txBody>
      </p:sp>
      <p:sp>
        <p:nvSpPr>
          <p:cNvPr id="131" name="Shape 131"/>
          <p:cNvSpPr txBox="1"/>
          <p:nvPr/>
        </p:nvSpPr>
        <p:spPr>
          <a:xfrm>
            <a:off x="-2320875" y="3806225"/>
            <a:ext cx="2516400" cy="451200"/>
          </a:xfrm>
          <a:prstGeom prst="rect">
            <a:avLst/>
          </a:prstGeom>
          <a:solidFill>
            <a:srgbClr val="B4A7D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sz="1200">
                <a:solidFill>
                  <a:schemeClr val="dk1"/>
                </a:solidFill>
              </a:rPr>
              <a:t>A fire on Ellis Island burned the immigration station to the ground.</a:t>
            </a:r>
            <a:endParaRPr sz="1200"/>
          </a:p>
        </p:txBody>
      </p:sp>
      <p:sp>
        <p:nvSpPr>
          <p:cNvPr id="132" name="Shape 132"/>
          <p:cNvSpPr txBox="1"/>
          <p:nvPr/>
        </p:nvSpPr>
        <p:spPr>
          <a:xfrm>
            <a:off x="-2320875" y="4884525"/>
            <a:ext cx="2516400" cy="451200"/>
          </a:xfrm>
          <a:prstGeom prst="rect">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sz="1200"/>
              <a:t>President Cleveland oversees the dedication of the Statue of Liberty.</a:t>
            </a:r>
            <a:endParaRPr sz="1200"/>
          </a:p>
        </p:txBody>
      </p:sp>
      <p:sp>
        <p:nvSpPr>
          <p:cNvPr id="133" name="Shape 133"/>
          <p:cNvSpPr txBox="1"/>
          <p:nvPr/>
        </p:nvSpPr>
        <p:spPr>
          <a:xfrm>
            <a:off x="-2320875" y="3221425"/>
            <a:ext cx="3003900" cy="451200"/>
          </a:xfrm>
          <a:prstGeom prst="rect">
            <a:avLst/>
          </a:prstGeom>
          <a:solidFill>
            <a:srgbClr val="D0E0E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sz="1200"/>
              <a:t>Ellis Island's new Main Building opened and received 2,251 immigrants.</a:t>
            </a:r>
            <a:endParaRPr sz="1200"/>
          </a:p>
        </p:txBody>
      </p:sp>
      <p:sp>
        <p:nvSpPr>
          <p:cNvPr id="134" name="Shape 134"/>
          <p:cNvSpPr txBox="1"/>
          <p:nvPr/>
        </p:nvSpPr>
        <p:spPr>
          <a:xfrm>
            <a:off x="-2420525" y="5780550"/>
            <a:ext cx="3312300" cy="523200"/>
          </a:xfrm>
          <a:prstGeom prst="rect">
            <a:avLst/>
          </a:prstGeom>
          <a:solidFill>
            <a:srgbClr val="D5A6B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sz="1200"/>
              <a:t>Thousands of suspected “alien radicals” are interned at Ellis Island during the </a:t>
            </a:r>
            <a:r>
              <a:rPr lang="en-US" sz="1200">
                <a:solidFill>
                  <a:schemeClr val="dk1"/>
                </a:solidFill>
              </a:rPr>
              <a:t>"Red Scare" </a:t>
            </a:r>
            <a:endParaRPr sz="1200"/>
          </a:p>
        </p:txBody>
      </p:sp>
      <p:sp>
        <p:nvSpPr>
          <p:cNvPr id="135" name="Shape 135"/>
          <p:cNvSpPr txBox="1"/>
          <p:nvPr/>
        </p:nvSpPr>
        <p:spPr>
          <a:xfrm>
            <a:off x="-2320875" y="1980225"/>
            <a:ext cx="3003900" cy="4512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sz="1200"/>
              <a:t>Fort Wood and the Statue of Liberty are declared a National Monument.</a:t>
            </a:r>
            <a:endParaRPr sz="1200"/>
          </a:p>
        </p:txBody>
      </p:sp>
      <p:sp>
        <p:nvSpPr>
          <p:cNvPr id="136" name="Shape 136"/>
          <p:cNvSpPr txBox="1"/>
          <p:nvPr/>
        </p:nvSpPr>
        <p:spPr>
          <a:xfrm>
            <a:off x="-2320874" y="1359425"/>
            <a:ext cx="23208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FF0000"/>
                </a:solidFill>
                <a:latin typeface="Impact"/>
                <a:ea typeface="Impact"/>
                <a:cs typeface="Impact"/>
                <a:sym typeface="Impact"/>
              </a:rPr>
              <a:t>Drag &amp; Drop</a:t>
            </a:r>
            <a:endParaRPr sz="2800" b="0" i="0" u="none" strike="noStrike" cap="none">
              <a:solidFill>
                <a:srgbClr val="FF0000"/>
              </a:solidFill>
              <a:latin typeface="Impact"/>
              <a:ea typeface="Impact"/>
              <a:cs typeface="Impact"/>
              <a:sym typeface="Impact"/>
            </a:endParaRPr>
          </a:p>
        </p:txBody>
      </p:sp>
      <p:sp>
        <p:nvSpPr>
          <p:cNvPr id="137" name="Shape 137"/>
          <p:cNvSpPr txBox="1"/>
          <p:nvPr/>
        </p:nvSpPr>
        <p:spPr>
          <a:xfrm>
            <a:off x="812800" y="1157100"/>
            <a:ext cx="672000" cy="7469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300"/>
              <a:t>1885</a:t>
            </a:r>
            <a:endParaRPr sz="1300"/>
          </a:p>
          <a:p>
            <a:pPr marL="0" lvl="0" indent="0" algn="ctr" rtl="0">
              <a:lnSpc>
                <a:spcPct val="115000"/>
              </a:lnSpc>
              <a:spcBef>
                <a:spcPts val="0"/>
              </a:spcBef>
              <a:spcAft>
                <a:spcPts val="0"/>
              </a:spcAft>
              <a:buNone/>
            </a:pPr>
            <a:endParaRPr sz="1300"/>
          </a:p>
          <a:p>
            <a:pPr marL="0" lvl="0" indent="0" algn="ctr" rtl="0">
              <a:lnSpc>
                <a:spcPct val="115000"/>
              </a:lnSpc>
              <a:spcBef>
                <a:spcPts val="0"/>
              </a:spcBef>
              <a:spcAft>
                <a:spcPts val="0"/>
              </a:spcAft>
              <a:buNone/>
            </a:pPr>
            <a:endParaRPr sz="1300"/>
          </a:p>
          <a:p>
            <a:pPr marL="0" lvl="0" indent="0" algn="ctr" rtl="0">
              <a:lnSpc>
                <a:spcPct val="115000"/>
              </a:lnSpc>
              <a:spcBef>
                <a:spcPts val="0"/>
              </a:spcBef>
              <a:spcAft>
                <a:spcPts val="0"/>
              </a:spcAft>
              <a:buNone/>
            </a:pPr>
            <a:endParaRPr sz="1300"/>
          </a:p>
          <a:p>
            <a:pPr marL="0" lvl="0" indent="0" algn="ctr" rtl="0">
              <a:lnSpc>
                <a:spcPct val="115000"/>
              </a:lnSpc>
              <a:spcBef>
                <a:spcPts val="0"/>
              </a:spcBef>
              <a:spcAft>
                <a:spcPts val="0"/>
              </a:spcAft>
              <a:buNone/>
            </a:pPr>
            <a:r>
              <a:rPr lang="en-US" sz="1300"/>
              <a:t>1890</a:t>
            </a:r>
            <a:endParaRPr sz="1300"/>
          </a:p>
          <a:p>
            <a:pPr marL="0" lvl="0" indent="0" algn="ctr" rtl="0">
              <a:lnSpc>
                <a:spcPct val="115000"/>
              </a:lnSpc>
              <a:spcBef>
                <a:spcPts val="0"/>
              </a:spcBef>
              <a:spcAft>
                <a:spcPts val="0"/>
              </a:spcAft>
              <a:buNone/>
            </a:pPr>
            <a:endParaRPr sz="1300"/>
          </a:p>
          <a:p>
            <a:pPr marL="0" lvl="0" indent="0" algn="ctr" rtl="0">
              <a:lnSpc>
                <a:spcPct val="115000"/>
              </a:lnSpc>
              <a:spcBef>
                <a:spcPts val="0"/>
              </a:spcBef>
              <a:spcAft>
                <a:spcPts val="0"/>
              </a:spcAft>
              <a:buNone/>
            </a:pPr>
            <a:endParaRPr sz="1300"/>
          </a:p>
          <a:p>
            <a:pPr marL="0" lvl="0" indent="0" algn="ctr" rtl="0">
              <a:lnSpc>
                <a:spcPct val="115000"/>
              </a:lnSpc>
              <a:spcBef>
                <a:spcPts val="0"/>
              </a:spcBef>
              <a:spcAft>
                <a:spcPts val="0"/>
              </a:spcAft>
              <a:buNone/>
            </a:pPr>
            <a:endParaRPr sz="1300"/>
          </a:p>
          <a:p>
            <a:pPr marL="0" lvl="0" indent="0" algn="ctr" rtl="0">
              <a:lnSpc>
                <a:spcPct val="115000"/>
              </a:lnSpc>
              <a:spcBef>
                <a:spcPts val="0"/>
              </a:spcBef>
              <a:spcAft>
                <a:spcPts val="0"/>
              </a:spcAft>
              <a:buNone/>
            </a:pPr>
            <a:r>
              <a:rPr lang="en-US" sz="1300"/>
              <a:t>1895</a:t>
            </a:r>
            <a:endParaRPr sz="1300"/>
          </a:p>
          <a:p>
            <a:pPr marL="0" lvl="0" indent="0" algn="ctr" rtl="0">
              <a:lnSpc>
                <a:spcPct val="115000"/>
              </a:lnSpc>
              <a:spcBef>
                <a:spcPts val="0"/>
              </a:spcBef>
              <a:spcAft>
                <a:spcPts val="0"/>
              </a:spcAft>
              <a:buNone/>
            </a:pPr>
            <a:endParaRPr sz="1300"/>
          </a:p>
          <a:p>
            <a:pPr marL="0" lvl="0" indent="0" algn="ctr" rtl="0">
              <a:lnSpc>
                <a:spcPct val="115000"/>
              </a:lnSpc>
              <a:spcBef>
                <a:spcPts val="0"/>
              </a:spcBef>
              <a:spcAft>
                <a:spcPts val="0"/>
              </a:spcAft>
              <a:buNone/>
            </a:pPr>
            <a:endParaRPr sz="1300"/>
          </a:p>
          <a:p>
            <a:pPr marL="0" lvl="0" indent="0" algn="ctr" rtl="0">
              <a:lnSpc>
                <a:spcPct val="115000"/>
              </a:lnSpc>
              <a:spcBef>
                <a:spcPts val="0"/>
              </a:spcBef>
              <a:spcAft>
                <a:spcPts val="0"/>
              </a:spcAft>
              <a:buNone/>
            </a:pPr>
            <a:endParaRPr sz="1300"/>
          </a:p>
          <a:p>
            <a:pPr marL="0" lvl="0" indent="0" algn="ctr" rtl="0">
              <a:lnSpc>
                <a:spcPct val="115000"/>
              </a:lnSpc>
              <a:spcBef>
                <a:spcPts val="0"/>
              </a:spcBef>
              <a:spcAft>
                <a:spcPts val="0"/>
              </a:spcAft>
              <a:buNone/>
            </a:pPr>
            <a:r>
              <a:rPr lang="en-US" sz="1300"/>
              <a:t>1900</a:t>
            </a:r>
            <a:endParaRPr sz="1300"/>
          </a:p>
          <a:p>
            <a:pPr marL="0" lvl="0" indent="0" algn="ctr" rtl="0">
              <a:lnSpc>
                <a:spcPct val="115000"/>
              </a:lnSpc>
              <a:spcBef>
                <a:spcPts val="0"/>
              </a:spcBef>
              <a:spcAft>
                <a:spcPts val="0"/>
              </a:spcAft>
              <a:buNone/>
            </a:pPr>
            <a:endParaRPr sz="1300"/>
          </a:p>
          <a:p>
            <a:pPr marL="0" lvl="0" indent="0" algn="ctr" rtl="0">
              <a:lnSpc>
                <a:spcPct val="115000"/>
              </a:lnSpc>
              <a:spcBef>
                <a:spcPts val="0"/>
              </a:spcBef>
              <a:spcAft>
                <a:spcPts val="0"/>
              </a:spcAft>
              <a:buNone/>
            </a:pPr>
            <a:endParaRPr sz="1300"/>
          </a:p>
          <a:p>
            <a:pPr marL="0" lvl="0" indent="0" algn="ctr" rtl="0">
              <a:lnSpc>
                <a:spcPct val="115000"/>
              </a:lnSpc>
              <a:spcBef>
                <a:spcPts val="0"/>
              </a:spcBef>
              <a:spcAft>
                <a:spcPts val="0"/>
              </a:spcAft>
              <a:buNone/>
            </a:pPr>
            <a:endParaRPr sz="1300"/>
          </a:p>
          <a:p>
            <a:pPr marL="0" lvl="0" indent="0" algn="ctr" rtl="0">
              <a:lnSpc>
                <a:spcPct val="115000"/>
              </a:lnSpc>
              <a:spcBef>
                <a:spcPts val="0"/>
              </a:spcBef>
              <a:spcAft>
                <a:spcPts val="0"/>
              </a:spcAft>
              <a:buNone/>
            </a:pPr>
            <a:r>
              <a:rPr lang="en-US" sz="1300"/>
              <a:t>1905</a:t>
            </a:r>
            <a:endParaRPr sz="1300"/>
          </a:p>
          <a:p>
            <a:pPr marL="0" lvl="0" indent="0" algn="ctr" rtl="0">
              <a:lnSpc>
                <a:spcPct val="115000"/>
              </a:lnSpc>
              <a:spcBef>
                <a:spcPts val="0"/>
              </a:spcBef>
              <a:spcAft>
                <a:spcPts val="0"/>
              </a:spcAft>
              <a:buNone/>
            </a:pPr>
            <a:endParaRPr sz="1300"/>
          </a:p>
          <a:p>
            <a:pPr marL="0" lvl="0" indent="0" algn="ctr" rtl="0">
              <a:lnSpc>
                <a:spcPct val="115000"/>
              </a:lnSpc>
              <a:spcBef>
                <a:spcPts val="0"/>
              </a:spcBef>
              <a:spcAft>
                <a:spcPts val="0"/>
              </a:spcAft>
              <a:buNone/>
            </a:pPr>
            <a:endParaRPr sz="1300"/>
          </a:p>
          <a:p>
            <a:pPr marL="0" lvl="0" indent="0" algn="ctr" rtl="0">
              <a:lnSpc>
                <a:spcPct val="115000"/>
              </a:lnSpc>
              <a:spcBef>
                <a:spcPts val="0"/>
              </a:spcBef>
              <a:spcAft>
                <a:spcPts val="0"/>
              </a:spcAft>
              <a:buNone/>
            </a:pPr>
            <a:endParaRPr sz="1300"/>
          </a:p>
          <a:p>
            <a:pPr marL="0" lvl="0" indent="0" algn="ctr" rtl="0">
              <a:lnSpc>
                <a:spcPct val="115000"/>
              </a:lnSpc>
              <a:spcBef>
                <a:spcPts val="0"/>
              </a:spcBef>
              <a:spcAft>
                <a:spcPts val="0"/>
              </a:spcAft>
              <a:buNone/>
            </a:pPr>
            <a:r>
              <a:rPr lang="en-US" sz="1300"/>
              <a:t>1910</a:t>
            </a:r>
            <a:endParaRPr sz="1300"/>
          </a:p>
          <a:p>
            <a:pPr marL="0" lvl="0" indent="0" algn="ctr" rtl="0">
              <a:lnSpc>
                <a:spcPct val="115000"/>
              </a:lnSpc>
              <a:spcBef>
                <a:spcPts val="0"/>
              </a:spcBef>
              <a:spcAft>
                <a:spcPts val="0"/>
              </a:spcAft>
              <a:buNone/>
            </a:pPr>
            <a:endParaRPr sz="1300"/>
          </a:p>
          <a:p>
            <a:pPr marL="0" lvl="0" indent="0" algn="ctr" rtl="0">
              <a:lnSpc>
                <a:spcPct val="115000"/>
              </a:lnSpc>
              <a:spcBef>
                <a:spcPts val="0"/>
              </a:spcBef>
              <a:spcAft>
                <a:spcPts val="0"/>
              </a:spcAft>
              <a:buNone/>
            </a:pPr>
            <a:endParaRPr sz="1300"/>
          </a:p>
          <a:p>
            <a:pPr marL="0" lvl="0" indent="0" algn="ctr" rtl="0">
              <a:lnSpc>
                <a:spcPct val="115000"/>
              </a:lnSpc>
              <a:spcBef>
                <a:spcPts val="0"/>
              </a:spcBef>
              <a:spcAft>
                <a:spcPts val="0"/>
              </a:spcAft>
              <a:buNone/>
            </a:pPr>
            <a:endParaRPr sz="1300"/>
          </a:p>
          <a:p>
            <a:pPr marL="0" lvl="0" indent="0" algn="ctr" rtl="0">
              <a:lnSpc>
                <a:spcPct val="115000"/>
              </a:lnSpc>
              <a:spcBef>
                <a:spcPts val="0"/>
              </a:spcBef>
              <a:spcAft>
                <a:spcPts val="0"/>
              </a:spcAft>
              <a:buNone/>
            </a:pPr>
            <a:r>
              <a:rPr lang="en-US" sz="1300"/>
              <a:t>1915</a:t>
            </a:r>
            <a:endParaRPr sz="1300"/>
          </a:p>
          <a:p>
            <a:pPr marL="0" lvl="0" indent="0" algn="ctr" rtl="0">
              <a:lnSpc>
                <a:spcPct val="115000"/>
              </a:lnSpc>
              <a:spcBef>
                <a:spcPts val="0"/>
              </a:spcBef>
              <a:spcAft>
                <a:spcPts val="0"/>
              </a:spcAft>
              <a:buNone/>
            </a:pPr>
            <a:endParaRPr sz="1300"/>
          </a:p>
          <a:p>
            <a:pPr marL="0" lvl="0" indent="0" algn="ctr" rtl="0">
              <a:lnSpc>
                <a:spcPct val="115000"/>
              </a:lnSpc>
              <a:spcBef>
                <a:spcPts val="0"/>
              </a:spcBef>
              <a:spcAft>
                <a:spcPts val="0"/>
              </a:spcAft>
              <a:buNone/>
            </a:pPr>
            <a:endParaRPr sz="1300"/>
          </a:p>
          <a:p>
            <a:pPr marL="0" lvl="0" indent="0" algn="ctr" rtl="0">
              <a:lnSpc>
                <a:spcPct val="115000"/>
              </a:lnSpc>
              <a:spcBef>
                <a:spcPts val="0"/>
              </a:spcBef>
              <a:spcAft>
                <a:spcPts val="0"/>
              </a:spcAft>
              <a:buNone/>
            </a:pPr>
            <a:endParaRPr sz="1300"/>
          </a:p>
          <a:p>
            <a:pPr marL="0" lvl="0" indent="0" algn="ctr" rtl="0">
              <a:lnSpc>
                <a:spcPct val="115000"/>
              </a:lnSpc>
              <a:spcBef>
                <a:spcPts val="0"/>
              </a:spcBef>
              <a:spcAft>
                <a:spcPts val="0"/>
              </a:spcAft>
              <a:buNone/>
            </a:pPr>
            <a:r>
              <a:rPr lang="en-US" sz="1300"/>
              <a:t>1920</a:t>
            </a:r>
            <a:endParaRPr sz="1300"/>
          </a:p>
          <a:p>
            <a:pPr marL="0" lvl="0" indent="0" algn="ctr" rtl="0">
              <a:lnSpc>
                <a:spcPct val="115000"/>
              </a:lnSpc>
              <a:spcBef>
                <a:spcPts val="0"/>
              </a:spcBef>
              <a:spcAft>
                <a:spcPts val="0"/>
              </a:spcAft>
              <a:buNone/>
            </a:pPr>
            <a:endParaRPr sz="1300"/>
          </a:p>
          <a:p>
            <a:pPr marL="0" lvl="0" indent="0" algn="ctr" rtl="0">
              <a:lnSpc>
                <a:spcPct val="115000"/>
              </a:lnSpc>
              <a:spcBef>
                <a:spcPts val="0"/>
              </a:spcBef>
              <a:spcAft>
                <a:spcPts val="0"/>
              </a:spcAft>
              <a:buNone/>
            </a:pPr>
            <a:endParaRPr sz="1300"/>
          </a:p>
          <a:p>
            <a:pPr marL="0" lvl="0" indent="0" algn="ctr" rtl="0">
              <a:lnSpc>
                <a:spcPct val="115000"/>
              </a:lnSpc>
              <a:spcBef>
                <a:spcPts val="0"/>
              </a:spcBef>
              <a:spcAft>
                <a:spcPts val="0"/>
              </a:spcAft>
              <a:buNone/>
            </a:pPr>
            <a:endParaRPr sz="1300"/>
          </a:p>
          <a:p>
            <a:pPr marL="0" lvl="0" indent="0" algn="ctr" rtl="0">
              <a:lnSpc>
                <a:spcPct val="115000"/>
              </a:lnSpc>
              <a:spcBef>
                <a:spcPts val="0"/>
              </a:spcBef>
              <a:spcAft>
                <a:spcPts val="0"/>
              </a:spcAft>
              <a:buNone/>
            </a:pPr>
            <a:r>
              <a:rPr lang="en-US" sz="1300"/>
              <a:t>1925</a:t>
            </a:r>
            <a:endParaRPr sz="13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p:nvPr/>
        </p:nvSpPr>
        <p:spPr>
          <a:xfrm>
            <a:off x="195600" y="130500"/>
            <a:ext cx="64302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FF0000"/>
                </a:solidFill>
                <a:latin typeface="Impact"/>
                <a:ea typeface="Impact"/>
                <a:cs typeface="Impact"/>
                <a:sym typeface="Impact"/>
              </a:rPr>
              <a:t>The American Melting Pot</a:t>
            </a:r>
            <a:endParaRPr sz="2800" b="0" i="0" u="none" strike="noStrike" cap="none">
              <a:solidFill>
                <a:srgbClr val="FF0000"/>
              </a:solidFill>
              <a:latin typeface="Impact"/>
              <a:ea typeface="Impact"/>
              <a:cs typeface="Impact"/>
              <a:sym typeface="Impact"/>
            </a:endParaRPr>
          </a:p>
        </p:txBody>
      </p:sp>
      <p:sp>
        <p:nvSpPr>
          <p:cNvPr id="143" name="Shape 143"/>
          <p:cNvSpPr txBox="1"/>
          <p:nvPr/>
        </p:nvSpPr>
        <p:spPr>
          <a:xfrm>
            <a:off x="119400" y="642200"/>
            <a:ext cx="6629400" cy="9441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200" b="1"/>
              <a:t>Directions</a:t>
            </a:r>
            <a:r>
              <a:rPr lang="en-US" sz="1200"/>
              <a:t>: After the Civil War came to an end and the Homestead Act opened up the west, immigration into the United States shot to an all-time high. Immigrants were expected to join the “Melting Pot” and become American. Research about the </a:t>
            </a:r>
            <a:r>
              <a:rPr lang="en-US" sz="1200" b="1" u="sng">
                <a:solidFill>
                  <a:schemeClr val="hlink"/>
                </a:solidFill>
                <a:hlinkClick r:id="rId3"/>
              </a:rPr>
              <a:t>difference between “Old” and “New Immigrants</a:t>
            </a:r>
            <a:r>
              <a:rPr lang="en-US" sz="1200"/>
              <a:t> along with the </a:t>
            </a:r>
            <a:r>
              <a:rPr lang="en-US" sz="1200" b="1" u="sng">
                <a:solidFill>
                  <a:schemeClr val="hlink"/>
                </a:solidFill>
                <a:hlinkClick r:id="rId4"/>
              </a:rPr>
              <a:t>resistance they met</a:t>
            </a:r>
            <a:r>
              <a:rPr lang="en-US" sz="1200"/>
              <a:t>. Then complete the “visas” for each and describe what it meant to join the “Melting Pot”. </a:t>
            </a:r>
            <a:endParaRPr sz="1200"/>
          </a:p>
        </p:txBody>
      </p:sp>
      <p:pic>
        <p:nvPicPr>
          <p:cNvPr id="144" name="Shape 144"/>
          <p:cNvPicPr preferRelativeResize="0"/>
          <p:nvPr/>
        </p:nvPicPr>
        <p:blipFill>
          <a:blip r:embed="rId5">
            <a:alphaModFix/>
          </a:blip>
          <a:stretch>
            <a:fillRect/>
          </a:stretch>
        </p:blipFill>
        <p:spPr>
          <a:xfrm>
            <a:off x="195600" y="4199989"/>
            <a:ext cx="3674142" cy="2242918"/>
          </a:xfrm>
          <a:prstGeom prst="rect">
            <a:avLst/>
          </a:prstGeom>
          <a:noFill/>
          <a:ln>
            <a:noFill/>
          </a:ln>
        </p:spPr>
      </p:pic>
      <p:pic>
        <p:nvPicPr>
          <p:cNvPr id="145" name="Shape 145"/>
          <p:cNvPicPr preferRelativeResize="0"/>
          <p:nvPr/>
        </p:nvPicPr>
        <p:blipFill>
          <a:blip r:embed="rId5">
            <a:alphaModFix/>
          </a:blip>
          <a:stretch>
            <a:fillRect/>
          </a:stretch>
        </p:blipFill>
        <p:spPr>
          <a:xfrm>
            <a:off x="203808" y="1773900"/>
            <a:ext cx="3674142" cy="2242918"/>
          </a:xfrm>
          <a:prstGeom prst="rect">
            <a:avLst/>
          </a:prstGeom>
          <a:noFill/>
          <a:ln>
            <a:noFill/>
          </a:ln>
        </p:spPr>
      </p:pic>
      <p:pic>
        <p:nvPicPr>
          <p:cNvPr id="146" name="Shape 146"/>
          <p:cNvPicPr preferRelativeResize="0"/>
          <p:nvPr/>
        </p:nvPicPr>
        <p:blipFill>
          <a:blip r:embed="rId5">
            <a:alphaModFix/>
          </a:blip>
          <a:stretch>
            <a:fillRect/>
          </a:stretch>
        </p:blipFill>
        <p:spPr>
          <a:xfrm>
            <a:off x="195600" y="6651981"/>
            <a:ext cx="3674142" cy="2242918"/>
          </a:xfrm>
          <a:prstGeom prst="rect">
            <a:avLst/>
          </a:prstGeom>
          <a:noFill/>
          <a:ln>
            <a:noFill/>
          </a:ln>
        </p:spPr>
      </p:pic>
      <p:sp>
        <p:nvSpPr>
          <p:cNvPr id="147" name="Shape 147"/>
          <p:cNvSpPr txBox="1"/>
          <p:nvPr/>
        </p:nvSpPr>
        <p:spPr>
          <a:xfrm>
            <a:off x="494050" y="3366100"/>
            <a:ext cx="1042200" cy="354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b="1"/>
              <a:t>Nativitsts</a:t>
            </a:r>
            <a:endParaRPr b="1"/>
          </a:p>
        </p:txBody>
      </p:sp>
      <p:sp>
        <p:nvSpPr>
          <p:cNvPr id="148" name="Shape 148"/>
          <p:cNvSpPr txBox="1"/>
          <p:nvPr/>
        </p:nvSpPr>
        <p:spPr>
          <a:xfrm>
            <a:off x="327550" y="5642613"/>
            <a:ext cx="1222800" cy="57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t>Old Immigrants</a:t>
            </a:r>
            <a:endParaRPr b="1"/>
          </a:p>
        </p:txBody>
      </p:sp>
      <p:sp>
        <p:nvSpPr>
          <p:cNvPr id="149" name="Shape 149"/>
          <p:cNvSpPr txBox="1"/>
          <p:nvPr/>
        </p:nvSpPr>
        <p:spPr>
          <a:xfrm>
            <a:off x="327550" y="8128750"/>
            <a:ext cx="1222800" cy="57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t>New Immigrants</a:t>
            </a:r>
            <a:endParaRPr b="1"/>
          </a:p>
        </p:txBody>
      </p:sp>
      <p:sp>
        <p:nvSpPr>
          <p:cNvPr id="150" name="Shape 150"/>
          <p:cNvSpPr/>
          <p:nvPr/>
        </p:nvSpPr>
        <p:spPr>
          <a:xfrm>
            <a:off x="527500" y="2172450"/>
            <a:ext cx="975300" cy="1085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51" name="Shape 151"/>
          <p:cNvPicPr preferRelativeResize="0"/>
          <p:nvPr/>
        </p:nvPicPr>
        <p:blipFill>
          <a:blip r:embed="rId6">
            <a:alphaModFix/>
          </a:blip>
          <a:stretch>
            <a:fillRect/>
          </a:stretch>
        </p:blipFill>
        <p:spPr>
          <a:xfrm>
            <a:off x="881938" y="2507434"/>
            <a:ext cx="266425" cy="263025"/>
          </a:xfrm>
          <a:prstGeom prst="rect">
            <a:avLst/>
          </a:prstGeom>
          <a:noFill/>
          <a:ln>
            <a:noFill/>
          </a:ln>
        </p:spPr>
      </p:pic>
      <p:sp>
        <p:nvSpPr>
          <p:cNvPr id="152" name="Shape 152"/>
          <p:cNvSpPr/>
          <p:nvPr/>
        </p:nvSpPr>
        <p:spPr>
          <a:xfrm>
            <a:off x="451300" y="4526100"/>
            <a:ext cx="975300" cy="1085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53" name="Shape 153"/>
          <p:cNvPicPr preferRelativeResize="0"/>
          <p:nvPr/>
        </p:nvPicPr>
        <p:blipFill>
          <a:blip r:embed="rId6">
            <a:alphaModFix/>
          </a:blip>
          <a:stretch>
            <a:fillRect/>
          </a:stretch>
        </p:blipFill>
        <p:spPr>
          <a:xfrm>
            <a:off x="805738" y="4899197"/>
            <a:ext cx="266425" cy="263025"/>
          </a:xfrm>
          <a:prstGeom prst="rect">
            <a:avLst/>
          </a:prstGeom>
          <a:noFill/>
          <a:ln>
            <a:noFill/>
          </a:ln>
        </p:spPr>
      </p:pic>
      <p:sp>
        <p:nvSpPr>
          <p:cNvPr id="154" name="Shape 154"/>
          <p:cNvSpPr/>
          <p:nvPr/>
        </p:nvSpPr>
        <p:spPr>
          <a:xfrm>
            <a:off x="451300" y="7043350"/>
            <a:ext cx="975300" cy="1085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55" name="Shape 155"/>
          <p:cNvPicPr preferRelativeResize="0"/>
          <p:nvPr/>
        </p:nvPicPr>
        <p:blipFill>
          <a:blip r:embed="rId6">
            <a:alphaModFix/>
          </a:blip>
          <a:stretch>
            <a:fillRect/>
          </a:stretch>
        </p:blipFill>
        <p:spPr>
          <a:xfrm>
            <a:off x="805738" y="7461247"/>
            <a:ext cx="266425" cy="263025"/>
          </a:xfrm>
          <a:prstGeom prst="rect">
            <a:avLst/>
          </a:prstGeom>
          <a:noFill/>
          <a:ln>
            <a:noFill/>
          </a:ln>
        </p:spPr>
      </p:pic>
      <p:pic>
        <p:nvPicPr>
          <p:cNvPr id="156" name="Shape 156"/>
          <p:cNvPicPr preferRelativeResize="0"/>
          <p:nvPr/>
        </p:nvPicPr>
        <p:blipFill>
          <a:blip r:embed="rId7">
            <a:alphaModFix/>
          </a:blip>
          <a:stretch>
            <a:fillRect/>
          </a:stretch>
        </p:blipFill>
        <p:spPr>
          <a:xfrm>
            <a:off x="4029349" y="6229225"/>
            <a:ext cx="2642125" cy="2814975"/>
          </a:xfrm>
          <a:prstGeom prst="rect">
            <a:avLst/>
          </a:prstGeom>
          <a:noFill/>
          <a:ln>
            <a:noFill/>
          </a:ln>
        </p:spPr>
      </p:pic>
      <p:sp>
        <p:nvSpPr>
          <p:cNvPr id="157" name="Shape 157"/>
          <p:cNvSpPr txBox="1"/>
          <p:nvPr/>
        </p:nvSpPr>
        <p:spPr>
          <a:xfrm>
            <a:off x="4251213" y="7239100"/>
            <a:ext cx="2198400" cy="1085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351C75"/>
                </a:solidFill>
                <a:latin typeface="Impact"/>
                <a:ea typeface="Impact"/>
                <a:cs typeface="Impact"/>
                <a:sym typeface="Impact"/>
              </a:rPr>
              <a:t>The </a:t>
            </a:r>
            <a:br>
              <a:rPr lang="en-US" sz="2800">
                <a:solidFill>
                  <a:srgbClr val="351C75"/>
                </a:solidFill>
                <a:latin typeface="Impact"/>
                <a:ea typeface="Impact"/>
                <a:cs typeface="Impact"/>
                <a:sym typeface="Impact"/>
              </a:rPr>
            </a:br>
            <a:r>
              <a:rPr lang="en-US" sz="2800">
                <a:solidFill>
                  <a:srgbClr val="351C75"/>
                </a:solidFill>
                <a:latin typeface="Impact"/>
                <a:ea typeface="Impact"/>
                <a:cs typeface="Impact"/>
                <a:sym typeface="Impact"/>
              </a:rPr>
              <a:t>Melting Pot</a:t>
            </a:r>
            <a:endParaRPr sz="2800" b="0" i="0" u="none" strike="noStrike" cap="none">
              <a:solidFill>
                <a:srgbClr val="351C75"/>
              </a:solidFill>
              <a:latin typeface="Impact"/>
              <a:ea typeface="Impact"/>
              <a:cs typeface="Impact"/>
              <a:sym typeface="Impact"/>
            </a:endParaRPr>
          </a:p>
        </p:txBody>
      </p:sp>
      <p:sp>
        <p:nvSpPr>
          <p:cNvPr id="158" name="Shape 158"/>
          <p:cNvSpPr/>
          <p:nvPr/>
        </p:nvSpPr>
        <p:spPr>
          <a:xfrm>
            <a:off x="4093850" y="1840850"/>
            <a:ext cx="2355600" cy="4220400"/>
          </a:xfrm>
          <a:prstGeom prst="wedgeRectCallout">
            <a:avLst>
              <a:gd name="adj1" fmla="val -280"/>
              <a:gd name="adj2" fmla="val 7091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US"/>
              <a:t>What did it mean to join the American “Melting Pot”?</a:t>
            </a:r>
            <a:endParaRPr/>
          </a:p>
        </p:txBody>
      </p:sp>
      <p:sp>
        <p:nvSpPr>
          <p:cNvPr id="159" name="Shape 159"/>
          <p:cNvSpPr txBox="1"/>
          <p:nvPr/>
        </p:nvSpPr>
        <p:spPr>
          <a:xfrm>
            <a:off x="1626550" y="2102950"/>
            <a:ext cx="1869600" cy="1504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u="sng"/>
              <a:t>From</a:t>
            </a:r>
            <a:r>
              <a:rPr lang="en-US"/>
              <a:t>: </a:t>
            </a: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r>
              <a:rPr lang="en-US" u="sng"/>
              <a:t>Characteristics</a:t>
            </a:r>
            <a:r>
              <a:rPr lang="en-US"/>
              <a:t>:</a:t>
            </a:r>
            <a:endParaRPr/>
          </a:p>
          <a:p>
            <a:pPr marL="0" lvl="0" indent="0" rtl="0">
              <a:spcBef>
                <a:spcPts val="0"/>
              </a:spcBef>
              <a:spcAft>
                <a:spcPts val="0"/>
              </a:spcAft>
              <a:buNone/>
            </a:pPr>
            <a:endParaRPr/>
          </a:p>
          <a:p>
            <a:pPr marL="0" lvl="0" indent="0">
              <a:spcBef>
                <a:spcPts val="0"/>
              </a:spcBef>
              <a:spcAft>
                <a:spcPts val="0"/>
              </a:spcAft>
              <a:buNone/>
            </a:pPr>
            <a:endParaRPr/>
          </a:p>
        </p:txBody>
      </p:sp>
      <p:sp>
        <p:nvSpPr>
          <p:cNvPr id="160" name="Shape 160"/>
          <p:cNvSpPr txBox="1"/>
          <p:nvPr/>
        </p:nvSpPr>
        <p:spPr>
          <a:xfrm>
            <a:off x="1502800" y="4569350"/>
            <a:ext cx="1993500" cy="1652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u="sng"/>
              <a:t>From</a:t>
            </a:r>
            <a:r>
              <a:rPr lang="en-US"/>
              <a:t>: </a:t>
            </a: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r>
              <a:rPr lang="en-US" u="sng"/>
              <a:t>Characteristics</a:t>
            </a:r>
            <a:r>
              <a:rPr lang="en-US"/>
              <a:t>:</a:t>
            </a:r>
            <a:endParaRPr/>
          </a:p>
          <a:p>
            <a:pPr marL="0" lvl="0" indent="0" rtl="0">
              <a:spcBef>
                <a:spcPts val="0"/>
              </a:spcBef>
              <a:spcAft>
                <a:spcPts val="0"/>
              </a:spcAft>
              <a:buNone/>
            </a:pPr>
            <a:endParaRPr/>
          </a:p>
          <a:p>
            <a:pPr marL="0" lvl="0" indent="0" rtl="0">
              <a:spcBef>
                <a:spcPts val="0"/>
              </a:spcBef>
              <a:spcAft>
                <a:spcPts val="0"/>
              </a:spcAft>
              <a:buNone/>
            </a:pPr>
            <a:endParaRPr/>
          </a:p>
        </p:txBody>
      </p:sp>
      <p:sp>
        <p:nvSpPr>
          <p:cNvPr id="161" name="Shape 161"/>
          <p:cNvSpPr txBox="1"/>
          <p:nvPr/>
        </p:nvSpPr>
        <p:spPr>
          <a:xfrm>
            <a:off x="1426600" y="7035750"/>
            <a:ext cx="2170800" cy="1652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u="sng"/>
              <a:t>From</a:t>
            </a:r>
            <a:r>
              <a:rPr lang="en-US"/>
              <a:t>: </a:t>
            </a: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r>
              <a:rPr lang="en-US" u="sng"/>
              <a:t>Characteristics</a:t>
            </a:r>
            <a:r>
              <a:rPr lang="en-US"/>
              <a:t>:</a:t>
            </a:r>
            <a:endParaRPr/>
          </a:p>
          <a:p>
            <a:pPr marL="0" lvl="0" indent="0" rtl="0">
              <a:spcBef>
                <a:spcPts val="0"/>
              </a:spcBef>
              <a:spcAft>
                <a:spcPts val="0"/>
              </a:spcAft>
              <a:buNone/>
            </a:pPr>
            <a:endParaRPr/>
          </a:p>
          <a:p>
            <a:pPr marL="0" lvl="0" indent="0"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p:nvPr/>
        </p:nvSpPr>
        <p:spPr>
          <a:xfrm>
            <a:off x="395110" y="54303"/>
            <a:ext cx="6129867"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FF0000"/>
                </a:solidFill>
                <a:latin typeface="Impact"/>
                <a:ea typeface="Impact"/>
                <a:cs typeface="Impact"/>
                <a:sym typeface="Impact"/>
              </a:rPr>
              <a:t>Tenements &amp; Urbanization</a:t>
            </a:r>
            <a:endParaRPr sz="2800" b="0" i="0" u="none" strike="noStrike" cap="none">
              <a:solidFill>
                <a:srgbClr val="FF0000"/>
              </a:solidFill>
              <a:latin typeface="Impact"/>
              <a:ea typeface="Impact"/>
              <a:cs typeface="Impact"/>
              <a:sym typeface="Impact"/>
            </a:endParaRPr>
          </a:p>
        </p:txBody>
      </p:sp>
      <p:sp>
        <p:nvSpPr>
          <p:cNvPr id="167" name="Shape 167"/>
          <p:cNvSpPr txBox="1"/>
          <p:nvPr/>
        </p:nvSpPr>
        <p:spPr>
          <a:xfrm>
            <a:off x="11925" y="422600"/>
            <a:ext cx="6858000" cy="1033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b="1"/>
              <a:t>Directions</a:t>
            </a:r>
            <a:r>
              <a:rPr lang="en-US" sz="1200"/>
              <a:t>: As immigration surged and more people moved to </a:t>
            </a:r>
            <a:r>
              <a:rPr lang="en-US" sz="1200" b="1" u="sng">
                <a:solidFill>
                  <a:schemeClr val="hlink"/>
                </a:solidFill>
                <a:hlinkClick r:id="rId3"/>
              </a:rPr>
              <a:t>America’s growing cities</a:t>
            </a:r>
            <a:r>
              <a:rPr lang="en-US" sz="1200"/>
              <a:t>, the need for housing skyrocketed. To keep up with demand, cheap high-rise apartment </a:t>
            </a:r>
            <a:r>
              <a:rPr lang="en-US" sz="1200" b="1" u="sng">
                <a:solidFill>
                  <a:schemeClr val="hlink"/>
                </a:solidFill>
                <a:hlinkClick r:id="rId4"/>
              </a:rPr>
              <a:t>buildings called “tenements”</a:t>
            </a:r>
            <a:r>
              <a:rPr lang="en-US" sz="1200"/>
              <a:t> were built. Find pictures of both the inside and outside of a tenement building, then describe what they were like, where they were found, and what people lived in them.</a:t>
            </a:r>
            <a:endParaRPr sz="1200"/>
          </a:p>
        </p:txBody>
      </p:sp>
      <p:sp>
        <p:nvSpPr>
          <p:cNvPr id="168" name="Shape 168"/>
          <p:cNvSpPr/>
          <p:nvPr/>
        </p:nvSpPr>
        <p:spPr>
          <a:xfrm>
            <a:off x="2211625" y="1621325"/>
            <a:ext cx="4481400" cy="3470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69" name="Shape 169"/>
          <p:cNvPicPr preferRelativeResize="0"/>
          <p:nvPr/>
        </p:nvPicPr>
        <p:blipFill>
          <a:blip r:embed="rId5">
            <a:alphaModFix/>
          </a:blip>
          <a:stretch>
            <a:fillRect/>
          </a:stretch>
        </p:blipFill>
        <p:spPr>
          <a:xfrm>
            <a:off x="4305520" y="3087519"/>
            <a:ext cx="293585" cy="281094"/>
          </a:xfrm>
          <a:prstGeom prst="rect">
            <a:avLst/>
          </a:prstGeom>
          <a:noFill/>
          <a:ln>
            <a:noFill/>
          </a:ln>
        </p:spPr>
      </p:pic>
      <p:sp>
        <p:nvSpPr>
          <p:cNvPr id="170" name="Shape 170"/>
          <p:cNvSpPr/>
          <p:nvPr/>
        </p:nvSpPr>
        <p:spPr>
          <a:xfrm>
            <a:off x="2211625" y="5445801"/>
            <a:ext cx="4481400" cy="3470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71" name="Shape 171"/>
          <p:cNvPicPr preferRelativeResize="0"/>
          <p:nvPr/>
        </p:nvPicPr>
        <p:blipFill>
          <a:blip r:embed="rId5">
            <a:alphaModFix/>
          </a:blip>
          <a:stretch>
            <a:fillRect/>
          </a:stretch>
        </p:blipFill>
        <p:spPr>
          <a:xfrm>
            <a:off x="4305520" y="6911982"/>
            <a:ext cx="293585" cy="281094"/>
          </a:xfrm>
          <a:prstGeom prst="rect">
            <a:avLst/>
          </a:prstGeom>
          <a:noFill/>
          <a:ln>
            <a:noFill/>
          </a:ln>
        </p:spPr>
      </p:pic>
      <p:sp>
        <p:nvSpPr>
          <p:cNvPr id="172" name="Shape 172"/>
          <p:cNvSpPr txBox="1"/>
          <p:nvPr/>
        </p:nvSpPr>
        <p:spPr>
          <a:xfrm>
            <a:off x="110175" y="1641525"/>
            <a:ext cx="1917000" cy="3470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b="1"/>
              <a:t>Inside a Tenement</a:t>
            </a:r>
            <a:endParaRPr b="1"/>
          </a:p>
          <a:p>
            <a:pPr marL="0" lvl="0" indent="0" rtl="0">
              <a:spcBef>
                <a:spcPts val="0"/>
              </a:spcBef>
              <a:spcAft>
                <a:spcPts val="0"/>
              </a:spcAft>
              <a:buNone/>
            </a:pPr>
            <a:endParaRPr/>
          </a:p>
          <a:p>
            <a:pPr marL="0" lvl="0" indent="0" rtl="0">
              <a:spcBef>
                <a:spcPts val="0"/>
              </a:spcBef>
              <a:spcAft>
                <a:spcPts val="0"/>
              </a:spcAft>
              <a:buNone/>
            </a:pPr>
            <a:endParaRPr/>
          </a:p>
          <a:p>
            <a:pPr marL="0" lvl="0" indent="0">
              <a:spcBef>
                <a:spcPts val="0"/>
              </a:spcBef>
              <a:spcAft>
                <a:spcPts val="0"/>
              </a:spcAft>
              <a:buNone/>
            </a:pPr>
            <a:endParaRPr/>
          </a:p>
        </p:txBody>
      </p:sp>
      <p:sp>
        <p:nvSpPr>
          <p:cNvPr id="173" name="Shape 173"/>
          <p:cNvSpPr txBox="1"/>
          <p:nvPr/>
        </p:nvSpPr>
        <p:spPr>
          <a:xfrm>
            <a:off x="110175" y="5445800"/>
            <a:ext cx="1917000" cy="3470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b="1"/>
              <a:t>Outside a Tenement</a:t>
            </a:r>
            <a:endParaRPr b="1"/>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p:nvPr/>
        </p:nvSpPr>
        <p:spPr>
          <a:xfrm>
            <a:off x="395110" y="130503"/>
            <a:ext cx="6129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FF0000"/>
                </a:solidFill>
                <a:latin typeface="Impact"/>
                <a:ea typeface="Impact"/>
                <a:cs typeface="Impact"/>
                <a:sym typeface="Impact"/>
              </a:rPr>
              <a:t>Inventions of the Industrial Age</a:t>
            </a:r>
            <a:endParaRPr sz="2800" b="0" i="0" u="none" strike="noStrike" cap="none">
              <a:solidFill>
                <a:srgbClr val="FF0000"/>
              </a:solidFill>
              <a:latin typeface="Impact"/>
              <a:ea typeface="Impact"/>
              <a:cs typeface="Impact"/>
              <a:sym typeface="Impact"/>
            </a:endParaRPr>
          </a:p>
        </p:txBody>
      </p:sp>
      <p:sp>
        <p:nvSpPr>
          <p:cNvPr id="179" name="Shape 179"/>
          <p:cNvSpPr txBox="1"/>
          <p:nvPr/>
        </p:nvSpPr>
        <p:spPr>
          <a:xfrm>
            <a:off x="127350" y="498800"/>
            <a:ext cx="6659000" cy="1113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b="1" dirty="0"/>
              <a:t>Directions</a:t>
            </a:r>
            <a:r>
              <a:rPr lang="en-US" sz="1200" dirty="0"/>
              <a:t>: The Industrial Revolution was one of the greatest periods of development in science and industry. Improvements to the steam engine allowed for </a:t>
            </a:r>
            <a:r>
              <a:rPr lang="en-US" sz="1200" b="1" u="sng" dirty="0">
                <a:solidFill>
                  <a:schemeClr val="hlink"/>
                </a:solidFill>
                <a:hlinkClick r:id="rId3"/>
              </a:rPr>
              <a:t>more inventions</a:t>
            </a:r>
            <a:r>
              <a:rPr lang="en-US" sz="1200" dirty="0"/>
              <a:t> with motors and soon </a:t>
            </a:r>
            <a:r>
              <a:rPr lang="en-US" sz="1200" b="1" u="sng" dirty="0">
                <a:solidFill>
                  <a:schemeClr val="hlink"/>
                </a:solidFill>
                <a:hlinkClick r:id="rId4"/>
              </a:rPr>
              <a:t>many other fields </a:t>
            </a:r>
            <a:r>
              <a:rPr lang="en-US" sz="1200" dirty="0"/>
              <a:t>saw impressive </a:t>
            </a:r>
            <a:r>
              <a:rPr lang="en-US" sz="1200" b="1" u="sng" dirty="0">
                <a:solidFill>
                  <a:schemeClr val="hlink"/>
                </a:solidFill>
                <a:hlinkClick r:id="rId5"/>
              </a:rPr>
              <a:t>new achievements</a:t>
            </a:r>
            <a:r>
              <a:rPr lang="en-US" sz="1200" dirty="0"/>
              <a:t>. Research each invention to find a picture, who invented it, and the impact it had</a:t>
            </a:r>
            <a:r>
              <a:rPr lang="en-US" sz="1200" dirty="0" smtClean="0"/>
              <a:t>. Feel free to choose alternative inventions.</a:t>
            </a:r>
            <a:endParaRPr sz="1200" dirty="0"/>
          </a:p>
        </p:txBody>
      </p:sp>
      <p:sp>
        <p:nvSpPr>
          <p:cNvPr id="180" name="Shape 180"/>
          <p:cNvSpPr/>
          <p:nvPr/>
        </p:nvSpPr>
        <p:spPr>
          <a:xfrm>
            <a:off x="56525" y="1459400"/>
            <a:ext cx="1312200" cy="1842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81" name="Shape 181"/>
          <p:cNvPicPr preferRelativeResize="0"/>
          <p:nvPr/>
        </p:nvPicPr>
        <p:blipFill>
          <a:blip r:embed="rId6">
            <a:alphaModFix/>
          </a:blip>
          <a:stretch>
            <a:fillRect/>
          </a:stretch>
        </p:blipFill>
        <p:spPr>
          <a:xfrm>
            <a:off x="579413" y="2226872"/>
            <a:ext cx="266425" cy="263025"/>
          </a:xfrm>
          <a:prstGeom prst="rect">
            <a:avLst/>
          </a:prstGeom>
          <a:noFill/>
          <a:ln>
            <a:noFill/>
          </a:ln>
        </p:spPr>
      </p:pic>
      <p:sp>
        <p:nvSpPr>
          <p:cNvPr id="182" name="Shape 182"/>
          <p:cNvSpPr/>
          <p:nvPr/>
        </p:nvSpPr>
        <p:spPr>
          <a:xfrm>
            <a:off x="56525" y="3359400"/>
            <a:ext cx="1312200" cy="1795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83" name="Shape 183"/>
          <p:cNvPicPr preferRelativeResize="0"/>
          <p:nvPr/>
        </p:nvPicPr>
        <p:blipFill>
          <a:blip r:embed="rId6">
            <a:alphaModFix/>
          </a:blip>
          <a:stretch>
            <a:fillRect/>
          </a:stretch>
        </p:blipFill>
        <p:spPr>
          <a:xfrm>
            <a:off x="579413" y="4063059"/>
            <a:ext cx="266425" cy="263025"/>
          </a:xfrm>
          <a:prstGeom prst="rect">
            <a:avLst/>
          </a:prstGeom>
          <a:noFill/>
          <a:ln>
            <a:noFill/>
          </a:ln>
        </p:spPr>
      </p:pic>
      <p:sp>
        <p:nvSpPr>
          <p:cNvPr id="184" name="Shape 184"/>
          <p:cNvSpPr/>
          <p:nvPr/>
        </p:nvSpPr>
        <p:spPr>
          <a:xfrm>
            <a:off x="56525" y="5273200"/>
            <a:ext cx="1312200" cy="1842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85" name="Shape 185"/>
          <p:cNvPicPr preferRelativeResize="0"/>
          <p:nvPr/>
        </p:nvPicPr>
        <p:blipFill>
          <a:blip r:embed="rId6">
            <a:alphaModFix/>
          </a:blip>
          <a:stretch>
            <a:fillRect/>
          </a:stretch>
        </p:blipFill>
        <p:spPr>
          <a:xfrm>
            <a:off x="579413" y="5990097"/>
            <a:ext cx="266425" cy="263025"/>
          </a:xfrm>
          <a:prstGeom prst="rect">
            <a:avLst/>
          </a:prstGeom>
          <a:noFill/>
          <a:ln>
            <a:noFill/>
          </a:ln>
        </p:spPr>
      </p:pic>
      <p:sp>
        <p:nvSpPr>
          <p:cNvPr id="186" name="Shape 186"/>
          <p:cNvSpPr/>
          <p:nvPr/>
        </p:nvSpPr>
        <p:spPr>
          <a:xfrm>
            <a:off x="56525" y="7190900"/>
            <a:ext cx="1312200" cy="1842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87" name="Shape 187"/>
          <p:cNvPicPr preferRelativeResize="0"/>
          <p:nvPr/>
        </p:nvPicPr>
        <p:blipFill>
          <a:blip r:embed="rId6">
            <a:alphaModFix/>
          </a:blip>
          <a:stretch>
            <a:fillRect/>
          </a:stretch>
        </p:blipFill>
        <p:spPr>
          <a:xfrm>
            <a:off x="579413" y="7980397"/>
            <a:ext cx="266425" cy="263025"/>
          </a:xfrm>
          <a:prstGeom prst="rect">
            <a:avLst/>
          </a:prstGeom>
          <a:noFill/>
          <a:ln>
            <a:noFill/>
          </a:ln>
        </p:spPr>
      </p:pic>
      <p:sp>
        <p:nvSpPr>
          <p:cNvPr id="188" name="Shape 188"/>
          <p:cNvSpPr/>
          <p:nvPr/>
        </p:nvSpPr>
        <p:spPr>
          <a:xfrm>
            <a:off x="3637575" y="1459400"/>
            <a:ext cx="1312200" cy="1842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89" name="Shape 189"/>
          <p:cNvPicPr preferRelativeResize="0"/>
          <p:nvPr/>
        </p:nvPicPr>
        <p:blipFill>
          <a:blip r:embed="rId6">
            <a:alphaModFix/>
          </a:blip>
          <a:stretch>
            <a:fillRect/>
          </a:stretch>
        </p:blipFill>
        <p:spPr>
          <a:xfrm>
            <a:off x="4160463" y="2226884"/>
            <a:ext cx="266425" cy="263025"/>
          </a:xfrm>
          <a:prstGeom prst="rect">
            <a:avLst/>
          </a:prstGeom>
          <a:noFill/>
          <a:ln>
            <a:noFill/>
          </a:ln>
        </p:spPr>
      </p:pic>
      <p:sp>
        <p:nvSpPr>
          <p:cNvPr id="190" name="Shape 190"/>
          <p:cNvSpPr txBox="1"/>
          <p:nvPr/>
        </p:nvSpPr>
        <p:spPr>
          <a:xfrm>
            <a:off x="1468000" y="1459400"/>
            <a:ext cx="2107800" cy="18420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b="1"/>
              <a:t>Improved Steam Engine</a:t>
            </a:r>
            <a:endParaRPr b="1"/>
          </a:p>
          <a:p>
            <a:pPr marL="0" lvl="0" indent="0" rtl="0">
              <a:spcBef>
                <a:spcPts val="0"/>
              </a:spcBef>
              <a:spcAft>
                <a:spcPts val="0"/>
              </a:spcAft>
              <a:buNone/>
            </a:pPr>
            <a:r>
              <a:rPr lang="en-US" sz="1200"/>
              <a:t>By:</a:t>
            </a:r>
            <a:endParaRPr sz="1200"/>
          </a:p>
          <a:p>
            <a:pPr marL="0" lvl="0" indent="0" rtl="0">
              <a:spcBef>
                <a:spcPts val="0"/>
              </a:spcBef>
              <a:spcAft>
                <a:spcPts val="0"/>
              </a:spcAft>
              <a:buNone/>
            </a:pPr>
            <a:r>
              <a:rPr lang="en-US" sz="1200"/>
              <a:t>Impact:</a:t>
            </a:r>
            <a:endParaRPr sz="1200"/>
          </a:p>
          <a:p>
            <a:pPr marL="0" lvl="0" indent="0" rtl="0">
              <a:spcBef>
                <a:spcPts val="0"/>
              </a:spcBef>
              <a:spcAft>
                <a:spcPts val="0"/>
              </a:spcAft>
              <a:buNone/>
            </a:pPr>
            <a:endParaRPr sz="1200"/>
          </a:p>
        </p:txBody>
      </p:sp>
      <p:sp>
        <p:nvSpPr>
          <p:cNvPr id="191" name="Shape 191"/>
          <p:cNvSpPr txBox="1"/>
          <p:nvPr/>
        </p:nvSpPr>
        <p:spPr>
          <a:xfrm>
            <a:off x="1468000" y="3359350"/>
            <a:ext cx="2107800" cy="17958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b="1"/>
              <a:t>Cotton Gin</a:t>
            </a:r>
            <a:endParaRPr b="1"/>
          </a:p>
          <a:p>
            <a:pPr marL="0" lvl="0" indent="0" rtl="0">
              <a:spcBef>
                <a:spcPts val="0"/>
              </a:spcBef>
              <a:spcAft>
                <a:spcPts val="0"/>
              </a:spcAft>
              <a:buNone/>
            </a:pPr>
            <a:r>
              <a:rPr lang="en-US" sz="1200"/>
              <a:t>By:</a:t>
            </a:r>
            <a:endParaRPr sz="1200"/>
          </a:p>
          <a:p>
            <a:pPr marL="0" lvl="0" indent="0" rtl="0">
              <a:spcBef>
                <a:spcPts val="0"/>
              </a:spcBef>
              <a:spcAft>
                <a:spcPts val="0"/>
              </a:spcAft>
              <a:buNone/>
            </a:pPr>
            <a:r>
              <a:rPr lang="en-US" sz="1200"/>
              <a:t>Impact:</a:t>
            </a:r>
            <a:endParaRPr sz="1200"/>
          </a:p>
          <a:p>
            <a:pPr marL="0" lvl="0" indent="0" rtl="0">
              <a:spcBef>
                <a:spcPts val="0"/>
              </a:spcBef>
              <a:spcAft>
                <a:spcPts val="0"/>
              </a:spcAft>
              <a:buNone/>
            </a:pPr>
            <a:endParaRPr sz="1200"/>
          </a:p>
        </p:txBody>
      </p:sp>
      <p:sp>
        <p:nvSpPr>
          <p:cNvPr id="192" name="Shape 192"/>
          <p:cNvSpPr txBox="1"/>
          <p:nvPr/>
        </p:nvSpPr>
        <p:spPr>
          <a:xfrm>
            <a:off x="1468000" y="5252075"/>
            <a:ext cx="2107800" cy="18420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b="1"/>
              <a:t>Telegraph</a:t>
            </a:r>
            <a:endParaRPr b="1"/>
          </a:p>
          <a:p>
            <a:pPr marL="0" lvl="0" indent="0" rtl="0">
              <a:spcBef>
                <a:spcPts val="0"/>
              </a:spcBef>
              <a:spcAft>
                <a:spcPts val="0"/>
              </a:spcAft>
              <a:buNone/>
            </a:pPr>
            <a:r>
              <a:rPr lang="en-US" sz="1200"/>
              <a:t>By:</a:t>
            </a:r>
            <a:endParaRPr sz="1200"/>
          </a:p>
          <a:p>
            <a:pPr marL="0" lvl="0" indent="0" rtl="0">
              <a:spcBef>
                <a:spcPts val="0"/>
              </a:spcBef>
              <a:spcAft>
                <a:spcPts val="0"/>
              </a:spcAft>
              <a:buNone/>
            </a:pPr>
            <a:r>
              <a:rPr lang="en-US" sz="1200"/>
              <a:t>Impact:</a:t>
            </a:r>
            <a:endParaRPr sz="1200"/>
          </a:p>
          <a:p>
            <a:pPr marL="0" lvl="0" indent="0" rtl="0">
              <a:spcBef>
                <a:spcPts val="0"/>
              </a:spcBef>
              <a:spcAft>
                <a:spcPts val="0"/>
              </a:spcAft>
              <a:buNone/>
            </a:pPr>
            <a:endParaRPr sz="1200"/>
          </a:p>
        </p:txBody>
      </p:sp>
      <p:sp>
        <p:nvSpPr>
          <p:cNvPr id="193" name="Shape 193"/>
          <p:cNvSpPr txBox="1"/>
          <p:nvPr/>
        </p:nvSpPr>
        <p:spPr>
          <a:xfrm>
            <a:off x="1468000" y="7190900"/>
            <a:ext cx="2107800" cy="18420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b="1"/>
              <a:t>Telephone</a:t>
            </a:r>
            <a:endParaRPr b="1"/>
          </a:p>
          <a:p>
            <a:pPr marL="0" lvl="0" indent="0" rtl="0">
              <a:spcBef>
                <a:spcPts val="0"/>
              </a:spcBef>
              <a:spcAft>
                <a:spcPts val="0"/>
              </a:spcAft>
              <a:buNone/>
            </a:pPr>
            <a:r>
              <a:rPr lang="en-US" sz="1200"/>
              <a:t>By:</a:t>
            </a:r>
            <a:endParaRPr sz="1200"/>
          </a:p>
          <a:p>
            <a:pPr marL="0" lvl="0" indent="0" rtl="0">
              <a:spcBef>
                <a:spcPts val="0"/>
              </a:spcBef>
              <a:spcAft>
                <a:spcPts val="0"/>
              </a:spcAft>
              <a:buNone/>
            </a:pPr>
            <a:r>
              <a:rPr lang="en-US" sz="1200"/>
              <a:t>Impact:</a:t>
            </a:r>
            <a:endParaRPr sz="1200"/>
          </a:p>
          <a:p>
            <a:pPr marL="0" lvl="0" indent="0" rtl="0">
              <a:spcBef>
                <a:spcPts val="0"/>
              </a:spcBef>
              <a:spcAft>
                <a:spcPts val="0"/>
              </a:spcAft>
              <a:buNone/>
            </a:pPr>
            <a:endParaRPr sz="1200"/>
          </a:p>
        </p:txBody>
      </p:sp>
      <p:sp>
        <p:nvSpPr>
          <p:cNvPr id="194" name="Shape 194"/>
          <p:cNvSpPr txBox="1"/>
          <p:nvPr/>
        </p:nvSpPr>
        <p:spPr>
          <a:xfrm>
            <a:off x="5011550" y="1459400"/>
            <a:ext cx="1774800" cy="17958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b="1"/>
              <a:t>Light Bulb</a:t>
            </a:r>
            <a:endParaRPr b="1"/>
          </a:p>
          <a:p>
            <a:pPr marL="0" lvl="0" indent="0" rtl="0">
              <a:spcBef>
                <a:spcPts val="0"/>
              </a:spcBef>
              <a:spcAft>
                <a:spcPts val="0"/>
              </a:spcAft>
              <a:buNone/>
            </a:pPr>
            <a:r>
              <a:rPr lang="en-US" sz="1200"/>
              <a:t>By:</a:t>
            </a:r>
            <a:endParaRPr sz="1200"/>
          </a:p>
          <a:p>
            <a:pPr marL="0" lvl="0" indent="0" rtl="0">
              <a:spcBef>
                <a:spcPts val="0"/>
              </a:spcBef>
              <a:spcAft>
                <a:spcPts val="0"/>
              </a:spcAft>
              <a:buNone/>
            </a:pPr>
            <a:r>
              <a:rPr lang="en-US" sz="1200"/>
              <a:t>Impact:</a:t>
            </a:r>
            <a:endParaRPr sz="1200"/>
          </a:p>
          <a:p>
            <a:pPr marL="0" lvl="0" indent="0" rtl="0">
              <a:spcBef>
                <a:spcPts val="0"/>
              </a:spcBef>
              <a:spcAft>
                <a:spcPts val="0"/>
              </a:spcAft>
              <a:buNone/>
            </a:pPr>
            <a:endParaRPr sz="1200"/>
          </a:p>
        </p:txBody>
      </p:sp>
      <p:sp>
        <p:nvSpPr>
          <p:cNvPr id="195" name="Shape 195"/>
          <p:cNvSpPr/>
          <p:nvPr/>
        </p:nvSpPr>
        <p:spPr>
          <a:xfrm>
            <a:off x="3637575" y="3359350"/>
            <a:ext cx="1312200" cy="1795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96" name="Shape 196"/>
          <p:cNvPicPr preferRelativeResize="0"/>
          <p:nvPr/>
        </p:nvPicPr>
        <p:blipFill>
          <a:blip r:embed="rId6">
            <a:alphaModFix/>
          </a:blip>
          <a:stretch>
            <a:fillRect/>
          </a:stretch>
        </p:blipFill>
        <p:spPr>
          <a:xfrm>
            <a:off x="4160463" y="4063084"/>
            <a:ext cx="266425" cy="263025"/>
          </a:xfrm>
          <a:prstGeom prst="rect">
            <a:avLst/>
          </a:prstGeom>
          <a:noFill/>
          <a:ln>
            <a:noFill/>
          </a:ln>
        </p:spPr>
      </p:pic>
      <p:sp>
        <p:nvSpPr>
          <p:cNvPr id="197" name="Shape 197"/>
          <p:cNvSpPr txBox="1"/>
          <p:nvPr/>
        </p:nvSpPr>
        <p:spPr>
          <a:xfrm>
            <a:off x="5011550" y="3359350"/>
            <a:ext cx="1774800" cy="17958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300" b="1">
                <a:solidFill>
                  <a:schemeClr val="dk1"/>
                </a:solidFill>
              </a:rPr>
              <a:t>Pasteur’s Vaccines</a:t>
            </a:r>
            <a:endParaRPr b="1"/>
          </a:p>
          <a:p>
            <a:pPr marL="0" lvl="0" indent="0" rtl="0">
              <a:spcBef>
                <a:spcPts val="0"/>
              </a:spcBef>
              <a:spcAft>
                <a:spcPts val="0"/>
              </a:spcAft>
              <a:buNone/>
            </a:pPr>
            <a:r>
              <a:rPr lang="en-US" sz="1200"/>
              <a:t>By:</a:t>
            </a:r>
            <a:endParaRPr sz="1200"/>
          </a:p>
          <a:p>
            <a:pPr marL="0" lvl="0" indent="0" rtl="0">
              <a:spcBef>
                <a:spcPts val="0"/>
              </a:spcBef>
              <a:spcAft>
                <a:spcPts val="0"/>
              </a:spcAft>
              <a:buNone/>
            </a:pPr>
            <a:r>
              <a:rPr lang="en-US" sz="1200"/>
              <a:t>Impact:</a:t>
            </a:r>
            <a:endParaRPr sz="1200"/>
          </a:p>
          <a:p>
            <a:pPr marL="0" lvl="0" indent="0" rtl="0">
              <a:spcBef>
                <a:spcPts val="0"/>
              </a:spcBef>
              <a:spcAft>
                <a:spcPts val="0"/>
              </a:spcAft>
              <a:buNone/>
            </a:pPr>
            <a:endParaRPr sz="1200"/>
          </a:p>
        </p:txBody>
      </p:sp>
      <p:sp>
        <p:nvSpPr>
          <p:cNvPr id="198" name="Shape 198"/>
          <p:cNvSpPr/>
          <p:nvPr/>
        </p:nvSpPr>
        <p:spPr>
          <a:xfrm>
            <a:off x="3637575" y="5252075"/>
            <a:ext cx="1312200" cy="1842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99" name="Shape 199"/>
          <p:cNvPicPr preferRelativeResize="0"/>
          <p:nvPr/>
        </p:nvPicPr>
        <p:blipFill>
          <a:blip r:embed="rId6">
            <a:alphaModFix/>
          </a:blip>
          <a:stretch>
            <a:fillRect/>
          </a:stretch>
        </p:blipFill>
        <p:spPr>
          <a:xfrm>
            <a:off x="4197963" y="6040684"/>
            <a:ext cx="266425" cy="263025"/>
          </a:xfrm>
          <a:prstGeom prst="rect">
            <a:avLst/>
          </a:prstGeom>
          <a:noFill/>
          <a:ln>
            <a:noFill/>
          </a:ln>
        </p:spPr>
      </p:pic>
      <p:sp>
        <p:nvSpPr>
          <p:cNvPr id="200" name="Shape 200"/>
          <p:cNvSpPr txBox="1"/>
          <p:nvPr/>
        </p:nvSpPr>
        <p:spPr>
          <a:xfrm>
            <a:off x="5011550" y="5252075"/>
            <a:ext cx="1774800" cy="17958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b="1"/>
              <a:t>Airplane</a:t>
            </a:r>
            <a:endParaRPr b="1"/>
          </a:p>
          <a:p>
            <a:pPr marL="0" lvl="0" indent="0" rtl="0">
              <a:spcBef>
                <a:spcPts val="0"/>
              </a:spcBef>
              <a:spcAft>
                <a:spcPts val="0"/>
              </a:spcAft>
              <a:buNone/>
            </a:pPr>
            <a:r>
              <a:rPr lang="en-US" sz="1200"/>
              <a:t>By:</a:t>
            </a:r>
            <a:endParaRPr sz="1200"/>
          </a:p>
          <a:p>
            <a:pPr marL="0" lvl="0" indent="0" rtl="0">
              <a:spcBef>
                <a:spcPts val="0"/>
              </a:spcBef>
              <a:spcAft>
                <a:spcPts val="0"/>
              </a:spcAft>
              <a:buNone/>
            </a:pPr>
            <a:r>
              <a:rPr lang="en-US" sz="1200"/>
              <a:t>Impact:</a:t>
            </a:r>
            <a:endParaRPr sz="1200"/>
          </a:p>
          <a:p>
            <a:pPr marL="0" lvl="0" indent="0" rtl="0">
              <a:spcBef>
                <a:spcPts val="0"/>
              </a:spcBef>
              <a:spcAft>
                <a:spcPts val="0"/>
              </a:spcAft>
              <a:buNone/>
            </a:pPr>
            <a:endParaRPr sz="1200"/>
          </a:p>
        </p:txBody>
      </p:sp>
      <p:sp>
        <p:nvSpPr>
          <p:cNvPr id="201" name="Shape 201"/>
          <p:cNvSpPr/>
          <p:nvPr/>
        </p:nvSpPr>
        <p:spPr>
          <a:xfrm>
            <a:off x="3637575" y="7182025"/>
            <a:ext cx="1312200" cy="1842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02" name="Shape 202"/>
          <p:cNvPicPr preferRelativeResize="0"/>
          <p:nvPr/>
        </p:nvPicPr>
        <p:blipFill>
          <a:blip r:embed="rId6">
            <a:alphaModFix/>
          </a:blip>
          <a:stretch>
            <a:fillRect/>
          </a:stretch>
        </p:blipFill>
        <p:spPr>
          <a:xfrm>
            <a:off x="4197963" y="7876884"/>
            <a:ext cx="266425" cy="263025"/>
          </a:xfrm>
          <a:prstGeom prst="rect">
            <a:avLst/>
          </a:prstGeom>
          <a:noFill/>
          <a:ln>
            <a:noFill/>
          </a:ln>
        </p:spPr>
      </p:pic>
      <p:sp>
        <p:nvSpPr>
          <p:cNvPr id="203" name="Shape 203"/>
          <p:cNvSpPr txBox="1"/>
          <p:nvPr/>
        </p:nvSpPr>
        <p:spPr>
          <a:xfrm>
            <a:off x="5011550" y="7182025"/>
            <a:ext cx="1774800" cy="18420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b="1"/>
              <a:t>Model T Car</a:t>
            </a:r>
            <a:endParaRPr b="1"/>
          </a:p>
          <a:p>
            <a:pPr marL="0" lvl="0" indent="0" rtl="0">
              <a:spcBef>
                <a:spcPts val="0"/>
              </a:spcBef>
              <a:spcAft>
                <a:spcPts val="0"/>
              </a:spcAft>
              <a:buNone/>
            </a:pPr>
            <a:r>
              <a:rPr lang="en-US" sz="1200"/>
              <a:t>By:</a:t>
            </a:r>
            <a:endParaRPr sz="1200"/>
          </a:p>
          <a:p>
            <a:pPr marL="0" lvl="0" indent="0" rtl="0">
              <a:spcBef>
                <a:spcPts val="0"/>
              </a:spcBef>
              <a:spcAft>
                <a:spcPts val="0"/>
              </a:spcAft>
              <a:buNone/>
            </a:pPr>
            <a:r>
              <a:rPr lang="en-US" sz="1200"/>
              <a:t>Impact:</a:t>
            </a:r>
            <a:endParaRPr sz="1200"/>
          </a:p>
          <a:p>
            <a:pPr marL="0" lvl="0" indent="0" rtl="0">
              <a:spcBef>
                <a:spcPts val="0"/>
              </a:spcBef>
              <a:spcAft>
                <a:spcPts val="0"/>
              </a:spcAft>
              <a:buNone/>
            </a:pPr>
            <a:endParaRPr sz="12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p:nvPr/>
        </p:nvSpPr>
        <p:spPr>
          <a:xfrm>
            <a:off x="195600" y="-21900"/>
            <a:ext cx="64302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FF0000"/>
                </a:solidFill>
                <a:latin typeface="Impact"/>
                <a:ea typeface="Impact"/>
                <a:cs typeface="Impact"/>
                <a:sym typeface="Impact"/>
              </a:rPr>
              <a:t>Robber Barons &amp; Monopolies</a:t>
            </a:r>
            <a:endParaRPr sz="2800" b="0" i="0" u="none" strike="noStrike" cap="none">
              <a:solidFill>
                <a:srgbClr val="FF0000"/>
              </a:solidFill>
              <a:latin typeface="Impact"/>
              <a:ea typeface="Impact"/>
              <a:cs typeface="Impact"/>
              <a:sym typeface="Impact"/>
            </a:endParaRPr>
          </a:p>
        </p:txBody>
      </p:sp>
      <p:sp>
        <p:nvSpPr>
          <p:cNvPr id="209" name="Shape 209"/>
          <p:cNvSpPr txBox="1"/>
          <p:nvPr/>
        </p:nvSpPr>
        <p:spPr>
          <a:xfrm>
            <a:off x="165000" y="356700"/>
            <a:ext cx="6528000" cy="9654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200" b="1"/>
              <a:t>Directions</a:t>
            </a:r>
            <a:r>
              <a:rPr lang="en-US" sz="1200"/>
              <a:t>: During the Gilded Age, a small number of businessmen made vast sums of money by controlling entire industries. </a:t>
            </a:r>
            <a:r>
              <a:rPr lang="en-US" sz="1200" b="1" u="sng">
                <a:solidFill>
                  <a:schemeClr val="hlink"/>
                </a:solidFill>
                <a:hlinkClick r:id="rId3"/>
              </a:rPr>
              <a:t>These men became known as “Robber Barons”</a:t>
            </a:r>
            <a:r>
              <a:rPr lang="en-US" sz="1200"/>
              <a:t> because they sometimes exploited others to get ahead. Find a picture to represent each man’s industry then describe that person’s industry and background.</a:t>
            </a:r>
            <a:endParaRPr sz="1200"/>
          </a:p>
        </p:txBody>
      </p:sp>
      <p:sp>
        <p:nvSpPr>
          <p:cNvPr id="210" name="Shape 210"/>
          <p:cNvSpPr/>
          <p:nvPr/>
        </p:nvSpPr>
        <p:spPr>
          <a:xfrm>
            <a:off x="110175" y="1732575"/>
            <a:ext cx="3267600" cy="1851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11" name="Shape 211"/>
          <p:cNvPicPr preferRelativeResize="0"/>
          <p:nvPr/>
        </p:nvPicPr>
        <p:blipFill>
          <a:blip r:embed="rId4">
            <a:alphaModFix/>
          </a:blip>
          <a:stretch>
            <a:fillRect/>
          </a:stretch>
        </p:blipFill>
        <p:spPr>
          <a:xfrm>
            <a:off x="1610763" y="2526872"/>
            <a:ext cx="266425" cy="263025"/>
          </a:xfrm>
          <a:prstGeom prst="rect">
            <a:avLst/>
          </a:prstGeom>
          <a:noFill/>
          <a:ln>
            <a:noFill/>
          </a:ln>
        </p:spPr>
      </p:pic>
      <p:sp>
        <p:nvSpPr>
          <p:cNvPr id="212" name="Shape 212"/>
          <p:cNvSpPr txBox="1"/>
          <p:nvPr/>
        </p:nvSpPr>
        <p:spPr>
          <a:xfrm>
            <a:off x="110175" y="1336725"/>
            <a:ext cx="3267600" cy="341400"/>
          </a:xfrm>
          <a:prstGeom prst="rect">
            <a:avLst/>
          </a:prstGeom>
          <a:solidFill>
            <a:srgbClr val="EAD1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Anton"/>
                <a:ea typeface="Anton"/>
                <a:cs typeface="Anton"/>
                <a:sym typeface="Anton"/>
              </a:rPr>
              <a:t>Andrew Carnegie</a:t>
            </a:r>
            <a:endParaRPr sz="1800">
              <a:latin typeface="Anton"/>
              <a:ea typeface="Anton"/>
              <a:cs typeface="Anton"/>
              <a:sym typeface="Anton"/>
            </a:endParaRPr>
          </a:p>
        </p:txBody>
      </p:sp>
      <p:sp>
        <p:nvSpPr>
          <p:cNvPr id="213" name="Shape 213"/>
          <p:cNvSpPr txBox="1"/>
          <p:nvPr/>
        </p:nvSpPr>
        <p:spPr>
          <a:xfrm>
            <a:off x="3510725" y="1336725"/>
            <a:ext cx="3267600" cy="341400"/>
          </a:xfrm>
          <a:prstGeom prst="rect">
            <a:avLst/>
          </a:prstGeom>
          <a:solidFill>
            <a:srgbClr val="EAD1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Anton"/>
                <a:ea typeface="Anton"/>
                <a:cs typeface="Anton"/>
                <a:sym typeface="Anton"/>
              </a:rPr>
              <a:t>John D. Rockefeller</a:t>
            </a:r>
            <a:endParaRPr sz="1800">
              <a:latin typeface="Anton"/>
              <a:ea typeface="Anton"/>
              <a:cs typeface="Anton"/>
              <a:sym typeface="Anton"/>
            </a:endParaRPr>
          </a:p>
        </p:txBody>
      </p:sp>
      <p:sp>
        <p:nvSpPr>
          <p:cNvPr id="214" name="Shape 214"/>
          <p:cNvSpPr txBox="1"/>
          <p:nvPr/>
        </p:nvSpPr>
        <p:spPr>
          <a:xfrm>
            <a:off x="110175" y="5224950"/>
            <a:ext cx="3267600" cy="341400"/>
          </a:xfrm>
          <a:prstGeom prst="rect">
            <a:avLst/>
          </a:prstGeom>
          <a:solidFill>
            <a:srgbClr val="EAD1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Anton"/>
                <a:ea typeface="Anton"/>
                <a:cs typeface="Anton"/>
                <a:sym typeface="Anton"/>
              </a:rPr>
              <a:t>J.P. Morgan</a:t>
            </a:r>
            <a:endParaRPr sz="1800">
              <a:latin typeface="Anton"/>
              <a:ea typeface="Anton"/>
              <a:cs typeface="Anton"/>
              <a:sym typeface="Anton"/>
            </a:endParaRPr>
          </a:p>
        </p:txBody>
      </p:sp>
      <p:sp>
        <p:nvSpPr>
          <p:cNvPr id="215" name="Shape 215"/>
          <p:cNvSpPr txBox="1"/>
          <p:nvPr/>
        </p:nvSpPr>
        <p:spPr>
          <a:xfrm>
            <a:off x="3510725" y="5224950"/>
            <a:ext cx="3267600" cy="341400"/>
          </a:xfrm>
          <a:prstGeom prst="rect">
            <a:avLst/>
          </a:prstGeom>
          <a:solidFill>
            <a:srgbClr val="EAD1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Anton"/>
                <a:ea typeface="Anton"/>
                <a:cs typeface="Anton"/>
                <a:sym typeface="Anton"/>
              </a:rPr>
              <a:t>Cornelius Vanderbilt</a:t>
            </a:r>
            <a:endParaRPr sz="1800">
              <a:latin typeface="Anton"/>
              <a:ea typeface="Anton"/>
              <a:cs typeface="Anton"/>
              <a:sym typeface="Anton"/>
            </a:endParaRPr>
          </a:p>
        </p:txBody>
      </p:sp>
      <p:sp>
        <p:nvSpPr>
          <p:cNvPr id="216" name="Shape 216"/>
          <p:cNvSpPr/>
          <p:nvPr/>
        </p:nvSpPr>
        <p:spPr>
          <a:xfrm>
            <a:off x="3510725" y="1732575"/>
            <a:ext cx="3267600" cy="1851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17" name="Shape 217"/>
          <p:cNvPicPr preferRelativeResize="0"/>
          <p:nvPr/>
        </p:nvPicPr>
        <p:blipFill>
          <a:blip r:embed="rId4">
            <a:alphaModFix/>
          </a:blip>
          <a:stretch>
            <a:fillRect/>
          </a:stretch>
        </p:blipFill>
        <p:spPr>
          <a:xfrm>
            <a:off x="5011313" y="2526872"/>
            <a:ext cx="266425" cy="263025"/>
          </a:xfrm>
          <a:prstGeom prst="rect">
            <a:avLst/>
          </a:prstGeom>
          <a:noFill/>
          <a:ln>
            <a:noFill/>
          </a:ln>
        </p:spPr>
      </p:pic>
      <p:sp>
        <p:nvSpPr>
          <p:cNvPr id="218" name="Shape 218"/>
          <p:cNvSpPr/>
          <p:nvPr/>
        </p:nvSpPr>
        <p:spPr>
          <a:xfrm>
            <a:off x="110175" y="5639900"/>
            <a:ext cx="3267600" cy="1851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19" name="Shape 219"/>
          <p:cNvPicPr preferRelativeResize="0"/>
          <p:nvPr/>
        </p:nvPicPr>
        <p:blipFill>
          <a:blip r:embed="rId4">
            <a:alphaModFix/>
          </a:blip>
          <a:stretch>
            <a:fillRect/>
          </a:stretch>
        </p:blipFill>
        <p:spPr>
          <a:xfrm>
            <a:off x="1610763" y="6434197"/>
            <a:ext cx="266425" cy="263025"/>
          </a:xfrm>
          <a:prstGeom prst="rect">
            <a:avLst/>
          </a:prstGeom>
          <a:noFill/>
          <a:ln>
            <a:noFill/>
          </a:ln>
        </p:spPr>
      </p:pic>
      <p:sp>
        <p:nvSpPr>
          <p:cNvPr id="220" name="Shape 220"/>
          <p:cNvSpPr/>
          <p:nvPr/>
        </p:nvSpPr>
        <p:spPr>
          <a:xfrm>
            <a:off x="3510725" y="5639900"/>
            <a:ext cx="3267600" cy="1851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21" name="Shape 221"/>
          <p:cNvPicPr preferRelativeResize="0"/>
          <p:nvPr/>
        </p:nvPicPr>
        <p:blipFill>
          <a:blip r:embed="rId4">
            <a:alphaModFix/>
          </a:blip>
          <a:stretch>
            <a:fillRect/>
          </a:stretch>
        </p:blipFill>
        <p:spPr>
          <a:xfrm>
            <a:off x="5011313" y="6434197"/>
            <a:ext cx="266425" cy="263025"/>
          </a:xfrm>
          <a:prstGeom prst="rect">
            <a:avLst/>
          </a:prstGeom>
          <a:noFill/>
          <a:ln>
            <a:noFill/>
          </a:ln>
        </p:spPr>
      </p:pic>
      <p:sp>
        <p:nvSpPr>
          <p:cNvPr id="222" name="Shape 222"/>
          <p:cNvSpPr txBox="1"/>
          <p:nvPr/>
        </p:nvSpPr>
        <p:spPr>
          <a:xfrm>
            <a:off x="110175" y="3638625"/>
            <a:ext cx="3267600" cy="15117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sz="1200"/>
              <a:t>Type your response here. </a:t>
            </a:r>
            <a:endParaRPr sz="1200"/>
          </a:p>
        </p:txBody>
      </p:sp>
      <p:sp>
        <p:nvSpPr>
          <p:cNvPr id="223" name="Shape 223"/>
          <p:cNvSpPr txBox="1"/>
          <p:nvPr/>
        </p:nvSpPr>
        <p:spPr>
          <a:xfrm>
            <a:off x="110175" y="7565050"/>
            <a:ext cx="3267600" cy="15117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sz="1200"/>
              <a:t>Type your response here. </a:t>
            </a:r>
            <a:endParaRPr sz="1200"/>
          </a:p>
          <a:p>
            <a:pPr marL="0" lvl="0" indent="0" rtl="0">
              <a:spcBef>
                <a:spcPts val="0"/>
              </a:spcBef>
              <a:spcAft>
                <a:spcPts val="0"/>
              </a:spcAft>
              <a:buNone/>
            </a:pPr>
            <a:endParaRPr sz="1200"/>
          </a:p>
        </p:txBody>
      </p:sp>
      <p:sp>
        <p:nvSpPr>
          <p:cNvPr id="224" name="Shape 224"/>
          <p:cNvSpPr txBox="1"/>
          <p:nvPr/>
        </p:nvSpPr>
        <p:spPr>
          <a:xfrm>
            <a:off x="3510725" y="7565050"/>
            <a:ext cx="3267600" cy="15117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sz="1200"/>
              <a:t>Type your response here. </a:t>
            </a:r>
            <a:endParaRPr sz="1200"/>
          </a:p>
          <a:p>
            <a:pPr marL="0" lvl="0" indent="0" rtl="0">
              <a:spcBef>
                <a:spcPts val="0"/>
              </a:spcBef>
              <a:spcAft>
                <a:spcPts val="0"/>
              </a:spcAft>
              <a:buNone/>
            </a:pPr>
            <a:endParaRPr sz="1200"/>
          </a:p>
        </p:txBody>
      </p:sp>
      <p:sp>
        <p:nvSpPr>
          <p:cNvPr id="225" name="Shape 225"/>
          <p:cNvSpPr txBox="1"/>
          <p:nvPr/>
        </p:nvSpPr>
        <p:spPr>
          <a:xfrm>
            <a:off x="3510725" y="3648713"/>
            <a:ext cx="3267600" cy="15117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sz="1200"/>
              <a:t>Type your response here. </a:t>
            </a:r>
            <a:endParaRPr sz="12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848</Words>
  <Application>Microsoft Office PowerPoint</Application>
  <PresentationFormat>On-screen Show (4:3)</PresentationFormat>
  <Paragraphs>137</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Impact</vt:lpstr>
      <vt:lpstr>Arial</vt:lpstr>
      <vt:lpstr>Anton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Mc Lin</dc:creator>
  <cp:lastModifiedBy>alison McLin</cp:lastModifiedBy>
  <cp:revision>2</cp:revision>
  <dcterms:modified xsi:type="dcterms:W3CDTF">2019-09-11T19:09:34Z</dcterms:modified>
</cp:coreProperties>
</file>