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1.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2.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5.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6.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8.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40" r:id="rId3"/>
    <p:sldMasterId id="2147483758" r:id="rId4"/>
    <p:sldMasterId id="2147483776" r:id="rId5"/>
    <p:sldMasterId id="2147483794" r:id="rId6"/>
    <p:sldMasterId id="2147483830" r:id="rId7"/>
    <p:sldMasterId id="2147483848" r:id="rId8"/>
    <p:sldMasterId id="2147483899" r:id="rId9"/>
    <p:sldMasterId id="2147483911" r:id="rId10"/>
    <p:sldMasterId id="2147483923" r:id="rId11"/>
    <p:sldMasterId id="2147483941" r:id="rId12"/>
    <p:sldMasterId id="2147483954" r:id="rId13"/>
    <p:sldMasterId id="2147483969" r:id="rId14"/>
    <p:sldMasterId id="2147483984" r:id="rId15"/>
    <p:sldMasterId id="2147484014" r:id="rId16"/>
    <p:sldMasterId id="2147484029" r:id="rId17"/>
    <p:sldMasterId id="2147484042" r:id="rId18"/>
    <p:sldMasterId id="2147484055" r:id="rId19"/>
  </p:sldMasterIdLst>
  <p:notesMasterIdLst>
    <p:notesMasterId r:id="rId108"/>
  </p:notesMasterIdLst>
  <p:sldIdLst>
    <p:sldId id="320" r:id="rId20"/>
    <p:sldId id="257" r:id="rId21"/>
    <p:sldId id="321" r:id="rId22"/>
    <p:sldId id="261" r:id="rId23"/>
    <p:sldId id="258" r:id="rId24"/>
    <p:sldId id="329" r:id="rId25"/>
    <p:sldId id="262" r:id="rId26"/>
    <p:sldId id="264" r:id="rId27"/>
    <p:sldId id="260" r:id="rId28"/>
    <p:sldId id="330" r:id="rId29"/>
    <p:sldId id="265" r:id="rId30"/>
    <p:sldId id="266" r:id="rId31"/>
    <p:sldId id="351" r:id="rId32"/>
    <p:sldId id="270" r:id="rId33"/>
    <p:sldId id="271" r:id="rId34"/>
    <p:sldId id="272" r:id="rId35"/>
    <p:sldId id="352" r:id="rId36"/>
    <p:sldId id="353" r:id="rId37"/>
    <p:sldId id="357" r:id="rId38"/>
    <p:sldId id="278" r:id="rId39"/>
    <p:sldId id="354" r:id="rId40"/>
    <p:sldId id="279" r:id="rId41"/>
    <p:sldId id="287" r:id="rId42"/>
    <p:sldId id="358" r:id="rId43"/>
    <p:sldId id="284" r:id="rId44"/>
    <p:sldId id="280" r:id="rId45"/>
    <p:sldId id="359" r:id="rId46"/>
    <p:sldId id="360" r:id="rId47"/>
    <p:sldId id="361" r:id="rId48"/>
    <p:sldId id="286" r:id="rId49"/>
    <p:sldId id="362" r:id="rId50"/>
    <p:sldId id="364" r:id="rId51"/>
    <p:sldId id="365" r:id="rId52"/>
    <p:sldId id="363" r:id="rId53"/>
    <p:sldId id="409" r:id="rId54"/>
    <p:sldId id="366" r:id="rId55"/>
    <p:sldId id="371" r:id="rId56"/>
    <p:sldId id="372" r:id="rId57"/>
    <p:sldId id="373" r:id="rId58"/>
    <p:sldId id="375" r:id="rId59"/>
    <p:sldId id="367" r:id="rId60"/>
    <p:sldId id="369" r:id="rId61"/>
    <p:sldId id="370" r:id="rId62"/>
    <p:sldId id="376" r:id="rId63"/>
    <p:sldId id="335" r:id="rId64"/>
    <p:sldId id="377" r:id="rId65"/>
    <p:sldId id="336" r:id="rId66"/>
    <p:sldId id="338" r:id="rId67"/>
    <p:sldId id="350" r:id="rId68"/>
    <p:sldId id="340" r:id="rId69"/>
    <p:sldId id="341" r:id="rId70"/>
    <p:sldId id="342" r:id="rId71"/>
    <p:sldId id="343" r:id="rId72"/>
    <p:sldId id="378" r:id="rId73"/>
    <p:sldId id="379" r:id="rId74"/>
    <p:sldId id="291" r:id="rId75"/>
    <p:sldId id="290" r:id="rId76"/>
    <p:sldId id="380" r:id="rId77"/>
    <p:sldId id="381" r:id="rId78"/>
    <p:sldId id="383" r:id="rId79"/>
    <p:sldId id="293" r:id="rId80"/>
    <p:sldId id="384" r:id="rId81"/>
    <p:sldId id="385" r:id="rId82"/>
    <p:sldId id="386" r:id="rId83"/>
    <p:sldId id="296" r:id="rId84"/>
    <p:sldId id="387" r:id="rId85"/>
    <p:sldId id="388" r:id="rId86"/>
    <p:sldId id="389" r:id="rId87"/>
    <p:sldId id="390" r:id="rId88"/>
    <p:sldId id="391" r:id="rId89"/>
    <p:sldId id="398" r:id="rId90"/>
    <p:sldId id="399" r:id="rId91"/>
    <p:sldId id="400" r:id="rId92"/>
    <p:sldId id="392" r:id="rId93"/>
    <p:sldId id="393" r:id="rId94"/>
    <p:sldId id="394" r:id="rId95"/>
    <p:sldId id="395" r:id="rId96"/>
    <p:sldId id="396" r:id="rId97"/>
    <p:sldId id="402" r:id="rId98"/>
    <p:sldId id="403" r:id="rId99"/>
    <p:sldId id="405" r:id="rId100"/>
    <p:sldId id="312" r:id="rId101"/>
    <p:sldId id="313" r:id="rId102"/>
    <p:sldId id="404" r:id="rId103"/>
    <p:sldId id="318" r:id="rId104"/>
    <p:sldId id="406" r:id="rId105"/>
    <p:sldId id="407" r:id="rId106"/>
    <p:sldId id="408" r:id="rId10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68" autoAdjust="0"/>
    <p:restoredTop sz="92918" autoAdjust="0"/>
  </p:normalViewPr>
  <p:slideViewPr>
    <p:cSldViewPr>
      <p:cViewPr>
        <p:scale>
          <a:sx n="80" d="100"/>
          <a:sy n="80" d="100"/>
        </p:scale>
        <p:origin x="-1308" y="-5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07" Type="http://schemas.openxmlformats.org/officeDocument/2006/relationships/slide" Target="slides/slide88.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slide" Target="slides/slide83.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notesMaster" Target="notesMasters/notesMaster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presProps" Target="presProps.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s>
</file>

<file path=ppt/diagrams/_rels/data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image" Target="../media/image13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2E7892-46AE-43A4-AAFB-580AD40966BC}" type="doc">
      <dgm:prSet loTypeId="urn:microsoft.com/office/officeart/2005/8/layout/vList3#2" loCatId="list" qsTypeId="urn:microsoft.com/office/officeart/2005/8/quickstyle/simple5" qsCatId="simple" csTypeId="urn:microsoft.com/office/officeart/2005/8/colors/colorful3" csCatId="colorful" phldr="1"/>
      <dgm:spPr/>
    </dgm:pt>
    <dgm:pt modelId="{93E49138-C390-46BE-A8B9-5FAACD262AE0}">
      <dgm:prSet phldrT="[Text]"/>
      <dgm:spPr/>
      <dgm:t>
        <a:bodyPr/>
        <a:lstStyle/>
        <a:p>
          <a:r>
            <a:rPr lang="en-US" b="1" dirty="0" smtClean="0"/>
            <a:t>1. drought</a:t>
          </a:r>
          <a:endParaRPr lang="en-US" dirty="0"/>
        </a:p>
      </dgm:t>
    </dgm:pt>
    <dgm:pt modelId="{AD48FB3C-A64D-465A-9C5C-C861C4E54387}" type="parTrans" cxnId="{4A5498FE-AD36-429F-B28F-52D35D96E3BD}">
      <dgm:prSet/>
      <dgm:spPr/>
      <dgm:t>
        <a:bodyPr/>
        <a:lstStyle/>
        <a:p>
          <a:endParaRPr lang="en-US"/>
        </a:p>
      </dgm:t>
    </dgm:pt>
    <dgm:pt modelId="{273D04B1-FA28-49AD-8DF8-5C05B8A69B8F}" type="sibTrans" cxnId="{4A5498FE-AD36-429F-B28F-52D35D96E3BD}">
      <dgm:prSet/>
      <dgm:spPr/>
      <dgm:t>
        <a:bodyPr/>
        <a:lstStyle/>
        <a:p>
          <a:endParaRPr lang="en-US"/>
        </a:p>
      </dgm:t>
    </dgm:pt>
    <dgm:pt modelId="{4AC1218C-CD02-4274-9805-1BEC0A446B52}">
      <dgm:prSet phldrT="[Text]"/>
      <dgm:spPr/>
      <dgm:t>
        <a:bodyPr/>
        <a:lstStyle/>
        <a:p>
          <a:r>
            <a:rPr lang="en-US" b="1" dirty="0" smtClean="0"/>
            <a:t>3. overproduction of crops</a:t>
          </a:r>
          <a:endParaRPr lang="en-US" dirty="0"/>
        </a:p>
      </dgm:t>
    </dgm:pt>
    <dgm:pt modelId="{736E4F71-504A-4371-8E4B-40FBC792B77C}" type="parTrans" cxnId="{8F4C27F2-FFA8-4F9F-85E0-7284EE878665}">
      <dgm:prSet/>
      <dgm:spPr/>
      <dgm:t>
        <a:bodyPr/>
        <a:lstStyle/>
        <a:p>
          <a:endParaRPr lang="en-US"/>
        </a:p>
      </dgm:t>
    </dgm:pt>
    <dgm:pt modelId="{CD2D7953-98EF-4C42-A24A-3380F15640FB}" type="sibTrans" cxnId="{8F4C27F2-FFA8-4F9F-85E0-7284EE878665}">
      <dgm:prSet/>
      <dgm:spPr/>
      <dgm:t>
        <a:bodyPr/>
        <a:lstStyle/>
        <a:p>
          <a:endParaRPr lang="en-US"/>
        </a:p>
      </dgm:t>
    </dgm:pt>
    <dgm:pt modelId="{1EF96B22-56D7-4A89-A398-D4421074C4E8}">
      <dgm:prSet/>
      <dgm:spPr/>
      <dgm:t>
        <a:bodyPr/>
        <a:lstStyle/>
        <a:p>
          <a:r>
            <a:rPr lang="en-US" b="1" dirty="0" smtClean="0"/>
            <a:t>2. high winds</a:t>
          </a:r>
        </a:p>
      </dgm:t>
    </dgm:pt>
    <dgm:pt modelId="{742BDD91-6272-4050-A960-B17109C01408}" type="parTrans" cxnId="{BB697FAA-DB07-4175-A3F4-7DBC1E822F29}">
      <dgm:prSet/>
      <dgm:spPr/>
      <dgm:t>
        <a:bodyPr/>
        <a:lstStyle/>
        <a:p>
          <a:endParaRPr lang="en-US"/>
        </a:p>
      </dgm:t>
    </dgm:pt>
    <dgm:pt modelId="{B298F979-C177-472B-AB72-1106913BD7DF}" type="sibTrans" cxnId="{BB697FAA-DB07-4175-A3F4-7DBC1E822F29}">
      <dgm:prSet/>
      <dgm:spPr/>
      <dgm:t>
        <a:bodyPr/>
        <a:lstStyle/>
        <a:p>
          <a:endParaRPr lang="en-US"/>
        </a:p>
      </dgm:t>
    </dgm:pt>
    <dgm:pt modelId="{3EDB36B7-A6C8-440F-9692-C9B5F924DF1B}">
      <dgm:prSet/>
      <dgm:spPr/>
      <dgm:t>
        <a:bodyPr/>
        <a:lstStyle/>
        <a:p>
          <a:r>
            <a:rPr lang="en-US" b="1" dirty="0" smtClean="0"/>
            <a:t>4. Loss of  prairie grasses due to over plowing</a:t>
          </a:r>
        </a:p>
      </dgm:t>
    </dgm:pt>
    <dgm:pt modelId="{7BBB84FD-0228-4331-B11C-55062B28F45D}" type="parTrans" cxnId="{8FA92305-3694-4E50-9BF6-608B63A08CE4}">
      <dgm:prSet/>
      <dgm:spPr/>
      <dgm:t>
        <a:bodyPr/>
        <a:lstStyle/>
        <a:p>
          <a:endParaRPr lang="en-US"/>
        </a:p>
      </dgm:t>
    </dgm:pt>
    <dgm:pt modelId="{1FD98E1E-CA3C-4B9B-A674-CF737C62E6EF}" type="sibTrans" cxnId="{8FA92305-3694-4E50-9BF6-608B63A08CE4}">
      <dgm:prSet/>
      <dgm:spPr/>
      <dgm:t>
        <a:bodyPr/>
        <a:lstStyle/>
        <a:p>
          <a:endParaRPr lang="en-US"/>
        </a:p>
      </dgm:t>
    </dgm:pt>
    <dgm:pt modelId="{792B743D-00B0-4077-B225-6D824840AC67}" type="pres">
      <dgm:prSet presAssocID="{FF2E7892-46AE-43A4-AAFB-580AD40966BC}" presName="linearFlow" presStyleCnt="0">
        <dgm:presLayoutVars>
          <dgm:dir/>
          <dgm:resizeHandles val="exact"/>
        </dgm:presLayoutVars>
      </dgm:prSet>
      <dgm:spPr/>
    </dgm:pt>
    <dgm:pt modelId="{63837295-BEA4-4F8E-A80C-31938E8D9BDA}" type="pres">
      <dgm:prSet presAssocID="{93E49138-C390-46BE-A8B9-5FAACD262AE0}" presName="composite" presStyleCnt="0"/>
      <dgm:spPr/>
    </dgm:pt>
    <dgm:pt modelId="{A6210136-2717-47EB-B681-99DAD51E6EEE}" type="pres">
      <dgm:prSet presAssocID="{93E49138-C390-46BE-A8B9-5FAACD262AE0}" presName="imgShp" presStyleLbl="fgImgPlace1" presStyleIdx="0" presStyleCnt="4"/>
      <dgm:spPr>
        <a:blipFill rotWithShape="0">
          <a:blip xmlns:r="http://schemas.openxmlformats.org/officeDocument/2006/relationships" r:embed="rId1"/>
          <a:stretch>
            <a:fillRect/>
          </a:stretch>
        </a:blipFill>
      </dgm:spPr>
    </dgm:pt>
    <dgm:pt modelId="{81795F5C-14AF-4701-B0DE-FB0CA66559D8}" type="pres">
      <dgm:prSet presAssocID="{93E49138-C390-46BE-A8B9-5FAACD262AE0}" presName="txShp" presStyleLbl="node1" presStyleIdx="0" presStyleCnt="4">
        <dgm:presLayoutVars>
          <dgm:bulletEnabled val="1"/>
        </dgm:presLayoutVars>
      </dgm:prSet>
      <dgm:spPr/>
      <dgm:t>
        <a:bodyPr/>
        <a:lstStyle/>
        <a:p>
          <a:endParaRPr lang="en-US"/>
        </a:p>
      </dgm:t>
    </dgm:pt>
    <dgm:pt modelId="{904C6BEC-800E-41D8-B566-745DB713B2EC}" type="pres">
      <dgm:prSet presAssocID="{273D04B1-FA28-49AD-8DF8-5C05B8A69B8F}" presName="spacing" presStyleCnt="0"/>
      <dgm:spPr/>
    </dgm:pt>
    <dgm:pt modelId="{68D1BF35-93DF-43F0-876D-31AB32B8B73A}" type="pres">
      <dgm:prSet presAssocID="{1EF96B22-56D7-4A89-A398-D4421074C4E8}" presName="composite" presStyleCnt="0"/>
      <dgm:spPr/>
    </dgm:pt>
    <dgm:pt modelId="{2872C1B0-9496-4398-A0C4-AC246B4B97FD}" type="pres">
      <dgm:prSet presAssocID="{1EF96B22-56D7-4A89-A398-D4421074C4E8}" presName="imgShp" presStyleLbl="fgImgPlace1" presStyleIdx="1" presStyleCnt="4"/>
      <dgm:spPr/>
    </dgm:pt>
    <dgm:pt modelId="{EE43A482-572B-4795-997B-8F00F3873209}" type="pres">
      <dgm:prSet presAssocID="{1EF96B22-56D7-4A89-A398-D4421074C4E8}" presName="txShp" presStyleLbl="node1" presStyleIdx="1" presStyleCnt="4">
        <dgm:presLayoutVars>
          <dgm:bulletEnabled val="1"/>
        </dgm:presLayoutVars>
      </dgm:prSet>
      <dgm:spPr/>
      <dgm:t>
        <a:bodyPr/>
        <a:lstStyle/>
        <a:p>
          <a:endParaRPr lang="en-US"/>
        </a:p>
      </dgm:t>
    </dgm:pt>
    <dgm:pt modelId="{611FE8C7-CB78-4E30-9ABD-08B9B0F1B0A4}" type="pres">
      <dgm:prSet presAssocID="{B298F979-C177-472B-AB72-1106913BD7DF}" presName="spacing" presStyleCnt="0"/>
      <dgm:spPr/>
    </dgm:pt>
    <dgm:pt modelId="{E5CA3EAD-45C6-46E6-A945-9E06B6DFB6A7}" type="pres">
      <dgm:prSet presAssocID="{4AC1218C-CD02-4274-9805-1BEC0A446B52}" presName="composite" presStyleCnt="0"/>
      <dgm:spPr/>
    </dgm:pt>
    <dgm:pt modelId="{C505001E-5DE6-4E81-9639-4E0CF140319C}" type="pres">
      <dgm:prSet presAssocID="{4AC1218C-CD02-4274-9805-1BEC0A446B52}" presName="imgShp" presStyleLbl="fgImgPlace1" presStyleIdx="2" presStyleCnt="4"/>
      <dgm:spPr>
        <a:blipFill rotWithShape="0">
          <a:blip xmlns:r="http://schemas.openxmlformats.org/officeDocument/2006/relationships" r:embed="rId2"/>
          <a:stretch>
            <a:fillRect/>
          </a:stretch>
        </a:blipFill>
      </dgm:spPr>
    </dgm:pt>
    <dgm:pt modelId="{77B03D9A-EC84-43BA-AD2C-C8A5C8629686}" type="pres">
      <dgm:prSet presAssocID="{4AC1218C-CD02-4274-9805-1BEC0A446B52}" presName="txShp" presStyleLbl="node1" presStyleIdx="2" presStyleCnt="4">
        <dgm:presLayoutVars>
          <dgm:bulletEnabled val="1"/>
        </dgm:presLayoutVars>
      </dgm:prSet>
      <dgm:spPr/>
      <dgm:t>
        <a:bodyPr/>
        <a:lstStyle/>
        <a:p>
          <a:endParaRPr lang="en-US"/>
        </a:p>
      </dgm:t>
    </dgm:pt>
    <dgm:pt modelId="{399986FD-B2F9-41AB-984E-56C49DF42C66}" type="pres">
      <dgm:prSet presAssocID="{CD2D7953-98EF-4C42-A24A-3380F15640FB}" presName="spacing" presStyleCnt="0"/>
      <dgm:spPr/>
    </dgm:pt>
    <dgm:pt modelId="{F11BC9F5-A0B0-4162-8CA8-9BC169173C18}" type="pres">
      <dgm:prSet presAssocID="{3EDB36B7-A6C8-440F-9692-C9B5F924DF1B}" presName="composite" presStyleCnt="0"/>
      <dgm:spPr/>
    </dgm:pt>
    <dgm:pt modelId="{71A49D14-96B9-4F2C-92FB-965D8B3E70D7}" type="pres">
      <dgm:prSet presAssocID="{3EDB36B7-A6C8-440F-9692-C9B5F924DF1B}" presName="imgShp" presStyleLbl="fgImgPlace1" presStyleIdx="3" presStyleCnt="4" custLinFactNeighborX="4125" custLinFactNeighborY="13642"/>
      <dgm:spPr>
        <a:solidFill>
          <a:schemeClr val="bg1"/>
        </a:solidFill>
      </dgm:spPr>
      <dgm:t>
        <a:bodyPr/>
        <a:lstStyle/>
        <a:p>
          <a:endParaRPr lang="en-US"/>
        </a:p>
      </dgm:t>
    </dgm:pt>
    <dgm:pt modelId="{F9B1BFE7-C6DE-430D-B59C-3C1394F76DA7}" type="pres">
      <dgm:prSet presAssocID="{3EDB36B7-A6C8-440F-9692-C9B5F924DF1B}" presName="txShp" presStyleLbl="node1" presStyleIdx="3" presStyleCnt="4">
        <dgm:presLayoutVars>
          <dgm:bulletEnabled val="1"/>
        </dgm:presLayoutVars>
      </dgm:prSet>
      <dgm:spPr/>
      <dgm:t>
        <a:bodyPr/>
        <a:lstStyle/>
        <a:p>
          <a:endParaRPr lang="en-US"/>
        </a:p>
      </dgm:t>
    </dgm:pt>
  </dgm:ptLst>
  <dgm:cxnLst>
    <dgm:cxn modelId="{71EA238F-C8C9-40F3-A3F9-6F1A9D7684EE}" type="presOf" srcId="{4AC1218C-CD02-4274-9805-1BEC0A446B52}" destId="{77B03D9A-EC84-43BA-AD2C-C8A5C8629686}" srcOrd="0" destOrd="0" presId="urn:microsoft.com/office/officeart/2005/8/layout/vList3#2"/>
    <dgm:cxn modelId="{8F4C27F2-FFA8-4F9F-85E0-7284EE878665}" srcId="{FF2E7892-46AE-43A4-AAFB-580AD40966BC}" destId="{4AC1218C-CD02-4274-9805-1BEC0A446B52}" srcOrd="2" destOrd="0" parTransId="{736E4F71-504A-4371-8E4B-40FBC792B77C}" sibTransId="{CD2D7953-98EF-4C42-A24A-3380F15640FB}"/>
    <dgm:cxn modelId="{BF7F513E-9AEB-46B1-B80D-5103BBAFC198}" type="presOf" srcId="{FF2E7892-46AE-43A4-AAFB-580AD40966BC}" destId="{792B743D-00B0-4077-B225-6D824840AC67}" srcOrd="0" destOrd="0" presId="urn:microsoft.com/office/officeart/2005/8/layout/vList3#2"/>
    <dgm:cxn modelId="{4A4F8783-2793-4C4F-9B16-01BA52B0545A}" type="presOf" srcId="{1EF96B22-56D7-4A89-A398-D4421074C4E8}" destId="{EE43A482-572B-4795-997B-8F00F3873209}" srcOrd="0" destOrd="0" presId="urn:microsoft.com/office/officeart/2005/8/layout/vList3#2"/>
    <dgm:cxn modelId="{4A5498FE-AD36-429F-B28F-52D35D96E3BD}" srcId="{FF2E7892-46AE-43A4-AAFB-580AD40966BC}" destId="{93E49138-C390-46BE-A8B9-5FAACD262AE0}" srcOrd="0" destOrd="0" parTransId="{AD48FB3C-A64D-465A-9C5C-C861C4E54387}" sibTransId="{273D04B1-FA28-49AD-8DF8-5C05B8A69B8F}"/>
    <dgm:cxn modelId="{8FA92305-3694-4E50-9BF6-608B63A08CE4}" srcId="{FF2E7892-46AE-43A4-AAFB-580AD40966BC}" destId="{3EDB36B7-A6C8-440F-9692-C9B5F924DF1B}" srcOrd="3" destOrd="0" parTransId="{7BBB84FD-0228-4331-B11C-55062B28F45D}" sibTransId="{1FD98E1E-CA3C-4B9B-A674-CF737C62E6EF}"/>
    <dgm:cxn modelId="{1F07937E-B2A0-40B9-A451-509600ED2DE1}" type="presOf" srcId="{3EDB36B7-A6C8-440F-9692-C9B5F924DF1B}" destId="{F9B1BFE7-C6DE-430D-B59C-3C1394F76DA7}" srcOrd="0" destOrd="0" presId="urn:microsoft.com/office/officeart/2005/8/layout/vList3#2"/>
    <dgm:cxn modelId="{CF9DA822-F1F1-4ED0-A9A7-42D905F39907}" type="presOf" srcId="{93E49138-C390-46BE-A8B9-5FAACD262AE0}" destId="{81795F5C-14AF-4701-B0DE-FB0CA66559D8}" srcOrd="0" destOrd="0" presId="urn:microsoft.com/office/officeart/2005/8/layout/vList3#2"/>
    <dgm:cxn modelId="{BB697FAA-DB07-4175-A3F4-7DBC1E822F29}" srcId="{FF2E7892-46AE-43A4-AAFB-580AD40966BC}" destId="{1EF96B22-56D7-4A89-A398-D4421074C4E8}" srcOrd="1" destOrd="0" parTransId="{742BDD91-6272-4050-A960-B17109C01408}" sibTransId="{B298F979-C177-472B-AB72-1106913BD7DF}"/>
    <dgm:cxn modelId="{7C221A56-3E39-40AF-A519-42DA391B8591}" type="presParOf" srcId="{792B743D-00B0-4077-B225-6D824840AC67}" destId="{63837295-BEA4-4F8E-A80C-31938E8D9BDA}" srcOrd="0" destOrd="0" presId="urn:microsoft.com/office/officeart/2005/8/layout/vList3#2"/>
    <dgm:cxn modelId="{61FEB679-4FED-4ABF-8BB6-165FA1B9B805}" type="presParOf" srcId="{63837295-BEA4-4F8E-A80C-31938E8D9BDA}" destId="{A6210136-2717-47EB-B681-99DAD51E6EEE}" srcOrd="0" destOrd="0" presId="urn:microsoft.com/office/officeart/2005/8/layout/vList3#2"/>
    <dgm:cxn modelId="{458640DF-CD74-4C38-95C0-6924E9F8871D}" type="presParOf" srcId="{63837295-BEA4-4F8E-A80C-31938E8D9BDA}" destId="{81795F5C-14AF-4701-B0DE-FB0CA66559D8}" srcOrd="1" destOrd="0" presId="urn:microsoft.com/office/officeart/2005/8/layout/vList3#2"/>
    <dgm:cxn modelId="{2BB8B0A9-A005-489D-BD6E-A2D267662963}" type="presParOf" srcId="{792B743D-00B0-4077-B225-6D824840AC67}" destId="{904C6BEC-800E-41D8-B566-745DB713B2EC}" srcOrd="1" destOrd="0" presId="urn:microsoft.com/office/officeart/2005/8/layout/vList3#2"/>
    <dgm:cxn modelId="{00B7CA10-C851-45AD-853E-69352F27DB0E}" type="presParOf" srcId="{792B743D-00B0-4077-B225-6D824840AC67}" destId="{68D1BF35-93DF-43F0-876D-31AB32B8B73A}" srcOrd="2" destOrd="0" presId="urn:microsoft.com/office/officeart/2005/8/layout/vList3#2"/>
    <dgm:cxn modelId="{076BDFED-5314-4701-8619-97F6CE51DA3E}" type="presParOf" srcId="{68D1BF35-93DF-43F0-876D-31AB32B8B73A}" destId="{2872C1B0-9496-4398-A0C4-AC246B4B97FD}" srcOrd="0" destOrd="0" presId="urn:microsoft.com/office/officeart/2005/8/layout/vList3#2"/>
    <dgm:cxn modelId="{10A467A1-D52B-4846-9538-41C8E4B722E0}" type="presParOf" srcId="{68D1BF35-93DF-43F0-876D-31AB32B8B73A}" destId="{EE43A482-572B-4795-997B-8F00F3873209}" srcOrd="1" destOrd="0" presId="urn:microsoft.com/office/officeart/2005/8/layout/vList3#2"/>
    <dgm:cxn modelId="{2C25CFED-3CA6-463F-B2E3-DDFE23361D8E}" type="presParOf" srcId="{792B743D-00B0-4077-B225-6D824840AC67}" destId="{611FE8C7-CB78-4E30-9ABD-08B9B0F1B0A4}" srcOrd="3" destOrd="0" presId="urn:microsoft.com/office/officeart/2005/8/layout/vList3#2"/>
    <dgm:cxn modelId="{0D27B4DC-2178-49F3-9629-2FCF858B2D85}" type="presParOf" srcId="{792B743D-00B0-4077-B225-6D824840AC67}" destId="{E5CA3EAD-45C6-46E6-A945-9E06B6DFB6A7}" srcOrd="4" destOrd="0" presId="urn:microsoft.com/office/officeart/2005/8/layout/vList3#2"/>
    <dgm:cxn modelId="{19F5852F-ECD1-4043-A982-E417BC4F8E6A}" type="presParOf" srcId="{E5CA3EAD-45C6-46E6-A945-9E06B6DFB6A7}" destId="{C505001E-5DE6-4E81-9639-4E0CF140319C}" srcOrd="0" destOrd="0" presId="urn:microsoft.com/office/officeart/2005/8/layout/vList3#2"/>
    <dgm:cxn modelId="{F47B4EEA-5069-4FF3-8648-A59DA27CF9AB}" type="presParOf" srcId="{E5CA3EAD-45C6-46E6-A945-9E06B6DFB6A7}" destId="{77B03D9A-EC84-43BA-AD2C-C8A5C8629686}" srcOrd="1" destOrd="0" presId="urn:microsoft.com/office/officeart/2005/8/layout/vList3#2"/>
    <dgm:cxn modelId="{9AEF49F6-6F48-409C-BFF4-1D7B3B691E92}" type="presParOf" srcId="{792B743D-00B0-4077-B225-6D824840AC67}" destId="{399986FD-B2F9-41AB-984E-56C49DF42C66}" srcOrd="5" destOrd="0" presId="urn:microsoft.com/office/officeart/2005/8/layout/vList3#2"/>
    <dgm:cxn modelId="{58EE63E4-B211-441D-8811-4BDED522A46E}" type="presParOf" srcId="{792B743D-00B0-4077-B225-6D824840AC67}" destId="{F11BC9F5-A0B0-4162-8CA8-9BC169173C18}" srcOrd="6" destOrd="0" presId="urn:microsoft.com/office/officeart/2005/8/layout/vList3#2"/>
    <dgm:cxn modelId="{72A8B54C-10C0-45AE-99A6-19C21076B4A2}" type="presParOf" srcId="{F11BC9F5-A0B0-4162-8CA8-9BC169173C18}" destId="{71A49D14-96B9-4F2C-92FB-965D8B3E70D7}" srcOrd="0" destOrd="0" presId="urn:microsoft.com/office/officeart/2005/8/layout/vList3#2"/>
    <dgm:cxn modelId="{2EEFE166-739D-40C7-B474-0EC0015FEACD}" type="presParOf" srcId="{F11BC9F5-A0B0-4162-8CA8-9BC169173C18}" destId="{F9B1BFE7-C6DE-430D-B59C-3C1394F76DA7}"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515F8F7A-959B-40CC-9DE6-D4FA6C95CE45}" type="datetimeFigureOut">
              <a:rPr lang="en-US" smtClean="0"/>
              <a:t>1/10/2019</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18B3BD4C-89BB-4A1D-9D90-9AF963CE3D38}" type="slidenum">
              <a:rPr lang="en-US" smtClean="0"/>
              <a:t>‹#›</a:t>
            </a:fld>
            <a:endParaRPr lang="en-US"/>
          </a:p>
        </p:txBody>
      </p:sp>
    </p:spTree>
    <p:extLst>
      <p:ext uri="{BB962C8B-B14F-4D97-AF65-F5344CB8AC3E}">
        <p14:creationId xmlns:p14="http://schemas.microsoft.com/office/powerpoint/2010/main" val="5695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B3BD4C-89BB-4A1D-9D90-9AF963CE3D38}" type="slidenum">
              <a:rPr lang="en-US" smtClean="0"/>
              <a:t>3</a:t>
            </a:fld>
            <a:endParaRPr lang="en-US"/>
          </a:p>
        </p:txBody>
      </p:sp>
    </p:spTree>
    <p:extLst>
      <p:ext uri="{BB962C8B-B14F-4D97-AF65-F5344CB8AC3E}">
        <p14:creationId xmlns:p14="http://schemas.microsoft.com/office/powerpoint/2010/main" val="403967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https://www.youtube.com/watch?v=EOzMdEwYmDU</a:t>
            </a:r>
            <a:endParaRPr lang="en-US" dirty="0"/>
          </a:p>
        </p:txBody>
      </p:sp>
      <p:sp>
        <p:nvSpPr>
          <p:cNvPr id="4" name="Slide Number Placeholder 3"/>
          <p:cNvSpPr>
            <a:spLocks noGrp="1"/>
          </p:cNvSpPr>
          <p:nvPr>
            <p:ph type="sldNum" sz="quarter" idx="10"/>
          </p:nvPr>
        </p:nvSpPr>
        <p:spPr/>
        <p:txBody>
          <a:bodyPr/>
          <a:lstStyle/>
          <a:p>
            <a:fld id="{18B3BD4C-89BB-4A1D-9D90-9AF963CE3D38}" type="slidenum">
              <a:rPr lang="en-US" smtClean="0"/>
              <a:t>17</a:t>
            </a:fld>
            <a:endParaRPr lang="en-US"/>
          </a:p>
        </p:txBody>
      </p:sp>
    </p:spTree>
    <p:extLst>
      <p:ext uri="{BB962C8B-B14F-4D97-AF65-F5344CB8AC3E}">
        <p14:creationId xmlns:p14="http://schemas.microsoft.com/office/powerpoint/2010/main" val="1092268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B3BD4C-89BB-4A1D-9D90-9AF963CE3D38}" type="slidenum">
              <a:rPr lang="en-US" smtClean="0"/>
              <a:t>20</a:t>
            </a:fld>
            <a:endParaRPr lang="en-US"/>
          </a:p>
        </p:txBody>
      </p:sp>
    </p:spTree>
    <p:extLst>
      <p:ext uri="{BB962C8B-B14F-4D97-AF65-F5344CB8AC3E}">
        <p14:creationId xmlns:p14="http://schemas.microsoft.com/office/powerpoint/2010/main" val="1375712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Unemployed workers often stood at bread lines to receive free food or at soup kitchens where private charities gave a free meal to the poor.</a:t>
            </a:r>
          </a:p>
          <a:p>
            <a:endParaRPr lang="en-US" dirty="0"/>
          </a:p>
        </p:txBody>
      </p:sp>
      <p:sp>
        <p:nvSpPr>
          <p:cNvPr id="4" name="Slide Number Placeholder 3"/>
          <p:cNvSpPr>
            <a:spLocks noGrp="1"/>
          </p:cNvSpPr>
          <p:nvPr>
            <p:ph type="sldNum" sz="quarter" idx="10"/>
          </p:nvPr>
        </p:nvSpPr>
        <p:spPr/>
        <p:txBody>
          <a:bodyPr/>
          <a:lstStyle/>
          <a:p>
            <a:fld id="{18B3BD4C-89BB-4A1D-9D90-9AF963CE3D38}" type="slidenum">
              <a:rPr lang="en-US" smtClean="0"/>
              <a:t>26</a:t>
            </a:fld>
            <a:endParaRPr lang="en-US"/>
          </a:p>
        </p:txBody>
      </p:sp>
    </p:spTree>
    <p:extLst>
      <p:ext uri="{BB962C8B-B14F-4D97-AF65-F5344CB8AC3E}">
        <p14:creationId xmlns:p14="http://schemas.microsoft.com/office/powerpoint/2010/main" val="2477840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Depression Era: when they realized women were using their sacks to make clothes for their children, the mills started using flowered fabric for their sacks. The label was designed to wash out. </a:t>
            </a:r>
            <a:endParaRPr lang="en-US" dirty="0" smtClean="0"/>
          </a:p>
          <a:p>
            <a:endParaRPr lang="en-US" dirty="0"/>
          </a:p>
        </p:txBody>
      </p:sp>
      <p:sp>
        <p:nvSpPr>
          <p:cNvPr id="4" name="Slide Number Placeholder 3"/>
          <p:cNvSpPr>
            <a:spLocks noGrp="1"/>
          </p:cNvSpPr>
          <p:nvPr>
            <p:ph type="sldNum" sz="quarter" idx="10"/>
          </p:nvPr>
        </p:nvSpPr>
        <p:spPr/>
        <p:txBody>
          <a:bodyPr/>
          <a:lstStyle/>
          <a:p>
            <a:fld id="{18B3BD4C-89BB-4A1D-9D90-9AF963CE3D38}" type="slidenum">
              <a:rPr lang="en-US" smtClean="0"/>
              <a:t>28</a:t>
            </a:fld>
            <a:endParaRPr lang="en-US"/>
          </a:p>
        </p:txBody>
      </p:sp>
    </p:spTree>
    <p:extLst>
      <p:ext uri="{BB962C8B-B14F-4D97-AF65-F5344CB8AC3E}">
        <p14:creationId xmlns:p14="http://schemas.microsoft.com/office/powerpoint/2010/main" val="2567566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B3BD4C-89BB-4A1D-9D90-9AF963CE3D3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3967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B3BD4C-89BB-4A1D-9D90-9AF963CE3D3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567566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B3BD4C-89BB-4A1D-9D90-9AF963CE3D38}" type="slidenum">
              <a:rPr lang="en-US" smtClean="0"/>
              <a:t>58</a:t>
            </a:fld>
            <a:endParaRPr lang="en-US"/>
          </a:p>
        </p:txBody>
      </p:sp>
    </p:spTree>
    <p:extLst>
      <p:ext uri="{BB962C8B-B14F-4D97-AF65-F5344CB8AC3E}">
        <p14:creationId xmlns:p14="http://schemas.microsoft.com/office/powerpoint/2010/main" val="914315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B3BD4C-89BB-4A1D-9D90-9AF963CE3D38}" type="slidenum">
              <a:rPr lang="en-US" smtClean="0"/>
              <a:t>70</a:t>
            </a:fld>
            <a:endParaRPr lang="en-US"/>
          </a:p>
        </p:txBody>
      </p:sp>
    </p:spTree>
    <p:extLst>
      <p:ext uri="{BB962C8B-B14F-4D97-AF65-F5344CB8AC3E}">
        <p14:creationId xmlns:p14="http://schemas.microsoft.com/office/powerpoint/2010/main" val="312319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49568-D9D7-41CA-AD97-211F2EF39FCB}" type="slidenum">
              <a:rPr lang="en-US" smtClean="0"/>
              <a:t>‹#›</a:t>
            </a:fld>
            <a:endParaRPr lang="en-US"/>
          </a:p>
        </p:txBody>
      </p:sp>
    </p:spTree>
    <p:extLst>
      <p:ext uri="{BB962C8B-B14F-4D97-AF65-F5344CB8AC3E}">
        <p14:creationId xmlns:p14="http://schemas.microsoft.com/office/powerpoint/2010/main" val="1377617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49568-D9D7-41CA-AD97-211F2EF39FCB}" type="slidenum">
              <a:rPr lang="en-US" smtClean="0"/>
              <a:t>‹#›</a:t>
            </a:fld>
            <a:endParaRPr lang="en-US"/>
          </a:p>
        </p:txBody>
      </p:sp>
    </p:spTree>
    <p:extLst>
      <p:ext uri="{BB962C8B-B14F-4D97-AF65-F5344CB8AC3E}">
        <p14:creationId xmlns:p14="http://schemas.microsoft.com/office/powerpoint/2010/main" val="42571688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FEF31F7-5583-4064-BFB0-A5BB3823C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2425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CB2994D-B76D-4D42-9EE6-2CA13BCBD0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24268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939DCD-AED8-4BD6-BBFD-D513C25BD1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4156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10B177-B349-407B-B9E5-20A1FF550F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84444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7415DB-5AB3-4989-AC78-0292991828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09235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D6BEB13-F3D1-4C72-A4FD-AB58210325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44442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7F5DBBC-00A7-4187-B10E-E1456C31B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89526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D395AD9-5E71-4520-BC50-715541A275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5086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4B23614-B897-4480-B6E3-9D7E52830B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304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C6699C4-960C-4314-9275-3B59DBA498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439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49568-D9D7-41CA-AD97-211F2EF39FCB}" type="slidenum">
              <a:rPr lang="en-US" smtClean="0"/>
              <a:t>‹#›</a:t>
            </a:fld>
            <a:endParaRPr lang="en-US"/>
          </a:p>
        </p:txBody>
      </p:sp>
    </p:spTree>
    <p:extLst>
      <p:ext uri="{BB962C8B-B14F-4D97-AF65-F5344CB8AC3E}">
        <p14:creationId xmlns:p14="http://schemas.microsoft.com/office/powerpoint/2010/main" val="4173859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9A881CD-E992-4EEF-9DD6-8FBA45B0C3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75185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A16A08D-68F0-4185-BF68-7BEB475360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7693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ED7869-FDAB-4AE9-800F-C234D35C1A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92113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20B71B-3D8B-41BB-AB9F-4B04D86794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1613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021F33-A2B7-4213-98A2-F729FC833D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00323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29D65-5A70-4344-8CD9-C2240634F4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84360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83BA0D7-DD3A-41EA-A94C-4E63AC0381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951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FEF31F7-5583-4064-BFB0-A5BB3823C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23044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CB2994D-B76D-4D42-9EE6-2CA13BCBD0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17239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939DCD-AED8-4BD6-BBFD-D513C25BD1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278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7F5DBBC-00A7-4187-B10E-E1456C31B403}" type="slidenum">
              <a:rPr lang="en-US" altLang="en-US"/>
              <a:pPr/>
              <a:t>‹#›</a:t>
            </a:fld>
            <a:endParaRPr lang="en-US" altLang="en-US"/>
          </a:p>
        </p:txBody>
      </p:sp>
    </p:spTree>
    <p:extLst>
      <p:ext uri="{BB962C8B-B14F-4D97-AF65-F5344CB8AC3E}">
        <p14:creationId xmlns:p14="http://schemas.microsoft.com/office/powerpoint/2010/main" val="6975946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10B177-B349-407B-B9E5-20A1FF550F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77691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7415DB-5AB3-4989-AC78-0292991828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88591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D6BEB13-F3D1-4C72-A4FD-AB58210325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04621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7F5DBBC-00A7-4187-B10E-E1456C31B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43574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D395AD9-5E71-4520-BC50-715541A275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415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4B23614-B897-4480-B6E3-9D7E52830B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7115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C6699C4-960C-4314-9275-3B59DBA498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07852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9A881CD-E992-4EEF-9DD6-8FBA45B0C3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90608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A16A08D-68F0-4185-BF68-7BEB475360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47472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506F1B-07F1-4119-A196-0F728C0A42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23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4B50EF-DF90-42F7-B76B-F687B3969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9058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5C28AD-F51B-4B5F-9CD6-9C0C9C6D28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34939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1DA257-52B8-4CA4-B6E0-CEB6A1652C6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63759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99F7473-167B-449A-BBED-9E02441623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6459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749BB5-7D8C-441A-80CC-94D6EF0B98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21306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24EB841-2A9C-4698-BD82-9EE6B8F4FE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31413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449ADA-951E-4E45-A25F-D97B557600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43011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E72B99F-A101-402F-9877-585849187A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67530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03F6E80-41B7-4E00-95F6-F9800882F7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94041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F86DC2-B179-49E9-AE3A-F22B6B172A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73850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6DD4C1-6932-4A63-A2B2-FB1FB06BB0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8792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FAFBD1-C352-434F-BDB7-6A13B31ED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2608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506F1B-07F1-4119-A196-0F728C0A42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63740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5C28AD-F51B-4B5F-9CD6-9C0C9C6D28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0565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1DA257-52B8-4CA4-B6E0-CEB6A1652C6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08523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99F7473-167B-449A-BBED-9E02441623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94258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749BB5-7D8C-441A-80CC-94D6EF0B98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48002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24EB841-2A9C-4698-BD82-9EE6B8F4FE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507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449ADA-951E-4E45-A25F-D97B557600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1397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E72B99F-A101-402F-9877-585849187A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71517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03F6E80-41B7-4E00-95F6-F9800882F7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73607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F86DC2-B179-49E9-AE3A-F22B6B172A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5650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ED869D-5EB9-4227-94CB-344CA1429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34368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6DD4C1-6932-4A63-A2B2-FB1FB06BB0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5205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F7138F-5408-4B72-AF49-70EEB28F020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601537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485F2-B049-4E90-AC8F-2333C814D26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940818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601AC7-91AE-4E3A-A580-BA305E454C2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118599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4A363A-54B6-480B-9604-4A76E2E57EB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476363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9F97D-C718-43DB-86DA-32E659E2225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570358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E83DA8-AE80-46F4-B5B8-E06E1A8D808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116137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D97C6-DC42-4102-9C74-ACF83F73A6D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805587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7BF268-1498-445F-B504-D972FA6EE0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395797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F8B7E0-F6E8-4696-8308-6FB41F79B8C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86587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00D4F2-604B-44CE-8221-71E0467F15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39248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8C3E2D-5387-4B14-B6B5-AC8260BE501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744985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8C14A8-452F-417C-B76E-7CC8DD9AD95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20297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0C3CBD-18DF-4086-A02F-7746E7413D5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335202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B2734B-3D52-4267-BA59-9A9ABEF0F36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824488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10052C0-DBFC-48ED-B80A-479A9E3C45B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603107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583F16-4012-4E02-8429-AAFF6A12456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669115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3CE454-F093-434C-A37A-DE74C669780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582262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C86AD6B-25F5-490F-B0A7-2AC019F2908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850445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55155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067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2BD34A7-4398-43F0-A05F-4B6077E335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0462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0528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0687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4168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1718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927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3531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4468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197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6179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7F5DBBC-00A7-4187-B10E-E1456C31B403}"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13968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098779-B608-4524-A0C1-D858390BCD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4425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E2A1BC-13F5-4B79-B169-520B3D7C5D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6212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CF956A-E207-45F3-A109-9A4BA6CE7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1300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68001-1871-4E5D-9EE7-218DDEE620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1179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BFBD8D-1A81-4D07-AF11-8064A55990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5522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CCA925-8DCC-439B-BDF0-0C97A8D14D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2743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ED098D-4B65-4702-B386-1F33A0F17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7209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18C012-1BAD-4296-8BA1-B29F35866B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4114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BBC581-8BE3-49DD-83EF-451BB7DE2E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3425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9D919A-C5A6-48B1-AC93-16829C4C7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7586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CD298A-4915-4A2B-BD5D-5F5142046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5170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4D5024D-4B6B-4775-A09C-7590E4B4B5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5177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4E164-2696-4733-9032-B88E9F2C6D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3776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24FF9-5FD6-4AA6-BC9F-7093AF04F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2189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EDD74D-B760-4648-AF7B-DEB01156E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5345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20A3CC-9332-4390-9E56-7A9138723F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3767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E2A1BC-13F5-4B79-B169-520B3D7C5D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6102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CF956A-E207-45F3-A109-9A4BA6CE7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8894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68001-1871-4E5D-9EE7-218DDEE620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6736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BFBD8D-1A81-4D07-AF11-8064A55990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8316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CCA925-8DCC-439B-BDF0-0C97A8D14D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1801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ED098D-4B65-4702-B386-1F33A0F17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570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49568-D9D7-41CA-AD97-211F2EF39FCB}" type="slidenum">
              <a:rPr lang="en-US" smtClean="0"/>
              <a:t>‹#›</a:t>
            </a:fld>
            <a:endParaRPr lang="en-US"/>
          </a:p>
        </p:txBody>
      </p:sp>
    </p:spTree>
    <p:extLst>
      <p:ext uri="{BB962C8B-B14F-4D97-AF65-F5344CB8AC3E}">
        <p14:creationId xmlns:p14="http://schemas.microsoft.com/office/powerpoint/2010/main" val="215096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E2E37D-3D10-4A9B-8ED8-1E27CFB173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73528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18C012-1BAD-4296-8BA1-B29F35866B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7461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BBC581-8BE3-49DD-83EF-451BB7DE2E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9925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9D919A-C5A6-48B1-AC93-16829C4C7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90636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CD298A-4915-4A2B-BD5D-5F5142046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31011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4E164-2696-4733-9032-B88E9F2C6D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3735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24FF9-5FD6-4AA6-BC9F-7093AF04F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5314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EDD74D-B760-4648-AF7B-DEB01156E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73006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20A3CC-9332-4390-9E56-7A9138723F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60736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E2A1BC-13F5-4B79-B169-520B3D7C5D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3372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CF956A-E207-45F3-A109-9A4BA6CE7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485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62D917-0DDB-468E-9EC5-175D3615F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30766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68001-1871-4E5D-9EE7-218DDEE620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7957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BFBD8D-1A81-4D07-AF11-8064A55990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7338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CCA925-8DCC-439B-BDF0-0C97A8D14D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75853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ED098D-4B65-4702-B386-1F33A0F17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8875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18C012-1BAD-4296-8BA1-B29F35866B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8027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BBC581-8BE3-49DD-83EF-451BB7DE2E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4689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9D919A-C5A6-48B1-AC93-16829C4C7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4901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CD298A-4915-4A2B-BD5D-5F5142046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4836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4E164-2696-4733-9032-B88E9F2C6D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1964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24FF9-5FD6-4AA6-BC9F-7093AF04F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718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46F872-1D94-4BA7-ADA8-2E9BC6CAC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04880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EDD74D-B760-4648-AF7B-DEB01156E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44120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20A3CC-9332-4390-9E56-7A9138723F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727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E2A1BC-13F5-4B79-B169-520B3D7C5D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0874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CF956A-E207-45F3-A109-9A4BA6CE7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86849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68001-1871-4E5D-9EE7-218DDEE620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00651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BFBD8D-1A81-4D07-AF11-8064A55990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80157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CCA925-8DCC-439B-BDF0-0C97A8D14D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6942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ED098D-4B65-4702-B386-1F33A0F17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9818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18C012-1BAD-4296-8BA1-B29F35866B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22094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BBC581-8BE3-49DD-83EF-451BB7DE2E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9094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3B7D98-4137-4B8D-B8BC-6F7E5AA1AB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0332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9D919A-C5A6-48B1-AC93-16829C4C7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0862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CD298A-4915-4A2B-BD5D-5F5142046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7802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4E164-2696-4733-9032-B88E9F2C6D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164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24FF9-5FD6-4AA6-BC9F-7093AF04F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88159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EDD74D-B760-4648-AF7B-DEB01156E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5846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20A3CC-9332-4390-9E56-7A9138723F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6055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7936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9333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9566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014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7B8A0A-AADF-4303-872F-AFCD89BDFC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9787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1209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0264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1095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5889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4626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58044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3156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7F5DBBC-00A7-4187-B10E-E1456C31B403}"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1830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6675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378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535E0F-E114-46FE-ACD5-DBE8DEFB57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131226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9777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7639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3178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37690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6477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15514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385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8477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21796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7F5DBBC-00A7-4187-B10E-E1456C31B403}"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12109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266FE6-54A9-46FD-B147-5A1AD3DBFE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530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F7138F-5408-4B72-AF49-70EEB28F020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377425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485F2-B049-4E90-AC8F-2333C814D26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797815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601AC7-91AE-4E3A-A580-BA305E454C2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6836022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4A363A-54B6-480B-9604-4A76E2E57EB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844102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9F97D-C718-43DB-86DA-32E659E2225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99628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E83DA8-AE80-46F4-B5B8-E06E1A8D808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800449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D97C6-DC42-4102-9C74-ACF83F73A6D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391973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7BF268-1498-445F-B504-D972FA6EE0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76712059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F8B7E0-F6E8-4696-8308-6FB41F79B8C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801302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8C3E2D-5387-4B14-B6B5-AC8260BE501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49331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ED7869-FDAB-4AE9-800F-C234D35C1A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01550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8C14A8-452F-417C-B76E-7CC8DD9AD95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751924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0C3CBD-18DF-4086-A02F-7746E7413D5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326807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B2734B-3D52-4267-BA59-9A9ABEF0F36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549949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10052C0-DBFC-48ED-B80A-479A9E3C45B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5816840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583F16-4012-4E02-8429-AAFF6A12456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2742655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3CE454-F093-434C-A37A-DE74C669780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472378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C86AD6B-25F5-490F-B0A7-2AC019F2908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4488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20B71B-3D8B-41BB-AB9F-4B04D86794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1770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021F33-A2B7-4213-98A2-F729FC833D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914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565C57-7AA3-4801-BE6E-BA6C96DE1D5E}" type="datetimeFigureOut">
              <a:rPr lang="en-US" smtClean="0"/>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49568-D9D7-41CA-AD97-211F2EF39FCB}" type="slidenum">
              <a:rPr lang="en-US" smtClean="0"/>
              <a:t>‹#›</a:t>
            </a:fld>
            <a:endParaRPr lang="en-US"/>
          </a:p>
        </p:txBody>
      </p:sp>
    </p:spTree>
    <p:extLst>
      <p:ext uri="{BB962C8B-B14F-4D97-AF65-F5344CB8AC3E}">
        <p14:creationId xmlns:p14="http://schemas.microsoft.com/office/powerpoint/2010/main" val="119267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29D65-5A70-4344-8CD9-C2240634F4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595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83BA0D7-DD3A-41EA-A94C-4E63AC0381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6294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FEF31F7-5583-4064-BFB0-A5BB3823C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790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CB2994D-B76D-4D42-9EE6-2CA13BCBD0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0141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939DCD-AED8-4BD6-BBFD-D513C25BD1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3707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10B177-B349-407B-B9E5-20A1FF550F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674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7415DB-5AB3-4989-AC78-0292991828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1395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D6BEB13-F3D1-4C72-A4FD-AB58210325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3747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7F5DBBC-00A7-4187-B10E-E1456C31B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6355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D395AD9-5E71-4520-BC50-715541A275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2720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565C57-7AA3-4801-BE6E-BA6C96DE1D5E}" type="datetimeFigureOut">
              <a:rPr lang="en-US" smtClean="0"/>
              <a:t>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49568-D9D7-41CA-AD97-211F2EF39FCB}" type="slidenum">
              <a:rPr lang="en-US" smtClean="0"/>
              <a:t>‹#›</a:t>
            </a:fld>
            <a:endParaRPr lang="en-US"/>
          </a:p>
        </p:txBody>
      </p:sp>
    </p:spTree>
    <p:extLst>
      <p:ext uri="{BB962C8B-B14F-4D97-AF65-F5344CB8AC3E}">
        <p14:creationId xmlns:p14="http://schemas.microsoft.com/office/powerpoint/2010/main" val="35758575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4B23614-B897-4480-B6E3-9D7E52830B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3919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C6699C4-960C-4314-9275-3B59DBA498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7486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9A881CD-E992-4EEF-9DD6-8FBA45B0C3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10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A16A08D-68F0-4185-BF68-7BEB475360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342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ED7869-FDAB-4AE9-800F-C234D35C1A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4440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20B71B-3D8B-41BB-AB9F-4B04D86794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800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021F33-A2B7-4213-98A2-F729FC833D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409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29D65-5A70-4344-8CD9-C2240634F4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1830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83BA0D7-DD3A-41EA-A94C-4E63AC0381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2581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FEF31F7-5583-4064-BFB0-A5BB3823C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013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565C57-7AA3-4801-BE6E-BA6C96DE1D5E}" type="datetimeFigureOut">
              <a:rPr lang="en-US" smtClean="0"/>
              <a:t>1/10/2019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D49568-D9D7-41CA-AD97-211F2EF39FCB}" type="slidenum">
              <a:rPr lang="en-US" smtClean="0"/>
              <a:t>‹#›</a:t>
            </a:fld>
            <a:endParaRPr lang="en-US"/>
          </a:p>
        </p:txBody>
      </p:sp>
    </p:spTree>
    <p:extLst>
      <p:ext uri="{BB962C8B-B14F-4D97-AF65-F5344CB8AC3E}">
        <p14:creationId xmlns:p14="http://schemas.microsoft.com/office/powerpoint/2010/main" val="32711670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CB2994D-B76D-4D42-9EE6-2CA13BCBD0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0713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939DCD-AED8-4BD6-BBFD-D513C25BD1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8678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10B177-B349-407B-B9E5-20A1FF550F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015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7415DB-5AB3-4989-AC78-0292991828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56938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D6BEB13-F3D1-4C72-A4FD-AB58210325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8631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7F5DBBC-00A7-4187-B10E-E1456C31B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0383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D395AD9-5E71-4520-BC50-715541A275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00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4B23614-B897-4480-B6E3-9D7E52830B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15948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C6699C4-960C-4314-9275-3B59DBA498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99984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9A881CD-E992-4EEF-9DD6-8FBA45B0C3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4729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565C57-7AA3-4801-BE6E-BA6C96DE1D5E}" type="datetimeFigureOut">
              <a:rPr lang="en-US" smtClean="0"/>
              <a:t>1/10/2019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D49568-D9D7-41CA-AD97-211F2EF39FCB}" type="slidenum">
              <a:rPr lang="en-US" smtClean="0"/>
              <a:t>‹#›</a:t>
            </a:fld>
            <a:endParaRPr lang="en-US"/>
          </a:p>
        </p:txBody>
      </p:sp>
    </p:spTree>
    <p:extLst>
      <p:ext uri="{BB962C8B-B14F-4D97-AF65-F5344CB8AC3E}">
        <p14:creationId xmlns:p14="http://schemas.microsoft.com/office/powerpoint/2010/main" val="12922346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A16A08D-68F0-4185-BF68-7BEB475360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384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ED7869-FDAB-4AE9-800F-C234D35C1A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1496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20B71B-3D8B-41BB-AB9F-4B04D86794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39825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021F33-A2B7-4213-98A2-F729FC833D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915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29D65-5A70-4344-8CD9-C2240634F4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308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83BA0D7-DD3A-41EA-A94C-4E63AC0381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917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FEF31F7-5583-4064-BFB0-A5BB3823C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73605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CB2994D-B76D-4D42-9EE6-2CA13BCBD0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1604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939DCD-AED8-4BD6-BBFD-D513C25BD1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78489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10B177-B349-407B-B9E5-20A1FF550F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1606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565C57-7AA3-4801-BE6E-BA6C96DE1D5E}" type="datetimeFigureOut">
              <a:rPr lang="en-US" smtClean="0"/>
              <a:t>1/10/2019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D49568-D9D7-41CA-AD97-211F2EF39FCB}" type="slidenum">
              <a:rPr lang="en-US" smtClean="0"/>
              <a:t>‹#›</a:t>
            </a:fld>
            <a:endParaRPr lang="en-US"/>
          </a:p>
        </p:txBody>
      </p:sp>
    </p:spTree>
    <p:extLst>
      <p:ext uri="{BB962C8B-B14F-4D97-AF65-F5344CB8AC3E}">
        <p14:creationId xmlns:p14="http://schemas.microsoft.com/office/powerpoint/2010/main" val="34007802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7415DB-5AB3-4989-AC78-0292991828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263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D6BEB13-F3D1-4C72-A4FD-AB58210325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850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7F5DBBC-00A7-4187-B10E-E1456C31B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2852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D395AD9-5E71-4520-BC50-715541A275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49957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4B23614-B897-4480-B6E3-9D7E52830B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8463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C6699C4-960C-4314-9275-3B59DBA498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646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9A881CD-E992-4EEF-9DD6-8FBA45B0C3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3304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A16A08D-68F0-4185-BF68-7BEB475360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31968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ED7869-FDAB-4AE9-800F-C234D35C1A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46071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20B71B-3D8B-41BB-AB9F-4B04D86794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312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565C57-7AA3-4801-BE6E-BA6C96DE1D5E}" type="datetimeFigureOut">
              <a:rPr lang="en-US" smtClean="0"/>
              <a:t>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49568-D9D7-41CA-AD97-211F2EF39FCB}" type="slidenum">
              <a:rPr lang="en-US" smtClean="0"/>
              <a:t>‹#›</a:t>
            </a:fld>
            <a:endParaRPr lang="en-US"/>
          </a:p>
        </p:txBody>
      </p:sp>
    </p:spTree>
    <p:extLst>
      <p:ext uri="{BB962C8B-B14F-4D97-AF65-F5344CB8AC3E}">
        <p14:creationId xmlns:p14="http://schemas.microsoft.com/office/powerpoint/2010/main" val="16852478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021F33-A2B7-4213-98A2-F729FC833D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25818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29D65-5A70-4344-8CD9-C2240634F4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74476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83BA0D7-DD3A-41EA-A94C-4E63AC0381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52549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FEF31F7-5583-4064-BFB0-A5BB3823C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0715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CB2994D-B76D-4D42-9EE6-2CA13BCBD0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3634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939DCD-AED8-4BD6-BBFD-D513C25BD1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82846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10B177-B349-407B-B9E5-20A1FF550F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827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7415DB-5AB3-4989-AC78-0292991828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58067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D6BEB13-F3D1-4C72-A4FD-AB58210325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59750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7F5DBBC-00A7-4187-B10E-E1456C31B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194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565C57-7AA3-4801-BE6E-BA6C96DE1D5E}" type="datetimeFigureOut">
              <a:rPr lang="en-US" smtClean="0"/>
              <a:t>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49568-D9D7-41CA-AD97-211F2EF39FCB}" type="slidenum">
              <a:rPr lang="en-US" smtClean="0"/>
              <a:t>‹#›</a:t>
            </a:fld>
            <a:endParaRPr lang="en-US"/>
          </a:p>
        </p:txBody>
      </p:sp>
    </p:spTree>
    <p:extLst>
      <p:ext uri="{BB962C8B-B14F-4D97-AF65-F5344CB8AC3E}">
        <p14:creationId xmlns:p14="http://schemas.microsoft.com/office/powerpoint/2010/main" val="18908030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D395AD9-5E71-4520-BC50-715541A275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107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4B23614-B897-4480-B6E3-9D7E52830B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1027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C6699C4-960C-4314-9275-3B59DBA498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9508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9A881CD-E992-4EEF-9DD6-8FBA45B0C3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5879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A16A08D-68F0-4185-BF68-7BEB475360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7661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ED7869-FDAB-4AE9-800F-C234D35C1A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57153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20B71B-3D8B-41BB-AB9F-4B04D86794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1259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021F33-A2B7-4213-98A2-F729FC833D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18169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29D65-5A70-4344-8CD9-C2240634F4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34083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83BA0D7-DD3A-41EA-A94C-4E63AC0381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544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0.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theme" Target="../theme/theme11.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2.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theme" Target="../theme/theme13.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theme" Target="../theme/theme14.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theme" Target="../theme/theme15.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theme" Target="../theme/theme1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17.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18.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theme" Target="../theme/theme19.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6.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8.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9.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65C57-7AA3-4801-BE6E-BA6C96DE1D5E}" type="datetimeFigureOut">
              <a:rPr lang="en-US" smtClean="0"/>
              <a:t>1/10/2019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49568-D9D7-41CA-AD97-211F2EF39FCB}" type="slidenum">
              <a:rPr lang="en-US" smtClean="0"/>
              <a:t>‹#›</a:t>
            </a:fld>
            <a:endParaRPr lang="en-US"/>
          </a:p>
        </p:txBody>
      </p:sp>
    </p:spTree>
    <p:extLst>
      <p:ext uri="{BB962C8B-B14F-4D97-AF65-F5344CB8AC3E}">
        <p14:creationId xmlns:p14="http://schemas.microsoft.com/office/powerpoint/2010/main" val="3140368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51E99C2-6AFC-44D8-98C7-2B9C62E5218D}"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559112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prstClr val="black"/>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prstClr val="black"/>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A94F2A32-F068-4212-A1E5-7AB9B0E7AD38}" type="slidenum">
              <a:rPr lang="en-US">
                <a:solidFill>
                  <a:prstClr val="black"/>
                </a:solidFill>
              </a:rPr>
              <a:pPr eaLnBrk="0" fontAlgn="base" hangingPunct="0">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425094160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70577"/>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807299E5-2DEB-414C-915D-38A2989178B0}"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04883296"/>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807299E5-2DEB-414C-915D-38A2989178B0}"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29726843"/>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807299E5-2DEB-414C-915D-38A2989178B0}"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87658324"/>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807299E5-2DEB-414C-915D-38A2989178B0}"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03962620"/>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054833"/>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65C57-7AA3-4801-BE6E-BA6C96DE1D5E}"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49568-D9D7-41CA-AD97-211F2EF3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213901"/>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prstClr val="black"/>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prstClr val="black"/>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A94F2A32-F068-4212-A1E5-7AB9B0E7AD38}" type="slidenum">
              <a:rPr lang="en-US">
                <a:solidFill>
                  <a:prstClr val="black"/>
                </a:solidFill>
              </a:rPr>
              <a:pPr eaLnBrk="0" fontAlgn="base" hangingPunct="0">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1797198208"/>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1EBBF3A5-F0EB-46D3-8B5D-59EBC014710C}"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807589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03DACD8-A823-4541-917F-F157F8203A07}"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3410961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8" charset="0"/>
        </a:defRPr>
      </a:lvl2pPr>
      <a:lvl3pPr algn="ctr" rtl="0" fontAlgn="base">
        <a:spcBef>
          <a:spcPct val="0"/>
        </a:spcBef>
        <a:spcAft>
          <a:spcPct val="0"/>
        </a:spcAft>
        <a:defRPr sz="4400">
          <a:solidFill>
            <a:schemeClr val="tx2"/>
          </a:solidFill>
          <a:latin typeface="Times" pitchFamily="18" charset="0"/>
        </a:defRPr>
      </a:lvl3pPr>
      <a:lvl4pPr algn="ctr" rtl="0" fontAlgn="base">
        <a:spcBef>
          <a:spcPct val="0"/>
        </a:spcBef>
        <a:spcAft>
          <a:spcPct val="0"/>
        </a:spcAft>
        <a:defRPr sz="4400">
          <a:solidFill>
            <a:schemeClr val="tx2"/>
          </a:solidFill>
          <a:latin typeface="Times" pitchFamily="18" charset="0"/>
        </a:defRPr>
      </a:lvl4pPr>
      <a:lvl5pPr algn="ctr" rtl="0" fontAlgn="base">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03DACD8-A823-4541-917F-F157F8203A07}"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4539994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8" charset="0"/>
        </a:defRPr>
      </a:lvl2pPr>
      <a:lvl3pPr algn="ctr" rtl="0" fontAlgn="base">
        <a:spcBef>
          <a:spcPct val="0"/>
        </a:spcBef>
        <a:spcAft>
          <a:spcPct val="0"/>
        </a:spcAft>
        <a:defRPr sz="4400">
          <a:solidFill>
            <a:schemeClr val="tx2"/>
          </a:solidFill>
          <a:latin typeface="Times" pitchFamily="18" charset="0"/>
        </a:defRPr>
      </a:lvl3pPr>
      <a:lvl4pPr algn="ctr" rtl="0" fontAlgn="base">
        <a:spcBef>
          <a:spcPct val="0"/>
        </a:spcBef>
        <a:spcAft>
          <a:spcPct val="0"/>
        </a:spcAft>
        <a:defRPr sz="4400">
          <a:solidFill>
            <a:schemeClr val="tx2"/>
          </a:solidFill>
          <a:latin typeface="Times" pitchFamily="18" charset="0"/>
        </a:defRPr>
      </a:lvl4pPr>
      <a:lvl5pPr algn="ctr" rtl="0" fontAlgn="base">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03DACD8-A823-4541-917F-F157F8203A07}"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0272638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8" charset="0"/>
        </a:defRPr>
      </a:lvl2pPr>
      <a:lvl3pPr algn="ctr" rtl="0" fontAlgn="base">
        <a:spcBef>
          <a:spcPct val="0"/>
        </a:spcBef>
        <a:spcAft>
          <a:spcPct val="0"/>
        </a:spcAft>
        <a:defRPr sz="4400">
          <a:solidFill>
            <a:schemeClr val="tx2"/>
          </a:solidFill>
          <a:latin typeface="Times" pitchFamily="18" charset="0"/>
        </a:defRPr>
      </a:lvl3pPr>
      <a:lvl4pPr algn="ctr" rtl="0" fontAlgn="base">
        <a:spcBef>
          <a:spcPct val="0"/>
        </a:spcBef>
        <a:spcAft>
          <a:spcPct val="0"/>
        </a:spcAft>
        <a:defRPr sz="4400">
          <a:solidFill>
            <a:schemeClr val="tx2"/>
          </a:solidFill>
          <a:latin typeface="Times" pitchFamily="18" charset="0"/>
        </a:defRPr>
      </a:lvl4pPr>
      <a:lvl5pPr algn="ctr" rtl="0" fontAlgn="base">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03DACD8-A823-4541-917F-F157F8203A07}"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7357457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8" charset="0"/>
        </a:defRPr>
      </a:lvl2pPr>
      <a:lvl3pPr algn="ctr" rtl="0" fontAlgn="base">
        <a:spcBef>
          <a:spcPct val="0"/>
        </a:spcBef>
        <a:spcAft>
          <a:spcPct val="0"/>
        </a:spcAft>
        <a:defRPr sz="4400">
          <a:solidFill>
            <a:schemeClr val="tx2"/>
          </a:solidFill>
          <a:latin typeface="Times" pitchFamily="18" charset="0"/>
        </a:defRPr>
      </a:lvl3pPr>
      <a:lvl4pPr algn="ctr" rtl="0" fontAlgn="base">
        <a:spcBef>
          <a:spcPct val="0"/>
        </a:spcBef>
        <a:spcAft>
          <a:spcPct val="0"/>
        </a:spcAft>
        <a:defRPr sz="4400">
          <a:solidFill>
            <a:schemeClr val="tx2"/>
          </a:solidFill>
          <a:latin typeface="Times" pitchFamily="18" charset="0"/>
        </a:defRPr>
      </a:lvl4pPr>
      <a:lvl5pPr algn="ctr" rtl="0" fontAlgn="base">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03DACD8-A823-4541-917F-F157F8203A07}"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804156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8" charset="0"/>
        </a:defRPr>
      </a:lvl2pPr>
      <a:lvl3pPr algn="ctr" rtl="0" fontAlgn="base">
        <a:spcBef>
          <a:spcPct val="0"/>
        </a:spcBef>
        <a:spcAft>
          <a:spcPct val="0"/>
        </a:spcAft>
        <a:defRPr sz="4400">
          <a:solidFill>
            <a:schemeClr val="tx2"/>
          </a:solidFill>
          <a:latin typeface="Times" pitchFamily="18" charset="0"/>
        </a:defRPr>
      </a:lvl3pPr>
      <a:lvl4pPr algn="ctr" rtl="0" fontAlgn="base">
        <a:spcBef>
          <a:spcPct val="0"/>
        </a:spcBef>
        <a:spcAft>
          <a:spcPct val="0"/>
        </a:spcAft>
        <a:defRPr sz="4400">
          <a:solidFill>
            <a:schemeClr val="tx2"/>
          </a:solidFill>
          <a:latin typeface="Times" pitchFamily="18" charset="0"/>
        </a:defRPr>
      </a:lvl4pPr>
      <a:lvl5pPr algn="ctr" rtl="0" fontAlgn="base">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03DACD8-A823-4541-917F-F157F8203A07}"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6066708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8" charset="0"/>
        </a:defRPr>
      </a:lvl2pPr>
      <a:lvl3pPr algn="ctr" rtl="0" fontAlgn="base">
        <a:spcBef>
          <a:spcPct val="0"/>
        </a:spcBef>
        <a:spcAft>
          <a:spcPct val="0"/>
        </a:spcAft>
        <a:defRPr sz="4400">
          <a:solidFill>
            <a:schemeClr val="tx2"/>
          </a:solidFill>
          <a:latin typeface="Times" pitchFamily="18" charset="0"/>
        </a:defRPr>
      </a:lvl3pPr>
      <a:lvl4pPr algn="ctr" rtl="0" fontAlgn="base">
        <a:spcBef>
          <a:spcPct val="0"/>
        </a:spcBef>
        <a:spcAft>
          <a:spcPct val="0"/>
        </a:spcAft>
        <a:defRPr sz="4400">
          <a:solidFill>
            <a:schemeClr val="tx2"/>
          </a:solidFill>
          <a:latin typeface="Times" pitchFamily="18" charset="0"/>
        </a:defRPr>
      </a:lvl4pPr>
      <a:lvl5pPr algn="ctr" rtl="0" fontAlgn="base">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51E99C2-6AFC-44D8-98C7-2B9C62E5218D}"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0918824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chnm.gmu.edu/acpstah/unitdocs/unit8/lesson3/nybank.jp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youtube.com/watch?v=EOzMdEwYm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file:///C:\Videos\America%20the%20Story%20of%20Us%20-%205%20-%20Rise%20of%20a%20Superpower.avi"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4.xml"/><Relationship Id="rId7" Type="http://schemas.openxmlformats.org/officeDocument/2006/relationships/image" Target="../media/image44.jpeg"/><Relationship Id="rId2" Type="http://schemas.openxmlformats.org/officeDocument/2006/relationships/slideLayout" Target="../slideLayouts/slideLayout45.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5.xml"/><Relationship Id="rId5" Type="http://schemas.openxmlformats.org/officeDocument/2006/relationships/image" Target="../media/image11.pn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png"/><Relationship Id="rId7" Type="http://schemas.openxmlformats.org/officeDocument/2006/relationships/image" Target="../media/image50.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69.xml"/><Relationship Id="rId6" Type="http://schemas.openxmlformats.org/officeDocument/2006/relationships/image" Target="../media/image55.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2.xml"/><Relationship Id="rId5" Type="http://schemas.microsoft.com/office/2007/relationships/hdphoto" Target="../media/hdphoto8.wdp"/><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image" Target="../media/image63.png"/><Relationship Id="rId1" Type="http://schemas.openxmlformats.org/officeDocument/2006/relationships/slideLayout" Target="../slideLayouts/slideLayout72.xml"/><Relationship Id="rId6" Type="http://schemas.openxmlformats.org/officeDocument/2006/relationships/hyperlink" Target="http://www.google.com/url?sa=i&amp;source=images&amp;cd=&amp;cad=rja&amp;uact=8&amp;ved=0CAgQjRw&amp;url=http://www.legendsofamerica.com/20th-hoovervilles.html&amp;ei=i39rVN_YG6SrjALSp4CgCw&amp;psig=AFQjCNHsLNXBISUF9MUSvksCT7XXoH81gw&amp;ust=1416417547540726" TargetMode="External"/><Relationship Id="rId5" Type="http://schemas.openxmlformats.org/officeDocument/2006/relationships/image" Target="../media/image66.jpe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72.xml"/><Relationship Id="rId6" Type="http://schemas.openxmlformats.org/officeDocument/2006/relationships/image" Target="../media/image71.jpeg"/><Relationship Id="rId5" Type="http://schemas.openxmlformats.org/officeDocument/2006/relationships/image" Target="../media/image70.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91.xml"/><Relationship Id="rId4" Type="http://schemas.openxmlformats.org/officeDocument/2006/relationships/image" Target="../media/image75.wmf"/></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00.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19.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35.xml"/><Relationship Id="rId6" Type="http://schemas.openxmlformats.org/officeDocument/2006/relationships/image" Target="../media/image30.png"/><Relationship Id="rId5" Type="http://schemas.openxmlformats.org/officeDocument/2006/relationships/hyperlink" Target="https://www.youtube.com/watch?v=mDffr6RFMiM" TargetMode="External"/><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png"/><Relationship Id="rId1" Type="http://schemas.openxmlformats.org/officeDocument/2006/relationships/slideLayout" Target="../slideLayouts/slideLayout6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62.xml"/><Relationship Id="rId5" Type="http://schemas.openxmlformats.org/officeDocument/2006/relationships/image" Target="../media/image84.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upload.wikimedia.org/wikipedia/commons/d/d3/D&amp;RGW_boxcars.jpg" TargetMode="External"/><Relationship Id="rId1" Type="http://schemas.openxmlformats.org/officeDocument/2006/relationships/slideLayout" Target="../slideLayouts/slideLayout135.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5.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46.xml"/><Relationship Id="rId4" Type="http://schemas.openxmlformats.org/officeDocument/2006/relationships/hyperlink" Target="https://www.teacherspayteachers.com/Product/Hobo-Markings-Great-Depression-Warm-up-Bellringer-90275"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upload.wikimedia.org/wikipedia/commons/3/33/French_bread_DSC00865.JPG" TargetMode="External"/><Relationship Id="rId7" Type="http://schemas.microsoft.com/office/2007/relationships/hdphoto" Target="../media/hdphoto10.wdp"/><Relationship Id="rId2" Type="http://schemas.openxmlformats.org/officeDocument/2006/relationships/image" Target="../media/image94.png"/><Relationship Id="rId1" Type="http://schemas.openxmlformats.org/officeDocument/2006/relationships/slideLayout" Target="../slideLayouts/slideLayout14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4.png"/><Relationship Id="rId1" Type="http://schemas.openxmlformats.org/officeDocument/2006/relationships/slideLayout" Target="../slideLayouts/slideLayout146.xml"/><Relationship Id="rId6" Type="http://schemas.microsoft.com/office/2007/relationships/hdphoto" Target="../media/hdphoto11.wdp"/><Relationship Id="rId5" Type="http://schemas.openxmlformats.org/officeDocument/2006/relationships/image" Target="../media/image99.png"/><Relationship Id="rId4" Type="http://schemas.openxmlformats.org/officeDocument/2006/relationships/hyperlink" Target="http://upload.wikimedia.org/wikipedia/commons/9/97/Bersa_shotguns.jpg" TargetMode="External"/><Relationship Id="rId9"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02.png"/><Relationship Id="rId7" Type="http://schemas.openxmlformats.org/officeDocument/2006/relationships/image" Target="../media/image97.png"/><Relationship Id="rId2" Type="http://schemas.openxmlformats.org/officeDocument/2006/relationships/image" Target="../media/image101.png"/><Relationship Id="rId1" Type="http://schemas.openxmlformats.org/officeDocument/2006/relationships/slideLayout" Target="../slideLayouts/slideLayout14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98.png"/><Relationship Id="rId2" Type="http://schemas.openxmlformats.org/officeDocument/2006/relationships/image" Target="../media/image106.jpeg"/><Relationship Id="rId1" Type="http://schemas.openxmlformats.org/officeDocument/2006/relationships/slideLayout" Target="../slideLayouts/slideLayout146.xml"/><Relationship Id="rId6" Type="http://schemas.microsoft.com/office/2007/relationships/hdphoto" Target="../media/hdphoto10.wdp"/><Relationship Id="rId5" Type="http://schemas.openxmlformats.org/officeDocument/2006/relationships/image" Target="../media/image97.pn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8.png"/><Relationship Id="rId7" Type="http://schemas.microsoft.com/office/2007/relationships/hdphoto" Target="../media/hdphoto10.wdp"/><Relationship Id="rId2" Type="http://schemas.openxmlformats.org/officeDocument/2006/relationships/image" Target="../media/image107.png"/><Relationship Id="rId1" Type="http://schemas.openxmlformats.org/officeDocument/2006/relationships/slideLayout" Target="../slideLayouts/slideLayout146.xml"/><Relationship Id="rId6" Type="http://schemas.openxmlformats.org/officeDocument/2006/relationships/image" Target="../media/image97.png"/><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146.xml"/><Relationship Id="rId6" Type="http://schemas.openxmlformats.org/officeDocument/2006/relationships/image" Target="../media/image98.png"/><Relationship Id="rId5" Type="http://schemas.microsoft.com/office/2007/relationships/hdphoto" Target="../media/hdphoto10.wdp"/><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146.xml"/></Relationships>
</file>

<file path=ppt/slides/_rels/slide5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6.xml"/></Relationships>
</file>

<file path=ppt/slides/_rels/slide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6.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16.png"/><Relationship Id="rId1" Type="http://schemas.openxmlformats.org/officeDocument/2006/relationships/slideLayout" Target="../slideLayouts/slideLayout237.xml"/><Relationship Id="rId5" Type="http://schemas.openxmlformats.org/officeDocument/2006/relationships/image" Target="../media/image119.png"/><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20.png"/><Relationship Id="rId1" Type="http://schemas.openxmlformats.org/officeDocument/2006/relationships/slideLayout" Target="../slideLayouts/slideLayout249.xml"/><Relationship Id="rId5" Type="http://schemas.openxmlformats.org/officeDocument/2006/relationships/image" Target="../media/image119.png"/><Relationship Id="rId4" Type="http://schemas.microsoft.com/office/2007/relationships/hdphoto" Target="../media/hdphoto10.wdp"/></Relationships>
</file>

<file path=ppt/slides/_rels/slide6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96.xml"/></Relationships>
</file>

<file path=ppt/slides/_rels/slide6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6.xml"/></Relationships>
</file>

<file path=ppt/slides/_rels/slide6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6.xml"/></Relationships>
</file>

<file path=ppt/slides/_rels/slide6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6.xml"/></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18.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png"/></Relationships>
</file>

<file path=ppt/slides/_rels/slide6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9.png"/><Relationship Id="rId1" Type="http://schemas.openxmlformats.org/officeDocument/2006/relationships/slideLayout" Target="../slideLayouts/slideLayout261.xml"/><Relationship Id="rId6" Type="http://schemas.openxmlformats.org/officeDocument/2006/relationships/diagramColors" Target="../diagrams/colors1.xml"/><Relationship Id="rId11" Type="http://schemas.openxmlformats.org/officeDocument/2006/relationships/image" Target="../media/image30.png"/><Relationship Id="rId5" Type="http://schemas.openxmlformats.org/officeDocument/2006/relationships/diagramQuickStyle" Target="../diagrams/quickStyle1.xml"/><Relationship Id="rId10" Type="http://schemas.openxmlformats.org/officeDocument/2006/relationships/hyperlink" Target="http://www.history.com/topics/hoovervilles/videos" TargetMode="External"/><Relationship Id="rId4" Type="http://schemas.openxmlformats.org/officeDocument/2006/relationships/diagramLayout" Target="../diagrams/layout1.xml"/><Relationship Id="rId9" Type="http://schemas.openxmlformats.org/officeDocument/2006/relationships/image" Target="../media/image133.png"/></Relationships>
</file>

<file path=ppt/slides/_rels/slide6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61.xml"/></Relationships>
</file>

<file path=ppt/slides/_rels/slide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61.xml"/></Relationships>
</file>

<file path=ppt/slides/_rels/slide6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6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61.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9.xml"/><Relationship Id="rId1" Type="http://schemas.openxmlformats.org/officeDocument/2006/relationships/slideLayout" Target="../slideLayouts/slideLayout261.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46.png"/><Relationship Id="rId1" Type="http://schemas.openxmlformats.org/officeDocument/2006/relationships/slideLayout" Target="../slideLayouts/slideLayout261.xml"/><Relationship Id="rId5" Type="http://schemas.openxmlformats.org/officeDocument/2006/relationships/image" Target="../media/image147.png"/><Relationship Id="rId4" Type="http://schemas.microsoft.com/office/2007/relationships/hdphoto" Target="../media/hdphoto10.wdp"/></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46.png"/><Relationship Id="rId1" Type="http://schemas.openxmlformats.org/officeDocument/2006/relationships/slideLayout" Target="../slideLayouts/slideLayout261.xml"/><Relationship Id="rId5" Type="http://schemas.openxmlformats.org/officeDocument/2006/relationships/image" Target="../media/image147.png"/><Relationship Id="rId4" Type="http://schemas.microsoft.com/office/2007/relationships/hdphoto" Target="../media/hdphoto10.wdp"/></Relationships>
</file>

<file path=ppt/slides/_rels/slide7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61.xml"/></Relationships>
</file>

<file path=ppt/slides/_rels/slide7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61.xml"/></Relationships>
</file>

<file path=ppt/slides/_rels/slide7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72.xml"/></Relationships>
</file>

<file path=ppt/slides/_rels/slide7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72.xml"/><Relationship Id="rId6" Type="http://schemas.openxmlformats.org/officeDocument/2006/relationships/image" Target="../media/image30.png"/><Relationship Id="rId5" Type="http://schemas.openxmlformats.org/officeDocument/2006/relationships/hyperlink" Target="http://www.history.com/topics/great-depression/videos/the-hoover-dam?m=528e394da93ae&amp;s=undefined&amp;f=1&amp;free=false" TargetMode="External"/><Relationship Id="rId4" Type="http://schemas.openxmlformats.org/officeDocument/2006/relationships/image" Target="../media/image153.png"/></Relationships>
</file>

<file path=ppt/slides/_rels/slide7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71.xml"/></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71.xml"/><Relationship Id="rId4" Type="http://schemas.openxmlformats.org/officeDocument/2006/relationships/image" Target="../media/image156.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57.png"/><Relationship Id="rId1" Type="http://schemas.openxmlformats.org/officeDocument/2006/relationships/slideLayout" Target="../slideLayouts/slideLayout261.xml"/><Relationship Id="rId5" Type="http://schemas.openxmlformats.org/officeDocument/2006/relationships/image" Target="../media/image158.png"/><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ambrosevideo.com/displayitem.cfm?vid=1102"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flash-game.net/game/4/grand-roulette.html" TargetMode="External"/><Relationship Id="rId7"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61.xml"/><Relationship Id="rId6" Type="http://schemas.microsoft.com/office/2007/relationships/hdphoto" Target="../media/hdphoto10.wdp"/><Relationship Id="rId5" Type="http://schemas.openxmlformats.org/officeDocument/2006/relationships/image" Target="../media/image97.png"/><Relationship Id="rId4" Type="http://schemas.openxmlformats.org/officeDocument/2006/relationships/image" Target="../media/image159.gif"/></Relationships>
</file>

<file path=ppt/slides/_rels/slide8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61.xml"/></Relationships>
</file>

<file path=ppt/slides/_rels/slide8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124.xml"/><Relationship Id="rId4" Type="http://schemas.openxmlformats.org/officeDocument/2006/relationships/image" Target="../media/image163.png"/></Relationships>
</file>

<file path=ppt/slides/_rels/slide8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18.xml"/></Relationships>
</file>

<file path=ppt/slides/_rels/slide8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28.xml"/></Relationships>
</file>

<file path=ppt/slides/_rels/slide8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28.xml"/></Relationships>
</file>

<file path=ppt/slides/_rels/slide8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28.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68.png"/><Relationship Id="rId1" Type="http://schemas.openxmlformats.org/officeDocument/2006/relationships/slideLayout" Target="../slideLayouts/slideLayout128.xml"/><Relationship Id="rId5" Type="http://schemas.openxmlformats.org/officeDocument/2006/relationships/image" Target="../media/image169.png"/><Relationship Id="rId4" Type="http://schemas.microsoft.com/office/2007/relationships/hdphoto" Target="../media/hdphoto10.wdp"/></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68.png"/><Relationship Id="rId1" Type="http://schemas.openxmlformats.org/officeDocument/2006/relationships/slideLayout" Target="../slideLayouts/slideLayout128.xml"/><Relationship Id="rId5" Type="http://schemas.openxmlformats.org/officeDocument/2006/relationships/image" Target="../media/image169.png"/><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798"/>
          <a:stretch/>
        </p:blipFill>
        <p:spPr>
          <a:xfrm>
            <a:off x="0" y="0"/>
            <a:ext cx="9296400" cy="6895136"/>
          </a:xfrm>
          <a:prstGeom prst="rect">
            <a:avLst/>
          </a:prstGeom>
        </p:spPr>
      </p:pic>
      <p:sp>
        <p:nvSpPr>
          <p:cNvPr id="5" name="Rectangle 4"/>
          <p:cNvSpPr/>
          <p:nvPr/>
        </p:nvSpPr>
        <p:spPr>
          <a:xfrm>
            <a:off x="1035553" y="228600"/>
            <a:ext cx="720897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41300">
                    <a:schemeClr val="tx1"/>
                  </a:glow>
                  <a:outerShdw blurRad="50800" dist="39000" dir="5460000" algn="tl">
                    <a:srgbClr val="000000">
                      <a:alpha val="38000"/>
                    </a:srgbClr>
                  </a:outerShdw>
                </a:effectLst>
                <a:latin typeface="Bernard MT Condensed"/>
                <a:cs typeface="Bernard MT Condensed"/>
              </a:rPr>
              <a:t>Journey Through Your Life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41300">
                  <a:schemeClr val="tx1"/>
                </a:glow>
                <a:outerShdw blurRad="50800" dist="39000" dir="5460000" algn="tl">
                  <a:srgbClr val="000000">
                    <a:alpha val="38000"/>
                  </a:srgbClr>
                </a:outerShdw>
              </a:effectLst>
              <a:latin typeface="Bernard MT Condensed"/>
              <a:cs typeface="Bernard MT Condensed"/>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8765" b="90974" l="9961" r="98438">
                        <a14:foregroundMark x1="72070" y1="24466" x2="71289" y2="25891"/>
                        <a14:foregroundMark x1="73047" y1="23515" x2="74805" y2="26841"/>
                        <a14:foregroundMark x1="70703" y1="27078" x2="70703" y2="27078"/>
                        <a14:foregroundMark x1="98438" y1="33254" x2="98438" y2="33254"/>
                        <a14:foregroundMark x1="42578" y1="26841" x2="44336" y2="38955"/>
                        <a14:foregroundMark x1="43750" y1="26366" x2="45117" y2="29216"/>
                        <a14:foregroundMark x1="42578" y1="25416" x2="40820" y2="28504"/>
                      </a14:backgroundRemoval>
                    </a14:imgEffect>
                  </a14:imgLayer>
                </a14:imgProps>
              </a:ext>
            </a:extLst>
          </a:blip>
          <a:srcRect t="9798"/>
          <a:stretch/>
        </p:blipFill>
        <p:spPr>
          <a:xfrm>
            <a:off x="0" y="0"/>
            <a:ext cx="9296400" cy="6895136"/>
          </a:xfrm>
          <a:prstGeom prst="rect">
            <a:avLst/>
          </a:prstGeom>
        </p:spPr>
      </p:pic>
      <p:sp>
        <p:nvSpPr>
          <p:cNvPr id="6" name="Rectangle 5"/>
          <p:cNvSpPr/>
          <p:nvPr/>
        </p:nvSpPr>
        <p:spPr>
          <a:xfrm>
            <a:off x="1715533" y="4572000"/>
            <a:ext cx="5996804" cy="224676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41300">
                    <a:schemeClr val="tx1"/>
                  </a:glow>
                  <a:outerShdw blurRad="50800" dist="39000" dir="5460000" algn="tl">
                    <a:srgbClr val="000000">
                      <a:alpha val="38000"/>
                    </a:srgbClr>
                  </a:outerShdw>
                </a:effectLst>
                <a:latin typeface="Bernard MT Condensed"/>
                <a:cs typeface="Bernard MT Condensed"/>
              </a:rPr>
              <a:t>During the </a:t>
            </a:r>
          </a:p>
          <a:p>
            <a:pPr algn="ctr"/>
            <a:r>
              <a:rPr lang="en-US" sz="7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41300">
                    <a:schemeClr val="tx1"/>
                  </a:glow>
                  <a:outerShdw blurRad="50800" dist="39000" dir="5460000" algn="tl">
                    <a:srgbClr val="000000">
                      <a:alpha val="38000"/>
                    </a:srgbClr>
                  </a:outerShdw>
                </a:effectLst>
                <a:latin typeface="Bernard MT Condensed"/>
                <a:cs typeface="Bernard MT Condensed"/>
              </a:rPr>
              <a:t>Great Depression</a:t>
            </a:r>
            <a:endParaRPr lang="en-US" sz="7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41300">
                  <a:schemeClr val="tx1"/>
                </a:glow>
                <a:outerShdw blurRad="50800" dist="39000" dir="5460000" algn="tl">
                  <a:srgbClr val="000000">
                    <a:alpha val="38000"/>
                  </a:srgbClr>
                </a:outerShdw>
              </a:effectLst>
              <a:latin typeface="Bernard MT Condensed"/>
              <a:cs typeface="Bernard MT Condensed"/>
            </a:endParaRPr>
          </a:p>
        </p:txBody>
      </p:sp>
    </p:spTree>
    <p:extLst>
      <p:ext uri="{BB962C8B-B14F-4D97-AF65-F5344CB8AC3E}">
        <p14:creationId xmlns:p14="http://schemas.microsoft.com/office/powerpoint/2010/main" val="4088700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767"/>
          <a:stretch/>
        </p:blipFill>
        <p:spPr bwMode="auto">
          <a:xfrm>
            <a:off x="0" y="-10236"/>
            <a:ext cx="9144000" cy="686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9030" y="-130549"/>
            <a:ext cx="9045939" cy="101566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0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Worth of Your Stocks</a:t>
            </a:r>
            <a:endParaRPr lang="en-US" sz="6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sp>
        <p:nvSpPr>
          <p:cNvPr id="9" name="Rounded Rectangle 8"/>
          <p:cNvSpPr/>
          <p:nvPr/>
        </p:nvSpPr>
        <p:spPr>
          <a:xfrm>
            <a:off x="285750"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solidFill>
                  <a:prstClr val="black"/>
                </a:solidFill>
              </a:rPr>
              <a:t>1: TEL-TONE TELEPHONE COMPANY- </a:t>
            </a:r>
            <a:r>
              <a:rPr lang="en-US" sz="1600" dirty="0" smtClean="0">
                <a:solidFill>
                  <a:prstClr val="black"/>
                </a:solidFill>
              </a:rPr>
              <a:t>This stock declined in value by 50%- You just lost ½ of your life savings. You put what you have left in the bank.</a:t>
            </a:r>
            <a:endParaRPr lang="en-US" sz="1600" dirty="0">
              <a:solidFill>
                <a:prstClr val="black"/>
              </a:solidFill>
            </a:endParaRPr>
          </a:p>
        </p:txBody>
      </p:sp>
      <p:sp>
        <p:nvSpPr>
          <p:cNvPr id="17" name="Rounded Rectangle 16"/>
          <p:cNvSpPr/>
          <p:nvPr/>
        </p:nvSpPr>
        <p:spPr>
          <a:xfrm>
            <a:off x="285750" y="2825413"/>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solidFill>
                  <a:prstClr val="black"/>
                </a:solidFill>
              </a:rPr>
              <a:t>2: RADIO CORPORATION-YOU </a:t>
            </a:r>
            <a:r>
              <a:rPr lang="en-US" sz="1600" dirty="0" smtClean="0">
                <a:solidFill>
                  <a:prstClr val="black"/>
                </a:solidFill>
              </a:rPr>
              <a:t>got lucky! This stock remained the same so you pull your money out and put it in the bank for safe keeping.</a:t>
            </a:r>
            <a:endParaRPr lang="en-US" sz="1600" dirty="0">
              <a:solidFill>
                <a:prstClr val="black"/>
              </a:solidFill>
            </a:endParaRPr>
          </a:p>
        </p:txBody>
      </p:sp>
      <p:sp>
        <p:nvSpPr>
          <p:cNvPr id="18" name="Rounded Rectangle 17"/>
          <p:cNvSpPr/>
          <p:nvPr/>
        </p:nvSpPr>
        <p:spPr>
          <a:xfrm>
            <a:off x="285750" y="4825663"/>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solidFill>
                  <a:prstClr val="black"/>
                </a:solidFill>
              </a:rPr>
              <a:t>3: MAMMOTH OIL- </a:t>
            </a:r>
            <a:r>
              <a:rPr lang="en-US" dirty="0" smtClean="0">
                <a:solidFill>
                  <a:prstClr val="black"/>
                </a:solidFill>
              </a:rPr>
              <a:t>This stock is worthless &amp; you now owe $ because you bought it on the margin </a:t>
            </a:r>
            <a:endParaRPr lang="en-US" dirty="0">
              <a:solidFill>
                <a:prstClr val="black"/>
              </a:solidFill>
            </a:endParaRPr>
          </a:p>
        </p:txBody>
      </p:sp>
      <p:sp>
        <p:nvSpPr>
          <p:cNvPr id="19" name="Rounded Rectangle 18"/>
          <p:cNvSpPr/>
          <p:nvPr/>
        </p:nvSpPr>
        <p:spPr>
          <a:xfrm>
            <a:off x="3202540" y="838199"/>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solidFill>
                  <a:prstClr val="black"/>
                </a:solidFill>
              </a:rPr>
              <a:t>4: GOTHAM BANK- </a:t>
            </a:r>
            <a:r>
              <a:rPr lang="en-US" dirty="0" smtClean="0">
                <a:solidFill>
                  <a:prstClr val="black"/>
                </a:solidFill>
              </a:rPr>
              <a:t>This stock declined in value by 90%. You just lost 90% of your life savings</a:t>
            </a:r>
            <a:endParaRPr lang="en-US" dirty="0">
              <a:solidFill>
                <a:prstClr val="black"/>
              </a:solidFill>
            </a:endParaRPr>
          </a:p>
        </p:txBody>
      </p:sp>
      <p:sp>
        <p:nvSpPr>
          <p:cNvPr id="20" name="Rounded Rectangle 19"/>
          <p:cNvSpPr/>
          <p:nvPr/>
        </p:nvSpPr>
        <p:spPr>
          <a:xfrm>
            <a:off x="3221590" y="2825413"/>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smtClean="0">
              <a:solidFill>
                <a:prstClr val="black"/>
              </a:solidFill>
            </a:endParaRPr>
          </a:p>
          <a:p>
            <a:pPr algn="ctr"/>
            <a:endParaRPr lang="en-US" sz="1600" dirty="0">
              <a:solidFill>
                <a:prstClr val="black"/>
              </a:solidFill>
            </a:endParaRPr>
          </a:p>
          <a:p>
            <a:pPr algn="ctr"/>
            <a:r>
              <a:rPr lang="en-US" b="1" dirty="0" smtClean="0">
                <a:solidFill>
                  <a:prstClr val="black"/>
                </a:solidFill>
              </a:rPr>
              <a:t>5: FORD MOTORS- </a:t>
            </a:r>
            <a:r>
              <a:rPr lang="en-US" dirty="0" smtClean="0">
                <a:solidFill>
                  <a:prstClr val="black"/>
                </a:solidFill>
              </a:rPr>
              <a:t>This </a:t>
            </a:r>
            <a:r>
              <a:rPr lang="en-US" dirty="0">
                <a:solidFill>
                  <a:prstClr val="black"/>
                </a:solidFill>
              </a:rPr>
              <a:t>stock declined in value by 50%- You just lost ½ of your life savings</a:t>
            </a:r>
          </a:p>
          <a:p>
            <a:pPr algn="ctr"/>
            <a:r>
              <a:rPr lang="en-US" sz="2800" dirty="0">
                <a:solidFill>
                  <a:prstClr val="black"/>
                </a:solidFill>
              </a:rPr>
              <a:t> </a:t>
            </a:r>
          </a:p>
          <a:p>
            <a:pPr algn="ctr"/>
            <a:endParaRPr lang="en-US" sz="2500" dirty="0">
              <a:solidFill>
                <a:prstClr val="black"/>
              </a:solidFill>
            </a:endParaRPr>
          </a:p>
        </p:txBody>
      </p:sp>
      <p:sp>
        <p:nvSpPr>
          <p:cNvPr id="21" name="Rounded Rectangle 20"/>
          <p:cNvSpPr/>
          <p:nvPr/>
        </p:nvSpPr>
        <p:spPr>
          <a:xfrm>
            <a:off x="3221590" y="4806613"/>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solidFill>
                  <a:prstClr val="black"/>
                </a:solidFill>
              </a:rPr>
              <a:t>6: KANSAS &amp; PACIFIC RAILROADS- </a:t>
            </a:r>
            <a:r>
              <a:rPr lang="en-US" dirty="0" smtClean="0">
                <a:solidFill>
                  <a:prstClr val="black"/>
                </a:solidFill>
              </a:rPr>
              <a:t>This stock declined in value by 90%. You just lost 90% of your life savings</a:t>
            </a:r>
            <a:endParaRPr lang="en-US" dirty="0">
              <a:solidFill>
                <a:prstClr val="black"/>
              </a:solidFill>
            </a:endParaRPr>
          </a:p>
        </p:txBody>
      </p:sp>
      <p:sp>
        <p:nvSpPr>
          <p:cNvPr id="12" name="TextBox 11"/>
          <p:cNvSpPr txBox="1"/>
          <p:nvPr/>
        </p:nvSpPr>
        <p:spPr>
          <a:xfrm>
            <a:off x="6477000" y="2825413"/>
            <a:ext cx="2286000" cy="3416320"/>
          </a:xfrm>
          <a:prstGeom prst="rect">
            <a:avLst/>
          </a:prstGeom>
          <a:noFill/>
        </p:spPr>
        <p:txBody>
          <a:bodyPr wrap="square" rtlCol="0">
            <a:spAutoFit/>
          </a:bodyPr>
          <a:lstStyle/>
          <a:p>
            <a:pPr algn="ctr"/>
            <a:r>
              <a:rPr lang="en-US" sz="3600" dirty="0" smtClean="0">
                <a:solidFill>
                  <a:schemeClr val="bg1"/>
                </a:solidFill>
                <a:effectLst>
                  <a:glow rad="127000">
                    <a:schemeClr val="tx1"/>
                  </a:glow>
                </a:effectLst>
                <a:latin typeface="Times" panose="02020603050405020304" pitchFamily="18" charset="0"/>
                <a:cs typeface="Times" panose="02020603050405020304" pitchFamily="18" charset="0"/>
              </a:rPr>
              <a:t>On your Travel Log note what happened to your stock</a:t>
            </a:r>
            <a:endParaRPr lang="en-US" sz="3600" dirty="0">
              <a:solidFill>
                <a:schemeClr val="bg1"/>
              </a:solidFill>
              <a:effectLst>
                <a:glow rad="127000">
                  <a:schemeClr val="tx1"/>
                </a:glow>
              </a:effectLst>
              <a:latin typeface="Times" panose="02020603050405020304" pitchFamily="18" charset="0"/>
              <a:cs typeface="Times" panose="02020603050405020304" pitchFamily="18" charset="0"/>
            </a:endParaRPr>
          </a:p>
        </p:txBody>
      </p:sp>
      <p:pic>
        <p:nvPicPr>
          <p:cNvPr id="11" name="Picture 10" descr="Screen Shot 2014-11-15 at 11.23.42 AM.png"/>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6973488" y="1219200"/>
            <a:ext cx="1293023" cy="1606213"/>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7267718" y="1711518"/>
            <a:ext cx="704563" cy="487774"/>
          </a:xfrm>
          <a:prstGeom prst="rect">
            <a:avLst/>
          </a:prstGeom>
        </p:spPr>
      </p:pic>
    </p:spTree>
    <p:extLst>
      <p:ext uri="{BB962C8B-B14F-4D97-AF65-F5344CB8AC3E}">
        <p14:creationId xmlns:p14="http://schemas.microsoft.com/office/powerpoint/2010/main" val="146890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365490" cy="690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33400" y="3276600"/>
            <a:ext cx="7086600" cy="4525963"/>
          </a:xfrm>
        </p:spPr>
        <p:txBody>
          <a:bodyPr/>
          <a:lstStyle/>
          <a:p>
            <a:r>
              <a:rPr lang="en-US" dirty="0" smtClean="0">
                <a:solidFill>
                  <a:schemeClr val="bg1"/>
                </a:solidFill>
                <a:effectLst>
                  <a:glow rad="304800">
                    <a:schemeClr val="tx1"/>
                  </a:glow>
                </a:effectLst>
              </a:rPr>
              <a:t>You are now in despair as you and your family are barely hanging on to hope.</a:t>
            </a:r>
          </a:p>
          <a:p>
            <a:r>
              <a:rPr lang="en-US" dirty="0" smtClean="0">
                <a:solidFill>
                  <a:schemeClr val="bg1"/>
                </a:solidFill>
                <a:effectLst>
                  <a:glow rad="304800">
                    <a:schemeClr val="tx1"/>
                  </a:glow>
                </a:effectLst>
              </a:rPr>
              <a:t>With most of your savings depleted you cannot afford for anything more to go wrong so you look to president Hoover for answers </a:t>
            </a:r>
            <a:endParaRPr lang="en-US" dirty="0">
              <a:solidFill>
                <a:schemeClr val="bg1"/>
              </a:solidFill>
              <a:effectLst>
                <a:glow rad="304800">
                  <a:schemeClr val="tx1"/>
                </a:glow>
              </a:effectLst>
            </a:endParaRPr>
          </a:p>
        </p:txBody>
      </p:sp>
    </p:spTree>
    <p:extLst>
      <p:ext uri="{BB962C8B-B14F-4D97-AF65-F5344CB8AC3E}">
        <p14:creationId xmlns:p14="http://schemas.microsoft.com/office/powerpoint/2010/main" val="91290044"/>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0" r="100000">
                        <a14:foregroundMark x1="42222" y1="13333" x2="48519" y2="12500"/>
                        <a14:foregroundMark x1="44074" y1="45833" x2="54815" y2="56111"/>
                        <a14:foregroundMark x1="40370" y1="46111" x2="50000" y2="61944"/>
                        <a14:foregroundMark x1="57407" y1="47500" x2="53333" y2="56389"/>
                        <a14:foregroundMark x1="44074" y1="34167" x2="44815" y2="40000"/>
                      </a14:backgroundRemoval>
                    </a14:imgEffect>
                  </a14:imgLayer>
                </a14:imgProps>
              </a:ext>
            </a:extLst>
          </a:blip>
          <a:srcRect/>
          <a:stretch>
            <a:fillRect/>
          </a:stretch>
        </p:blipFill>
        <p:spPr bwMode="auto">
          <a:xfrm>
            <a:off x="0" y="294159"/>
            <a:ext cx="4953000" cy="6601941"/>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0" name="Rectangle 3"/>
          <p:cNvSpPr>
            <a:spLocks noGrp="1" noChangeArrowheads="1"/>
          </p:cNvSpPr>
          <p:nvPr>
            <p:ph type="body" sz="half" idx="1"/>
          </p:nvPr>
        </p:nvSpPr>
        <p:spPr>
          <a:xfrm>
            <a:off x="4514850" y="1181100"/>
            <a:ext cx="4648200" cy="4495800"/>
          </a:xfrm>
        </p:spPr>
        <p:txBody>
          <a:bodyPr/>
          <a:lstStyle/>
          <a:p>
            <a:pPr eaLnBrk="1" hangingPunct="1">
              <a:buClr>
                <a:schemeClr val="tx1"/>
              </a:buClr>
            </a:pPr>
            <a:r>
              <a:rPr lang="en-US" altLang="en-US" sz="3000" b="1" dirty="0" smtClean="0">
                <a:solidFill>
                  <a:schemeClr val="bg1"/>
                </a:solidFill>
                <a:effectLst>
                  <a:glow rad="266700">
                    <a:schemeClr val="tx1"/>
                  </a:glow>
                </a:effectLst>
              </a:rPr>
              <a:t>-Republican Herbert Hoover ran against Democrat Alfred E. Smith in the 1928 election</a:t>
            </a:r>
          </a:p>
          <a:p>
            <a:pPr eaLnBrk="1" hangingPunct="1">
              <a:buClr>
                <a:schemeClr val="tx1"/>
              </a:buClr>
            </a:pPr>
            <a:r>
              <a:rPr lang="en-US" altLang="en-US" sz="3000" b="1" dirty="0" smtClean="0">
                <a:solidFill>
                  <a:schemeClr val="bg1"/>
                </a:solidFill>
                <a:effectLst>
                  <a:glow rad="266700">
                    <a:schemeClr val="tx1"/>
                  </a:glow>
                </a:effectLst>
              </a:rPr>
              <a:t>-Hoover emphasized years of prosperity under Republican administrations </a:t>
            </a:r>
          </a:p>
          <a:p>
            <a:pPr eaLnBrk="1" hangingPunct="1">
              <a:buClr>
                <a:schemeClr val="tx1"/>
              </a:buClr>
            </a:pPr>
            <a:r>
              <a:rPr lang="en-US" altLang="en-US" sz="3000" b="1" dirty="0" smtClean="0">
                <a:solidFill>
                  <a:schemeClr val="bg1"/>
                </a:solidFill>
                <a:effectLst>
                  <a:glow rad="266700">
                    <a:schemeClr val="tx1"/>
                  </a:glow>
                </a:effectLst>
              </a:rPr>
              <a:t>-Hoover won an overwhelming victory</a:t>
            </a:r>
            <a:r>
              <a:rPr lang="en-US" altLang="en-US" sz="3000" dirty="0" smtClean="0">
                <a:solidFill>
                  <a:schemeClr val="bg1"/>
                </a:solidFill>
                <a:effectLst>
                  <a:glow rad="266700">
                    <a:schemeClr val="tx1"/>
                  </a:glow>
                </a:effectLst>
              </a:rPr>
              <a:t> </a:t>
            </a:r>
          </a:p>
          <a:p>
            <a:pPr eaLnBrk="1" hangingPunct="1">
              <a:buClr>
                <a:schemeClr val="tx1"/>
              </a:buClr>
            </a:pPr>
            <a:endParaRPr lang="en-US" altLang="en-US" sz="2800" dirty="0" smtClean="0"/>
          </a:p>
        </p:txBody>
      </p:sp>
      <p:sp>
        <p:nvSpPr>
          <p:cNvPr id="10" name="Rectangle 9"/>
          <p:cNvSpPr/>
          <p:nvPr/>
        </p:nvSpPr>
        <p:spPr>
          <a:xfrm>
            <a:off x="36666" y="-6129"/>
            <a:ext cx="889326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Hoover Elected in 1928</a:t>
            </a:r>
            <a:endParaRPr lang="en-US" sz="54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56077"/>
            <a:ext cx="7315200" cy="63338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2" descr="hoover_gi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63731">
            <a:off x="923611" y="-479821"/>
            <a:ext cx="6538958" cy="701976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4101" name="Picture 10" descr="1928PresElect"/>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 y="680282"/>
            <a:ext cx="9372600" cy="593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1792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01"/>
                                        </p:tgtEl>
                                        <p:attrNameLst>
                                          <p:attrName>style.visibility</p:attrName>
                                        </p:attrNameLst>
                                      </p:cBhvr>
                                      <p:to>
                                        <p:strVal val="visible"/>
                                      </p:to>
                                    </p:set>
                                    <p:animEffect transition="in" filter="barn(inVertical)">
                                      <p:cBhvr>
                                        <p:cTn id="18"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0962" r="1980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58000" y="228600"/>
            <a:ext cx="2133600" cy="5016758"/>
          </a:xfrm>
          <a:prstGeom prst="rect">
            <a:avLst/>
          </a:prstGeom>
        </p:spPr>
        <p:txBody>
          <a:bodyPr wrap="square">
            <a:spAutoFit/>
          </a:bodyPr>
          <a:lstStyle/>
          <a:p>
            <a:pPr marL="285750" indent="-285750">
              <a:buFont typeface="Arial" panose="020B0604020202020204" pitchFamily="34" charset="0"/>
              <a:buChar char="•"/>
            </a:pPr>
            <a:r>
              <a:rPr lang="en-US" altLang="en-US" sz="2000" b="1" dirty="0" smtClean="0">
                <a:solidFill>
                  <a:schemeClr val="bg1"/>
                </a:solidFill>
                <a:effectLst>
                  <a:glow rad="228600">
                    <a:schemeClr val="tx1"/>
                  </a:glow>
                </a:effectLst>
              </a:rPr>
              <a:t>After the stock market crash, President Hoover tried to reassure Americans</a:t>
            </a:r>
          </a:p>
          <a:p>
            <a:pPr marL="285750" indent="-285750">
              <a:buFont typeface="Arial" panose="020B0604020202020204" pitchFamily="34" charset="0"/>
              <a:buChar char="•"/>
            </a:pPr>
            <a:r>
              <a:rPr lang="en-US" altLang="en-US" sz="2000" b="1" dirty="0" smtClean="0">
                <a:solidFill>
                  <a:schemeClr val="bg1"/>
                </a:solidFill>
                <a:effectLst>
                  <a:glow rad="228600">
                    <a:schemeClr val="tx1"/>
                  </a:glow>
                </a:effectLst>
              </a:rPr>
              <a:t>He said, “Any lack of confidence in the economic future . . . Is foolish”</a:t>
            </a:r>
          </a:p>
          <a:p>
            <a:pPr marL="285750" indent="-285750">
              <a:buFont typeface="Arial" panose="020B0604020202020204" pitchFamily="34" charset="0"/>
              <a:buChar char="•"/>
            </a:pPr>
            <a:r>
              <a:rPr lang="en-US" altLang="en-US" sz="2000" b="1" dirty="0" smtClean="0">
                <a:solidFill>
                  <a:schemeClr val="bg1"/>
                </a:solidFill>
                <a:effectLst>
                  <a:glow rad="228600">
                    <a:schemeClr val="tx1"/>
                  </a:glow>
                </a:effectLst>
              </a:rPr>
              <a:t>He recommended business as usual</a:t>
            </a:r>
          </a:p>
        </p:txBody>
      </p:sp>
      <p:sp>
        <p:nvSpPr>
          <p:cNvPr id="5" name="Rounded Rectangular Callout 4"/>
          <p:cNvSpPr/>
          <p:nvPr/>
        </p:nvSpPr>
        <p:spPr>
          <a:xfrm rot="20262316">
            <a:off x="177080" y="146941"/>
            <a:ext cx="3742526" cy="3178708"/>
          </a:xfrm>
          <a:prstGeom prst="wedgeRoundRectCallout">
            <a:avLst>
              <a:gd name="adj1" fmla="val -1934"/>
              <a:gd name="adj2" fmla="val 8550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 believe in “Rugged Individualism”…</a:t>
            </a:r>
            <a:r>
              <a:rPr lang="en-US" altLang="en-US" dirty="0" smtClean="0"/>
              <a:t>the idea that people succeed through their own efforts. People should take care of themselves, not depend on governmental hand-outs</a:t>
            </a:r>
          </a:p>
          <a:p>
            <a:pPr algn="ctr"/>
            <a:r>
              <a:rPr lang="en-US" altLang="en-US" dirty="0" smtClean="0"/>
              <a:t>He said people should “pull themselves up by their bootstraps”</a:t>
            </a:r>
          </a:p>
          <a:p>
            <a:pPr algn="ctr"/>
            <a:endParaRPr lang="en-US" dirty="0"/>
          </a:p>
        </p:txBody>
      </p:sp>
      <p:sp>
        <p:nvSpPr>
          <p:cNvPr id="10" name="Rectangle 9"/>
          <p:cNvSpPr/>
          <p:nvPr/>
        </p:nvSpPr>
        <p:spPr>
          <a:xfrm>
            <a:off x="186294" y="5804136"/>
            <a:ext cx="3724097" cy="101566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0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askerville Old Face" panose="02020602080505020303" pitchFamily="18" charset="0"/>
              </a:rPr>
              <a:t>H. Hoover</a:t>
            </a:r>
            <a:endParaRPr lang="en-US" sz="6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askerville Old Face" panose="02020602080505020303" pitchFamily="18" charset="0"/>
            </a:endParaRPr>
          </a:p>
        </p:txBody>
      </p:sp>
    </p:spTree>
    <p:extLst>
      <p:ext uri="{BB962C8B-B14F-4D97-AF65-F5344CB8AC3E}">
        <p14:creationId xmlns:p14="http://schemas.microsoft.com/office/powerpoint/2010/main" val="777338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Well thanks for nothing Hoover</a:t>
            </a:r>
          </a:p>
        </p:txBody>
      </p:sp>
      <p:pic>
        <p:nvPicPr>
          <p:cNvPr id="174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317"/>
          <a:stretch/>
        </p:blipFill>
        <p:spPr bwMode="auto">
          <a:xfrm>
            <a:off x="0" y="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a:xfrm>
            <a:off x="1295400" y="152400"/>
            <a:ext cx="3276600" cy="1981200"/>
          </a:xfrm>
          <a:prstGeom prst="wedgeRoundRectCallout">
            <a:avLst>
              <a:gd name="adj1" fmla="val 110111"/>
              <a:gd name="adj2" fmla="val 3836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This article says that Hoover doesn’t believe it is the government’s job to fix the economy or provide financial assistance. Well… Thanks for nothing Hoover.</a:t>
            </a:r>
            <a:endParaRPr lang="en-US" dirty="0"/>
          </a:p>
        </p:txBody>
      </p:sp>
    </p:spTree>
    <p:extLst>
      <p:ext uri="{BB962C8B-B14F-4D97-AF65-F5344CB8AC3E}">
        <p14:creationId xmlns:p14="http://schemas.microsoft.com/office/powerpoint/2010/main" val="3343487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2" y="0"/>
            <a:ext cx="9175531" cy="688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80632" y="304800"/>
            <a:ext cx="8358567" cy="1143000"/>
          </a:xfrm>
        </p:spPr>
        <p:txBody>
          <a:bodyPr>
            <a:normAutofit/>
          </a:bodyPr>
          <a:lstStyle/>
          <a:p>
            <a:r>
              <a:rPr lang="en-US" dirty="0" smtClean="0">
                <a:solidFill>
                  <a:schemeClr val="bg1"/>
                </a:solidFill>
                <a:effectLst>
                  <a:glow rad="342900">
                    <a:srgbClr val="FF0000">
                      <a:alpha val="63000"/>
                    </a:srgbClr>
                  </a:glow>
                </a:effectLst>
                <a:latin typeface="Bodoni MT Black" panose="02070A03080606020203" pitchFamily="18" charset="0"/>
              </a:rPr>
              <a:t>RADIO ANNOUNCEMENT</a:t>
            </a:r>
            <a:endParaRPr lang="en-US" dirty="0">
              <a:solidFill>
                <a:schemeClr val="bg1"/>
              </a:solidFill>
              <a:effectLst>
                <a:glow rad="342900">
                  <a:srgbClr val="FF0000">
                    <a:alpha val="63000"/>
                  </a:srgbClr>
                </a:glow>
              </a:effectLst>
              <a:latin typeface="Bodoni MT Black" panose="02070A03080606020203" pitchFamily="18" charset="0"/>
            </a:endParaRPr>
          </a:p>
        </p:txBody>
      </p:sp>
      <p:pic>
        <p:nvPicPr>
          <p:cNvPr id="17510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8580" y1="5015" x2="49383" y2="1032"/>
                      </a14:backgroundRemoval>
                    </a14:imgEffect>
                  </a14:imgLayer>
                </a14:imgProps>
              </a:ext>
              <a:ext uri="{28A0092B-C50C-407E-A947-70E740481C1C}">
                <a14:useLocalDpi xmlns:a14="http://schemas.microsoft.com/office/drawing/2010/main" val="0"/>
              </a:ext>
            </a:extLst>
          </a:blip>
          <a:srcRect/>
          <a:stretch>
            <a:fillRect/>
          </a:stretch>
        </p:blipFill>
        <p:spPr bwMode="auto">
          <a:xfrm>
            <a:off x="178676" y="1524000"/>
            <a:ext cx="4542666"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a:xfrm>
            <a:off x="4721342" y="1600200"/>
            <a:ext cx="4041658" cy="4267200"/>
          </a:xfrm>
          <a:prstGeom prst="wedgeRoundRectCallout">
            <a:avLst>
              <a:gd name="adj1" fmla="val -66751"/>
              <a:gd name="adj2" fmla="val -22877"/>
              <a:gd name="adj3" fmla="val 16667"/>
            </a:avLst>
          </a:prstGeom>
          <a:ln w="7620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4800600" y="1637505"/>
            <a:ext cx="3962400" cy="4525963"/>
          </a:xfrm>
        </p:spPr>
        <p:txBody>
          <a:bodyPr>
            <a:normAutofit/>
          </a:bodyPr>
          <a:lstStyle/>
          <a:p>
            <a:pPr marL="0" indent="0" algn="ctr">
              <a:buNone/>
            </a:pPr>
            <a:r>
              <a:rPr lang="en-US" altLang="en-US" dirty="0" smtClean="0">
                <a:solidFill>
                  <a:schemeClr val="bg1"/>
                </a:solidFill>
                <a:effectLst>
                  <a:glow rad="254000">
                    <a:schemeClr val="tx1"/>
                  </a:glow>
                </a:effectLst>
                <a:latin typeface="Times New Roman" pitchFamily="18" charset="0"/>
              </a:rPr>
              <a:t>As a result of the  </a:t>
            </a:r>
            <a:r>
              <a:rPr lang="en-US" altLang="en-US" dirty="0">
                <a:solidFill>
                  <a:schemeClr val="bg1"/>
                </a:solidFill>
                <a:effectLst>
                  <a:glow rad="254000">
                    <a:schemeClr val="tx1"/>
                  </a:glow>
                </a:effectLst>
                <a:latin typeface="Times New Roman" pitchFamily="18" charset="0"/>
              </a:rPr>
              <a:t>stock market </a:t>
            </a:r>
            <a:r>
              <a:rPr lang="en-US" altLang="en-US" dirty="0" smtClean="0">
                <a:solidFill>
                  <a:schemeClr val="bg1"/>
                </a:solidFill>
                <a:effectLst>
                  <a:glow rad="254000">
                    <a:schemeClr val="tx1"/>
                  </a:glow>
                </a:effectLst>
                <a:latin typeface="Times New Roman" pitchFamily="18" charset="0"/>
              </a:rPr>
              <a:t>crash it appears many </a:t>
            </a:r>
            <a:r>
              <a:rPr lang="en-US" altLang="en-US" dirty="0">
                <a:solidFill>
                  <a:schemeClr val="bg1"/>
                </a:solidFill>
                <a:effectLst>
                  <a:glow rad="254000">
                    <a:schemeClr val="tx1"/>
                  </a:glow>
                </a:effectLst>
                <a:latin typeface="Times New Roman" pitchFamily="18" charset="0"/>
              </a:rPr>
              <a:t>people </a:t>
            </a:r>
            <a:r>
              <a:rPr lang="en-US" altLang="en-US" dirty="0" smtClean="0">
                <a:solidFill>
                  <a:schemeClr val="bg1"/>
                </a:solidFill>
                <a:effectLst>
                  <a:glow rad="254000">
                    <a:schemeClr val="tx1"/>
                  </a:glow>
                </a:effectLst>
                <a:latin typeface="Times New Roman" pitchFamily="18" charset="0"/>
              </a:rPr>
              <a:t>are not able to repay </a:t>
            </a:r>
            <a:r>
              <a:rPr lang="en-US" altLang="en-US" dirty="0">
                <a:solidFill>
                  <a:schemeClr val="bg1"/>
                </a:solidFill>
                <a:effectLst>
                  <a:glow rad="254000">
                    <a:schemeClr val="tx1"/>
                  </a:glow>
                </a:effectLst>
                <a:latin typeface="Times New Roman" pitchFamily="18" charset="0"/>
              </a:rPr>
              <a:t>their loans to the </a:t>
            </a:r>
            <a:r>
              <a:rPr lang="en-US" altLang="en-US" dirty="0" smtClean="0">
                <a:solidFill>
                  <a:schemeClr val="bg1"/>
                </a:solidFill>
                <a:effectLst>
                  <a:glow rad="254000">
                    <a:schemeClr val="tx1"/>
                  </a:glow>
                </a:effectLst>
                <a:latin typeface="Times New Roman" pitchFamily="18" charset="0"/>
              </a:rPr>
              <a:t>bank. The banks may run out of money if this continues</a:t>
            </a:r>
            <a:endParaRPr lang="en-US" altLang="en-US" dirty="0">
              <a:solidFill>
                <a:schemeClr val="bg1"/>
              </a:solidFill>
              <a:effectLst>
                <a:glow rad="254000">
                  <a:schemeClr val="tx1"/>
                </a:glow>
              </a:effectLst>
              <a:latin typeface="Times New Roman" pitchFamily="18" charset="0"/>
            </a:endParaRPr>
          </a:p>
          <a:p>
            <a:endParaRPr lang="en-US" dirty="0"/>
          </a:p>
        </p:txBody>
      </p:sp>
    </p:spTree>
    <p:extLst>
      <p:ext uri="{BB962C8B-B14F-4D97-AF65-F5344CB8AC3E}">
        <p14:creationId xmlns:p14="http://schemas.microsoft.com/office/powerpoint/2010/main" val="339972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7474" y="0"/>
            <a:ext cx="8912225" cy="4525963"/>
          </a:xfrm>
        </p:spPr>
        <p:txBody>
          <a:bodyPr>
            <a:normAutofit/>
          </a:bodyPr>
          <a:lstStyle/>
          <a:p>
            <a:pPr marL="0" indent="0" algn="ctr">
              <a:buNone/>
            </a:pPr>
            <a:r>
              <a:rPr lang="en-US" sz="4000" dirty="0" smtClean="0">
                <a:solidFill>
                  <a:schemeClr val="bg1"/>
                </a:solidFill>
                <a:effectLst>
                  <a:glow rad="228600">
                    <a:schemeClr val="tx1"/>
                  </a:glow>
                </a:effectLst>
                <a:latin typeface="Baskerville Old Face" panose="02020602080505020303" pitchFamily="18" charset="0"/>
              </a:rPr>
              <a:t>You rush to your bank to pull </a:t>
            </a:r>
          </a:p>
          <a:p>
            <a:pPr marL="0" indent="0" algn="ctr">
              <a:buNone/>
            </a:pPr>
            <a:r>
              <a:rPr lang="en-US" sz="4000" dirty="0" smtClean="0">
                <a:solidFill>
                  <a:schemeClr val="bg1"/>
                </a:solidFill>
                <a:effectLst>
                  <a:glow rad="228600">
                    <a:schemeClr val="tx1"/>
                  </a:glow>
                </a:effectLst>
                <a:latin typeface="Baskerville Old Face" panose="02020602080505020303" pitchFamily="18" charset="0"/>
              </a:rPr>
              <a:t>out all of your money</a:t>
            </a:r>
            <a:endParaRPr lang="en-US" sz="4000" dirty="0">
              <a:solidFill>
                <a:schemeClr val="bg1"/>
              </a:solidFill>
              <a:effectLst>
                <a:glow rad="228600">
                  <a:schemeClr val="tx1"/>
                </a:glow>
              </a:effectLst>
              <a:latin typeface="Baskerville Old Face" panose="02020602080505020303" pitchFamily="18" charset="0"/>
            </a:endParaRPr>
          </a:p>
        </p:txBody>
      </p:sp>
      <p:sp>
        <p:nvSpPr>
          <p:cNvPr id="5" name="Title 1"/>
          <p:cNvSpPr>
            <a:spLocks noGrp="1"/>
          </p:cNvSpPr>
          <p:nvPr>
            <p:ph type="title"/>
          </p:nvPr>
        </p:nvSpPr>
        <p:spPr>
          <a:xfrm>
            <a:off x="-2514600" y="5867400"/>
            <a:ext cx="8358567" cy="1143000"/>
          </a:xfrm>
        </p:spPr>
        <p:txBody>
          <a:bodyPr>
            <a:normAutofit/>
          </a:bodyPr>
          <a:lstStyle/>
          <a:p>
            <a:r>
              <a:rPr lang="en-US" dirty="0" smtClean="0">
                <a:solidFill>
                  <a:schemeClr val="bg1"/>
                </a:solidFill>
                <a:effectLst>
                  <a:glow rad="342900">
                    <a:srgbClr val="FF0000">
                      <a:alpha val="63000"/>
                    </a:srgbClr>
                  </a:glow>
                </a:effectLst>
                <a:latin typeface="Bodoni MT Black" panose="02070A03080606020203" pitchFamily="18" charset="0"/>
              </a:rPr>
              <a:t>Bank Run</a:t>
            </a:r>
            <a:endParaRPr lang="en-US" dirty="0">
              <a:solidFill>
                <a:schemeClr val="bg1"/>
              </a:solidFill>
              <a:effectLst>
                <a:glow rad="342900">
                  <a:srgbClr val="FF0000">
                    <a:alpha val="63000"/>
                  </a:srgbClr>
                </a:glow>
              </a:effectLst>
              <a:latin typeface="Bodoni MT Black" panose="02070A03080606020203" pitchFamily="18" charset="0"/>
            </a:endParaRPr>
          </a:p>
        </p:txBody>
      </p:sp>
    </p:spTree>
    <p:extLst>
      <p:ext uri="{BB962C8B-B14F-4D97-AF65-F5344CB8AC3E}">
        <p14:creationId xmlns:p14="http://schemas.microsoft.com/office/powerpoint/2010/main" val="3317595788"/>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6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6" y="0"/>
            <a:ext cx="9170276" cy="6888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1662" y="1198179"/>
            <a:ext cx="5347138" cy="5093702"/>
          </a:xfrm>
          <a:prstGeom prst="rect">
            <a:avLst/>
          </a:prstGeom>
        </p:spPr>
        <p:txBody>
          <a:bodyPr wrap="square">
            <a:spAutoFit/>
          </a:bodyPr>
          <a:lstStyle/>
          <a:p>
            <a:pPr marL="533400" indent="-533400">
              <a:buFont typeface="Arial" panose="020B0604020202020204" pitchFamily="34" charset="0"/>
              <a:buChar char="•"/>
            </a:pPr>
            <a:r>
              <a:rPr lang="en-US" altLang="en-US" sz="2500" b="1" dirty="0" smtClean="0">
                <a:solidFill>
                  <a:schemeClr val="bg1"/>
                </a:solidFill>
                <a:effectLst>
                  <a:glow rad="355600">
                    <a:schemeClr val="tx1"/>
                  </a:glow>
                </a:effectLst>
                <a:latin typeface="Times New Roman" panose="02020603050405020304" pitchFamily="18" charset="0"/>
                <a:cs typeface="Times New Roman" panose="02020603050405020304" pitchFamily="18" charset="0"/>
              </a:rPr>
              <a:t>After the crash, many Americans panicked and withdrew their money from banks</a:t>
            </a:r>
          </a:p>
          <a:p>
            <a:pPr marL="533400" indent="-533400">
              <a:buFont typeface="Arial" panose="020B0604020202020204" pitchFamily="34" charset="0"/>
              <a:buChar char="•"/>
            </a:pPr>
            <a:r>
              <a:rPr lang="en-US" altLang="en-US" sz="2500" b="1" dirty="0" smtClean="0">
                <a:solidFill>
                  <a:schemeClr val="bg1"/>
                </a:solidFill>
                <a:effectLst>
                  <a:glow rad="355600">
                    <a:schemeClr val="tx1"/>
                  </a:glow>
                </a:effectLst>
                <a:latin typeface="Times New Roman" panose="02020603050405020304" pitchFamily="18" charset="0"/>
                <a:cs typeface="Times New Roman" panose="02020603050405020304" pitchFamily="18" charset="0"/>
              </a:rPr>
              <a:t>In addition as a result of the crash many people were not able to repay their loans to the banks.</a:t>
            </a:r>
          </a:p>
          <a:p>
            <a:pPr marL="533400" indent="-533400">
              <a:buFont typeface="Arial" panose="020B0604020202020204" pitchFamily="34" charset="0"/>
              <a:buChar char="•"/>
            </a:pPr>
            <a:r>
              <a:rPr lang="en-US" altLang="en-US" sz="2500" b="1" dirty="0" smtClean="0">
                <a:solidFill>
                  <a:schemeClr val="bg1"/>
                </a:solidFill>
                <a:effectLst>
                  <a:glow rad="355600">
                    <a:schemeClr val="tx1"/>
                  </a:glow>
                </a:effectLst>
                <a:latin typeface="Times New Roman" panose="02020603050405020304" pitchFamily="18" charset="0"/>
                <a:cs typeface="Times New Roman" panose="02020603050405020304" pitchFamily="18" charset="0"/>
              </a:rPr>
              <a:t>Banks had invested in the Stock Market and lost money</a:t>
            </a:r>
          </a:p>
          <a:p>
            <a:pPr marL="533400" indent="-533400">
              <a:buFont typeface="Arial" panose="020B0604020202020204" pitchFamily="34" charset="0"/>
              <a:buChar char="•"/>
            </a:pPr>
            <a:r>
              <a:rPr lang="en-US" altLang="en-US" sz="2500" b="1" dirty="0" smtClean="0">
                <a:solidFill>
                  <a:schemeClr val="bg1"/>
                </a:solidFill>
                <a:effectLst>
                  <a:glow rad="355600">
                    <a:schemeClr val="tx1"/>
                  </a:glow>
                </a:effectLst>
                <a:latin typeface="Times New Roman" panose="02020603050405020304" pitchFamily="18" charset="0"/>
                <a:cs typeface="Times New Roman" panose="02020603050405020304" pitchFamily="18" charset="0"/>
              </a:rPr>
              <a:t>In 1929- 600 banks fail</a:t>
            </a:r>
          </a:p>
          <a:p>
            <a:pPr marL="533400" indent="-533400">
              <a:buFont typeface="Arial" panose="020B0604020202020204" pitchFamily="34" charset="0"/>
              <a:buChar char="•"/>
            </a:pPr>
            <a:r>
              <a:rPr lang="en-US" altLang="en-US" sz="2500" b="1" dirty="0" smtClean="0">
                <a:solidFill>
                  <a:schemeClr val="bg1"/>
                </a:solidFill>
                <a:effectLst>
                  <a:glow rad="355600">
                    <a:schemeClr val="tx1"/>
                  </a:glow>
                </a:effectLst>
                <a:latin typeface="Times New Roman" panose="02020603050405020304" pitchFamily="18" charset="0"/>
                <a:cs typeface="Times New Roman" panose="02020603050405020304" pitchFamily="18" charset="0"/>
              </a:rPr>
              <a:t>By 1933 – 11,000 of the 25,000 banks nationwide had collapsed</a:t>
            </a:r>
          </a:p>
          <a:p>
            <a:pPr marL="533400" indent="-533400">
              <a:buFont typeface="Arial" panose="020B0604020202020204" pitchFamily="34" charset="0"/>
              <a:buChar char="•"/>
            </a:pPr>
            <a:r>
              <a:rPr lang="en-US" altLang="en-US" sz="2500" b="1" dirty="0" smtClean="0">
                <a:solidFill>
                  <a:schemeClr val="bg1"/>
                </a:solidFill>
                <a:effectLst>
                  <a:glow rad="355600">
                    <a:schemeClr val="tx1"/>
                  </a:glow>
                </a:effectLst>
                <a:latin typeface="Times New Roman" panose="02020603050405020304" pitchFamily="18" charset="0"/>
                <a:cs typeface="Times New Roman" panose="02020603050405020304" pitchFamily="18" charset="0"/>
              </a:rPr>
              <a:t>When the banks collapsed depositors lost their savings</a:t>
            </a:r>
            <a:r>
              <a:rPr lang="en-US" altLang="en-US" sz="2500" dirty="0" smtClean="0">
                <a:solidFill>
                  <a:schemeClr val="bg1"/>
                </a:solidFill>
                <a:effectLst>
                  <a:glow rad="355600">
                    <a:schemeClr val="tx1"/>
                  </a:glow>
                </a:effectLst>
                <a:latin typeface="Times New Roman" panose="02020603050405020304" pitchFamily="18" charset="0"/>
                <a:cs typeface="Times New Roman" panose="02020603050405020304" pitchFamily="18" charset="0"/>
              </a:rPr>
              <a:t> </a:t>
            </a:r>
            <a:endParaRPr lang="en-US" altLang="en-US" sz="2500" dirty="0">
              <a:solidFill>
                <a:schemeClr val="bg1"/>
              </a:solidFill>
              <a:effectLst>
                <a:glow rad="355600">
                  <a:schemeClr val="tx1"/>
                </a:glow>
              </a:effectLst>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79578" y="55179"/>
            <a:ext cx="835856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effectLst>
                  <a:glow rad="342900">
                    <a:srgbClr val="FF0000">
                      <a:alpha val="63000"/>
                    </a:srgbClr>
                  </a:glow>
                </a:effectLst>
                <a:latin typeface="Bodoni MT Black" panose="02070A03080606020203" pitchFamily="18" charset="0"/>
              </a:rPr>
              <a:t>Bank Failures</a:t>
            </a:r>
            <a:endParaRPr lang="en-US" dirty="0">
              <a:solidFill>
                <a:schemeClr val="bg1"/>
              </a:solidFill>
              <a:effectLst>
                <a:glow rad="342900">
                  <a:srgbClr val="FF0000">
                    <a:alpha val="63000"/>
                  </a:srgbClr>
                </a:glow>
              </a:effectLst>
              <a:latin typeface="Bodoni MT Black" panose="02070A03080606020203" pitchFamily="18"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6291638"/>
            <a:ext cx="13906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etc-mysitemyway.s3.amazonaws.com/icons/legacy-previews/icons/glossy-space-icons-media/002191-glossy-space-icon-media-a-media32-forward.png">
            <a:hlinkClick r:id="rId5" action="ppaction://hlinkfil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11820" y="5437349"/>
            <a:ext cx="901774" cy="901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etc-mysitemyway.s3.amazonaws.com/icons/legacy-previews/icons/glossy-space-icons-media/002191-glossy-space-icon-media-a-media32-forward.png">
            <a:hlinkClick r:id="rId7"/>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49924" y="55179"/>
            <a:ext cx="901774" cy="90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0512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P4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85750"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17" name="Rounded Rectangle 16"/>
          <p:cNvSpPr/>
          <p:nvPr/>
        </p:nvSpPr>
        <p:spPr>
          <a:xfrm>
            <a:off x="3126340" y="76124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18" name="Rounded Rectangle 17"/>
          <p:cNvSpPr/>
          <p:nvPr/>
        </p:nvSpPr>
        <p:spPr>
          <a:xfrm>
            <a:off x="285750" y="2871684"/>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
        <p:nvSpPr>
          <p:cNvPr id="19" name="Rounded Rectangle 18"/>
          <p:cNvSpPr/>
          <p:nvPr/>
        </p:nvSpPr>
        <p:spPr>
          <a:xfrm>
            <a:off x="3126340" y="283769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4</a:t>
            </a:r>
            <a:endParaRPr lang="en-US" sz="10000" dirty="0">
              <a:solidFill>
                <a:prstClr val="black"/>
              </a:solidFill>
              <a:latin typeface="Bodoni MT Black" panose="02070A03080606020203" pitchFamily="18" charset="0"/>
            </a:endParaRPr>
          </a:p>
        </p:txBody>
      </p:sp>
      <p:sp>
        <p:nvSpPr>
          <p:cNvPr id="11" name="Title 1"/>
          <p:cNvSpPr txBox="1">
            <a:spLocks/>
          </p:cNvSpPr>
          <p:nvPr/>
        </p:nvSpPr>
        <p:spPr>
          <a:xfrm>
            <a:off x="318656" y="-228600"/>
            <a:ext cx="835856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effectLst>
                  <a:glow rad="342900">
                    <a:srgbClr val="FF0000">
                      <a:alpha val="63000"/>
                    </a:srgbClr>
                  </a:glow>
                </a:effectLst>
                <a:latin typeface="Bodoni MT Black" panose="02070A03080606020203" pitchFamily="18" charset="0"/>
              </a:rPr>
              <a:t>Bank Run</a:t>
            </a:r>
            <a:endParaRPr lang="en-US" dirty="0">
              <a:solidFill>
                <a:schemeClr val="bg1"/>
              </a:solidFill>
              <a:effectLst>
                <a:glow rad="342900">
                  <a:srgbClr val="FF0000">
                    <a:alpha val="63000"/>
                  </a:srgbClr>
                </a:glow>
              </a:effectLst>
              <a:latin typeface="Bodoni MT Black" panose="02070A03080606020203" pitchFamily="18" charset="0"/>
            </a:endParaRPr>
          </a:p>
        </p:txBody>
      </p:sp>
      <p:sp>
        <p:nvSpPr>
          <p:cNvPr id="14" name="TextBox 13"/>
          <p:cNvSpPr txBox="1"/>
          <p:nvPr/>
        </p:nvSpPr>
        <p:spPr>
          <a:xfrm>
            <a:off x="6629400" y="342900"/>
            <a:ext cx="2286000" cy="3416320"/>
          </a:xfrm>
          <a:prstGeom prst="rect">
            <a:avLst/>
          </a:prstGeom>
          <a:noFill/>
        </p:spPr>
        <p:txBody>
          <a:bodyPr wrap="square" rtlCol="0">
            <a:spAutoFit/>
          </a:bodyPr>
          <a:lstStyle/>
          <a:p>
            <a:pPr algn="ctr"/>
            <a:r>
              <a:rPr lang="en-US" sz="3600" dirty="0" smtClean="0">
                <a:solidFill>
                  <a:schemeClr val="bg1"/>
                </a:solidFill>
                <a:effectLst>
                  <a:glow rad="304800">
                    <a:schemeClr val="tx1"/>
                  </a:glow>
                </a:effectLst>
                <a:latin typeface="Times" panose="02020603050405020304" pitchFamily="18" charset="0"/>
                <a:cs typeface="Times" panose="02020603050405020304" pitchFamily="18" charset="0"/>
              </a:rPr>
              <a:t>Choose one of the #s &amp; </a:t>
            </a:r>
            <a:r>
              <a:rPr lang="en-US" sz="3600" dirty="0">
                <a:solidFill>
                  <a:schemeClr val="bg1"/>
                </a:solidFill>
                <a:effectLst>
                  <a:glow rad="304800">
                    <a:schemeClr val="tx1"/>
                  </a:glow>
                </a:effectLst>
                <a:latin typeface="Times" panose="02020603050405020304" pitchFamily="18" charset="0"/>
                <a:cs typeface="Times" panose="02020603050405020304" pitchFamily="18" charset="0"/>
              </a:rPr>
              <a:t>w</a:t>
            </a:r>
            <a:r>
              <a:rPr lang="en-US" sz="3600" dirty="0" smtClean="0">
                <a:solidFill>
                  <a:schemeClr val="bg1"/>
                </a:solidFill>
                <a:effectLst>
                  <a:glow rad="304800">
                    <a:schemeClr val="tx1"/>
                  </a:glow>
                </a:effectLst>
                <a:latin typeface="Times" panose="02020603050405020304" pitchFamily="18" charset="0"/>
                <a:cs typeface="Times" panose="02020603050405020304" pitchFamily="18" charset="0"/>
              </a:rPr>
              <a:t>rite the # on your Travel Log</a:t>
            </a:r>
            <a:endParaRPr lang="en-US" sz="3600" dirty="0">
              <a:solidFill>
                <a:schemeClr val="bg1"/>
              </a:solidFill>
              <a:effectLst>
                <a:glow rad="304800">
                  <a:schemeClr val="tx1"/>
                </a:glow>
              </a:effectLst>
              <a:latin typeface="Times" panose="02020603050405020304" pitchFamily="18" charset="0"/>
              <a:cs typeface="Times" panose="02020603050405020304" pitchFamily="18" charset="0"/>
            </a:endParaRPr>
          </a:p>
        </p:txBody>
      </p:sp>
      <p:pic>
        <p:nvPicPr>
          <p:cNvPr id="10" name="Picture 9" descr="Screen Shot 2014-11-15 at 11.23.42 AM.png"/>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7125887" y="4038600"/>
            <a:ext cx="1293023" cy="1606213"/>
          </a:xfrm>
          <a:prstGeom prst="rect">
            <a:avLst/>
          </a:prstGeom>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181" y="4473947"/>
            <a:ext cx="706437"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9770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P4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284"/>
            <a:ext cx="9144000" cy="686435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85750" y="838200"/>
            <a:ext cx="2590800" cy="2367022"/>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Bodoni MT Black" panose="02070A03080606020203" pitchFamily="18" charset="0"/>
              </a:rPr>
              <a:t>1- </a:t>
            </a:r>
            <a:r>
              <a:rPr lang="en-US" sz="2000" dirty="0" smtClean="0">
                <a:solidFill>
                  <a:prstClr val="black"/>
                </a:solidFill>
                <a:latin typeface="Arial" panose="020B0604020202020204" pitchFamily="34" charset="0"/>
                <a:cs typeface="Arial" panose="020B0604020202020204" pitchFamily="34" charset="0"/>
              </a:rPr>
              <a:t>You pushed your way to the front but the teller was only able to give $50</a:t>
            </a:r>
            <a:endParaRPr lang="en-US" sz="2000" dirty="0">
              <a:solidFill>
                <a:prstClr val="black"/>
              </a:solidFill>
              <a:latin typeface="Arial" panose="020B0604020202020204" pitchFamily="34" charset="0"/>
              <a:cs typeface="Arial" panose="020B0604020202020204" pitchFamily="34" charset="0"/>
            </a:endParaRPr>
          </a:p>
        </p:txBody>
      </p:sp>
      <p:sp>
        <p:nvSpPr>
          <p:cNvPr id="17" name="Rounded Rectangle 16"/>
          <p:cNvSpPr/>
          <p:nvPr/>
        </p:nvSpPr>
        <p:spPr>
          <a:xfrm>
            <a:off x="3126340" y="761242"/>
            <a:ext cx="2590800" cy="244398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Bodoni MT Black" panose="02070A03080606020203" pitchFamily="18" charset="0"/>
                <a:cs typeface="Arial" panose="020B0604020202020204" pitchFamily="34" charset="0"/>
              </a:rPr>
              <a:t>2-</a:t>
            </a:r>
            <a:r>
              <a:rPr lang="en-US" sz="2000" dirty="0" smtClean="0">
                <a:solidFill>
                  <a:prstClr val="black"/>
                </a:solidFill>
                <a:latin typeface="Arial" panose="020B0604020202020204" pitchFamily="34" charset="0"/>
                <a:cs typeface="Arial" panose="020B0604020202020204" pitchFamily="34" charset="0"/>
              </a:rPr>
              <a:t> The mob of people was too overwhelming. The bank ran out of money before you could withdraw anything</a:t>
            </a:r>
            <a:endParaRPr lang="en-US" sz="2000" dirty="0">
              <a:solidFill>
                <a:prstClr val="black"/>
              </a:solidFill>
              <a:latin typeface="Arial" panose="020B0604020202020204" pitchFamily="34" charset="0"/>
              <a:cs typeface="Arial" panose="020B0604020202020204" pitchFamily="34" charset="0"/>
            </a:endParaRPr>
          </a:p>
        </p:txBody>
      </p:sp>
      <p:sp>
        <p:nvSpPr>
          <p:cNvPr id="18" name="Rounded Rectangle 17"/>
          <p:cNvSpPr/>
          <p:nvPr/>
        </p:nvSpPr>
        <p:spPr>
          <a:xfrm>
            <a:off x="266700" y="3498643"/>
            <a:ext cx="2590800" cy="276711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Bodoni MT Black" panose="02070A03080606020203" pitchFamily="18" charset="0"/>
                <a:cs typeface="Arial" panose="020B0604020202020204" pitchFamily="34" charset="0"/>
              </a:rPr>
              <a:t>3- </a:t>
            </a:r>
            <a:r>
              <a:rPr lang="en-US" sz="2000" dirty="0" smtClean="0">
                <a:solidFill>
                  <a:prstClr val="black"/>
                </a:solidFill>
                <a:latin typeface="Arial" panose="020B0604020202020204" pitchFamily="34" charset="0"/>
                <a:cs typeface="Arial" panose="020B0604020202020204" pitchFamily="34" charset="0"/>
              </a:rPr>
              <a:t>You are arrive at the bank first thing in the morning but most of the money was withdrawn the day before so the most they can give you is $65</a:t>
            </a:r>
            <a:endParaRPr lang="en-US" sz="2000" dirty="0">
              <a:solidFill>
                <a:prstClr val="black"/>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318656" y="-228600"/>
            <a:ext cx="835856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effectLst>
                  <a:glow rad="342900">
                    <a:srgbClr val="FF0000">
                      <a:alpha val="63000"/>
                    </a:srgbClr>
                  </a:glow>
                </a:effectLst>
                <a:latin typeface="Bodoni MT Black" panose="02070A03080606020203" pitchFamily="18" charset="0"/>
              </a:rPr>
              <a:t>Bank Run</a:t>
            </a:r>
            <a:endParaRPr lang="en-US" dirty="0">
              <a:solidFill>
                <a:schemeClr val="bg1"/>
              </a:solidFill>
              <a:effectLst>
                <a:glow rad="342900">
                  <a:srgbClr val="FF0000">
                    <a:alpha val="63000"/>
                  </a:srgbClr>
                </a:glow>
              </a:effectLst>
              <a:latin typeface="Bodoni MT Black" panose="02070A03080606020203" pitchFamily="18" charset="0"/>
            </a:endParaRPr>
          </a:p>
        </p:txBody>
      </p:sp>
      <p:sp>
        <p:nvSpPr>
          <p:cNvPr id="14" name="TextBox 13"/>
          <p:cNvSpPr txBox="1"/>
          <p:nvPr/>
        </p:nvSpPr>
        <p:spPr>
          <a:xfrm>
            <a:off x="6629400" y="342900"/>
            <a:ext cx="2286000" cy="3416320"/>
          </a:xfrm>
          <a:prstGeom prst="rect">
            <a:avLst/>
          </a:prstGeom>
          <a:noFill/>
        </p:spPr>
        <p:txBody>
          <a:bodyPr wrap="square" rtlCol="0">
            <a:spAutoFit/>
          </a:bodyPr>
          <a:lstStyle/>
          <a:p>
            <a:pPr algn="ctr"/>
            <a:r>
              <a:rPr lang="en-US" sz="3600" dirty="0" smtClean="0">
                <a:solidFill>
                  <a:schemeClr val="bg1"/>
                </a:solidFill>
                <a:effectLst>
                  <a:glow rad="304800">
                    <a:schemeClr val="tx1"/>
                  </a:glow>
                </a:effectLst>
                <a:latin typeface="Times New Roman" panose="02020603050405020304" pitchFamily="18" charset="0"/>
                <a:cs typeface="Times New Roman" panose="02020603050405020304" pitchFamily="18" charset="0"/>
              </a:rPr>
              <a:t>On your Travel Log note what happened to your  savings</a:t>
            </a:r>
            <a:endParaRPr lang="en-US" sz="3600" dirty="0">
              <a:solidFill>
                <a:schemeClr val="bg1"/>
              </a:solidFill>
              <a:effectLst>
                <a:glow rad="304800">
                  <a:schemeClr val="tx1"/>
                </a:glow>
              </a:effectLst>
              <a:latin typeface="Times New Roman" panose="02020603050405020304" pitchFamily="18" charset="0"/>
              <a:cs typeface="Times New Roman" panose="02020603050405020304" pitchFamily="18" charset="0"/>
            </a:endParaRPr>
          </a:p>
        </p:txBody>
      </p:sp>
      <p:sp>
        <p:nvSpPr>
          <p:cNvPr id="10" name="Rounded Rectangle 9"/>
          <p:cNvSpPr/>
          <p:nvPr/>
        </p:nvSpPr>
        <p:spPr>
          <a:xfrm>
            <a:off x="3202539" y="3498643"/>
            <a:ext cx="2590800" cy="276711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solidFill>
                  <a:prstClr val="black"/>
                </a:solidFill>
                <a:latin typeface="Bodoni MT Black" panose="02070A03080606020203" pitchFamily="18" charset="0"/>
                <a:cs typeface="Arial" panose="020B0604020202020204" pitchFamily="34" charset="0"/>
              </a:rPr>
              <a:t>4</a:t>
            </a:r>
            <a:r>
              <a:rPr lang="en-US" sz="2000" dirty="0" smtClean="0">
                <a:solidFill>
                  <a:prstClr val="black"/>
                </a:solidFill>
                <a:latin typeface="Bodoni MT Black" panose="02070A03080606020203" pitchFamily="18" charset="0"/>
                <a:cs typeface="Arial" panose="020B0604020202020204" pitchFamily="34" charset="0"/>
              </a:rPr>
              <a:t>-</a:t>
            </a:r>
            <a:r>
              <a:rPr lang="en-US" sz="2000" dirty="0" smtClean="0">
                <a:solidFill>
                  <a:prstClr val="black"/>
                </a:solidFill>
                <a:latin typeface="Arial" panose="020B0604020202020204" pitchFamily="34" charset="0"/>
                <a:cs typeface="Arial" panose="020B0604020202020204" pitchFamily="34" charset="0"/>
              </a:rPr>
              <a:t> The mob of people was too overwhelming. The bank ran out of money before you could withdraw anything</a:t>
            </a:r>
            <a:endParaRPr lang="en-US" sz="2000" dirty="0">
              <a:solidFill>
                <a:prstClr val="black"/>
              </a:solidFill>
              <a:latin typeface="Arial" panose="020B0604020202020204" pitchFamily="34" charset="0"/>
              <a:cs typeface="Arial" panose="020B0604020202020204" pitchFamily="34" charset="0"/>
            </a:endParaRPr>
          </a:p>
        </p:txBody>
      </p:sp>
      <p:pic>
        <p:nvPicPr>
          <p:cNvPr id="13" name="Picture 12" descr="Screen Shot 2014-11-15 at 11.23.42 AM.png"/>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7125888" y="4267200"/>
            <a:ext cx="1293023" cy="1606213"/>
          </a:xfrm>
          <a:prstGeom prst="rect">
            <a:avLst/>
          </a:prstGeom>
        </p:spPr>
      </p:pic>
      <p:pic>
        <p:nvPicPr>
          <p:cNvPr id="15" name="Picture 14"/>
          <p:cNvPicPr>
            <a:picLocks noChangeAspect="1"/>
          </p:cNvPicPr>
          <p:nvPr/>
        </p:nvPicPr>
        <p:blipFill>
          <a:blip r:embed="rId5">
            <a:clrChange>
              <a:clrFrom>
                <a:srgbClr val="FFFFFF"/>
              </a:clrFrom>
              <a:clrTo>
                <a:srgbClr val="FFFFFF">
                  <a:alpha val="0"/>
                </a:srgbClr>
              </a:clrTo>
            </a:clrChange>
          </a:blip>
          <a:stretch>
            <a:fillRect/>
          </a:stretch>
        </p:blipFill>
        <p:spPr>
          <a:xfrm>
            <a:off x="7420118" y="4724400"/>
            <a:ext cx="704563" cy="487774"/>
          </a:xfrm>
          <a:prstGeom prst="rect">
            <a:avLst/>
          </a:prstGeom>
        </p:spPr>
      </p:pic>
    </p:spTree>
    <p:extLst>
      <p:ext uri="{BB962C8B-B14F-4D97-AF65-F5344CB8AC3E}">
        <p14:creationId xmlns:p14="http://schemas.microsoft.com/office/powerpoint/2010/main" val="10123492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1166"/>
          <a:stretch/>
        </p:blipFill>
        <p:spPr bwMode="auto">
          <a:xfrm>
            <a:off x="-76200" y="1"/>
            <a:ext cx="92304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278" y="1295400"/>
            <a:ext cx="4572000" cy="3440942"/>
          </a:xfrm>
          <a:prstGeom prst="rect">
            <a:avLst/>
          </a:prstGeom>
        </p:spPr>
        <p:txBody>
          <a:bodyPr>
            <a:spAutoFit/>
          </a:bodyPr>
          <a:lstStyle/>
          <a:p>
            <a:pPr marL="342900" lvl="0" indent="-342900">
              <a:spcBef>
                <a:spcPct val="20000"/>
              </a:spcBef>
              <a:buFont typeface="Arial" panose="020B0604020202020204" pitchFamily="34" charset="0"/>
              <a:buChar char="•"/>
            </a:pPr>
            <a:r>
              <a:rPr lang="en-US" sz="3200" smtClean="0">
                <a:solidFill>
                  <a:schemeClr val="bg1"/>
                </a:solidFill>
                <a:effectLst>
                  <a:glow rad="215900">
                    <a:schemeClr val="tx1"/>
                  </a:glow>
                </a:effectLst>
              </a:rPr>
              <a:t>It’s </a:t>
            </a:r>
            <a:r>
              <a:rPr lang="en-US" sz="3200" dirty="0">
                <a:solidFill>
                  <a:schemeClr val="bg1"/>
                </a:solidFill>
                <a:effectLst>
                  <a:glow rad="215900">
                    <a:schemeClr val="tx1"/>
                  </a:glow>
                </a:effectLst>
              </a:rPr>
              <a:t>1929 and you are loving life. In the past year you </a:t>
            </a:r>
            <a:r>
              <a:rPr lang="en-US" sz="3200" dirty="0" smtClean="0">
                <a:solidFill>
                  <a:schemeClr val="bg1"/>
                </a:solidFill>
                <a:effectLst>
                  <a:glow rad="215900">
                    <a:schemeClr val="tx1"/>
                  </a:glow>
                </a:effectLst>
              </a:rPr>
              <a:t>got </a:t>
            </a:r>
            <a:r>
              <a:rPr lang="en-US" sz="3200" dirty="0">
                <a:solidFill>
                  <a:schemeClr val="bg1"/>
                </a:solidFill>
                <a:effectLst>
                  <a:glow rad="215900">
                    <a:schemeClr val="tx1"/>
                  </a:glow>
                </a:effectLst>
              </a:rPr>
              <a:t>married and had a </a:t>
            </a:r>
            <a:r>
              <a:rPr lang="en-US" sz="3200" dirty="0" smtClean="0">
                <a:solidFill>
                  <a:schemeClr val="bg1"/>
                </a:solidFill>
                <a:effectLst>
                  <a:glow rad="215900">
                    <a:schemeClr val="tx1"/>
                  </a:glow>
                </a:effectLst>
              </a:rPr>
              <a:t>baby girl.</a:t>
            </a:r>
            <a:endParaRPr lang="en-US" sz="3200" dirty="0">
              <a:solidFill>
                <a:schemeClr val="bg1"/>
              </a:solidFill>
              <a:effectLst>
                <a:glow rad="215900">
                  <a:schemeClr val="tx1"/>
                </a:glow>
              </a:effectLst>
            </a:endParaRPr>
          </a:p>
          <a:p>
            <a:pPr marL="742950" lvl="1" indent="-285750">
              <a:spcBef>
                <a:spcPct val="20000"/>
              </a:spcBef>
              <a:buFont typeface="Arial" panose="020B0604020202020204" pitchFamily="34" charset="0"/>
              <a:buChar char="–"/>
            </a:pPr>
            <a:r>
              <a:rPr lang="en-US" sz="2800" dirty="0">
                <a:solidFill>
                  <a:schemeClr val="bg1"/>
                </a:solidFill>
                <a:effectLst>
                  <a:glow rad="215900">
                    <a:schemeClr val="tx1"/>
                  </a:glow>
                </a:effectLst>
              </a:rPr>
              <a:t>Sign your marriage certificate &amp; name your child</a:t>
            </a:r>
          </a:p>
        </p:txBody>
      </p:sp>
      <p:sp>
        <p:nvSpPr>
          <p:cNvPr id="5" name="Rectangle 4"/>
          <p:cNvSpPr/>
          <p:nvPr/>
        </p:nvSpPr>
        <p:spPr>
          <a:xfrm>
            <a:off x="31845" y="228600"/>
            <a:ext cx="6394700"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glow rad="228600">
                    <a:schemeClr val="accent1">
                      <a:satMod val="175000"/>
                      <a:alpha val="40000"/>
                    </a:schemeClr>
                  </a:glow>
                  <a:outerShdw blurRad="25400" algn="tl" rotWithShape="0">
                    <a:srgbClr val="000000">
                      <a:alpha val="43000"/>
                    </a:srgbClr>
                  </a:outerShdw>
                </a:effectLst>
                <a:latin typeface="Magneto" panose="04030805050802020D02" pitchFamily="82" charset="0"/>
              </a:rPr>
              <a:t>Congratulations</a:t>
            </a:r>
            <a:endParaRPr lang="en-US" sz="5400" b="1" spc="150" dirty="0">
              <a:ln w="11430"/>
              <a:solidFill>
                <a:srgbClr val="F8F8F8"/>
              </a:solidFill>
              <a:effectLst>
                <a:glow rad="228600">
                  <a:schemeClr val="accent1">
                    <a:satMod val="175000"/>
                    <a:alpha val="40000"/>
                  </a:schemeClr>
                </a:glow>
                <a:outerShdw blurRad="25400" algn="tl" rotWithShape="0">
                  <a:srgbClr val="000000">
                    <a:alpha val="43000"/>
                  </a:srgbClr>
                </a:outerShdw>
              </a:effectLst>
              <a:latin typeface="Magneto" panose="04030805050802020D02" pitchFamily="82" charset="0"/>
            </a:endParaRPr>
          </a:p>
        </p:txBody>
      </p:sp>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6793"/>
          <a:stretch/>
        </p:blipFill>
        <p:spPr bwMode="auto">
          <a:xfrm rot="912131">
            <a:off x="1262028" y="2205304"/>
            <a:ext cx="2815780" cy="3936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17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263" b="27443"/>
          <a:stretch/>
        </p:blipFill>
        <p:spPr bwMode="auto">
          <a:xfrm>
            <a:off x="-15766" y="1"/>
            <a:ext cx="915976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76675" y="228600"/>
            <a:ext cx="3116559" cy="101566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0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Suicide</a:t>
            </a:r>
            <a:endParaRPr lang="en-US" sz="6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sp>
        <p:nvSpPr>
          <p:cNvPr id="7" name="Rounded Rectangular Callout 6"/>
          <p:cNvSpPr/>
          <p:nvPr/>
        </p:nvSpPr>
        <p:spPr bwMode="auto">
          <a:xfrm>
            <a:off x="6096000" y="609600"/>
            <a:ext cx="2133600" cy="2438400"/>
          </a:xfrm>
          <a:prstGeom prst="wedgeRoundRectCallou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000" dirty="0" smtClean="0">
                <a:solidFill>
                  <a:schemeClr val="tx1"/>
                </a:solidFill>
                <a:latin typeface="Times" pitchFamily="18" charset="0"/>
              </a:rPr>
              <a:t>STOP! Mr. Robinson. It’s not worth it!</a:t>
            </a:r>
            <a:endParaRPr kumimoji="0" lang="en-US" sz="30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16980392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0"/>
            <a:ext cx="9597128" cy="689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a:spLocks noGrp="1"/>
          </p:cNvSpPr>
          <p:nvPr>
            <p:ph idx="1"/>
          </p:nvPr>
        </p:nvSpPr>
        <p:spPr>
          <a:xfrm>
            <a:off x="685800" y="304800"/>
            <a:ext cx="3581400" cy="4114800"/>
          </a:xfrm>
        </p:spPr>
        <p:txBody>
          <a:bodyPr/>
          <a:lstStyle/>
          <a:p>
            <a:r>
              <a:rPr lang="en-US" sz="3500" dirty="0" smtClean="0">
                <a:solidFill>
                  <a:schemeClr val="bg1"/>
                </a:solidFill>
                <a:effectLst>
                  <a:glow rad="203200">
                    <a:schemeClr val="tx1"/>
                  </a:glow>
                </a:effectLst>
                <a:latin typeface="+mj-lt"/>
                <a:cs typeface="Arial" panose="020B0604020202020204" pitchFamily="34" charset="0"/>
              </a:rPr>
              <a:t>With the loss of so much so quickly many people unfortunately committed suicide</a:t>
            </a:r>
          </a:p>
          <a:p>
            <a:r>
              <a:rPr lang="en-US" altLang="en-US" sz="3500" dirty="0" smtClean="0">
                <a:solidFill>
                  <a:schemeClr val="bg1"/>
                </a:solidFill>
                <a:effectLst>
                  <a:glow rad="203200">
                    <a:schemeClr val="tx1"/>
                  </a:glow>
                </a:effectLst>
                <a:latin typeface="+mj-lt"/>
                <a:cs typeface="Arial" panose="020B0604020202020204" pitchFamily="34" charset="0"/>
              </a:rPr>
              <a:t>The suicide rate climbed 30 percent between 1929 and 1932</a:t>
            </a:r>
          </a:p>
          <a:p>
            <a:endParaRPr lang="en-US" dirty="0"/>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84724">
            <a:off x="4552950" y="104775"/>
            <a:ext cx="4133850" cy="6667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5632659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9050"/>
            <a:ext cx="9315450"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9670" y="5029200"/>
            <a:ext cx="8529530" cy="163121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000" b="1" spc="150" dirty="0" smtClean="0">
                <a:ln w="11430"/>
                <a:solidFill>
                  <a:srgbClr val="F8F8F8"/>
                </a:solidFill>
                <a:effectLst>
                  <a:glow rad="228600">
                    <a:schemeClr val="accent2">
                      <a:satMod val="175000"/>
                      <a:alpha val="40000"/>
                    </a:schemeClr>
                  </a:glow>
                  <a:outerShdw blurRad="25400" algn="tl" rotWithShape="0">
                    <a:srgbClr val="000000">
                      <a:alpha val="43000"/>
                    </a:srgbClr>
                  </a:outerShdw>
                </a:effectLst>
                <a:latin typeface="Bodoni MT Black" panose="02070A03080606020203" pitchFamily="18" charset="0"/>
              </a:rPr>
              <a:t>But at least you still have your job </a:t>
            </a:r>
            <a:endParaRPr lang="en-US" sz="5000" b="1" spc="150" dirty="0">
              <a:ln w="11430"/>
              <a:solidFill>
                <a:srgbClr val="F8F8F8"/>
              </a:solidFill>
              <a:effectLst>
                <a:glow rad="228600">
                  <a:schemeClr val="accent2">
                    <a:satMod val="175000"/>
                    <a:alpha val="40000"/>
                  </a:schemeClr>
                </a:glow>
                <a:outerShdw blurRad="25400" algn="tl" rotWithShape="0">
                  <a:srgbClr val="000000">
                    <a:alpha val="43000"/>
                  </a:srgbClr>
                </a:outerShdw>
              </a:effectLst>
              <a:latin typeface="Bodoni MT Black" panose="02070A03080606020203" pitchFamily="18"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15199">
            <a:off x="1339211" y="749554"/>
            <a:ext cx="6887558" cy="5169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7261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6" name="Picture 4" descr="P470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2382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3"/>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0" fontAlgn="base" hangingPunct="0">
              <a:spcBef>
                <a:spcPct val="0"/>
              </a:spcBef>
              <a:spcAft>
                <a:spcPct val="0"/>
              </a:spcAft>
            </a:pPr>
            <a:endParaRPr lang="en-US" altLang="en-US" smtClean="0">
              <a:solidFill>
                <a:prstClr val="black"/>
              </a:solidFill>
            </a:endParaRPr>
          </a:p>
        </p:txBody>
      </p:sp>
      <p:sp>
        <p:nvSpPr>
          <p:cNvPr id="20483" name="WordArt 4"/>
          <p:cNvSpPr>
            <a:spLocks noChangeArrowheads="1" noChangeShapeType="1" noTextEdit="1"/>
          </p:cNvSpPr>
          <p:nvPr/>
        </p:nvSpPr>
        <p:spPr bwMode="auto">
          <a:xfrm>
            <a:off x="304800" y="304800"/>
            <a:ext cx="1981200" cy="11334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kern="10" dirty="0">
                <a:ln w="11430"/>
                <a:solidFill>
                  <a:srgbClr val="FF0000"/>
                </a:solidFill>
                <a:effectLst>
                  <a:outerShdw blurRad="50800" dist="39000" dir="5460000" algn="tl">
                    <a:srgbClr val="000000">
                      <a:alpha val="38000"/>
                    </a:srgbClr>
                  </a:outerShdw>
                </a:effectLst>
                <a:latin typeface="Impact"/>
              </a:rPr>
              <a:t>Low Sales</a:t>
            </a:r>
          </a:p>
        </p:txBody>
      </p:sp>
      <p:sp>
        <p:nvSpPr>
          <p:cNvPr id="20484" name="WordArt 5"/>
          <p:cNvSpPr>
            <a:spLocks noChangeArrowheads="1" noChangeShapeType="1" noTextEdit="1"/>
          </p:cNvSpPr>
          <p:nvPr/>
        </p:nvSpPr>
        <p:spPr bwMode="auto">
          <a:xfrm>
            <a:off x="1143000" y="1066800"/>
            <a:ext cx="2695575" cy="12858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kern="10" dirty="0">
                <a:ln w="11430"/>
                <a:solidFill>
                  <a:srgbClr val="FFC000"/>
                </a:solidFill>
                <a:effectLst>
                  <a:outerShdw blurRad="50800" dist="39000" dir="5460000" algn="tl">
                    <a:srgbClr val="000000">
                      <a:alpha val="38000"/>
                    </a:srgbClr>
                  </a:outerShdw>
                </a:effectLst>
                <a:latin typeface="Impact"/>
              </a:rPr>
              <a:t>Job Layoffs</a:t>
            </a:r>
          </a:p>
        </p:txBody>
      </p:sp>
      <p:sp>
        <p:nvSpPr>
          <p:cNvPr id="20485" name="WordArt 6"/>
          <p:cNvSpPr>
            <a:spLocks noChangeArrowheads="1" noChangeShapeType="1" noTextEdit="1"/>
          </p:cNvSpPr>
          <p:nvPr/>
        </p:nvSpPr>
        <p:spPr bwMode="auto">
          <a:xfrm>
            <a:off x="2667000" y="2057400"/>
            <a:ext cx="2438400" cy="11334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kern="10" dirty="0">
                <a:ln w="11430"/>
                <a:solidFill>
                  <a:srgbClr val="FFFF00"/>
                </a:solidFill>
                <a:effectLst>
                  <a:outerShdw blurRad="50800" dist="39000" dir="5460000" algn="tl">
                    <a:srgbClr val="000000">
                      <a:alpha val="38000"/>
                    </a:srgbClr>
                  </a:outerShdw>
                </a:effectLst>
                <a:latin typeface="Impact"/>
              </a:rPr>
              <a:t>Less Income</a:t>
            </a:r>
          </a:p>
        </p:txBody>
      </p:sp>
      <p:sp>
        <p:nvSpPr>
          <p:cNvPr id="20486" name="WordArt 7"/>
          <p:cNvSpPr>
            <a:spLocks noChangeArrowheads="1" noChangeShapeType="1" noTextEdit="1"/>
          </p:cNvSpPr>
          <p:nvPr/>
        </p:nvSpPr>
        <p:spPr bwMode="auto">
          <a:xfrm>
            <a:off x="4038600" y="2895600"/>
            <a:ext cx="2895600" cy="11334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kern="10" dirty="0">
                <a:ln w="11430"/>
                <a:solidFill>
                  <a:srgbClr val="00B050"/>
                </a:solidFill>
                <a:effectLst>
                  <a:outerShdw blurRad="50800" dist="39000" dir="5460000" algn="tl">
                    <a:srgbClr val="000000">
                      <a:alpha val="38000"/>
                    </a:srgbClr>
                  </a:outerShdw>
                </a:effectLst>
                <a:latin typeface="Impact"/>
              </a:rPr>
              <a:t>Fewer Purchases</a:t>
            </a:r>
          </a:p>
        </p:txBody>
      </p:sp>
      <p:sp>
        <p:nvSpPr>
          <p:cNvPr id="20487" name="WordArt 8"/>
          <p:cNvSpPr>
            <a:spLocks noChangeArrowheads="1" noChangeShapeType="1" noTextEdit="1"/>
          </p:cNvSpPr>
          <p:nvPr/>
        </p:nvSpPr>
        <p:spPr bwMode="auto">
          <a:xfrm>
            <a:off x="5257800" y="3733800"/>
            <a:ext cx="2695575" cy="12858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kern="10" dirty="0">
                <a:ln w="11430"/>
                <a:solidFill>
                  <a:srgbClr val="00B0F0"/>
                </a:solidFill>
                <a:effectLst>
                  <a:outerShdw blurRad="50800" dist="39000" dir="5460000" algn="tl">
                    <a:srgbClr val="000000">
                      <a:alpha val="38000"/>
                    </a:srgbClr>
                  </a:outerShdw>
                </a:effectLst>
                <a:latin typeface="Impact"/>
              </a:rPr>
              <a:t>Lower Sales</a:t>
            </a:r>
          </a:p>
        </p:txBody>
      </p:sp>
      <p:sp>
        <p:nvSpPr>
          <p:cNvPr id="20488" name="WordArt 9"/>
          <p:cNvSpPr>
            <a:spLocks noChangeArrowheads="1" noChangeShapeType="1" noTextEdit="1"/>
          </p:cNvSpPr>
          <p:nvPr/>
        </p:nvSpPr>
        <p:spPr bwMode="auto">
          <a:xfrm>
            <a:off x="6248400" y="4953000"/>
            <a:ext cx="2695575" cy="12858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kern="10" dirty="0">
                <a:ln w="11430"/>
                <a:solidFill>
                  <a:srgbClr val="7030A0"/>
                </a:solidFill>
                <a:effectLst>
                  <a:outerShdw blurRad="50800" dist="39000" dir="5460000" algn="tl">
                    <a:srgbClr val="000000">
                      <a:alpha val="38000"/>
                    </a:srgbClr>
                  </a:outerShdw>
                </a:effectLst>
                <a:latin typeface="Impact"/>
              </a:rPr>
              <a:t>More Layoffs</a:t>
            </a:r>
          </a:p>
        </p:txBody>
      </p:sp>
      <p:sp>
        <p:nvSpPr>
          <p:cNvPr id="20489" name="AutoShape 11"/>
          <p:cNvSpPr>
            <a:spLocks noChangeArrowheads="1"/>
          </p:cNvSpPr>
          <p:nvPr/>
        </p:nvSpPr>
        <p:spPr bwMode="auto">
          <a:xfrm rot="2110852">
            <a:off x="607843" y="3975818"/>
            <a:ext cx="4656761" cy="1192364"/>
          </a:xfrm>
          <a:prstGeom prst="notchedRightArrow">
            <a:avLst>
              <a:gd name="adj1" fmla="val 68376"/>
              <a:gd name="adj2" fmla="val 61322"/>
            </a:avLst>
          </a:prstGeom>
          <a:gradFill rotWithShape="1">
            <a:gsLst>
              <a:gs pos="0">
                <a:srgbClr val="0066FF"/>
              </a:gs>
              <a:gs pos="100000">
                <a:srgbClr val="00FFFF"/>
              </a:gs>
            </a:gsLst>
            <a:lin ang="5400000" scaled="1"/>
          </a:gradFill>
          <a:ln w="9525">
            <a:solidFill>
              <a:schemeClr val="bg1"/>
            </a:solidFill>
            <a:miter lim="800000"/>
            <a:headEnd/>
            <a:tailEnd/>
          </a:ln>
          <a:scene3d>
            <a:camera prst="orthographicFront"/>
            <a:lightRig rig="threePt" dir="t"/>
          </a:scene3d>
          <a:sp3d>
            <a:bevelT/>
          </a:sp3d>
        </p:spPr>
        <p:txBody>
          <a:bodyPr wrap="none" anchor="ctr"/>
          <a:lstStyle/>
          <a:p>
            <a:pPr eaLnBrk="0" fontAlgn="base" hangingPunct="0">
              <a:spcBef>
                <a:spcPct val="0"/>
              </a:spcBef>
              <a:spcAft>
                <a:spcPct val="0"/>
              </a:spcAft>
              <a:defRPr/>
            </a:pPr>
            <a:endParaRPr lang="en-US" sz="2400">
              <a:solidFill>
                <a:prstClr val="black"/>
              </a:solidFill>
            </a:endParaRPr>
          </a:p>
        </p:txBody>
      </p:sp>
      <p:sp>
        <p:nvSpPr>
          <p:cNvPr id="20492" name="Text Box 12"/>
          <p:cNvSpPr txBox="1">
            <a:spLocks noChangeArrowheads="1"/>
          </p:cNvSpPr>
          <p:nvPr/>
        </p:nvSpPr>
        <p:spPr bwMode="auto">
          <a:xfrm>
            <a:off x="5029200" y="304800"/>
            <a:ext cx="4114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0" fontAlgn="base" hangingPunct="0">
              <a:spcBef>
                <a:spcPct val="50000"/>
              </a:spcBef>
              <a:spcAft>
                <a:spcPct val="0"/>
              </a:spcAft>
            </a:pPr>
            <a:r>
              <a:rPr lang="en-US" altLang="en-US" sz="3600" smtClean="0">
                <a:solidFill>
                  <a:prstClr val="white"/>
                </a:solidFill>
              </a:rPr>
              <a:t>Downward Momentum of the Great Depression</a:t>
            </a:r>
          </a:p>
        </p:txBody>
      </p:sp>
      <p:sp>
        <p:nvSpPr>
          <p:cNvPr id="20493" name="Rectangle 14"/>
          <p:cNvSpPr>
            <a:spLocks noChangeArrowheads="1"/>
          </p:cNvSpPr>
          <p:nvPr/>
        </p:nvSpPr>
        <p:spPr bwMode="auto">
          <a:xfrm>
            <a:off x="0" y="0"/>
            <a:ext cx="9144000" cy="68580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0" fontAlgn="base" hangingPunct="0">
              <a:spcBef>
                <a:spcPct val="0"/>
              </a:spcBef>
              <a:spcAft>
                <a:spcPct val="0"/>
              </a:spcAft>
            </a:pPr>
            <a:endParaRPr lang="en-US" altLang="en-US" smtClean="0">
              <a:solidFill>
                <a:prstClr val="black"/>
              </a:solidFill>
            </a:endParaRPr>
          </a:p>
        </p:txBody>
      </p:sp>
    </p:spTree>
    <p:extLst>
      <p:ext uri="{BB962C8B-B14F-4D97-AF65-F5344CB8AC3E}">
        <p14:creationId xmlns:p14="http://schemas.microsoft.com/office/powerpoint/2010/main" val="60250853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8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5699" name="Rectangle 3"/>
          <p:cNvSpPr>
            <a:spLocks noGrp="1" noChangeArrowheads="1"/>
          </p:cNvSpPr>
          <p:nvPr>
            <p:ph type="body" sz="half" idx="2"/>
          </p:nvPr>
        </p:nvSpPr>
        <p:spPr>
          <a:xfrm>
            <a:off x="4591050" y="1042719"/>
            <a:ext cx="4343400" cy="4495800"/>
          </a:xfrm>
        </p:spPr>
        <p:txBody>
          <a:bodyPr/>
          <a:lstStyle/>
          <a:p>
            <a:pPr>
              <a:lnSpc>
                <a:spcPct val="90000"/>
              </a:lnSpc>
            </a:pPr>
            <a:r>
              <a:rPr lang="en-US" altLang="en-US" sz="3600" dirty="0" smtClean="0">
                <a:solidFill>
                  <a:schemeClr val="bg1"/>
                </a:solidFill>
                <a:effectLst>
                  <a:glow rad="254000">
                    <a:schemeClr val="tx1"/>
                  </a:glow>
                </a:effectLst>
                <a:latin typeface="+mj-lt"/>
                <a:cs typeface="Arial" panose="020B0604020202020204" pitchFamily="34" charset="0"/>
              </a:rPr>
              <a:t>Between </a:t>
            </a:r>
            <a:r>
              <a:rPr lang="en-US" altLang="en-US" sz="3600" dirty="0">
                <a:solidFill>
                  <a:schemeClr val="bg1"/>
                </a:solidFill>
                <a:effectLst>
                  <a:glow rad="254000">
                    <a:schemeClr val="tx1"/>
                  </a:glow>
                </a:effectLst>
                <a:latin typeface="+mj-lt"/>
                <a:cs typeface="Arial" panose="020B0604020202020204" pitchFamily="34" charset="0"/>
              </a:rPr>
              <a:t>1928-1932, the U.S. Gross National Product (GNP) – the total output of a nation’s goods &amp; services – fell nearly 50% from $104 billion to $59 billion</a:t>
            </a:r>
          </a:p>
          <a:p>
            <a:pPr>
              <a:lnSpc>
                <a:spcPct val="90000"/>
              </a:lnSpc>
            </a:pPr>
            <a:endParaRPr lang="en-US" altLang="en-US" sz="2400" dirty="0"/>
          </a:p>
        </p:txBody>
      </p:sp>
      <p:sp>
        <p:nvSpPr>
          <p:cNvPr id="7" name="Rectangle 6"/>
          <p:cNvSpPr/>
          <p:nvPr/>
        </p:nvSpPr>
        <p:spPr>
          <a:xfrm>
            <a:off x="0" y="381000"/>
            <a:ext cx="4061547" cy="132343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spc="150" dirty="0" smtClean="0">
                <a:ln w="11430"/>
                <a:solidFill>
                  <a:srgbClr val="F8F8F8"/>
                </a:solidFill>
                <a:effectLst>
                  <a:glow rad="228600">
                    <a:srgbClr val="EE5120">
                      <a:alpha val="40000"/>
                    </a:srgbClr>
                  </a:glow>
                  <a:outerShdw blurRad="25400" algn="tl" rotWithShape="0">
                    <a:srgbClr val="000000">
                      <a:alpha val="43000"/>
                    </a:srgbClr>
                  </a:outerShdw>
                </a:effectLst>
                <a:latin typeface="Bodoni MT Black" panose="02070A03080606020203" pitchFamily="18" charset="0"/>
              </a:rPr>
              <a:t>Reduction in Purchasing</a:t>
            </a:r>
            <a:endParaRPr lang="en-US" sz="4000" b="1" spc="150" dirty="0">
              <a:ln w="11430"/>
              <a:solidFill>
                <a:srgbClr val="F8F8F8"/>
              </a:solidFill>
              <a:effectLst>
                <a:glow rad="228600">
                  <a:srgbClr val="EE5120">
                    <a:alpha val="40000"/>
                  </a:srgbClr>
                </a:glow>
                <a:outerShdw blurRad="25400" algn="tl" rotWithShape="0">
                  <a:srgbClr val="000000">
                    <a:alpha val="43000"/>
                  </a:srgbClr>
                </a:outerShdw>
              </a:effectLst>
              <a:latin typeface="Bodoni MT Black" panose="02070A03080606020203" pitchFamily="18" charset="0"/>
            </a:endParaRPr>
          </a:p>
        </p:txBody>
      </p:sp>
    </p:spTree>
    <p:extLst>
      <p:ext uri="{BB962C8B-B14F-4D97-AF65-F5344CB8AC3E}">
        <p14:creationId xmlns:p14="http://schemas.microsoft.com/office/powerpoint/2010/main" val="584237138"/>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jobbureau"/>
          <p:cNvPicPr>
            <a:picLocks noChangeAspect="1" noChangeArrowheads="1"/>
          </p:cNvPicPr>
          <p:nvPr/>
        </p:nvPicPr>
        <p:blipFill>
          <a:blip r:embed="rId4" cstate="print"/>
          <a:srcRect/>
          <a:stretch>
            <a:fillRect/>
          </a:stretch>
        </p:blipFill>
        <p:spPr bwMode="auto">
          <a:xfrm>
            <a:off x="0" y="1905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0340" name="Picture 4" descr="P4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96205">
            <a:off x="5372101" y="19050"/>
            <a:ext cx="3771900" cy="67115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Rectangle 1"/>
          <p:cNvSpPr/>
          <p:nvPr/>
        </p:nvSpPr>
        <p:spPr>
          <a:xfrm>
            <a:off x="800100" y="1462807"/>
            <a:ext cx="4572000" cy="5447645"/>
          </a:xfrm>
          <a:prstGeom prst="rect">
            <a:avLst/>
          </a:prstGeom>
        </p:spPr>
        <p:txBody>
          <a:bodyPr>
            <a:spAutoFit/>
          </a:bodyPr>
          <a:lstStyle/>
          <a:p>
            <a:pPr marL="342900" lvl="0" indent="-342900" fontAlgn="base">
              <a:lnSpc>
                <a:spcPct val="90000"/>
              </a:lnSpc>
              <a:spcBef>
                <a:spcPct val="20000"/>
              </a:spcBef>
              <a:spcAft>
                <a:spcPct val="0"/>
              </a:spcAft>
              <a:buFontTx/>
              <a:buChar char="•"/>
            </a:pPr>
            <a:r>
              <a:rPr lang="en-US" altLang="en-US" sz="3000" kern="0" dirty="0" smtClean="0">
                <a:solidFill>
                  <a:srgbClr val="FFFFFF"/>
                </a:solidFill>
                <a:effectLst>
                  <a:glow rad="254000">
                    <a:srgbClr val="000000"/>
                  </a:glow>
                </a:effectLst>
                <a:latin typeface="Arial" panose="020B0604020202020204" pitchFamily="34" charset="0"/>
                <a:cs typeface="Arial" panose="020B0604020202020204" pitchFamily="34" charset="0"/>
              </a:rPr>
              <a:t>By 1933 thousands of banks and closed and millions of Americans were unemployed </a:t>
            </a:r>
          </a:p>
          <a:p>
            <a:pPr marL="342900" lvl="0" indent="-342900" fontAlgn="base">
              <a:lnSpc>
                <a:spcPct val="90000"/>
              </a:lnSpc>
              <a:spcBef>
                <a:spcPct val="20000"/>
              </a:spcBef>
              <a:spcAft>
                <a:spcPct val="0"/>
              </a:spcAft>
              <a:buFontTx/>
              <a:buChar char="•"/>
            </a:pPr>
            <a:r>
              <a:rPr lang="en-US" altLang="en-US" sz="3000" kern="0" dirty="0" smtClean="0">
                <a:solidFill>
                  <a:srgbClr val="FFFFFF"/>
                </a:solidFill>
                <a:effectLst>
                  <a:glow rad="254000">
                    <a:srgbClr val="000000"/>
                  </a:glow>
                </a:effectLst>
                <a:latin typeface="Arial" panose="020B0604020202020204" pitchFamily="34" charset="0"/>
                <a:cs typeface="Arial" panose="020B0604020202020204" pitchFamily="34" charset="0"/>
              </a:rPr>
              <a:t>90,000 </a:t>
            </a:r>
            <a:r>
              <a:rPr lang="en-US" altLang="en-US" sz="3000" kern="0" dirty="0">
                <a:solidFill>
                  <a:srgbClr val="FFFFFF"/>
                </a:solidFill>
                <a:effectLst>
                  <a:glow rad="254000">
                    <a:srgbClr val="000000"/>
                  </a:glow>
                </a:effectLst>
                <a:latin typeface="Arial" panose="020B0604020202020204" pitchFamily="34" charset="0"/>
                <a:cs typeface="Arial" panose="020B0604020202020204" pitchFamily="34" charset="0"/>
              </a:rPr>
              <a:t>businesses went bankrupt</a:t>
            </a:r>
          </a:p>
          <a:p>
            <a:pPr marL="342900" lvl="0" indent="-342900" fontAlgn="base">
              <a:lnSpc>
                <a:spcPct val="90000"/>
              </a:lnSpc>
              <a:spcBef>
                <a:spcPct val="20000"/>
              </a:spcBef>
              <a:spcAft>
                <a:spcPct val="0"/>
              </a:spcAft>
              <a:buFontTx/>
              <a:buChar char="•"/>
            </a:pPr>
            <a:r>
              <a:rPr lang="en-US" altLang="en-US" sz="3000" kern="0" dirty="0">
                <a:solidFill>
                  <a:srgbClr val="FFFFFF"/>
                </a:solidFill>
                <a:effectLst>
                  <a:glow rad="254000">
                    <a:srgbClr val="000000"/>
                  </a:glow>
                </a:effectLst>
                <a:latin typeface="Arial" panose="020B0604020202020204" pitchFamily="34" charset="0"/>
                <a:cs typeface="Arial" panose="020B0604020202020204" pitchFamily="34" charset="0"/>
              </a:rPr>
              <a:t>Unemployment leaped from 3% in 1929 to 25% in </a:t>
            </a:r>
            <a:r>
              <a:rPr lang="en-US" altLang="en-US" sz="3000" kern="0" dirty="0" smtClean="0">
                <a:solidFill>
                  <a:srgbClr val="FFFFFF"/>
                </a:solidFill>
                <a:effectLst>
                  <a:glow rad="254000">
                    <a:srgbClr val="000000"/>
                  </a:glow>
                </a:effectLst>
                <a:latin typeface="Arial" panose="020B0604020202020204" pitchFamily="34" charset="0"/>
                <a:cs typeface="Arial" panose="020B0604020202020204" pitchFamily="34" charset="0"/>
              </a:rPr>
              <a:t>1933</a:t>
            </a:r>
          </a:p>
          <a:p>
            <a:pPr marL="342900" lvl="0" indent="-342900" fontAlgn="base">
              <a:lnSpc>
                <a:spcPct val="90000"/>
              </a:lnSpc>
              <a:spcBef>
                <a:spcPct val="20000"/>
              </a:spcBef>
              <a:spcAft>
                <a:spcPct val="0"/>
              </a:spcAft>
              <a:buFontTx/>
              <a:buChar char="•"/>
            </a:pPr>
            <a:r>
              <a:rPr lang="en-US" altLang="en-US" sz="3000" kern="0" dirty="0" smtClean="0">
                <a:solidFill>
                  <a:srgbClr val="FFFFFF"/>
                </a:solidFill>
                <a:effectLst>
                  <a:glow rad="254000">
                    <a:srgbClr val="000000"/>
                  </a:glow>
                </a:effectLst>
                <a:latin typeface="Arial" panose="020B0604020202020204" pitchFamily="34" charset="0"/>
                <a:cs typeface="Arial" panose="020B0604020202020204" pitchFamily="34" charset="0"/>
              </a:rPr>
              <a:t>14 million are jobless- 1933</a:t>
            </a:r>
          </a:p>
          <a:p>
            <a:pPr marL="342900" lvl="0" indent="-342900" fontAlgn="base">
              <a:lnSpc>
                <a:spcPct val="90000"/>
              </a:lnSpc>
              <a:spcBef>
                <a:spcPct val="20000"/>
              </a:spcBef>
              <a:spcAft>
                <a:spcPct val="0"/>
              </a:spcAft>
              <a:buFontTx/>
              <a:buChar char="•"/>
            </a:pPr>
            <a:endParaRPr lang="en-US" altLang="en-US" sz="3000" b="1" kern="0" dirty="0">
              <a:solidFill>
                <a:srgbClr val="000000"/>
              </a:solidFill>
            </a:endParaRPr>
          </a:p>
        </p:txBody>
      </p:sp>
      <p:sp>
        <p:nvSpPr>
          <p:cNvPr id="10" name="Rectangle 9"/>
          <p:cNvSpPr/>
          <p:nvPr/>
        </p:nvSpPr>
        <p:spPr>
          <a:xfrm>
            <a:off x="190500" y="19050"/>
            <a:ext cx="5181600" cy="132343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8000" b="1" spc="150" dirty="0" smtClean="0">
                <a:ln w="11430"/>
                <a:solidFill>
                  <a:srgbClr val="F8F8F8"/>
                </a:solidFill>
                <a:effectLst>
                  <a:glow rad="228600">
                    <a:schemeClr val="accent2">
                      <a:satMod val="175000"/>
                      <a:alpha val="40000"/>
                    </a:schemeClr>
                  </a:glow>
                  <a:outerShdw blurRad="25400" algn="tl" rotWithShape="0">
                    <a:srgbClr val="000000">
                      <a:alpha val="43000"/>
                    </a:srgbClr>
                  </a:outerShdw>
                </a:effectLst>
                <a:latin typeface="Bodoni MT Black" panose="02070A03080606020203" pitchFamily="18" charset="0"/>
              </a:rPr>
              <a:t>No Work</a:t>
            </a:r>
            <a:endParaRPr lang="en-US" sz="8000" b="1" spc="150" dirty="0">
              <a:ln w="11430"/>
              <a:solidFill>
                <a:srgbClr val="F8F8F8"/>
              </a:solidFill>
              <a:effectLst>
                <a:glow rad="228600">
                  <a:schemeClr val="accent2">
                    <a:satMod val="175000"/>
                    <a:alpha val="40000"/>
                  </a:schemeClr>
                </a:glow>
                <a:outerShdw blurRad="25400" algn="tl" rotWithShape="0">
                  <a:srgbClr val="000000">
                    <a:alpha val="43000"/>
                  </a:srgbClr>
                </a:outerShdw>
              </a:effectLst>
              <a:latin typeface="Bodoni MT Black" panose="02070A03080606020203" pitchFamily="18" charset="0"/>
            </a:endParaRPr>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50644"/>
            <a:ext cx="4739123" cy="624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2" name="Picture 3" descr="lineup"/>
          <p:cNvPicPr>
            <a:picLocks noChangeAspect="1" noChangeArrowheads="1"/>
          </p:cNvPicPr>
          <p:nvPr/>
        </p:nvPicPr>
        <p:blipFill>
          <a:blip r:embed="rId7" cstate="print"/>
          <a:srcRect l="5000" t="4066" r="5000" b="5513"/>
          <a:stretch>
            <a:fillRect/>
          </a:stretch>
        </p:blipFill>
        <p:spPr bwMode="auto">
          <a:xfrm>
            <a:off x="706513" y="212544"/>
            <a:ext cx="8229600" cy="6248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4" name="Object 3"/>
          <p:cNvGraphicFramePr>
            <a:graphicFrameLocks noGrp="1" noChangeAspect="1"/>
          </p:cNvGraphicFramePr>
          <p:nvPr>
            <p:extLst>
              <p:ext uri="{D42A27DB-BD31-4B8C-83A1-F6EECF244321}">
                <p14:modId xmlns:p14="http://schemas.microsoft.com/office/powerpoint/2010/main" val="1907886660"/>
              </p:ext>
            </p:extLst>
          </p:nvPr>
        </p:nvGraphicFramePr>
        <p:xfrm>
          <a:off x="-1" y="1342488"/>
          <a:ext cx="9107447" cy="3534311"/>
        </p:xfrm>
        <a:graphic>
          <a:graphicData uri="http://schemas.openxmlformats.org/presentationml/2006/ole">
            <mc:AlternateContent xmlns:mc="http://schemas.openxmlformats.org/markup-compatibility/2006">
              <mc:Choice xmlns:v="urn:schemas-microsoft-com:vml" Requires="v">
                <p:oleObj spid="_x0000_s8237" name="Photo Editor Photo" r:id="rId8" imgW="4800000" imgH="2409524" progId="MSPhotoEd.3">
                  <p:embed/>
                </p:oleObj>
              </mc:Choice>
              <mc:Fallback>
                <p:oleObj name="Photo Editor Photo" r:id="rId8" imgW="4800000" imgH="2409524" progId="MSPhotoEd.3">
                  <p:embed/>
                  <p:pic>
                    <p:nvPicPr>
                      <p:cNvPr id="0" name="Object 7"/>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342488"/>
                        <a:ext cx="9107447" cy="353431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48584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3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19050"/>
            <a:ext cx="9315451"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285750"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17" name="Rounded Rectangle 16"/>
          <p:cNvSpPr/>
          <p:nvPr/>
        </p:nvSpPr>
        <p:spPr>
          <a:xfrm>
            <a:off x="3126340" y="76124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4</a:t>
            </a:r>
            <a:endParaRPr lang="en-US" sz="10000" dirty="0">
              <a:solidFill>
                <a:prstClr val="black"/>
              </a:solidFill>
              <a:latin typeface="Bodoni MT Black" panose="02070A03080606020203" pitchFamily="18" charset="0"/>
            </a:endParaRPr>
          </a:p>
        </p:txBody>
      </p:sp>
      <p:sp>
        <p:nvSpPr>
          <p:cNvPr id="18" name="Rounded Rectangle 17"/>
          <p:cNvSpPr/>
          <p:nvPr/>
        </p:nvSpPr>
        <p:spPr>
          <a:xfrm>
            <a:off x="285750" y="2871684"/>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19" name="Rounded Rectangle 18"/>
          <p:cNvSpPr/>
          <p:nvPr/>
        </p:nvSpPr>
        <p:spPr>
          <a:xfrm>
            <a:off x="3126340" y="283769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5</a:t>
            </a:r>
            <a:endParaRPr lang="en-US" sz="10000" dirty="0">
              <a:solidFill>
                <a:prstClr val="black"/>
              </a:solidFill>
              <a:latin typeface="Bodoni MT Black" panose="02070A03080606020203" pitchFamily="18" charset="0"/>
            </a:endParaRPr>
          </a:p>
        </p:txBody>
      </p:sp>
      <p:sp>
        <p:nvSpPr>
          <p:cNvPr id="11" name="Title 1"/>
          <p:cNvSpPr txBox="1">
            <a:spLocks/>
          </p:cNvSpPr>
          <p:nvPr/>
        </p:nvSpPr>
        <p:spPr>
          <a:xfrm>
            <a:off x="0" y="-219694"/>
            <a:ext cx="835856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effectLst>
                  <a:glow rad="342900">
                    <a:srgbClr val="FF0000">
                      <a:alpha val="63000"/>
                    </a:srgbClr>
                  </a:glow>
                </a:effectLst>
                <a:latin typeface="Bodoni MT Black" panose="02070A03080606020203" pitchFamily="18" charset="0"/>
              </a:rPr>
              <a:t>New Ways to Make a Living</a:t>
            </a:r>
            <a:endParaRPr lang="en-US" dirty="0">
              <a:solidFill>
                <a:schemeClr val="bg1"/>
              </a:solidFill>
              <a:effectLst>
                <a:glow rad="342900">
                  <a:srgbClr val="FF0000">
                    <a:alpha val="63000"/>
                  </a:srgbClr>
                </a:glow>
              </a:effectLst>
              <a:latin typeface="Bodoni MT Black" panose="02070A03080606020203" pitchFamily="18" charset="0"/>
            </a:endParaRPr>
          </a:p>
        </p:txBody>
      </p:sp>
      <p:sp>
        <p:nvSpPr>
          <p:cNvPr id="14" name="TextBox 13"/>
          <p:cNvSpPr txBox="1"/>
          <p:nvPr/>
        </p:nvSpPr>
        <p:spPr>
          <a:xfrm>
            <a:off x="6038850" y="761242"/>
            <a:ext cx="2895600" cy="5632311"/>
          </a:xfrm>
          <a:prstGeom prst="rect">
            <a:avLst/>
          </a:prstGeom>
          <a:noFill/>
        </p:spPr>
        <p:txBody>
          <a:bodyPr wrap="square" rtlCol="0">
            <a:spAutoFit/>
          </a:bodyPr>
          <a:lstStyle/>
          <a:p>
            <a:pPr algn="ctr"/>
            <a:r>
              <a:rPr lang="en-US" sz="3600" dirty="0">
                <a:solidFill>
                  <a:schemeClr val="bg1"/>
                </a:solidFill>
                <a:effectLst>
                  <a:glow rad="228600">
                    <a:schemeClr val="tx1"/>
                  </a:glow>
                </a:effectLst>
              </a:rPr>
              <a:t>With the loss of our job we need </a:t>
            </a:r>
            <a:r>
              <a:rPr lang="en-US" sz="3600" dirty="0" smtClean="0">
                <a:solidFill>
                  <a:schemeClr val="bg1"/>
                </a:solidFill>
                <a:effectLst>
                  <a:glow rad="228600">
                    <a:schemeClr val="tx1"/>
                  </a:glow>
                </a:effectLst>
              </a:rPr>
              <a:t>to find new ways </a:t>
            </a:r>
            <a:r>
              <a:rPr lang="en-US" sz="3600" dirty="0">
                <a:solidFill>
                  <a:schemeClr val="bg1"/>
                </a:solidFill>
                <a:effectLst>
                  <a:glow rad="228600">
                    <a:schemeClr val="tx1"/>
                  </a:glow>
                </a:effectLst>
              </a:rPr>
              <a:t>to </a:t>
            </a:r>
            <a:r>
              <a:rPr lang="en-US" sz="3600" dirty="0" smtClean="0">
                <a:solidFill>
                  <a:schemeClr val="bg1"/>
                </a:solidFill>
                <a:effectLst>
                  <a:glow rad="228600">
                    <a:schemeClr val="tx1"/>
                  </a:glow>
                </a:effectLst>
              </a:rPr>
              <a:t>save &amp; make money. Choose one of the #s &amp; </a:t>
            </a:r>
            <a:r>
              <a:rPr lang="en-US" sz="3600" dirty="0">
                <a:solidFill>
                  <a:schemeClr val="bg1"/>
                </a:solidFill>
                <a:effectLst>
                  <a:glow rad="228600">
                    <a:schemeClr val="tx1"/>
                  </a:glow>
                </a:effectLst>
              </a:rPr>
              <a:t>w</a:t>
            </a:r>
            <a:r>
              <a:rPr lang="en-US" sz="3600" dirty="0" smtClean="0">
                <a:solidFill>
                  <a:schemeClr val="bg1"/>
                </a:solidFill>
                <a:effectLst>
                  <a:glow rad="228600">
                    <a:schemeClr val="tx1"/>
                  </a:glow>
                </a:effectLst>
              </a:rPr>
              <a:t>rite the # on your Travel Log</a:t>
            </a:r>
            <a:endParaRPr lang="en-US" sz="3600" dirty="0">
              <a:solidFill>
                <a:schemeClr val="bg1"/>
              </a:solidFill>
              <a:effectLst>
                <a:glow rad="228600">
                  <a:schemeClr val="tx1"/>
                </a:glow>
              </a:effectLst>
            </a:endParaRPr>
          </a:p>
        </p:txBody>
      </p:sp>
      <p:sp>
        <p:nvSpPr>
          <p:cNvPr id="10" name="Rounded Rectangle 9"/>
          <p:cNvSpPr/>
          <p:nvPr/>
        </p:nvSpPr>
        <p:spPr>
          <a:xfrm>
            <a:off x="285750" y="4922397"/>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
        <p:nvSpPr>
          <p:cNvPr id="13" name="Rounded Rectangle 12"/>
          <p:cNvSpPr/>
          <p:nvPr/>
        </p:nvSpPr>
        <p:spPr>
          <a:xfrm>
            <a:off x="3164440" y="4904021"/>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6</a:t>
            </a:r>
            <a:endParaRPr lang="en-US" sz="10000" dirty="0">
              <a:solidFill>
                <a:prstClr val="black"/>
              </a:solidFill>
              <a:latin typeface="Bodoni MT Black" panose="02070A03080606020203" pitchFamily="18" charset="0"/>
            </a:endParaRPr>
          </a:p>
        </p:txBody>
      </p:sp>
      <p:pic>
        <p:nvPicPr>
          <p:cNvPr id="12" name="Picture 11" descr="Screen Shot 2014-11-15 at 11.23.42 AM.png"/>
          <p:cNvPicPr>
            <a:picLocks noChangeAspect="1"/>
          </p:cNvPicPr>
          <p:nvPr/>
        </p:nvPicPr>
        <p:blipFill>
          <a:blip r:embed="rId3" cstate="print">
            <a:duotone>
              <a:srgbClr val="C0504D">
                <a:shade val="45000"/>
                <a:satMod val="135000"/>
              </a:srgb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8434767" y="61582"/>
            <a:ext cx="709233" cy="881021"/>
          </a:xfrm>
          <a:prstGeom prst="rect">
            <a:avLst/>
          </a:prstGeom>
        </p:spPr>
      </p:pic>
      <p:pic>
        <p:nvPicPr>
          <p:cNvPr id="15" name="Picture 14"/>
          <p:cNvPicPr>
            <a:picLocks noChangeAspect="1"/>
          </p:cNvPicPr>
          <p:nvPr/>
        </p:nvPicPr>
        <p:blipFill>
          <a:blip r:embed="rId5">
            <a:clrChange>
              <a:clrFrom>
                <a:srgbClr val="FFFFFF"/>
              </a:clrFrom>
              <a:clrTo>
                <a:srgbClr val="FFFFFF">
                  <a:alpha val="0"/>
                </a:srgbClr>
              </a:clrTo>
            </a:clrChange>
          </a:blip>
          <a:stretch>
            <a:fillRect/>
          </a:stretch>
        </p:blipFill>
        <p:spPr>
          <a:xfrm>
            <a:off x="8575142" y="304800"/>
            <a:ext cx="428482" cy="296641"/>
          </a:xfrm>
          <a:prstGeom prst="rect">
            <a:avLst/>
          </a:prstGeom>
        </p:spPr>
      </p:pic>
    </p:spTree>
    <p:extLst>
      <p:ext uri="{BB962C8B-B14F-4D97-AF65-F5344CB8AC3E}">
        <p14:creationId xmlns:p14="http://schemas.microsoft.com/office/powerpoint/2010/main" val="36205529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14" grpId="0"/>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1" y="-19050"/>
            <a:ext cx="9315451"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285750"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1- </a:t>
            </a:r>
            <a:r>
              <a:rPr lang="en-US" sz="3000" dirty="0" smtClean="0"/>
              <a:t>Take </a:t>
            </a:r>
            <a:r>
              <a:rPr lang="en-US" sz="3000" dirty="0"/>
              <a:t>in tenants</a:t>
            </a:r>
          </a:p>
        </p:txBody>
      </p:sp>
      <p:sp>
        <p:nvSpPr>
          <p:cNvPr id="17" name="Rounded Rectangle 16"/>
          <p:cNvSpPr/>
          <p:nvPr/>
        </p:nvSpPr>
        <p:spPr>
          <a:xfrm>
            <a:off x="3126339"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fontAlgn="base">
              <a:spcBef>
                <a:spcPct val="20000"/>
              </a:spcBef>
              <a:spcAft>
                <a:spcPct val="0"/>
              </a:spcAft>
            </a:pPr>
            <a:r>
              <a:rPr lang="en-US" sz="3000" kern="0" dirty="0">
                <a:solidFill>
                  <a:srgbClr val="000000"/>
                </a:solidFill>
              </a:rPr>
              <a:t>4- sell all of </a:t>
            </a:r>
            <a:r>
              <a:rPr lang="en-US" sz="3000" kern="0" dirty="0" smtClean="0">
                <a:solidFill>
                  <a:srgbClr val="000000"/>
                </a:solidFill>
              </a:rPr>
              <a:t>your </a:t>
            </a:r>
            <a:r>
              <a:rPr lang="en-US" sz="3000" kern="0" dirty="0">
                <a:solidFill>
                  <a:srgbClr val="000000"/>
                </a:solidFill>
              </a:rPr>
              <a:t>furniture</a:t>
            </a:r>
          </a:p>
        </p:txBody>
      </p:sp>
      <p:sp>
        <p:nvSpPr>
          <p:cNvPr id="18" name="Rounded Rectangle 17"/>
          <p:cNvSpPr/>
          <p:nvPr/>
        </p:nvSpPr>
        <p:spPr>
          <a:xfrm>
            <a:off x="285750" y="2871684"/>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fontAlgn="base">
              <a:spcBef>
                <a:spcPct val="20000"/>
              </a:spcBef>
              <a:spcAft>
                <a:spcPct val="0"/>
              </a:spcAft>
            </a:pPr>
            <a:r>
              <a:rPr lang="en-US" sz="3000" kern="0" dirty="0">
                <a:solidFill>
                  <a:srgbClr val="000000"/>
                </a:solidFill>
              </a:rPr>
              <a:t>2- Put your child up for adoption</a:t>
            </a:r>
          </a:p>
        </p:txBody>
      </p:sp>
      <p:sp>
        <p:nvSpPr>
          <p:cNvPr id="19" name="Rounded Rectangle 18"/>
          <p:cNvSpPr/>
          <p:nvPr/>
        </p:nvSpPr>
        <p:spPr>
          <a:xfrm>
            <a:off x="3126340" y="283769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fontAlgn="base">
              <a:spcBef>
                <a:spcPct val="20000"/>
              </a:spcBef>
              <a:spcAft>
                <a:spcPct val="0"/>
              </a:spcAft>
            </a:pPr>
            <a:r>
              <a:rPr lang="en-US" sz="3000" kern="0" dirty="0">
                <a:solidFill>
                  <a:srgbClr val="000000"/>
                </a:solidFill>
              </a:rPr>
              <a:t>5- Beg on the corner</a:t>
            </a:r>
          </a:p>
        </p:txBody>
      </p:sp>
      <p:sp>
        <p:nvSpPr>
          <p:cNvPr id="11" name="Title 1"/>
          <p:cNvSpPr txBox="1">
            <a:spLocks/>
          </p:cNvSpPr>
          <p:nvPr/>
        </p:nvSpPr>
        <p:spPr>
          <a:xfrm>
            <a:off x="318656" y="-228600"/>
            <a:ext cx="835856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effectLst>
                  <a:glow rad="342900">
                    <a:srgbClr val="FF0000">
                      <a:alpha val="63000"/>
                    </a:srgbClr>
                  </a:glow>
                </a:effectLst>
                <a:latin typeface="Bodoni MT Black" panose="02070A03080606020203" pitchFamily="18" charset="0"/>
              </a:rPr>
              <a:t>New Ways to Make a Living</a:t>
            </a:r>
            <a:endParaRPr lang="en-US" dirty="0">
              <a:solidFill>
                <a:schemeClr val="bg1"/>
              </a:solidFill>
              <a:effectLst>
                <a:glow rad="342900">
                  <a:srgbClr val="FF0000">
                    <a:alpha val="63000"/>
                  </a:srgbClr>
                </a:glow>
              </a:effectLst>
              <a:latin typeface="Bodoni MT Black" panose="02070A03080606020203" pitchFamily="18" charset="0"/>
            </a:endParaRPr>
          </a:p>
        </p:txBody>
      </p:sp>
      <p:sp>
        <p:nvSpPr>
          <p:cNvPr id="14" name="TextBox 13"/>
          <p:cNvSpPr txBox="1"/>
          <p:nvPr/>
        </p:nvSpPr>
        <p:spPr>
          <a:xfrm>
            <a:off x="6295901" y="1215638"/>
            <a:ext cx="2895600" cy="4524315"/>
          </a:xfrm>
          <a:prstGeom prst="rect">
            <a:avLst/>
          </a:prstGeom>
          <a:noFill/>
        </p:spPr>
        <p:txBody>
          <a:bodyPr wrap="square" rtlCol="0">
            <a:spAutoFit/>
          </a:bodyPr>
          <a:lstStyle/>
          <a:p>
            <a:pPr algn="ctr"/>
            <a:r>
              <a:rPr lang="en-US" sz="3600" dirty="0" smtClean="0">
                <a:solidFill>
                  <a:schemeClr val="bg1"/>
                </a:solidFill>
                <a:effectLst>
                  <a:glow rad="228600">
                    <a:schemeClr val="tx1"/>
                  </a:glow>
                </a:effectLst>
              </a:rPr>
              <a:t>On your Travel Log note what new ways your family resorted to, to make extra money</a:t>
            </a:r>
            <a:endParaRPr lang="en-US" sz="3600" dirty="0">
              <a:solidFill>
                <a:schemeClr val="bg1"/>
              </a:solidFill>
              <a:effectLst>
                <a:glow rad="228600">
                  <a:schemeClr val="tx1"/>
                </a:glow>
              </a:effectLst>
            </a:endParaRPr>
          </a:p>
        </p:txBody>
      </p:sp>
      <p:sp>
        <p:nvSpPr>
          <p:cNvPr id="10" name="Rounded Rectangle 9"/>
          <p:cNvSpPr/>
          <p:nvPr/>
        </p:nvSpPr>
        <p:spPr>
          <a:xfrm>
            <a:off x="285750" y="4922397"/>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fontAlgn="base">
              <a:spcBef>
                <a:spcPct val="20000"/>
              </a:spcBef>
              <a:spcAft>
                <a:spcPct val="0"/>
              </a:spcAft>
            </a:pPr>
            <a:r>
              <a:rPr lang="en-US" sz="3000" kern="0" dirty="0" smtClean="0">
                <a:solidFill>
                  <a:srgbClr val="000000"/>
                </a:solidFill>
              </a:rPr>
              <a:t>3- Make your clothing out of flour sacks</a:t>
            </a:r>
            <a:endParaRPr lang="en-US" sz="3000" kern="0" dirty="0">
              <a:solidFill>
                <a:srgbClr val="000000"/>
              </a:solidFill>
            </a:endParaRPr>
          </a:p>
          <a:p>
            <a:pPr algn="ctr"/>
            <a:r>
              <a:rPr lang="en-US" sz="2000" dirty="0" smtClean="0">
                <a:solidFill>
                  <a:prstClr val="black"/>
                </a:solidFill>
                <a:latin typeface="Arial" panose="020B0604020202020204" pitchFamily="34" charset="0"/>
                <a:cs typeface="Arial" panose="020B0604020202020204" pitchFamily="34" charset="0"/>
              </a:rPr>
              <a:t> </a:t>
            </a:r>
            <a:endParaRPr lang="en-US" sz="2000" dirty="0">
              <a:solidFill>
                <a:prstClr val="black"/>
              </a:solidFill>
              <a:latin typeface="Arial" panose="020B0604020202020204" pitchFamily="34" charset="0"/>
              <a:cs typeface="Arial" panose="020B0604020202020204" pitchFamily="34" charset="0"/>
            </a:endParaRPr>
          </a:p>
        </p:txBody>
      </p:sp>
      <p:sp>
        <p:nvSpPr>
          <p:cNvPr id="13" name="Rounded Rectangle 12"/>
          <p:cNvSpPr/>
          <p:nvPr/>
        </p:nvSpPr>
        <p:spPr>
          <a:xfrm>
            <a:off x="3202539" y="49530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500" dirty="0" smtClean="0">
                <a:solidFill>
                  <a:prstClr val="black"/>
                </a:solidFill>
                <a:latin typeface="+mj-lt"/>
                <a:cs typeface="Arial" panose="020B0604020202020204" pitchFamily="34" charset="0"/>
              </a:rPr>
              <a:t>6- Sell Apples</a:t>
            </a:r>
            <a:endParaRPr lang="en-US" sz="3500" dirty="0">
              <a:solidFill>
                <a:prstClr val="black"/>
              </a:solidFill>
              <a:latin typeface="+mj-lt"/>
              <a:cs typeface="Arial" panose="020B0604020202020204" pitchFamily="34"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098" y="876300"/>
            <a:ext cx="5210175" cy="48291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12" name="Picture 2" descr="A mother hides her face in shame in Chicago (1948). Forced with eviction and penniless, the parents literally put their children up for sale. This was not a jo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2277">
            <a:off x="3620966" y="880046"/>
            <a:ext cx="4568964" cy="52966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4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0937" t="19727" r="6563" b="3516"/>
          <a:stretch/>
        </p:blipFill>
        <p:spPr bwMode="auto">
          <a:xfrm>
            <a:off x="5095362" y="3189458"/>
            <a:ext cx="4048638" cy="34291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4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42813" t="8649" r="5625" b="9072"/>
          <a:stretch/>
        </p:blipFill>
        <p:spPr bwMode="auto">
          <a:xfrm>
            <a:off x="6000750" y="3013035"/>
            <a:ext cx="3143250" cy="37147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65524">
            <a:off x="6286526" y="1395411"/>
            <a:ext cx="2552700" cy="40481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80040">
            <a:off x="3723812" y="1020236"/>
            <a:ext cx="3986655" cy="54611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1024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6728" y="1056486"/>
            <a:ext cx="3958071" cy="54423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1229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2255" y="30163"/>
            <a:ext cx="706437"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12">
            <a:clrChange>
              <a:clrFrom>
                <a:srgbClr val="FFFFFF"/>
              </a:clrFrom>
              <a:clrTo>
                <a:srgbClr val="FFFFFF">
                  <a:alpha val="0"/>
                </a:srgbClr>
              </a:clrTo>
            </a:clrChange>
          </a:blip>
          <a:stretch>
            <a:fillRect/>
          </a:stretch>
        </p:blipFill>
        <p:spPr>
          <a:xfrm>
            <a:off x="8639318" y="228600"/>
            <a:ext cx="428482" cy="296641"/>
          </a:xfrm>
          <a:prstGeom prst="rect">
            <a:avLst/>
          </a:prstGeom>
        </p:spPr>
      </p:pic>
    </p:spTree>
    <p:extLst>
      <p:ext uri="{BB962C8B-B14F-4D97-AF65-F5344CB8AC3E}">
        <p14:creationId xmlns:p14="http://schemas.microsoft.com/office/powerpoint/2010/main" val="18867868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24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4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24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243"/>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24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2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2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14" grpId="0"/>
      <p:bldP spid="10"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111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124" t="16471"/>
          <a:stretch/>
        </p:blipFill>
        <p:spPr bwMode="auto">
          <a:xfrm>
            <a:off x="4764206" y="2514600"/>
            <a:ext cx="762000" cy="89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14890">
            <a:off x="-129756" y="2287013"/>
            <a:ext cx="719010" cy="8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212625" y="-228600"/>
            <a:ext cx="3865162" cy="156966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9600" b="1" spc="150" dirty="0" smtClean="0">
                <a:ln w="11430"/>
                <a:solidFill>
                  <a:srgbClr val="F8F8F8"/>
                </a:solidFill>
                <a:effectLst>
                  <a:glow rad="228600">
                    <a:srgbClr val="4F81BD">
                      <a:satMod val="175000"/>
                      <a:alpha val="40000"/>
                    </a:srgbClr>
                  </a:glow>
                  <a:outerShdw blurRad="25400" algn="tl" rotWithShape="0">
                    <a:srgbClr val="000000">
                      <a:alpha val="43000"/>
                    </a:srgbClr>
                  </a:outerShdw>
                </a:effectLst>
                <a:latin typeface="Palace Script MT" panose="030303020206070C0B05" pitchFamily="66" charset="0"/>
              </a:rPr>
              <a:t>Your Home</a:t>
            </a:r>
            <a:endParaRPr lang="en-US" sz="9600" b="1" spc="150" dirty="0">
              <a:ln w="11430"/>
              <a:solidFill>
                <a:srgbClr val="F8F8F8"/>
              </a:solidFill>
              <a:effectLst>
                <a:glow rad="228600">
                  <a:srgbClr val="4F81BD">
                    <a:satMod val="175000"/>
                    <a:alpha val="40000"/>
                  </a:srgbClr>
                </a:glow>
                <a:outerShdw blurRad="25400" algn="tl" rotWithShape="0">
                  <a:srgbClr val="000000">
                    <a:alpha val="43000"/>
                  </a:srgbClr>
                </a:outerShdw>
              </a:effectLst>
              <a:latin typeface="Palace Script MT" panose="030303020206070C0B05" pitchFamily="66" charset="0"/>
            </a:endParaRPr>
          </a:p>
        </p:txBody>
      </p:sp>
      <p:sp>
        <p:nvSpPr>
          <p:cNvPr id="4" name="Flowchart: Process 3"/>
          <p:cNvSpPr/>
          <p:nvPr/>
        </p:nvSpPr>
        <p:spPr>
          <a:xfrm>
            <a:off x="533400" y="349295"/>
            <a:ext cx="2438400" cy="2612269"/>
          </a:xfrm>
          <a:prstGeom prst="flowChart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000" dirty="0" smtClean="0"/>
              <a:t>It wasn’t enough to save your house! </a:t>
            </a:r>
            <a:endParaRPr lang="en-US" sz="3000" dirty="0"/>
          </a:p>
        </p:txBody>
      </p:sp>
      <p:pic>
        <p:nvPicPr>
          <p:cNvPr id="1126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250" y1="32963" x2="6187" y2="91944"/>
                        <a14:foregroundMark x1="4893" y1="96204" x2="83858" y2="95648"/>
                        <a14:foregroundMark x1="88020" y1="30741" x2="88020" y2="60741"/>
                        <a14:foregroundMark x1="60967" y1="11296" x2="18954" y2="78981"/>
                        <a14:foregroundMark x1="34702" y1="78333" x2="75591" y2="68148"/>
                        <a14:foregroundMark x1="25309" y1="41574" x2="70529" y2="44630"/>
                        <a14:foregroundMark x1="56637" y1="31111" x2="68110" y2="61389"/>
                        <a14:foregroundMark x1="52531" y1="39444" x2="51969" y2="53611"/>
                      </a14:backgroundRemoval>
                    </a14:imgEffect>
                  </a14:imgLayer>
                </a14:imgProps>
              </a:ext>
              <a:ext uri="{28A0092B-C50C-407E-A947-70E740481C1C}">
                <a14:useLocalDpi xmlns:a14="http://schemas.microsoft.com/office/drawing/2010/main" val="0"/>
              </a:ext>
            </a:extLst>
          </a:blip>
          <a:srcRect/>
          <a:stretch>
            <a:fillRect/>
          </a:stretch>
        </p:blipFill>
        <p:spPr bwMode="auto">
          <a:xfrm>
            <a:off x="1" y="1261523"/>
            <a:ext cx="9182100" cy="5577428"/>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6222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111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124" t="16471"/>
          <a:stretch/>
        </p:blipFill>
        <p:spPr bwMode="auto">
          <a:xfrm>
            <a:off x="4764206" y="2514600"/>
            <a:ext cx="762000" cy="89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14890">
            <a:off x="-129756" y="2287013"/>
            <a:ext cx="719010" cy="8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88098" y="1600200"/>
            <a:ext cx="8229600" cy="4525963"/>
          </a:xfrm>
        </p:spPr>
        <p:txBody>
          <a:bodyPr/>
          <a:lstStyle/>
          <a:p>
            <a:r>
              <a:rPr lang="en-US" dirty="0" smtClean="0">
                <a:solidFill>
                  <a:schemeClr val="bg1"/>
                </a:solidFill>
                <a:effectLst>
                  <a:glow rad="317500">
                    <a:schemeClr val="tx1"/>
                  </a:glow>
                </a:effectLst>
              </a:rPr>
              <a:t>You want to make sure your family has the best things in life and a future of prosperity. </a:t>
            </a:r>
          </a:p>
          <a:p>
            <a:r>
              <a:rPr lang="en-US" dirty="0" smtClean="0">
                <a:solidFill>
                  <a:schemeClr val="bg1"/>
                </a:solidFill>
                <a:effectLst>
                  <a:glow rad="317500">
                    <a:schemeClr val="tx1"/>
                  </a:glow>
                </a:effectLst>
              </a:rPr>
              <a:t>You feel so confident in America’s financial security you decide to invest a huge portion of your savings into the stock market to start your new family off in the right direction</a:t>
            </a:r>
          </a:p>
          <a:p>
            <a:endParaRPr lang="en-US" dirty="0"/>
          </a:p>
        </p:txBody>
      </p:sp>
      <p:sp>
        <p:nvSpPr>
          <p:cNvPr id="9" name="Rectangle 8"/>
          <p:cNvSpPr/>
          <p:nvPr/>
        </p:nvSpPr>
        <p:spPr>
          <a:xfrm>
            <a:off x="3145238" y="0"/>
            <a:ext cx="3865162" cy="156966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9600" b="1" spc="150" dirty="0" smtClean="0">
                <a:ln w="11430"/>
                <a:solidFill>
                  <a:srgbClr val="F8F8F8"/>
                </a:solidFill>
                <a:effectLst>
                  <a:glow rad="228600">
                    <a:schemeClr val="accent1">
                      <a:satMod val="175000"/>
                      <a:alpha val="40000"/>
                    </a:schemeClr>
                  </a:glow>
                  <a:outerShdw blurRad="25400" algn="tl" rotWithShape="0">
                    <a:srgbClr val="000000">
                      <a:alpha val="43000"/>
                    </a:srgbClr>
                  </a:outerShdw>
                </a:effectLst>
                <a:latin typeface="Palace Script MT" panose="030303020206070C0B05" pitchFamily="66" charset="0"/>
              </a:rPr>
              <a:t>Your Home</a:t>
            </a:r>
            <a:endParaRPr lang="en-US" sz="9600" b="1" spc="150" dirty="0">
              <a:ln w="11430"/>
              <a:solidFill>
                <a:srgbClr val="F8F8F8"/>
              </a:solidFill>
              <a:effectLst>
                <a:glow rad="228600">
                  <a:schemeClr val="accent1">
                    <a:satMod val="175000"/>
                    <a:alpha val="40000"/>
                  </a:schemeClr>
                </a:glow>
                <a:outerShdw blurRad="25400" algn="tl" rotWithShape="0">
                  <a:srgbClr val="000000">
                    <a:alpha val="43000"/>
                  </a:srgbClr>
                </a:outerShdw>
              </a:effectLst>
              <a:latin typeface="Palace Script MT" panose="030303020206070C0B05" pitchFamily="66" charset="0"/>
            </a:endParaRPr>
          </a:p>
        </p:txBody>
      </p:sp>
    </p:spTree>
    <p:extLst>
      <p:ext uri="{BB962C8B-B14F-4D97-AF65-F5344CB8AC3E}">
        <p14:creationId xmlns:p14="http://schemas.microsoft.com/office/powerpoint/2010/main" val="3840386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0"/>
            <a:ext cx="92424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3813780" y="114300"/>
            <a:ext cx="5398483"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effectLst>
                  <a:glow rad="342900">
                    <a:srgbClr val="FF0000">
                      <a:alpha val="63000"/>
                    </a:srgbClr>
                  </a:glow>
                </a:effectLst>
                <a:latin typeface="Bodoni MT Black" panose="02070A03080606020203" pitchFamily="18" charset="0"/>
              </a:rPr>
              <a:t>With no home, you move to a </a:t>
            </a:r>
            <a:r>
              <a:rPr lang="en-US" sz="2800" dirty="0" err="1" smtClean="0">
                <a:solidFill>
                  <a:schemeClr val="bg1"/>
                </a:solidFill>
                <a:effectLst>
                  <a:glow rad="342900">
                    <a:srgbClr val="FF0000">
                      <a:alpha val="63000"/>
                    </a:srgbClr>
                  </a:glow>
                </a:effectLst>
                <a:latin typeface="Bodoni MT Black" panose="02070A03080606020203" pitchFamily="18" charset="0"/>
              </a:rPr>
              <a:t>Hooverville</a:t>
            </a:r>
            <a:r>
              <a:rPr lang="en-US" sz="2800" dirty="0" smtClean="0">
                <a:solidFill>
                  <a:schemeClr val="bg1"/>
                </a:solidFill>
                <a:effectLst>
                  <a:glow rad="342900">
                    <a:srgbClr val="FF0000">
                      <a:alpha val="63000"/>
                    </a:srgbClr>
                  </a:glow>
                </a:effectLst>
                <a:latin typeface="Bodoni MT Black" panose="02070A03080606020203" pitchFamily="18" charset="0"/>
              </a:rPr>
              <a:t> in Washington DC </a:t>
            </a:r>
            <a:endParaRPr lang="en-US" sz="2800" dirty="0">
              <a:solidFill>
                <a:schemeClr val="bg1"/>
              </a:solidFill>
              <a:effectLst>
                <a:glow rad="342900">
                  <a:srgbClr val="FF0000">
                    <a:alpha val="63000"/>
                  </a:srgbClr>
                </a:glow>
              </a:effectLst>
              <a:latin typeface="Bodoni MT Black" panose="02070A03080606020203" pitchFamily="18" charset="0"/>
            </a:endParaRPr>
          </a:p>
        </p:txBody>
      </p:sp>
    </p:spTree>
    <p:extLst>
      <p:ext uri="{BB962C8B-B14F-4D97-AF65-F5344CB8AC3E}">
        <p14:creationId xmlns:p14="http://schemas.microsoft.com/office/powerpoint/2010/main" val="34191343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0"/>
            <a:ext cx="92424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342900" y="19050"/>
            <a:ext cx="890746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rgbClr val="FFFFFF"/>
                </a:solidFill>
                <a:effectLst>
                  <a:glow rad="342900">
                    <a:srgbClr val="FF0000">
                      <a:alpha val="63000"/>
                    </a:srgbClr>
                  </a:glow>
                </a:effectLst>
                <a:latin typeface="Bodoni MT Black" panose="02070A03080606020203" pitchFamily="18" charset="0"/>
              </a:rPr>
              <a:t>HOOVERVILLES</a:t>
            </a:r>
            <a:endParaRPr lang="en-US" sz="6000" dirty="0">
              <a:solidFill>
                <a:srgbClr val="FFFFFF"/>
              </a:solidFill>
              <a:effectLst>
                <a:glow rad="342900">
                  <a:srgbClr val="FF0000">
                    <a:alpha val="63000"/>
                  </a:srgbClr>
                </a:glow>
              </a:effectLst>
              <a:latin typeface="Bodoni MT Black" panose="02070A03080606020203" pitchFamily="18" charset="0"/>
            </a:endParaRPr>
          </a:p>
        </p:txBody>
      </p:sp>
      <p:sp>
        <p:nvSpPr>
          <p:cNvPr id="3" name="Rectangle 2"/>
          <p:cNvSpPr/>
          <p:nvPr/>
        </p:nvSpPr>
        <p:spPr>
          <a:xfrm>
            <a:off x="304800" y="1257300"/>
            <a:ext cx="4572000" cy="5509200"/>
          </a:xfrm>
          <a:prstGeom prst="rect">
            <a:avLst/>
          </a:prstGeom>
        </p:spPr>
        <p:txBody>
          <a:bodyPr>
            <a:spAutoFit/>
          </a:bodyPr>
          <a:lstStyle/>
          <a:p>
            <a:pPr marL="285750" lvl="0" indent="-285750" eaLnBrk="0" fontAlgn="base" hangingPunct="0">
              <a:spcBef>
                <a:spcPct val="0"/>
              </a:spcBef>
              <a:spcAft>
                <a:spcPct val="0"/>
              </a:spcAft>
              <a:buFont typeface="Arial" panose="020B0604020202020204" pitchFamily="34" charset="0"/>
              <a:buChar char="•"/>
            </a:pPr>
            <a:r>
              <a:rPr lang="en-US" altLang="en-US" sz="3200" b="1" dirty="0">
                <a:solidFill>
                  <a:schemeClr val="bg1"/>
                </a:solidFill>
                <a:effectLst>
                  <a:glow rad="304800">
                    <a:schemeClr val="tx2"/>
                  </a:glow>
                </a:effectLst>
              </a:rPr>
              <a:t>A "</a:t>
            </a:r>
            <a:r>
              <a:rPr lang="en-US" altLang="en-US" sz="3200" b="1" dirty="0" err="1">
                <a:solidFill>
                  <a:schemeClr val="bg1"/>
                </a:solidFill>
                <a:effectLst>
                  <a:glow rad="304800">
                    <a:schemeClr val="tx2"/>
                  </a:glow>
                </a:effectLst>
              </a:rPr>
              <a:t>Hooverville</a:t>
            </a:r>
            <a:r>
              <a:rPr lang="en-US" altLang="en-US" sz="3200" b="1" dirty="0">
                <a:solidFill>
                  <a:schemeClr val="bg1"/>
                </a:solidFill>
                <a:effectLst>
                  <a:glow rad="304800">
                    <a:schemeClr val="tx2"/>
                  </a:glow>
                </a:effectLst>
              </a:rPr>
              <a:t>"  or shanty town was a community of houses or “</a:t>
            </a:r>
            <a:r>
              <a:rPr lang="en-US" altLang="en-US" sz="3200" b="1" dirty="0" err="1">
                <a:solidFill>
                  <a:schemeClr val="bg1"/>
                </a:solidFill>
                <a:effectLst>
                  <a:glow rad="304800">
                    <a:schemeClr val="tx2"/>
                  </a:glow>
                </a:effectLst>
              </a:rPr>
              <a:t>shantys</a:t>
            </a:r>
            <a:r>
              <a:rPr lang="en-US" altLang="en-US" sz="3200" b="1" dirty="0">
                <a:solidFill>
                  <a:schemeClr val="bg1"/>
                </a:solidFill>
                <a:effectLst>
                  <a:glow rad="304800">
                    <a:schemeClr val="tx2"/>
                  </a:glow>
                </a:effectLst>
              </a:rPr>
              <a:t>” made from scraps they could find</a:t>
            </a:r>
          </a:p>
          <a:p>
            <a:pPr marL="285750" lvl="0" indent="-285750" eaLnBrk="0" fontAlgn="base" hangingPunct="0">
              <a:spcBef>
                <a:spcPct val="0"/>
              </a:spcBef>
              <a:spcAft>
                <a:spcPct val="0"/>
              </a:spcAft>
              <a:buFont typeface="Arial" panose="020B0604020202020204" pitchFamily="34" charset="0"/>
              <a:buChar char="•"/>
            </a:pPr>
            <a:r>
              <a:rPr lang="en-US" altLang="en-US" sz="3200" b="1" dirty="0">
                <a:solidFill>
                  <a:schemeClr val="bg1"/>
                </a:solidFill>
                <a:effectLst>
                  <a:glow rad="304800">
                    <a:schemeClr val="tx2"/>
                  </a:glow>
                </a:effectLst>
              </a:rPr>
              <a:t>By calling them “</a:t>
            </a:r>
            <a:r>
              <a:rPr lang="en-US" altLang="en-US" sz="3200" b="1" dirty="0" err="1">
                <a:solidFill>
                  <a:schemeClr val="bg1"/>
                </a:solidFill>
                <a:effectLst>
                  <a:glow rad="304800">
                    <a:schemeClr val="tx2"/>
                  </a:glow>
                </a:effectLst>
              </a:rPr>
              <a:t>Hoovervilles</a:t>
            </a:r>
            <a:r>
              <a:rPr lang="en-US" altLang="en-US" sz="3200" b="1" dirty="0">
                <a:solidFill>
                  <a:schemeClr val="bg1"/>
                </a:solidFill>
                <a:effectLst>
                  <a:glow rad="304800">
                    <a:schemeClr val="tx2"/>
                  </a:glow>
                </a:effectLst>
              </a:rPr>
              <a:t>” people conveyed their disgust and disappointment with Hoover. </a:t>
            </a:r>
            <a:r>
              <a:rPr lang="en-US" altLang="en-US" sz="3200" dirty="0">
                <a:solidFill>
                  <a:schemeClr val="bg1"/>
                </a:solidFill>
                <a:effectLst>
                  <a:glow rad="304800">
                    <a:schemeClr val="tx2"/>
                  </a:glow>
                </a:effectLst>
              </a:rPr>
              <a:t>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9283">
            <a:off x="4898555" y="1507118"/>
            <a:ext cx="3980329" cy="42291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2" name="Picture 2" descr="http://cdn.history.com/sites/2/2013/12/hooverville-hero-H.jpe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12" b="97797" l="1800" r="96040"/>
                    </a14:imgEffect>
                  </a14:imgLayer>
                </a14:imgProps>
              </a:ext>
              <a:ext uri="{28A0092B-C50C-407E-A947-70E740481C1C}">
                <a14:useLocalDpi xmlns:a14="http://schemas.microsoft.com/office/drawing/2010/main" val="0"/>
              </a:ext>
            </a:extLst>
          </a:blip>
          <a:srcRect/>
          <a:stretch>
            <a:fillRect/>
          </a:stretch>
        </p:blipFill>
        <p:spPr bwMode="auto">
          <a:xfrm>
            <a:off x="5628637" y="1162050"/>
            <a:ext cx="3564576" cy="1165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320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bwMode="auto">
          <a:xfrm>
            <a:off x="2971800" y="228600"/>
            <a:ext cx="2438400" cy="1676400"/>
          </a:xfrm>
          <a:prstGeom prst="wedgeRoundRectCallout">
            <a:avLst>
              <a:gd name="adj1" fmla="val 83073"/>
              <a:gd name="adj2" fmla="val -20395"/>
              <a:gd name="adj3" fmla="val 16667"/>
            </a:avLst>
          </a:prstGeom>
          <a:ln w="38100">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400" b="0" i="0" u="none" strike="noStrike" cap="none" normalizeH="0" baseline="0" dirty="0" smtClean="0">
                <a:ln>
                  <a:noFill/>
                </a:ln>
                <a:solidFill>
                  <a:schemeClr val="tx1"/>
                </a:solidFill>
                <a:effectLst/>
                <a:latin typeface="Times" pitchFamily="18" charset="0"/>
              </a:rPr>
              <a:t>Hi</a:t>
            </a:r>
            <a:r>
              <a:rPr kumimoji="0" lang="en-US" sz="3400" b="0" i="0" u="none" strike="noStrike" cap="none" normalizeH="0" dirty="0" smtClean="0">
                <a:ln>
                  <a:noFill/>
                </a:ln>
                <a:solidFill>
                  <a:schemeClr val="tx1"/>
                </a:solidFill>
                <a:effectLst/>
                <a:latin typeface="Times" pitchFamily="18" charset="0"/>
              </a:rPr>
              <a:t> Neighbor!</a:t>
            </a:r>
            <a:endParaRPr kumimoji="0" lang="en-US" sz="34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6881810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210379"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bwMode="auto">
          <a:xfrm>
            <a:off x="1371600" y="2286000"/>
            <a:ext cx="2438400" cy="1447800"/>
          </a:xfrm>
          <a:prstGeom prst="wedgeRoundRectCallout">
            <a:avLst>
              <a:gd name="adj1" fmla="val 79948"/>
              <a:gd name="adj2" fmla="val -44259"/>
              <a:gd name="adj3" fmla="val 16667"/>
            </a:avLst>
          </a:prstGeom>
          <a:ln w="38100">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400" b="0" i="0" u="none" strike="noStrike" cap="none" normalizeH="0" baseline="0" dirty="0" smtClean="0">
                <a:ln>
                  <a:noFill/>
                </a:ln>
                <a:solidFill>
                  <a:schemeClr val="tx1"/>
                </a:solidFill>
                <a:effectLst/>
                <a:latin typeface="Times" pitchFamily="18" charset="0"/>
              </a:rPr>
              <a:t>Any spare food?</a:t>
            </a:r>
          </a:p>
        </p:txBody>
      </p:sp>
    </p:spTree>
    <p:extLst>
      <p:ext uri="{BB962C8B-B14F-4D97-AF65-F5344CB8AC3E}">
        <p14:creationId xmlns:p14="http://schemas.microsoft.com/office/powerpoint/2010/main" val="34748898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10287000" cy="7941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half" idx="2"/>
          </p:nvPr>
        </p:nvSpPr>
        <p:spPr/>
        <p:txBody>
          <a:bodyPr/>
          <a:lstStyle/>
          <a:p>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746" y="914400"/>
            <a:ext cx="3982403"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4">
            <a:duotone>
              <a:prstClr val="black"/>
              <a:schemeClr val="accent3">
                <a:tint val="45000"/>
                <a:satMod val="400000"/>
              </a:schemeClr>
            </a:duotone>
            <a:extLst>
              <a:ext uri="{28A0092B-C50C-407E-A947-70E740481C1C}">
                <a14:useLocalDpi xmlns:a14="http://schemas.microsoft.com/office/drawing/2010/main" val="0"/>
              </a:ext>
            </a:extLst>
          </a:blip>
          <a:srcRect b="6793"/>
          <a:stretch/>
        </p:blipFill>
        <p:spPr bwMode="auto">
          <a:xfrm>
            <a:off x="685800" y="952500"/>
            <a:ext cx="3978640"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2094" y="-6013"/>
            <a:ext cx="9146094" cy="101566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000" b="1" spc="150" dirty="0" smtClean="0">
                <a:ln w="11430"/>
                <a:solidFill>
                  <a:srgbClr val="F8F8F8"/>
                </a:solidFill>
                <a:effectLst>
                  <a:glow rad="228600">
                    <a:schemeClr val="accent6">
                      <a:satMod val="175000"/>
                      <a:alpha val="40000"/>
                    </a:schemeClr>
                  </a:glow>
                  <a:outerShdw blurRad="25400" algn="tl" rotWithShape="0">
                    <a:srgbClr val="000000">
                      <a:alpha val="43000"/>
                    </a:srgbClr>
                  </a:outerShdw>
                </a:effectLst>
                <a:latin typeface="Bodoni MT Black" panose="02070A03080606020203" pitchFamily="18" charset="0"/>
              </a:rPr>
              <a:t>Life has changed a lot</a:t>
            </a:r>
            <a:endParaRPr lang="en-US" sz="6000" b="1" spc="150" dirty="0">
              <a:ln w="11430"/>
              <a:solidFill>
                <a:srgbClr val="F8F8F8"/>
              </a:solidFill>
              <a:effectLst>
                <a:glow rad="228600">
                  <a:schemeClr val="accent6">
                    <a:satMod val="175000"/>
                    <a:alpha val="40000"/>
                  </a:schemeClr>
                </a:glow>
                <a:outerShdw blurRad="25400" algn="tl" rotWithShape="0">
                  <a:srgbClr val="000000">
                    <a:alpha val="43000"/>
                  </a:srgbClr>
                </a:outerShdw>
              </a:effectLst>
              <a:latin typeface="Bodoni MT Black" panose="02070A03080606020203" pitchFamily="18" charset="0"/>
            </a:endParaRPr>
          </a:p>
        </p:txBody>
      </p:sp>
    </p:spTree>
    <p:extLst>
      <p:ext uri="{BB962C8B-B14F-4D97-AF65-F5344CB8AC3E}">
        <p14:creationId xmlns:p14="http://schemas.microsoft.com/office/powerpoint/2010/main" val="15696613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8" y="-539750"/>
            <a:ext cx="10290176" cy="794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http://nhdjmblacktuesday.weebly.com/uploads/1/6/1/2/16127522/5584662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1932">
            <a:off x="824294" y="3611883"/>
            <a:ext cx="3915255" cy="2603644"/>
          </a:xfrm>
          <a:prstGeom prst="roundRect">
            <a:avLst>
              <a:gd name="adj" fmla="val 8594"/>
            </a:avLst>
          </a:prstGeom>
          <a:solidFill>
            <a:srgbClr val="FFFFFF">
              <a:shade val="85000"/>
            </a:srgbClr>
          </a:solidFill>
          <a:ln>
            <a:noFill/>
          </a:ln>
          <a:effectLst/>
          <a:extLst/>
        </p:spPr>
      </p:pic>
      <p:sp>
        <p:nvSpPr>
          <p:cNvPr id="7" name="Rectangle 6"/>
          <p:cNvSpPr/>
          <p:nvPr/>
        </p:nvSpPr>
        <p:spPr>
          <a:xfrm>
            <a:off x="959922" y="6250333"/>
            <a:ext cx="2890817" cy="369332"/>
          </a:xfrm>
          <a:prstGeom prst="rect">
            <a:avLst/>
          </a:prstGeom>
        </p:spPr>
        <p:txBody>
          <a:bodyPr wrap="square">
            <a:spAutoFit/>
          </a:bodyPr>
          <a:lstStyle/>
          <a:p>
            <a:r>
              <a:rPr lang="en-US" dirty="0">
                <a:solidFill>
                  <a:schemeClr val="bg1"/>
                </a:solidFill>
                <a:latin typeface="Open Sans"/>
              </a:rPr>
              <a:t>“Hoover </a:t>
            </a:r>
            <a:r>
              <a:rPr lang="en-US" dirty="0" smtClean="0">
                <a:solidFill>
                  <a:schemeClr val="bg1"/>
                </a:solidFill>
                <a:latin typeface="Open Sans"/>
              </a:rPr>
              <a:t>Blankets</a:t>
            </a:r>
            <a:r>
              <a:rPr lang="en-US" dirty="0">
                <a:solidFill>
                  <a:schemeClr val="bg1"/>
                </a:solidFill>
                <a:latin typeface="Open Sans"/>
              </a:rPr>
              <a:t>” </a:t>
            </a:r>
            <a:endParaRPr lang="en-US" dirty="0">
              <a:solidFill>
                <a:schemeClr val="bg1"/>
              </a:solidFill>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91081">
            <a:off x="6069448" y="217525"/>
            <a:ext cx="2793290" cy="371887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05600" y="3336716"/>
            <a:ext cx="1774845" cy="369332"/>
          </a:xfrm>
          <a:prstGeom prst="rect">
            <a:avLst/>
          </a:prstGeom>
        </p:spPr>
        <p:txBody>
          <a:bodyPr wrap="none">
            <a:spAutoFit/>
          </a:bodyPr>
          <a:lstStyle/>
          <a:p>
            <a:r>
              <a:rPr lang="en-US" dirty="0">
                <a:solidFill>
                  <a:schemeClr val="bg1"/>
                </a:solidFill>
                <a:latin typeface="Open Sans"/>
              </a:rPr>
              <a:t>“Hoover </a:t>
            </a:r>
            <a:r>
              <a:rPr lang="en-US" dirty="0" smtClean="0">
                <a:solidFill>
                  <a:schemeClr val="bg1"/>
                </a:solidFill>
                <a:latin typeface="Open Sans"/>
              </a:rPr>
              <a:t>Flags</a:t>
            </a:r>
            <a:r>
              <a:rPr lang="en-US" dirty="0">
                <a:solidFill>
                  <a:schemeClr val="bg1"/>
                </a:solidFill>
                <a:latin typeface="Open Sans"/>
              </a:rPr>
              <a:t>” </a:t>
            </a:r>
            <a:endParaRPr lang="en-US" dirty="0">
              <a:solidFill>
                <a:schemeClr val="bg1"/>
              </a:solidFill>
            </a:endParaRPr>
          </a:p>
        </p:txBody>
      </p:sp>
      <p:pic>
        <p:nvPicPr>
          <p:cNvPr id="11269" name="Picture 5" descr="http://www.ecommcode.com/hoover/hooveronline/HooverCRB/images/crb_images_a2/1915-26.jpg"/>
          <p:cNvPicPr>
            <a:picLocks noChangeAspect="1" noChangeArrowheads="1"/>
          </p:cNvPicPr>
          <p:nvPr/>
        </p:nvPicPr>
        <p:blipFill rotWithShape="1">
          <a:blip r:embed="rId5">
            <a:extLst>
              <a:ext uri="{28A0092B-C50C-407E-A947-70E740481C1C}">
                <a14:useLocalDpi xmlns:a14="http://schemas.microsoft.com/office/drawing/2010/main" val="0"/>
              </a:ext>
            </a:extLst>
          </a:blip>
          <a:srcRect b="14157"/>
          <a:stretch/>
        </p:blipFill>
        <p:spPr bwMode="auto">
          <a:xfrm rot="21150919">
            <a:off x="423593" y="1023550"/>
            <a:ext cx="3513454" cy="2527466"/>
          </a:xfrm>
          <a:prstGeom prst="roundRect">
            <a:avLst>
              <a:gd name="adj" fmla="val 8594"/>
            </a:avLst>
          </a:prstGeom>
          <a:solidFill>
            <a:srgbClr val="FFFFFF">
              <a:shade val="85000"/>
            </a:srgbClr>
          </a:solidFill>
          <a:ln>
            <a:noFill/>
          </a:ln>
          <a:effectLst/>
          <a:extLst/>
        </p:spPr>
      </p:pic>
      <p:sp>
        <p:nvSpPr>
          <p:cNvPr id="9" name="Rectangle 8"/>
          <p:cNvSpPr/>
          <p:nvPr/>
        </p:nvSpPr>
        <p:spPr>
          <a:xfrm>
            <a:off x="3933387" y="1065793"/>
            <a:ext cx="1934014" cy="1477328"/>
          </a:xfrm>
          <a:prstGeom prst="rect">
            <a:avLst/>
          </a:prstGeom>
        </p:spPr>
        <p:txBody>
          <a:bodyPr wrap="square">
            <a:spAutoFit/>
          </a:bodyPr>
          <a:lstStyle/>
          <a:p>
            <a:pPr algn="ctr"/>
            <a:r>
              <a:rPr lang="en-US" sz="1500" dirty="0">
                <a:solidFill>
                  <a:schemeClr val="bg1"/>
                </a:solidFill>
                <a:latin typeface="Open Sans"/>
              </a:rPr>
              <a:t>When soles wore out of shoes, the cardboard used to replace them was dubbed “Hoover L</a:t>
            </a:r>
            <a:r>
              <a:rPr lang="en-US" sz="1500" dirty="0" smtClean="0">
                <a:solidFill>
                  <a:schemeClr val="bg1"/>
                </a:solidFill>
                <a:latin typeface="Open Sans"/>
              </a:rPr>
              <a:t>eather</a:t>
            </a:r>
            <a:r>
              <a:rPr lang="en-US" sz="1500" dirty="0" smtClean="0">
                <a:solidFill>
                  <a:srgbClr val="101010"/>
                </a:solidFill>
                <a:latin typeface="Open Sans"/>
              </a:rPr>
              <a:t>” </a:t>
            </a:r>
            <a:endParaRPr lang="en-US" sz="1500" dirty="0"/>
          </a:p>
        </p:txBody>
      </p:sp>
      <p:pic>
        <p:nvPicPr>
          <p:cNvPr id="11271" name="Picture 7" descr="http://t1.gstatic.com/images?q=tbn:ANd9GcQUkm83souNB32QVG_PXocNR3tzWl6A1sx2p7dfgc19dDUMtlhD">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9434" y="4267200"/>
            <a:ext cx="4341747" cy="1675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5"/>
          <p:cNvSpPr/>
          <p:nvPr/>
        </p:nvSpPr>
        <p:spPr>
          <a:xfrm>
            <a:off x="124368" y="138194"/>
            <a:ext cx="6324600" cy="584775"/>
          </a:xfrm>
          <a:prstGeom prst="rect">
            <a:avLst/>
          </a:prstGeom>
          <a:solidFill>
            <a:srgbClr val="EE512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1600" dirty="0">
                <a:solidFill>
                  <a:schemeClr val="bg1"/>
                </a:solidFill>
                <a:latin typeface="Open Sans"/>
              </a:rPr>
              <a:t>In addition to the term “</a:t>
            </a:r>
            <a:r>
              <a:rPr lang="en-US" sz="1600" dirty="0" err="1">
                <a:solidFill>
                  <a:schemeClr val="bg1"/>
                </a:solidFill>
                <a:latin typeface="Open Sans"/>
              </a:rPr>
              <a:t>Hooverville</a:t>
            </a:r>
            <a:r>
              <a:rPr lang="en-US" sz="1600" dirty="0">
                <a:solidFill>
                  <a:schemeClr val="bg1"/>
                </a:solidFill>
                <a:latin typeface="Open Sans"/>
              </a:rPr>
              <a:t>,” President Hoover’s name was used mockingly in other ways during the Great Depression. </a:t>
            </a:r>
            <a:endParaRPr lang="en-US" sz="1600" dirty="0">
              <a:solidFill>
                <a:schemeClr val="bg1"/>
              </a:solidFill>
            </a:endParaRPr>
          </a:p>
        </p:txBody>
      </p:sp>
      <p:sp>
        <p:nvSpPr>
          <p:cNvPr id="14" name="Rectangle 13"/>
          <p:cNvSpPr/>
          <p:nvPr/>
        </p:nvSpPr>
        <p:spPr>
          <a:xfrm>
            <a:off x="5867400" y="6065667"/>
            <a:ext cx="2890817" cy="369332"/>
          </a:xfrm>
          <a:prstGeom prst="rect">
            <a:avLst/>
          </a:prstGeom>
        </p:spPr>
        <p:txBody>
          <a:bodyPr wrap="square">
            <a:spAutoFit/>
          </a:bodyPr>
          <a:lstStyle/>
          <a:p>
            <a:r>
              <a:rPr lang="en-US" dirty="0">
                <a:solidFill>
                  <a:schemeClr val="bg1"/>
                </a:solidFill>
                <a:latin typeface="Open Sans"/>
              </a:rPr>
              <a:t>“Hoover </a:t>
            </a:r>
            <a:r>
              <a:rPr lang="en-US" dirty="0" smtClean="0">
                <a:solidFill>
                  <a:schemeClr val="bg1"/>
                </a:solidFill>
                <a:latin typeface="Open Sans"/>
              </a:rPr>
              <a:t>Wagon” </a:t>
            </a:r>
            <a:endParaRPr lang="en-US" dirty="0">
              <a:solidFill>
                <a:schemeClr val="bg1"/>
              </a:solidFill>
            </a:endParaRPr>
          </a:p>
        </p:txBody>
      </p:sp>
    </p:spTree>
    <p:extLst>
      <p:ext uri="{BB962C8B-B14F-4D97-AF65-F5344CB8AC3E}">
        <p14:creationId xmlns:p14="http://schemas.microsoft.com/office/powerpoint/2010/main" val="29761909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183" t="4256" r="11009" b="-1"/>
          <a:stretch/>
        </p:blipFill>
        <p:spPr>
          <a:xfrm>
            <a:off x="1" y="-1"/>
            <a:ext cx="9144000" cy="6858001"/>
          </a:xfrm>
          <a:prstGeom prst="rect">
            <a:avLst/>
          </a:prstGeom>
        </p:spPr>
      </p:pic>
      <p:sp>
        <p:nvSpPr>
          <p:cNvPr id="6" name="Rectangle 5"/>
          <p:cNvSpPr/>
          <p:nvPr/>
        </p:nvSpPr>
        <p:spPr>
          <a:xfrm>
            <a:off x="4419600" y="914400"/>
            <a:ext cx="4572000" cy="5016758"/>
          </a:xfrm>
          <a:prstGeom prst="rect">
            <a:avLst/>
          </a:prstGeom>
        </p:spPr>
        <p:txBody>
          <a:bodyPr>
            <a:spAutoFit/>
          </a:bodyPr>
          <a:lstStyle/>
          <a:p>
            <a:pPr lvl="0" algn="ctr" eaLnBrk="0" fontAlgn="base" hangingPunct="0">
              <a:spcBef>
                <a:spcPct val="0"/>
              </a:spcBef>
              <a:spcAft>
                <a:spcPct val="0"/>
              </a:spcAft>
            </a:pPr>
            <a:r>
              <a:rPr lang="en-US" altLang="en-US" sz="3200" b="1" dirty="0" smtClean="0">
                <a:solidFill>
                  <a:schemeClr val="bg1"/>
                </a:solidFill>
                <a:effectLst>
                  <a:glow rad="304800">
                    <a:schemeClr val="tx2"/>
                  </a:glow>
                </a:effectLst>
              </a:rPr>
              <a:t>Part of the reason you came to DC to set up your Shanty was to show your support for the passage of the </a:t>
            </a:r>
            <a:r>
              <a:rPr lang="en-US" altLang="en-US" sz="3200" b="1" dirty="0" smtClean="0">
                <a:solidFill>
                  <a:srgbClr val="FF0000"/>
                </a:solidFill>
                <a:effectLst>
                  <a:glow rad="304800">
                    <a:schemeClr val="tx2"/>
                  </a:glow>
                </a:effectLst>
              </a:rPr>
              <a:t>PUTNAM BILL</a:t>
            </a:r>
            <a:r>
              <a:rPr lang="en-US" altLang="en-US" sz="3200" b="1" dirty="0" smtClean="0">
                <a:solidFill>
                  <a:schemeClr val="bg1"/>
                </a:solidFill>
                <a:effectLst>
                  <a:glow rad="304800">
                    <a:schemeClr val="tx2"/>
                  </a:glow>
                </a:effectLst>
              </a:rPr>
              <a:t>.  If Congress passes the </a:t>
            </a:r>
            <a:r>
              <a:rPr lang="en-US" altLang="en-US" sz="3200" b="1" dirty="0" smtClean="0">
                <a:solidFill>
                  <a:srgbClr val="FF0000"/>
                </a:solidFill>
                <a:effectLst>
                  <a:glow rad="304800">
                    <a:schemeClr val="tx2"/>
                  </a:glow>
                </a:effectLst>
              </a:rPr>
              <a:t>PUTNAM BILL</a:t>
            </a:r>
            <a:r>
              <a:rPr lang="en-US" altLang="en-US" sz="3200" b="1" dirty="0" smtClean="0">
                <a:solidFill>
                  <a:schemeClr val="bg1"/>
                </a:solidFill>
                <a:effectLst>
                  <a:glow rad="304800">
                    <a:schemeClr val="tx2"/>
                  </a:glow>
                </a:effectLst>
              </a:rPr>
              <a:t>  it would be VERY beneficial for </a:t>
            </a:r>
            <a:r>
              <a:rPr lang="en-US" altLang="en-US" sz="3200" b="1" dirty="0" smtClean="0">
                <a:solidFill>
                  <a:srgbClr val="00B0F0"/>
                </a:solidFill>
                <a:effectLst>
                  <a:glow rad="304800">
                    <a:schemeClr val="tx2"/>
                  </a:glow>
                </a:effectLst>
              </a:rPr>
              <a:t>WWI Veterans</a:t>
            </a:r>
            <a:r>
              <a:rPr lang="en-US" altLang="en-US" sz="3200" b="1" dirty="0" smtClean="0">
                <a:solidFill>
                  <a:schemeClr val="bg1"/>
                </a:solidFill>
                <a:effectLst>
                  <a:glow rad="304800">
                    <a:schemeClr val="tx2"/>
                  </a:glow>
                </a:effectLst>
              </a:rPr>
              <a:t> like yourself.</a:t>
            </a:r>
            <a:endParaRPr lang="en-US" altLang="en-US" sz="3200" dirty="0">
              <a:solidFill>
                <a:schemeClr val="bg1"/>
              </a:solidFill>
              <a:effectLst>
                <a:glow rad="304800">
                  <a:schemeClr val="tx2"/>
                </a:glow>
              </a:effectLst>
            </a:endParaRPr>
          </a:p>
        </p:txBody>
      </p:sp>
      <p:pic>
        <p:nvPicPr>
          <p:cNvPr id="1741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602" r="89930">
                        <a14:foregroundMark x1="43794" y1="5183" x2="47073" y2="18598"/>
                        <a14:foregroundMark x1="51288" y1="17378" x2="62529" y2="21646"/>
                        <a14:foregroundMark x1="45199" y1="5793" x2="50351" y2="10671"/>
                        <a14:foregroundMark x1="27400" y1="10061" x2="27400" y2="10061"/>
                        <a14:foregroundMark x1="45433" y1="4573" x2="45433" y2="4573"/>
                        <a14:foregroundMark x1="43326" y1="4116" x2="43326" y2="4116"/>
                        <a14:foregroundMark x1="41452" y1="3811" x2="41452" y2="3811"/>
                        <a14:backgroundMark x1="23185" y1="88415" x2="28337" y2="97561"/>
                        <a14:backgroundMark x1="42389" y1="2134" x2="66276" y2="2744"/>
                        <a14:backgroundMark x1="40515" y1="1524" x2="40515" y2="1524"/>
                        <a14:backgroundMark x1="38173" y1="3354" x2="41452" y2="2439"/>
                        <a14:backgroundMark x1="58782" y1="15549" x2="58782" y2="15549"/>
                        <a14:backgroundMark x1="53396" y1="3049" x2="59485" y2="88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2000" y="94626"/>
            <a:ext cx="4495800" cy="6906896"/>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12683"/>
            <a:ext cx="9220200" cy="676148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7414" name="Picture 6" descr="http://www.trbimg.com/img-1391117519/turbine/chi-bonus30truck-20130312/4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0400" y="543736"/>
            <a:ext cx="8793613" cy="6082249"/>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2.bp.blogspot.com/-Mw-kcGybx_Y/Uo-gqN8WoJI/AAAAAAAAApE/y_ghfIGFAlY/s640/at0058g_2s_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584" y="1676400"/>
            <a:ext cx="10410690" cy="40992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17561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animEffect transition="in" filter="barn(inVertical)">
                                      <p:cBhvr>
                                        <p:cTn id="13" dur="500"/>
                                        <p:tgtEl>
                                          <p:spTgt spid="17412"/>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decel="100000" fill="hold" nodeType="clickEffect">
                                  <p:stCondLst>
                                    <p:cond delay="0"/>
                                  </p:stCondLst>
                                  <p:childTnLst>
                                    <p:animMotion origin="layout" path="M -2.20573 0.14837 L 0.25157 0.14398 " pathEditMode="relative" rAng="0" ptsTypes="AA">
                                      <p:cBhvr>
                                        <p:cTn id="17" dur="10000" spd="-100000" fill="hold"/>
                                        <p:tgtEl>
                                          <p:spTgt spid="17414"/>
                                        </p:tgtEl>
                                        <p:attrNameLst>
                                          <p:attrName>ppt_x</p:attrName>
                                          <p:attrName>ppt_y</p:attrName>
                                        </p:attrNameLst>
                                      </p:cBhvr>
                                      <p:rCtr x="122865" y="-231"/>
                                    </p:animMotion>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_vector-camouflage-seamless-background-prev1-by-dragon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body" sz="half" idx="1"/>
          </p:nvPr>
        </p:nvSpPr>
        <p:spPr>
          <a:xfrm>
            <a:off x="228600" y="1447800"/>
            <a:ext cx="4800600" cy="5105400"/>
          </a:xfrm>
          <a:solidFill>
            <a:schemeClr val="bg1">
              <a:alpha val="72156"/>
            </a:schemeClr>
          </a:solidFill>
          <a:ln w="76200">
            <a:solidFill>
              <a:srgbClr val="808000"/>
            </a:solidFill>
            <a:miter lim="800000"/>
            <a:headEnd/>
            <a:tailEnd/>
          </a:ln>
        </p:spPr>
        <p:txBody>
          <a:bodyPr/>
          <a:lstStyle/>
          <a:p>
            <a:pPr eaLnBrk="1" hangingPunct="1"/>
            <a:r>
              <a:rPr lang="en-US" altLang="en-US" sz="2800" b="1" dirty="0" smtClean="0"/>
              <a:t>Spring of 1932 about 15,000 World War I vets arrived in Washington to support the passage of the proposed Putnam Bill </a:t>
            </a:r>
          </a:p>
          <a:p>
            <a:pPr eaLnBrk="1" hangingPunct="1"/>
            <a:r>
              <a:rPr lang="en-US" altLang="en-US" sz="2800" b="1" dirty="0" smtClean="0"/>
              <a:t>If the bill passed WWI Vets would be issued a $1000 bonus immediately instead of waiting until its scheduled date of 1945</a:t>
            </a:r>
          </a:p>
        </p:txBody>
      </p:sp>
      <p:pic>
        <p:nvPicPr>
          <p:cNvPr id="23556" name="Picture 5" descr="bonus_army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4625">
            <a:off x="5334000" y="1600200"/>
            <a:ext cx="3497263" cy="4772025"/>
          </a:xfrm>
          <a:prstGeom prst="rect">
            <a:avLst/>
          </a:prstGeom>
          <a:noFill/>
          <a:ln w="7620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23557" name="AutoShape 6"/>
          <p:cNvSpPr>
            <a:spLocks noChangeArrowheads="1"/>
          </p:cNvSpPr>
          <p:nvPr/>
        </p:nvSpPr>
        <p:spPr bwMode="auto">
          <a:xfrm>
            <a:off x="4953000" y="2133600"/>
            <a:ext cx="1828800" cy="1600200"/>
          </a:xfrm>
          <a:prstGeom prst="wedgeEllipseCallout">
            <a:avLst>
              <a:gd name="adj1" fmla="val 31079"/>
              <a:gd name="adj2" fmla="val 92856"/>
            </a:avLst>
          </a:prstGeom>
          <a:solidFill>
            <a:schemeClr val="bg1"/>
          </a:solidFill>
          <a:ln w="57150">
            <a:solidFill>
              <a:schemeClr val="tx1"/>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0" fontAlgn="base" hangingPunct="0">
              <a:spcBef>
                <a:spcPct val="0"/>
              </a:spcBef>
              <a:spcAft>
                <a:spcPct val="0"/>
              </a:spcAft>
            </a:pPr>
            <a:endParaRPr lang="en-US" altLang="en-US" smtClean="0">
              <a:solidFill>
                <a:srgbClr val="000000"/>
              </a:solidFill>
            </a:endParaRPr>
          </a:p>
        </p:txBody>
      </p:sp>
      <p:sp>
        <p:nvSpPr>
          <p:cNvPr id="23558" name="Text Box 7"/>
          <p:cNvSpPr txBox="1">
            <a:spLocks noChangeArrowheads="1"/>
          </p:cNvSpPr>
          <p:nvPr/>
        </p:nvSpPr>
        <p:spPr bwMode="auto">
          <a:xfrm>
            <a:off x="5029200" y="2362200"/>
            <a:ext cx="1676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0" fontAlgn="base" hangingPunct="0">
              <a:spcBef>
                <a:spcPct val="50000"/>
              </a:spcBef>
              <a:spcAft>
                <a:spcPct val="0"/>
              </a:spcAft>
            </a:pPr>
            <a:r>
              <a:rPr lang="en-US" altLang="en-US" smtClean="0">
                <a:solidFill>
                  <a:srgbClr val="000000"/>
                </a:solidFill>
              </a:rPr>
              <a:t>Pay us our bonus early!</a:t>
            </a:r>
          </a:p>
        </p:txBody>
      </p:sp>
      <p:pic>
        <p:nvPicPr>
          <p:cNvPr id="23559" name="Picture 8" descr="MC90025075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5222875"/>
            <a:ext cx="16764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4"/>
          <p:cNvSpPr>
            <a:spLocks noChangeArrowheads="1" noChangeShapeType="1" noTextEdit="1"/>
          </p:cNvSpPr>
          <p:nvPr/>
        </p:nvSpPr>
        <p:spPr bwMode="auto">
          <a:xfrm>
            <a:off x="609003" y="228600"/>
            <a:ext cx="8001000" cy="11430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kern="10" dirty="0" smtClean="0">
                <a:ln w="11430"/>
                <a:gradFill>
                  <a:gsLst>
                    <a:gs pos="0">
                      <a:srgbClr val="DDEBCF"/>
                    </a:gs>
                    <a:gs pos="50000">
                      <a:srgbClr val="9CB86E"/>
                    </a:gs>
                    <a:gs pos="100000">
                      <a:srgbClr val="156B13"/>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odoni MT Black" panose="02070A03080606020203" pitchFamily="18" charset="0"/>
              </a:rPr>
              <a:t>Bonus Army</a:t>
            </a:r>
            <a:endParaRPr lang="en-US" sz="3600" b="1" kern="10" dirty="0">
              <a:ln w="11430"/>
              <a:gradFill>
                <a:gsLst>
                  <a:gs pos="0">
                    <a:srgbClr val="DDEBCF"/>
                  </a:gs>
                  <a:gs pos="50000">
                    <a:srgbClr val="9CB86E"/>
                  </a:gs>
                  <a:gs pos="100000">
                    <a:srgbClr val="156B13"/>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odoni MT Black" panose="02070A03080606020203" pitchFamily="18" charset="0"/>
            </a:endParaRPr>
          </a:p>
        </p:txBody>
      </p:sp>
    </p:spTree>
    <p:extLst>
      <p:ext uri="{BB962C8B-B14F-4D97-AF65-F5344CB8AC3E}">
        <p14:creationId xmlns:p14="http://schemas.microsoft.com/office/powerpoint/2010/main" val="22605908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ExplorePAHistory-a0k7c6-a_3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7" descr="oa0l6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400" y="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9943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11" descr="ExplorePAHistory-a0k7c9-a_349"/>
          <p:cNvPicPr>
            <a:picLocks noChangeAspect="1" noChangeArrowheads="1"/>
          </p:cNvPicPr>
          <p:nvPr/>
        </p:nvPicPr>
        <p:blipFill rotWithShape="1">
          <a:blip r:embed="rId2">
            <a:extLst>
              <a:ext uri="{28A0092B-C50C-407E-A947-70E740481C1C}">
                <a14:useLocalDpi xmlns:a14="http://schemas.microsoft.com/office/drawing/2010/main" val="0"/>
              </a:ext>
            </a:extLst>
          </a:blip>
          <a:srcRect t="7294"/>
          <a:stretch/>
        </p:blipFill>
        <p:spPr bwMode="auto">
          <a:xfrm>
            <a:off x="-47296" y="0"/>
            <a:ext cx="9167648" cy="68578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606" name="Picture 12" descr="rejected"/>
          <p:cNvPicPr>
            <a:picLocks noChangeAspect="1" noChangeArrowheads="1"/>
          </p:cNvPicPr>
          <p:nvPr/>
        </p:nvPicPr>
        <p:blipFill>
          <a:blip r:embed="rId3">
            <a:clrChange>
              <a:clrFrom>
                <a:srgbClr val="8282FE"/>
              </a:clrFrom>
              <a:clrTo>
                <a:srgbClr val="8282FE">
                  <a:alpha val="0"/>
                </a:srgbClr>
              </a:clrTo>
            </a:clrChange>
            <a:extLst>
              <a:ext uri="{28A0092B-C50C-407E-A947-70E740481C1C}">
                <a14:useLocalDpi xmlns:a14="http://schemas.microsoft.com/office/drawing/2010/main" val="0"/>
              </a:ext>
            </a:extLst>
          </a:blip>
          <a:srcRect/>
          <a:stretch>
            <a:fillRect/>
          </a:stretch>
        </p:blipFill>
        <p:spPr bwMode="auto">
          <a:xfrm>
            <a:off x="6019800" y="4156020"/>
            <a:ext cx="289560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1524000"/>
            <a:ext cx="4572000" cy="4401205"/>
          </a:xfrm>
          <a:prstGeom prst="rect">
            <a:avLst/>
          </a:prstGeom>
        </p:spPr>
        <p:txBody>
          <a:bodyPr>
            <a:spAutoFit/>
          </a:bodyPr>
          <a:lstStyle/>
          <a:p>
            <a:pPr marL="457200" indent="-457200">
              <a:buFont typeface="Arial" panose="020B0604020202020204" pitchFamily="34" charset="0"/>
              <a:buChar char="•"/>
            </a:pPr>
            <a:r>
              <a:rPr lang="en-US" altLang="en-US" sz="3500" b="1" dirty="0">
                <a:solidFill>
                  <a:schemeClr val="bg1"/>
                </a:solidFill>
                <a:effectLst>
                  <a:glow rad="127000">
                    <a:schemeClr val="tx1"/>
                  </a:glow>
                </a:effectLst>
              </a:rPr>
              <a:t>On June 17, 1932 the Senate voted down the Putnam Bill</a:t>
            </a:r>
          </a:p>
          <a:p>
            <a:pPr marL="457200" indent="-457200">
              <a:buFont typeface="Arial" panose="020B0604020202020204" pitchFamily="34" charset="0"/>
              <a:buChar char="•"/>
            </a:pPr>
            <a:r>
              <a:rPr lang="en-US" altLang="en-US" sz="3500" b="1" dirty="0" smtClean="0">
                <a:solidFill>
                  <a:schemeClr val="bg1"/>
                </a:solidFill>
                <a:effectLst>
                  <a:glow rad="127000">
                    <a:schemeClr val="tx1"/>
                  </a:glow>
                </a:effectLst>
              </a:rPr>
              <a:t>Hoover </a:t>
            </a:r>
            <a:r>
              <a:rPr lang="en-US" altLang="en-US" sz="3500" b="1" dirty="0">
                <a:solidFill>
                  <a:schemeClr val="bg1"/>
                </a:solidFill>
                <a:effectLst>
                  <a:glow rad="127000">
                    <a:schemeClr val="tx1"/>
                  </a:glow>
                </a:effectLst>
              </a:rPr>
              <a:t>called the Bonus marchers, “Communists and criminals</a:t>
            </a:r>
            <a:r>
              <a:rPr lang="en-US" altLang="en-US" sz="3500" b="1" dirty="0" smtClean="0">
                <a:solidFill>
                  <a:schemeClr val="bg1"/>
                </a:solidFill>
                <a:effectLst>
                  <a:glow rad="127000">
                    <a:schemeClr val="tx1"/>
                  </a:glow>
                </a:effectLst>
              </a:rPr>
              <a:t>”</a:t>
            </a:r>
            <a:endParaRPr lang="en-US" altLang="en-US" sz="3500" b="1" dirty="0">
              <a:solidFill>
                <a:schemeClr val="bg1"/>
              </a:solidFill>
              <a:effectLst>
                <a:glow rad="127000">
                  <a:schemeClr val="tx1"/>
                </a:glow>
              </a:effectLst>
            </a:endParaRPr>
          </a:p>
        </p:txBody>
      </p:sp>
      <p:sp>
        <p:nvSpPr>
          <p:cNvPr id="9" name="WordArt 4"/>
          <p:cNvSpPr>
            <a:spLocks noChangeArrowheads="1" noChangeShapeType="1" noTextEdit="1"/>
          </p:cNvSpPr>
          <p:nvPr/>
        </p:nvSpPr>
        <p:spPr bwMode="auto">
          <a:xfrm>
            <a:off x="609003" y="228600"/>
            <a:ext cx="8001000" cy="11430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kern="10" dirty="0" smtClean="0">
                <a:ln w="11430"/>
                <a:gradFill>
                  <a:gsLst>
                    <a:gs pos="0">
                      <a:srgbClr val="DDEBCF"/>
                    </a:gs>
                    <a:gs pos="50000">
                      <a:srgbClr val="9CB86E"/>
                    </a:gs>
                    <a:gs pos="100000">
                      <a:srgbClr val="156B13"/>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odoni MT Black" panose="02070A03080606020203" pitchFamily="18" charset="0"/>
              </a:rPr>
              <a:t>Putnam Bill Rejected</a:t>
            </a:r>
            <a:endParaRPr lang="en-US" sz="3600" b="1" kern="10" dirty="0">
              <a:ln w="11430"/>
              <a:gradFill>
                <a:gsLst>
                  <a:gs pos="0">
                    <a:srgbClr val="DDEBCF"/>
                  </a:gs>
                  <a:gs pos="50000">
                    <a:srgbClr val="9CB86E"/>
                  </a:gs>
                  <a:gs pos="100000">
                    <a:srgbClr val="156B13"/>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odoni MT Black" panose="02070A03080606020203" pitchFamily="18" charset="0"/>
            </a:endParaRPr>
          </a:p>
        </p:txBody>
      </p:sp>
    </p:spTree>
    <p:extLst>
      <p:ext uri="{BB962C8B-B14F-4D97-AF65-F5344CB8AC3E}">
        <p14:creationId xmlns:p14="http://schemas.microsoft.com/office/powerpoint/2010/main" val="312061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4" descr="theon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6327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0"/>
            <a:ext cx="9364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35213" y="1791635"/>
            <a:ext cx="4572000" cy="4939814"/>
          </a:xfrm>
          <a:prstGeom prst="rect">
            <a:avLst/>
          </a:prstGeom>
        </p:spPr>
        <p:txBody>
          <a:bodyPr>
            <a:spAutoFit/>
          </a:bodyPr>
          <a:lstStyle/>
          <a:p>
            <a:pPr marL="342900" lvl="0" indent="-342900" fontAlgn="base">
              <a:lnSpc>
                <a:spcPct val="90000"/>
              </a:lnSpc>
              <a:spcBef>
                <a:spcPct val="20000"/>
              </a:spcBef>
              <a:spcAft>
                <a:spcPct val="0"/>
              </a:spcAft>
              <a:buFontTx/>
              <a:buChar char="•"/>
            </a:pPr>
            <a:r>
              <a:rPr lang="en-US" altLang="en-US" sz="3000" b="1" kern="0" dirty="0">
                <a:solidFill>
                  <a:schemeClr val="bg1"/>
                </a:solidFill>
                <a:effectLst>
                  <a:glow rad="355600">
                    <a:schemeClr val="tx2"/>
                  </a:glow>
                </a:effectLst>
              </a:rPr>
              <a:t>MacArthur’s 12</a:t>
            </a:r>
            <a:r>
              <a:rPr lang="en-US" altLang="en-US" sz="3000" b="1" kern="0" baseline="30000" dirty="0">
                <a:solidFill>
                  <a:schemeClr val="bg1"/>
                </a:solidFill>
                <a:effectLst>
                  <a:glow rad="355600">
                    <a:schemeClr val="tx2"/>
                  </a:glow>
                </a:effectLst>
              </a:rPr>
              <a:t>th</a:t>
            </a:r>
            <a:r>
              <a:rPr lang="en-US" altLang="en-US" sz="3000" b="1" kern="0" dirty="0">
                <a:solidFill>
                  <a:schemeClr val="bg1"/>
                </a:solidFill>
                <a:effectLst>
                  <a:glow rad="355600">
                    <a:schemeClr val="tx2"/>
                  </a:glow>
                </a:effectLst>
              </a:rPr>
              <a:t> infantry gassed more than 1,000 marchers, including an 11-month old baby, who </a:t>
            </a:r>
            <a:r>
              <a:rPr lang="en-US" altLang="en-US" sz="3000" b="1" kern="0" dirty="0" smtClean="0">
                <a:solidFill>
                  <a:schemeClr val="bg1"/>
                </a:solidFill>
                <a:effectLst>
                  <a:glow rad="355600">
                    <a:schemeClr val="tx2"/>
                  </a:glow>
                </a:effectLst>
              </a:rPr>
              <a:t>died</a:t>
            </a:r>
          </a:p>
          <a:p>
            <a:pPr marL="800100" lvl="1" indent="-342900" fontAlgn="base">
              <a:lnSpc>
                <a:spcPct val="90000"/>
              </a:lnSpc>
              <a:spcBef>
                <a:spcPct val="20000"/>
              </a:spcBef>
              <a:spcAft>
                <a:spcPct val="0"/>
              </a:spcAft>
              <a:buFontTx/>
              <a:buChar char="•"/>
            </a:pPr>
            <a:r>
              <a:rPr lang="en-US" altLang="en-US" sz="3000" b="1" kern="0" dirty="0" smtClean="0">
                <a:solidFill>
                  <a:schemeClr val="bg1"/>
                </a:solidFill>
                <a:effectLst>
                  <a:glow rad="355600">
                    <a:schemeClr val="tx2"/>
                  </a:glow>
                </a:effectLst>
              </a:rPr>
              <a:t>Burned down </a:t>
            </a:r>
            <a:r>
              <a:rPr lang="en-US" altLang="en-US" sz="3000" b="1" kern="0" dirty="0" err="1" smtClean="0">
                <a:solidFill>
                  <a:schemeClr val="bg1"/>
                </a:solidFill>
                <a:effectLst>
                  <a:glow rad="355600">
                    <a:schemeClr val="tx2"/>
                  </a:glow>
                </a:effectLst>
              </a:rPr>
              <a:t>Shantys</a:t>
            </a:r>
            <a:endParaRPr lang="en-US" altLang="en-US" sz="3000" b="1" kern="0" dirty="0">
              <a:solidFill>
                <a:schemeClr val="bg1"/>
              </a:solidFill>
              <a:effectLst>
                <a:glow rad="355600">
                  <a:schemeClr val="tx2"/>
                </a:glow>
              </a:effectLst>
            </a:endParaRPr>
          </a:p>
          <a:p>
            <a:pPr marL="342900" lvl="0" indent="-342900" fontAlgn="base">
              <a:lnSpc>
                <a:spcPct val="90000"/>
              </a:lnSpc>
              <a:spcBef>
                <a:spcPct val="20000"/>
              </a:spcBef>
              <a:spcAft>
                <a:spcPct val="0"/>
              </a:spcAft>
              <a:buFontTx/>
              <a:buChar char="•"/>
            </a:pPr>
            <a:r>
              <a:rPr lang="en-US" altLang="en-US" sz="3000" b="1" kern="0" dirty="0">
                <a:solidFill>
                  <a:schemeClr val="bg1"/>
                </a:solidFill>
                <a:effectLst>
                  <a:glow rad="355600">
                    <a:schemeClr val="tx2"/>
                  </a:glow>
                </a:effectLst>
              </a:rPr>
              <a:t>Two vets were shot and scores injured</a:t>
            </a:r>
          </a:p>
          <a:p>
            <a:pPr marL="342900" lvl="0" indent="-342900" fontAlgn="base">
              <a:lnSpc>
                <a:spcPct val="90000"/>
              </a:lnSpc>
              <a:spcBef>
                <a:spcPct val="20000"/>
              </a:spcBef>
              <a:spcAft>
                <a:spcPct val="0"/>
              </a:spcAft>
              <a:buFontTx/>
              <a:buChar char="•"/>
            </a:pPr>
            <a:r>
              <a:rPr lang="en-US" altLang="en-US" sz="3000" b="1" kern="0" dirty="0">
                <a:solidFill>
                  <a:schemeClr val="bg1"/>
                </a:solidFill>
                <a:effectLst>
                  <a:glow rad="355600">
                    <a:schemeClr val="tx2"/>
                  </a:glow>
                </a:effectLst>
              </a:rPr>
              <a:t>Americans were outraged </a:t>
            </a:r>
            <a:r>
              <a:rPr lang="en-US" altLang="en-US" sz="3000" b="1" kern="0" dirty="0" smtClean="0">
                <a:solidFill>
                  <a:schemeClr val="bg1"/>
                </a:solidFill>
                <a:effectLst>
                  <a:glow rad="355600">
                    <a:schemeClr val="tx2"/>
                  </a:glow>
                </a:effectLst>
              </a:rPr>
              <a:t>with Hoover</a:t>
            </a:r>
            <a:endParaRPr lang="en-US" altLang="en-US" sz="3000" kern="0" dirty="0">
              <a:solidFill>
                <a:schemeClr val="bg1"/>
              </a:solidFill>
              <a:effectLst>
                <a:glow rad="355600">
                  <a:schemeClr val="tx2"/>
                </a:glow>
              </a:effectLst>
            </a:endParaRPr>
          </a:p>
        </p:txBody>
      </p:sp>
      <p:sp>
        <p:nvSpPr>
          <p:cNvPr id="3" name="Rectangle 2"/>
          <p:cNvSpPr/>
          <p:nvPr/>
        </p:nvSpPr>
        <p:spPr>
          <a:xfrm>
            <a:off x="375745" y="1722385"/>
            <a:ext cx="4154213" cy="4154984"/>
          </a:xfrm>
          <a:prstGeom prst="rect">
            <a:avLst/>
          </a:prstGeom>
        </p:spPr>
        <p:txBody>
          <a:bodyPr wrap="square">
            <a:spAutoFit/>
          </a:bodyPr>
          <a:lstStyle/>
          <a:p>
            <a:pPr marL="457200" indent="-457200">
              <a:lnSpc>
                <a:spcPct val="80000"/>
              </a:lnSpc>
              <a:buFont typeface="Arial" panose="020B0604020202020204" pitchFamily="34" charset="0"/>
              <a:buChar char="•"/>
            </a:pPr>
            <a:r>
              <a:rPr lang="en-US" altLang="en-US" sz="3000" b="1" dirty="0">
                <a:solidFill>
                  <a:schemeClr val="bg1"/>
                </a:solidFill>
                <a:effectLst>
                  <a:glow rad="139700">
                    <a:schemeClr val="tx2"/>
                  </a:glow>
                </a:effectLst>
              </a:rPr>
              <a:t>Hoover told the Bonus marchers to go home– most did</a:t>
            </a:r>
          </a:p>
          <a:p>
            <a:pPr marL="457200" indent="-457200">
              <a:lnSpc>
                <a:spcPct val="80000"/>
              </a:lnSpc>
              <a:buFont typeface="Arial" panose="020B0604020202020204" pitchFamily="34" charset="0"/>
              <a:buChar char="•"/>
            </a:pPr>
            <a:r>
              <a:rPr lang="en-US" altLang="en-US" sz="3000" b="1" dirty="0">
                <a:solidFill>
                  <a:schemeClr val="bg1"/>
                </a:solidFill>
                <a:effectLst>
                  <a:glow rad="139700">
                    <a:schemeClr val="tx2"/>
                  </a:glow>
                </a:effectLst>
              </a:rPr>
              <a:t>2,000 refused to leave</a:t>
            </a:r>
          </a:p>
          <a:p>
            <a:pPr marL="457200" indent="-457200">
              <a:lnSpc>
                <a:spcPct val="80000"/>
              </a:lnSpc>
              <a:buFont typeface="Arial" panose="020B0604020202020204" pitchFamily="34" charset="0"/>
              <a:buChar char="•"/>
            </a:pPr>
            <a:r>
              <a:rPr lang="en-US" altLang="en-US" sz="3000" b="1" dirty="0">
                <a:solidFill>
                  <a:schemeClr val="bg1"/>
                </a:solidFill>
                <a:effectLst>
                  <a:glow rad="139700">
                    <a:schemeClr val="tx2"/>
                  </a:glow>
                </a:effectLst>
              </a:rPr>
              <a:t>Hoover sent a force of 1,000 soldiers under the command of General Douglas MacArthur and his aide Dwight Eisenhower</a:t>
            </a:r>
          </a:p>
        </p:txBody>
      </p:sp>
      <p:sp>
        <p:nvSpPr>
          <p:cNvPr id="11" name="WordArt 4"/>
          <p:cNvSpPr>
            <a:spLocks noChangeArrowheads="1" noChangeShapeType="1" noTextEdit="1"/>
          </p:cNvSpPr>
          <p:nvPr/>
        </p:nvSpPr>
        <p:spPr bwMode="auto">
          <a:xfrm>
            <a:off x="609003" y="228600"/>
            <a:ext cx="8001000" cy="11430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3600" b="1" kern="10" dirty="0" smtClean="0">
                <a:ln w="11430"/>
                <a:gradFill>
                  <a:gsLst>
                    <a:gs pos="0">
                      <a:srgbClr val="DDEBCF"/>
                    </a:gs>
                    <a:gs pos="50000">
                      <a:srgbClr val="9CB86E"/>
                    </a:gs>
                    <a:gs pos="100000">
                      <a:srgbClr val="156B13"/>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odoni MT Black" panose="02070A03080606020203" pitchFamily="18" charset="0"/>
              </a:rPr>
              <a:t>Marchers Clash with Soldiers</a:t>
            </a:r>
            <a:endParaRPr lang="en-US" sz="3600" b="1" kern="10" dirty="0">
              <a:ln w="11430"/>
              <a:gradFill>
                <a:gsLst>
                  <a:gs pos="0">
                    <a:srgbClr val="DDEBCF"/>
                  </a:gs>
                  <a:gs pos="50000">
                    <a:srgbClr val="9CB86E"/>
                  </a:gs>
                  <a:gs pos="100000">
                    <a:srgbClr val="156B13"/>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odoni MT Black" panose="02070A03080606020203" pitchFamily="18" charset="0"/>
            </a:endParaRPr>
          </a:p>
        </p:txBody>
      </p:sp>
      <p:pic>
        <p:nvPicPr>
          <p:cNvPr id="27653" name="Picture 9" descr="mp2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6273">
            <a:off x="4073879" y="1865852"/>
            <a:ext cx="4824413" cy="37401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7651" name="Picture 3" descr="bonus7"/>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rot="21245356">
            <a:off x="164819" y="2052345"/>
            <a:ext cx="5695580" cy="34950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2" descr="http://etc-mysitemyway.s3.amazonaws.com/icons/legacy-previews/icons/glossy-space-icons-media/002191-glossy-space-icon-media-a-media32-forward.png">
            <a:hlinkClick r:id="rId5"/>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5745" y="5715000"/>
            <a:ext cx="901774" cy="90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22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70" y="0"/>
            <a:ext cx="935181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285750"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17" name="Rounded Rectangle 16"/>
          <p:cNvSpPr/>
          <p:nvPr/>
        </p:nvSpPr>
        <p:spPr>
          <a:xfrm>
            <a:off x="3126340" y="76124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4</a:t>
            </a:r>
            <a:endParaRPr lang="en-US" sz="10000" dirty="0">
              <a:solidFill>
                <a:prstClr val="black"/>
              </a:solidFill>
              <a:latin typeface="Bodoni MT Black" panose="02070A03080606020203" pitchFamily="18" charset="0"/>
            </a:endParaRPr>
          </a:p>
        </p:txBody>
      </p:sp>
      <p:sp>
        <p:nvSpPr>
          <p:cNvPr id="18" name="Rounded Rectangle 17"/>
          <p:cNvSpPr/>
          <p:nvPr/>
        </p:nvSpPr>
        <p:spPr>
          <a:xfrm>
            <a:off x="285750" y="2871684"/>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19" name="Rounded Rectangle 18"/>
          <p:cNvSpPr/>
          <p:nvPr/>
        </p:nvSpPr>
        <p:spPr>
          <a:xfrm>
            <a:off x="3126340" y="283769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5</a:t>
            </a:r>
            <a:endParaRPr lang="en-US" sz="10000" dirty="0">
              <a:solidFill>
                <a:prstClr val="black"/>
              </a:solidFill>
              <a:latin typeface="Bodoni MT Black" panose="02070A03080606020203" pitchFamily="18" charset="0"/>
            </a:endParaRPr>
          </a:p>
        </p:txBody>
      </p:sp>
      <p:sp>
        <p:nvSpPr>
          <p:cNvPr id="11" name="Title 1"/>
          <p:cNvSpPr txBox="1">
            <a:spLocks/>
          </p:cNvSpPr>
          <p:nvPr/>
        </p:nvSpPr>
        <p:spPr>
          <a:xfrm>
            <a:off x="318656" y="-152400"/>
            <a:ext cx="835856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FFFFFF"/>
                </a:solidFill>
                <a:effectLst>
                  <a:glow rad="342900">
                    <a:srgbClr val="00B050">
                      <a:alpha val="63000"/>
                    </a:srgbClr>
                  </a:glow>
                </a:effectLst>
                <a:latin typeface="Bodoni MT Black" panose="02070A03080606020203" pitchFamily="18" charset="0"/>
              </a:rPr>
              <a:t>BONUS MARCHERS</a:t>
            </a:r>
            <a:endParaRPr lang="en-US" dirty="0">
              <a:solidFill>
                <a:srgbClr val="FFFFFF"/>
              </a:solidFill>
              <a:effectLst>
                <a:glow rad="342900">
                  <a:srgbClr val="00B050">
                    <a:alpha val="63000"/>
                  </a:srgbClr>
                </a:glow>
              </a:effectLst>
              <a:latin typeface="Bodoni MT Black" panose="02070A03080606020203" pitchFamily="18" charset="0"/>
            </a:endParaRPr>
          </a:p>
        </p:txBody>
      </p:sp>
      <p:sp>
        <p:nvSpPr>
          <p:cNvPr id="14" name="TextBox 13"/>
          <p:cNvSpPr txBox="1"/>
          <p:nvPr/>
        </p:nvSpPr>
        <p:spPr>
          <a:xfrm>
            <a:off x="6075636" y="4466976"/>
            <a:ext cx="2895600" cy="2308324"/>
          </a:xfrm>
          <a:prstGeom prst="rect">
            <a:avLst/>
          </a:prstGeom>
          <a:noFill/>
        </p:spPr>
        <p:txBody>
          <a:bodyPr wrap="square" rtlCol="0">
            <a:spAutoFit/>
          </a:bodyPr>
          <a:lstStyle/>
          <a:p>
            <a:pPr algn="ctr"/>
            <a:r>
              <a:rPr lang="en-US" sz="3600" dirty="0" smtClean="0">
                <a:solidFill>
                  <a:srgbClr val="FFFFFF"/>
                </a:solidFill>
                <a:effectLst>
                  <a:glow rad="228600">
                    <a:srgbClr val="000000"/>
                  </a:glow>
                </a:effectLst>
              </a:rPr>
              <a:t>Choose one of the #s &amp; </a:t>
            </a:r>
            <a:r>
              <a:rPr lang="en-US" sz="3600" dirty="0">
                <a:solidFill>
                  <a:srgbClr val="FFFFFF"/>
                </a:solidFill>
                <a:effectLst>
                  <a:glow rad="228600">
                    <a:srgbClr val="000000"/>
                  </a:glow>
                </a:effectLst>
              </a:rPr>
              <a:t>w</a:t>
            </a:r>
            <a:r>
              <a:rPr lang="en-US" sz="3600" dirty="0" smtClean="0">
                <a:solidFill>
                  <a:srgbClr val="FFFFFF"/>
                </a:solidFill>
                <a:effectLst>
                  <a:glow rad="228600">
                    <a:srgbClr val="000000"/>
                  </a:glow>
                </a:effectLst>
              </a:rPr>
              <a:t>rite the # on your Travel Log</a:t>
            </a:r>
            <a:endParaRPr lang="en-US" sz="3600" dirty="0">
              <a:solidFill>
                <a:srgbClr val="FFFFFF"/>
              </a:solidFill>
              <a:effectLst>
                <a:glow rad="228600">
                  <a:srgbClr val="000000"/>
                </a:glow>
              </a:effectLst>
            </a:endParaRPr>
          </a:p>
        </p:txBody>
      </p:sp>
      <p:sp>
        <p:nvSpPr>
          <p:cNvPr id="10" name="Rounded Rectangle 9"/>
          <p:cNvSpPr/>
          <p:nvPr/>
        </p:nvSpPr>
        <p:spPr>
          <a:xfrm>
            <a:off x="285750" y="4922397"/>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pic>
        <p:nvPicPr>
          <p:cNvPr id="13314" name="Picture 2"/>
          <p:cNvPicPr>
            <a:picLocks noChangeAspect="1" noChangeArrowheads="1"/>
          </p:cNvPicPr>
          <p:nvPr/>
        </p:nvPicPr>
        <p:blipFill>
          <a:blip r:embed="rId3">
            <a:duotone>
              <a:prstClr val="black"/>
              <a:srgbClr val="92D050">
                <a:tint val="45000"/>
                <a:satMod val="400000"/>
              </a:srgbClr>
            </a:duotone>
            <a:extLst>
              <a:ext uri="{28A0092B-C50C-407E-A947-70E740481C1C}">
                <a14:useLocalDpi xmlns:a14="http://schemas.microsoft.com/office/drawing/2010/main" val="0"/>
              </a:ext>
            </a:extLst>
          </a:blip>
          <a:srcRect/>
          <a:stretch>
            <a:fillRect/>
          </a:stretch>
        </p:blipFill>
        <p:spPr bwMode="auto">
          <a:xfrm>
            <a:off x="3962400" y="5103909"/>
            <a:ext cx="1211895" cy="151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4">
            <a:clrChange>
              <a:clrFrom>
                <a:srgbClr val="FFFFFF"/>
              </a:clrFrom>
              <a:clrTo>
                <a:srgbClr val="FFFFFF">
                  <a:alpha val="0"/>
                </a:srgbClr>
              </a:clrTo>
            </a:clrChange>
          </a:blip>
          <a:srcRect l="29336" r="28466"/>
          <a:stretch/>
        </p:blipFill>
        <p:spPr>
          <a:xfrm>
            <a:off x="4285938" y="5544746"/>
            <a:ext cx="590862" cy="424825"/>
          </a:xfrm>
          <a:prstGeom prst="rect">
            <a:avLst/>
          </a:prstGeom>
        </p:spPr>
      </p:pic>
    </p:spTree>
    <p:extLst>
      <p:ext uri="{BB962C8B-B14F-4D97-AF65-F5344CB8AC3E}">
        <p14:creationId xmlns:p14="http://schemas.microsoft.com/office/powerpoint/2010/main" val="8767209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14"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0"/>
            <a:ext cx="93519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85750"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solidFill>
                  <a:srgbClr val="000000"/>
                </a:solidFill>
              </a:rPr>
              <a:t>1- </a:t>
            </a:r>
            <a:r>
              <a:rPr lang="en-US" sz="3000" dirty="0" smtClean="0">
                <a:solidFill>
                  <a:srgbClr val="000000"/>
                </a:solidFill>
              </a:rPr>
              <a:t>Your baby died as are result of the gas</a:t>
            </a:r>
            <a:endParaRPr lang="en-US" sz="3000" dirty="0">
              <a:solidFill>
                <a:srgbClr val="000000"/>
              </a:solidFill>
            </a:endParaRPr>
          </a:p>
        </p:txBody>
      </p:sp>
      <p:sp>
        <p:nvSpPr>
          <p:cNvPr id="17" name="Rounded Rectangle 16"/>
          <p:cNvSpPr/>
          <p:nvPr/>
        </p:nvSpPr>
        <p:spPr>
          <a:xfrm>
            <a:off x="3126339"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20000"/>
              </a:spcBef>
              <a:spcAft>
                <a:spcPct val="0"/>
              </a:spcAft>
            </a:pPr>
            <a:r>
              <a:rPr lang="en-US" sz="3000" kern="0" dirty="0">
                <a:solidFill>
                  <a:srgbClr val="000000"/>
                </a:solidFill>
              </a:rPr>
              <a:t>4- </a:t>
            </a:r>
            <a:r>
              <a:rPr lang="en-US" sz="3000" kern="0" dirty="0" smtClean="0">
                <a:solidFill>
                  <a:srgbClr val="000000"/>
                </a:solidFill>
              </a:rPr>
              <a:t>Your Shanty &amp; belongings burned down</a:t>
            </a:r>
            <a:endParaRPr lang="en-US" sz="3000" kern="0" dirty="0">
              <a:solidFill>
                <a:srgbClr val="000000"/>
              </a:solidFill>
            </a:endParaRPr>
          </a:p>
        </p:txBody>
      </p:sp>
      <p:sp>
        <p:nvSpPr>
          <p:cNvPr id="18" name="Rounded Rectangle 17"/>
          <p:cNvSpPr/>
          <p:nvPr/>
        </p:nvSpPr>
        <p:spPr>
          <a:xfrm>
            <a:off x="285750" y="2871684"/>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20000"/>
              </a:spcBef>
              <a:spcAft>
                <a:spcPct val="0"/>
              </a:spcAft>
            </a:pPr>
            <a:r>
              <a:rPr lang="en-US" sz="3000" kern="0" dirty="0">
                <a:solidFill>
                  <a:srgbClr val="000000"/>
                </a:solidFill>
              </a:rPr>
              <a:t>2- </a:t>
            </a:r>
            <a:r>
              <a:rPr lang="en-US" sz="3000" kern="0" dirty="0" smtClean="0">
                <a:solidFill>
                  <a:srgbClr val="000000"/>
                </a:solidFill>
              </a:rPr>
              <a:t>You were hospitalized &amp; now have medical bills</a:t>
            </a:r>
            <a:endParaRPr lang="en-US" sz="3000" kern="0" dirty="0">
              <a:solidFill>
                <a:srgbClr val="000000"/>
              </a:solidFill>
            </a:endParaRPr>
          </a:p>
        </p:txBody>
      </p:sp>
      <p:sp>
        <p:nvSpPr>
          <p:cNvPr id="19" name="Rounded Rectangle 18"/>
          <p:cNvSpPr/>
          <p:nvPr/>
        </p:nvSpPr>
        <p:spPr>
          <a:xfrm>
            <a:off x="3126340" y="283769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20000"/>
              </a:spcBef>
              <a:spcAft>
                <a:spcPct val="0"/>
              </a:spcAft>
            </a:pPr>
            <a:r>
              <a:rPr lang="en-US" sz="3000" kern="0" dirty="0">
                <a:solidFill>
                  <a:srgbClr val="000000"/>
                </a:solidFill>
              </a:rPr>
              <a:t>5- </a:t>
            </a:r>
            <a:r>
              <a:rPr lang="en-US" sz="3000" kern="0" dirty="0" smtClean="0">
                <a:solidFill>
                  <a:srgbClr val="000000"/>
                </a:solidFill>
              </a:rPr>
              <a:t>You left crying before the troops came</a:t>
            </a:r>
            <a:endParaRPr lang="en-US" sz="3000" kern="0" dirty="0">
              <a:solidFill>
                <a:srgbClr val="000000"/>
              </a:solidFill>
            </a:endParaRPr>
          </a:p>
        </p:txBody>
      </p:sp>
      <p:sp>
        <p:nvSpPr>
          <p:cNvPr id="10" name="Rounded Rectangle 9"/>
          <p:cNvSpPr/>
          <p:nvPr/>
        </p:nvSpPr>
        <p:spPr>
          <a:xfrm>
            <a:off x="318656" y="4922396"/>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20000"/>
              </a:spcBef>
              <a:spcAft>
                <a:spcPct val="0"/>
              </a:spcAft>
            </a:pPr>
            <a:r>
              <a:rPr lang="en-US" sz="3000" kern="0" dirty="0" smtClean="0">
                <a:solidFill>
                  <a:srgbClr val="000000"/>
                </a:solidFill>
              </a:rPr>
              <a:t>3- Arrested for rioting</a:t>
            </a:r>
            <a:endParaRPr lang="en-US" sz="3000" kern="0" dirty="0">
              <a:solidFill>
                <a:srgbClr val="000000"/>
              </a:solidFill>
            </a:endParaRPr>
          </a:p>
          <a:p>
            <a:pPr algn="ctr"/>
            <a:r>
              <a:rPr lang="en-US" sz="2000" dirty="0" smtClean="0">
                <a:solidFill>
                  <a:prstClr val="black"/>
                </a:solidFill>
                <a:latin typeface="Arial" panose="020B0604020202020204" pitchFamily="34" charset="0"/>
                <a:cs typeface="Arial" panose="020B0604020202020204" pitchFamily="34" charset="0"/>
              </a:rPr>
              <a:t> </a:t>
            </a:r>
            <a:endParaRPr lang="en-US" sz="2000"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6666186" y="1434316"/>
            <a:ext cx="2286000" cy="3970318"/>
          </a:xfrm>
          <a:prstGeom prst="rect">
            <a:avLst/>
          </a:prstGeom>
          <a:noFill/>
        </p:spPr>
        <p:txBody>
          <a:bodyPr wrap="square" rtlCol="0">
            <a:spAutoFit/>
          </a:bodyPr>
          <a:lstStyle/>
          <a:p>
            <a:pPr algn="ctr"/>
            <a:r>
              <a:rPr lang="en-US" sz="3600" dirty="0" smtClean="0">
                <a:solidFill>
                  <a:prstClr val="white"/>
                </a:solidFill>
                <a:effectLst>
                  <a:glow rad="304800">
                    <a:prstClr val="black"/>
                  </a:glow>
                </a:effectLst>
                <a:latin typeface="Times New Roman" panose="02020603050405020304" pitchFamily="18" charset="0"/>
                <a:cs typeface="Times New Roman" panose="02020603050405020304" pitchFamily="18" charset="0"/>
              </a:rPr>
              <a:t>On your sheet note what happened to you or your family</a:t>
            </a:r>
            <a:endParaRPr lang="en-US" sz="3600" dirty="0">
              <a:solidFill>
                <a:prstClr val="white"/>
              </a:solidFill>
              <a:effectLst>
                <a:glow rad="304800">
                  <a:prstClr val="black"/>
                </a:glow>
              </a:effectLst>
              <a:latin typeface="Times New Roman" panose="02020603050405020304" pitchFamily="18" charset="0"/>
              <a:cs typeface="Times New Roman" panose="02020603050405020304" pitchFamily="18" charset="0"/>
            </a:endParaRPr>
          </a:p>
        </p:txBody>
      </p:sp>
      <p:sp>
        <p:nvSpPr>
          <p:cNvPr id="22" name="Title 1"/>
          <p:cNvSpPr txBox="1">
            <a:spLocks/>
          </p:cNvSpPr>
          <p:nvPr/>
        </p:nvSpPr>
        <p:spPr>
          <a:xfrm>
            <a:off x="318656" y="-152400"/>
            <a:ext cx="835856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FFFFFF"/>
                </a:solidFill>
                <a:effectLst>
                  <a:glow rad="342900">
                    <a:srgbClr val="00B050">
                      <a:alpha val="63000"/>
                    </a:srgbClr>
                  </a:glow>
                </a:effectLst>
                <a:latin typeface="Bodoni MT Black" panose="02070A03080606020203" pitchFamily="18" charset="0"/>
              </a:rPr>
              <a:t>BONUS MARCHERS</a:t>
            </a:r>
            <a:endParaRPr lang="en-US" dirty="0">
              <a:solidFill>
                <a:srgbClr val="FFFFFF"/>
              </a:solidFill>
              <a:effectLst>
                <a:glow rad="342900">
                  <a:srgbClr val="00B050">
                    <a:alpha val="63000"/>
                  </a:srgbClr>
                </a:glow>
              </a:effectLst>
              <a:latin typeface="Bodoni MT Black" panose="02070A03080606020203" pitchFamily="18"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221" y="5103539"/>
            <a:ext cx="1212850"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5">
            <a:clrChange>
              <a:clrFrom>
                <a:srgbClr val="FFFFFF"/>
              </a:clrFrom>
              <a:clrTo>
                <a:srgbClr val="FFFFFF">
                  <a:alpha val="0"/>
                </a:srgbClr>
              </a:clrTo>
            </a:clrChange>
          </a:blip>
          <a:srcRect l="29336" r="28466"/>
          <a:stretch/>
        </p:blipFill>
        <p:spPr>
          <a:xfrm>
            <a:off x="4135215" y="5544746"/>
            <a:ext cx="590862" cy="424825"/>
          </a:xfrm>
          <a:prstGeom prst="rect">
            <a:avLst/>
          </a:prstGeom>
        </p:spPr>
      </p:pic>
    </p:spTree>
    <p:extLst>
      <p:ext uri="{BB962C8B-B14F-4D97-AF65-F5344CB8AC3E}">
        <p14:creationId xmlns:p14="http://schemas.microsoft.com/office/powerpoint/2010/main" val="26332518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06" b="26145"/>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04856" y="5410200"/>
            <a:ext cx="7934288" cy="101566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000" b="1" spc="150" dirty="0" smtClean="0">
                <a:ln w="11430"/>
                <a:solidFill>
                  <a:srgbClr val="F8F8F8"/>
                </a:solidFill>
                <a:effectLst>
                  <a:glow rad="228600">
                    <a:srgbClr val="00B050">
                      <a:alpha val="40000"/>
                    </a:srgbClr>
                  </a:glow>
                  <a:outerShdw blurRad="25400" algn="tl" rotWithShape="0">
                    <a:srgbClr val="000000">
                      <a:alpha val="43000"/>
                    </a:srgbClr>
                  </a:outerShdw>
                </a:effectLst>
                <a:latin typeface="Bodoni MT Black" panose="02070A03080606020203" pitchFamily="18" charset="0"/>
              </a:rPr>
              <a:t>On the Move Again</a:t>
            </a:r>
            <a:endParaRPr lang="en-US" sz="6000" b="1" spc="150" dirty="0">
              <a:ln w="11430"/>
              <a:solidFill>
                <a:srgbClr val="F8F8F8"/>
              </a:solidFill>
              <a:effectLst>
                <a:glow rad="228600">
                  <a:srgbClr val="00B050">
                    <a:alpha val="40000"/>
                  </a:srgbClr>
                </a:glow>
                <a:outerShdw blurRad="25400" algn="tl" rotWithShape="0">
                  <a:srgbClr val="000000">
                    <a:alpha val="43000"/>
                  </a:srgbClr>
                </a:outerShdw>
              </a:effectLst>
              <a:latin typeface="Bodoni MT Black" panose="02070A03080606020203" pitchFamily="18" charset="0"/>
            </a:endParaRPr>
          </a:p>
        </p:txBody>
      </p:sp>
      <p:sp>
        <p:nvSpPr>
          <p:cNvPr id="4" name="Rounded Rectangular Callout 3"/>
          <p:cNvSpPr/>
          <p:nvPr/>
        </p:nvSpPr>
        <p:spPr bwMode="auto">
          <a:xfrm>
            <a:off x="1600200" y="304800"/>
            <a:ext cx="2590800" cy="1600200"/>
          </a:xfrm>
          <a:prstGeom prst="wedgeRoundRectCallout">
            <a:avLst>
              <a:gd name="adj1" fmla="val 11297"/>
              <a:gd name="adj2" fmla="val 82205"/>
              <a:gd name="adj3" fmla="val 16667"/>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a:solidFill>
                  <a:schemeClr val="tx1"/>
                </a:solidFill>
                <a:latin typeface="Times" pitchFamily="18" charset="0"/>
              </a:rPr>
              <a:t>D</a:t>
            </a:r>
            <a:r>
              <a:rPr lang="en-US" sz="2400" dirty="0" smtClean="0">
                <a:solidFill>
                  <a:schemeClr val="tx1"/>
                </a:solidFill>
                <a:latin typeface="Times" pitchFamily="18" charset="0"/>
              </a:rPr>
              <a:t>oes this mean we are officially HOBOS? So embarrassing!</a:t>
            </a:r>
            <a:endParaRPr kumimoji="0" lang="en-US" sz="2400" b="1" i="0" u="none" strike="noStrike" cap="none" normalizeH="0" baseline="0" dirty="0" smtClean="0">
              <a:ln>
                <a:noFill/>
              </a:ln>
              <a:solidFill>
                <a:schemeClr val="tx1"/>
              </a:solidFill>
              <a:effectLst/>
              <a:latin typeface="Times" pitchFamily="18" charset="0"/>
            </a:endParaRPr>
          </a:p>
        </p:txBody>
      </p:sp>
      <p:sp>
        <p:nvSpPr>
          <p:cNvPr id="7" name="Rounded Rectangular Callout 6"/>
          <p:cNvSpPr/>
          <p:nvPr/>
        </p:nvSpPr>
        <p:spPr bwMode="auto">
          <a:xfrm>
            <a:off x="5257800" y="304800"/>
            <a:ext cx="3033694" cy="1600200"/>
          </a:xfrm>
          <a:prstGeom prst="wedgeRoundRectCallout">
            <a:avLst>
              <a:gd name="adj1" fmla="val -4853"/>
              <a:gd name="adj2" fmla="val 76252"/>
              <a:gd name="adj3" fmla="val 16667"/>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smtClean="0">
                <a:solidFill>
                  <a:schemeClr val="tx1"/>
                </a:solidFill>
                <a:latin typeface="Times" pitchFamily="18" charset="0"/>
              </a:rPr>
              <a:t>Only until we get to Oklahoma to live with my sister</a:t>
            </a:r>
            <a:endParaRPr kumimoji="0" lang="en-US" sz="2400" b="1"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777380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bwMode="auto">
          <a:xfrm>
            <a:off x="152400" y="3124200"/>
            <a:ext cx="3276600" cy="3567932"/>
          </a:xfrm>
          <a:prstGeom prst="wedgeRoundRectCallout">
            <a:avLst>
              <a:gd name="adj1" fmla="val 42679"/>
              <a:gd name="adj2" fmla="val -54595"/>
              <a:gd name="adj3" fmla="val 16667"/>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 name="Rectangle 3"/>
          <p:cNvSpPr/>
          <p:nvPr/>
        </p:nvSpPr>
        <p:spPr>
          <a:xfrm>
            <a:off x="381000" y="3290068"/>
            <a:ext cx="3276600" cy="2806922"/>
          </a:xfrm>
          <a:prstGeom prst="rect">
            <a:avLst/>
          </a:prstGeom>
        </p:spPr>
        <p:txBody>
          <a:bodyPr wrap="square">
            <a:spAutoFit/>
          </a:bodyPr>
          <a:lstStyle/>
          <a:p>
            <a:pPr lvl="0" fontAlgn="base">
              <a:lnSpc>
                <a:spcPct val="90000"/>
              </a:lnSpc>
              <a:spcBef>
                <a:spcPct val="20000"/>
              </a:spcBef>
              <a:spcAft>
                <a:spcPct val="0"/>
              </a:spcAft>
            </a:pPr>
            <a:r>
              <a:rPr lang="en-US" altLang="en-US" sz="2800" b="1" kern="0" dirty="0">
                <a:solidFill>
                  <a:srgbClr val="000000"/>
                </a:solidFill>
              </a:rPr>
              <a:t>Hobos, </a:t>
            </a:r>
            <a:r>
              <a:rPr lang="en-US" altLang="en-US" sz="2800" kern="0" dirty="0">
                <a:solidFill>
                  <a:srgbClr val="000000"/>
                </a:solidFill>
              </a:rPr>
              <a:t>or homeless Americans who wandered around hitching rides on railroad cars, searched for work and a better life.</a:t>
            </a:r>
          </a:p>
        </p:txBody>
      </p:sp>
      <p:sp>
        <p:nvSpPr>
          <p:cNvPr id="7" name="Rectangle 6"/>
          <p:cNvSpPr/>
          <p:nvPr/>
        </p:nvSpPr>
        <p:spPr>
          <a:xfrm>
            <a:off x="6119306" y="5635325"/>
            <a:ext cx="259269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rPr>
              <a:t>HOBOs</a:t>
            </a:r>
            <a:endParaRPr lang="en-US" sz="5400" b="1" cap="none" spc="0" dirty="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endParaRPr>
          </a:p>
        </p:txBody>
      </p:sp>
    </p:spTree>
    <p:extLst>
      <p:ext uri="{BB962C8B-B14F-4D97-AF65-F5344CB8AC3E}">
        <p14:creationId xmlns:p14="http://schemas.microsoft.com/office/powerpoint/2010/main" val="20627865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09600" y="4572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400">
              <a:solidFill>
                <a:srgbClr val="000000"/>
              </a:solidFill>
            </a:endParaRPr>
          </a:p>
        </p:txBody>
      </p:sp>
      <p:pic>
        <p:nvPicPr>
          <p:cNvPr id="5124" name="Picture 4" descr="File:D&amp;RGW boxcar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7256" r="3194"/>
          <a:stretch>
            <a:fillRect/>
          </a:stretch>
        </p:blipFill>
        <p:spPr bwMode="auto">
          <a:xfrm>
            <a:off x="0" y="0"/>
            <a:ext cx="9144000" cy="6894286"/>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267648" y="1447800"/>
            <a:ext cx="3276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dirty="0">
                <a:solidFill>
                  <a:schemeClr val="bg1"/>
                </a:solidFill>
                <a:effectLst>
                  <a:glow rad="266700">
                    <a:schemeClr val="tx1"/>
                  </a:glow>
                </a:effectLst>
                <a:latin typeface="+mj-lt"/>
              </a:rPr>
              <a:t>During the Great Depression some people, primarily men and teenage boys, took advantage  of their homelessness and rode the rails across  the United States.</a:t>
            </a:r>
            <a:r>
              <a:rPr lang="en-US" altLang="en-US" sz="2400" dirty="0">
                <a:solidFill>
                  <a:schemeClr val="bg1"/>
                </a:solidFill>
                <a:effectLst>
                  <a:glow rad="266700">
                    <a:schemeClr val="tx1"/>
                  </a:glow>
                </a:effectLst>
                <a:latin typeface="+mj-lt"/>
              </a:rPr>
              <a:t>  </a:t>
            </a:r>
          </a:p>
          <a:p>
            <a:pPr fontAlgn="base">
              <a:spcBef>
                <a:spcPct val="50000"/>
              </a:spcBef>
              <a:spcAft>
                <a:spcPct val="0"/>
              </a:spcAft>
            </a:pPr>
            <a:endParaRPr lang="en-US" altLang="en-US" sz="2400" dirty="0">
              <a:solidFill>
                <a:srgbClr val="000000"/>
              </a:solidFill>
            </a:endParaRPr>
          </a:p>
        </p:txBody>
      </p:sp>
      <p:pic>
        <p:nvPicPr>
          <p:cNvPr id="1249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35413">
            <a:off x="4107810" y="425197"/>
            <a:ext cx="4629150" cy="580627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762000" y="224135"/>
            <a:ext cx="609198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rPr>
              <a:t>Riding the Rails</a:t>
            </a:r>
            <a:endParaRPr lang="en-US" sz="5400" b="1" cap="none" spc="0" dirty="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endParaRPr>
          </a:p>
        </p:txBody>
      </p:sp>
    </p:spTree>
    <p:extLst>
      <p:ext uri="{BB962C8B-B14F-4D97-AF65-F5344CB8AC3E}">
        <p14:creationId xmlns:p14="http://schemas.microsoft.com/office/powerpoint/2010/main" val="385931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barn(inVertical)">
                                      <p:cBhvr>
                                        <p:cTn id="7" dur="500"/>
                                        <p:tgtEl>
                                          <p:spTgt spid="124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4" t="19696" r="8863" b="12121"/>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ular Callout 2"/>
          <p:cNvSpPr/>
          <p:nvPr/>
        </p:nvSpPr>
        <p:spPr>
          <a:xfrm>
            <a:off x="914400" y="381000"/>
            <a:ext cx="2514600" cy="2209800"/>
          </a:xfrm>
          <a:prstGeom prst="wedgeRoundRectCallout">
            <a:avLst>
              <a:gd name="adj1" fmla="val 71330"/>
              <a:gd name="adj2" fmla="val 4323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700" dirty="0" smtClean="0"/>
              <a:t>Don’t let me catch you illegally riding on my train!</a:t>
            </a:r>
            <a:endParaRPr lang="en-US" sz="2700" dirty="0"/>
          </a:p>
        </p:txBody>
      </p:sp>
    </p:spTree>
    <p:extLst>
      <p:ext uri="{BB962C8B-B14F-4D97-AF65-F5344CB8AC3E}">
        <p14:creationId xmlns:p14="http://schemas.microsoft.com/office/powerpoint/2010/main" val="3753227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82750" y="1285875"/>
            <a:ext cx="9144000" cy="0"/>
          </a:xfrm>
          <a:prstGeom prst="rect">
            <a:avLst/>
          </a:prstGeom>
          <a:solidFill>
            <a:srgbClr val="FFFFD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400">
              <a:solidFill>
                <a:srgbClr val="000000"/>
              </a:solidFill>
            </a:endParaRPr>
          </a:p>
        </p:txBody>
      </p:sp>
      <p:sp>
        <p:nvSpPr>
          <p:cNvPr id="22531" name="Rectangle 3"/>
          <p:cNvSpPr>
            <a:spLocks noChangeArrowheads="1"/>
          </p:cNvSpPr>
          <p:nvPr/>
        </p:nvSpPr>
        <p:spPr bwMode="auto">
          <a:xfrm>
            <a:off x="1776413" y="1285875"/>
            <a:ext cx="4684712" cy="177800"/>
          </a:xfrm>
          <a:prstGeom prst="rect">
            <a:avLst/>
          </a:prstGeom>
          <a:solidFill>
            <a:srgbClr val="EEF2F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400">
              <a:solidFill>
                <a:srgbClr val="000000"/>
              </a:solidFill>
            </a:endParaRPr>
          </a:p>
        </p:txBody>
      </p:sp>
      <p:pic>
        <p:nvPicPr>
          <p:cNvPr id="22535" name="Picture 7" descr="http://farm1.static.flickr.com/38/119500183_d85d3a3a86_b.jpg"/>
          <p:cNvPicPr>
            <a:picLocks noChangeAspect="1" noChangeArrowheads="1"/>
          </p:cNvPicPr>
          <p:nvPr/>
        </p:nvPicPr>
        <p:blipFill>
          <a:blip r:embed="rId2">
            <a:extLst>
              <a:ext uri="{28A0092B-C50C-407E-A947-70E740481C1C}">
                <a14:useLocalDpi xmlns:a14="http://schemas.microsoft.com/office/drawing/2010/main" val="0"/>
              </a:ext>
            </a:extLst>
          </a:blip>
          <a:srcRect l="2499" t="3334"/>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3581400"/>
            <a:ext cx="5334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60675" y="1066800"/>
            <a:ext cx="6254749" cy="1631216"/>
          </a:xfrm>
          <a:prstGeom prst="rect">
            <a:avLst/>
          </a:prstGeom>
        </p:spPr>
        <p:txBody>
          <a:bodyPr wrap="square">
            <a:spAutoFit/>
          </a:bodyPr>
          <a:lstStyle/>
          <a:p>
            <a:pPr algn="ctr" fontAlgn="base">
              <a:spcBef>
                <a:spcPct val="50000"/>
              </a:spcBef>
              <a:spcAft>
                <a:spcPct val="0"/>
              </a:spcAft>
            </a:pPr>
            <a:r>
              <a:rPr lang="en-US" altLang="en-US" sz="2500" b="1" dirty="0">
                <a:solidFill>
                  <a:schemeClr val="bg1"/>
                </a:solidFill>
                <a:effectLst>
                  <a:glow rad="127000">
                    <a:schemeClr val="tx1"/>
                  </a:glow>
                </a:effectLst>
                <a:latin typeface="+mj-lt"/>
              </a:rPr>
              <a:t>Since people reacted in different ways to these homeless “hobos”, these wanderers began to use markings to help fellow hobos who came after them</a:t>
            </a:r>
            <a:r>
              <a:rPr lang="en-US" altLang="en-US" b="1" dirty="0">
                <a:solidFill>
                  <a:srgbClr val="000000"/>
                </a:solidFill>
                <a:effectLst>
                  <a:glow rad="127000">
                    <a:schemeClr val="tx1"/>
                  </a:glow>
                </a:effectLst>
                <a:latin typeface="Arial" pitchFamily="34" charset="0"/>
              </a:rPr>
              <a:t>.</a:t>
            </a:r>
            <a:r>
              <a:rPr lang="en-US" altLang="en-US" sz="1600" b="1" dirty="0">
                <a:solidFill>
                  <a:srgbClr val="000000"/>
                </a:solidFill>
                <a:effectLst>
                  <a:glow rad="127000">
                    <a:schemeClr val="tx1"/>
                  </a:glow>
                </a:effectLst>
                <a:latin typeface="Arial" pitchFamily="34" charset="0"/>
              </a:rPr>
              <a:t>  </a:t>
            </a:r>
          </a:p>
        </p:txBody>
      </p:sp>
      <p:sp>
        <p:nvSpPr>
          <p:cNvPr id="3" name="Rectangle 2"/>
          <p:cNvSpPr/>
          <p:nvPr/>
        </p:nvSpPr>
        <p:spPr>
          <a:xfrm>
            <a:off x="4572000" y="3017729"/>
            <a:ext cx="4210050" cy="3108543"/>
          </a:xfrm>
          <a:prstGeom prst="rect">
            <a:avLst/>
          </a:prstGeom>
        </p:spPr>
        <p:txBody>
          <a:bodyPr wrap="square">
            <a:spAutoFit/>
          </a:bodyPr>
          <a:lstStyle/>
          <a:p>
            <a:pPr lvl="0" algn="ctr" fontAlgn="base">
              <a:spcBef>
                <a:spcPct val="50000"/>
              </a:spcBef>
              <a:spcAft>
                <a:spcPct val="0"/>
              </a:spcAft>
            </a:pPr>
            <a:r>
              <a:rPr lang="en-US" altLang="en-US" sz="2800" b="1" dirty="0">
                <a:solidFill>
                  <a:schemeClr val="bg1"/>
                </a:solidFill>
                <a:effectLst>
                  <a:glow rad="317500">
                    <a:schemeClr val="tx1"/>
                  </a:glow>
                </a:effectLst>
                <a:latin typeface="Arial" pitchFamily="34" charset="0"/>
              </a:rPr>
              <a:t>These might be left in chalk on a fencepost, on the side of building, or some other place that would be visible to other hobos who came along later.</a:t>
            </a:r>
          </a:p>
        </p:txBody>
      </p:sp>
      <p:sp>
        <p:nvSpPr>
          <p:cNvPr id="4" name="Oval 3"/>
          <p:cNvSpPr/>
          <p:nvPr/>
        </p:nvSpPr>
        <p:spPr>
          <a:xfrm>
            <a:off x="1911351" y="2940789"/>
            <a:ext cx="1898649" cy="1782871"/>
          </a:xfrm>
          <a:prstGeom prst="ellipse">
            <a:avLst/>
          </a:prstGeom>
          <a:noFill/>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76200">
                <a:solidFill>
                  <a:schemeClr val="tx1"/>
                </a:solidFill>
              </a:ln>
            </a:endParaRPr>
          </a:p>
        </p:txBody>
      </p:sp>
      <p:sp>
        <p:nvSpPr>
          <p:cNvPr id="9" name="Rectangle 8"/>
          <p:cNvSpPr/>
          <p:nvPr/>
        </p:nvSpPr>
        <p:spPr>
          <a:xfrm>
            <a:off x="3220968" y="19184"/>
            <a:ext cx="574606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rPr>
              <a:t>Hobo Markings</a:t>
            </a:r>
            <a:endParaRPr lang="en-US" sz="5400" b="1" cap="none" spc="0" dirty="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endParaRPr>
          </a:p>
        </p:txBody>
      </p:sp>
      <p:sp>
        <p:nvSpPr>
          <p:cNvPr id="5" name="TextBox 4"/>
          <p:cNvSpPr txBox="1"/>
          <p:nvPr/>
        </p:nvSpPr>
        <p:spPr>
          <a:xfrm>
            <a:off x="4495800" y="6019800"/>
            <a:ext cx="4648200" cy="369332"/>
          </a:xfrm>
          <a:prstGeom prst="rect">
            <a:avLst/>
          </a:prstGeom>
          <a:noFill/>
        </p:spPr>
        <p:txBody>
          <a:bodyPr wrap="square" rtlCol="0">
            <a:spAutoFit/>
          </a:bodyPr>
          <a:lstStyle/>
          <a:p>
            <a:r>
              <a:rPr lang="en-US" dirty="0" smtClean="0">
                <a:hlinkClick r:id="rId4"/>
              </a:rPr>
              <a:t>Hobo Markings- Thanks to Mr. </a:t>
            </a:r>
            <a:r>
              <a:rPr lang="en-US" dirty="0" err="1" smtClean="0">
                <a:hlinkClick r:id="rId4"/>
              </a:rPr>
              <a:t>Hilgeman</a:t>
            </a:r>
            <a:endParaRPr lang="en-US" dirty="0"/>
          </a:p>
        </p:txBody>
      </p:sp>
    </p:spTree>
    <p:extLst>
      <p:ext uri="{BB962C8B-B14F-4D97-AF65-F5344CB8AC3E}">
        <p14:creationId xmlns:p14="http://schemas.microsoft.com/office/powerpoint/2010/main" val="36526999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777"/>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descr="File:French bread DSC00865.JPG">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 y="381000"/>
            <a:ext cx="3200400" cy="27019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76250" y="3101975"/>
            <a:ext cx="2552700" cy="2484775"/>
          </a:xfrm>
          <a:prstGeom prst="ellipse">
            <a:avLst/>
          </a:prstGeom>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78" name="Picture 6" descr="C:\Documents and Settings\Owner\My Documents\My Pictures\hobo_manwithgun.gif"/>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 y="3082925"/>
            <a:ext cx="3200400" cy="2925762"/>
          </a:xfrm>
          <a:prstGeom prst="rect">
            <a:avLst/>
          </a:prstGeom>
          <a:noFill/>
          <a:extLst>
            <a:ext uri="{909E8E84-426E-40DD-AFC4-6F175D3DCCD1}">
              <a14:hiddenFill xmlns:a14="http://schemas.microsoft.com/office/drawing/2010/main">
                <a:solidFill>
                  <a:srgbClr val="FFFFFF"/>
                </a:solidFill>
              </a14:hiddenFill>
            </a:ext>
          </a:extLst>
        </p:spPr>
      </p:pic>
      <p:sp>
        <p:nvSpPr>
          <p:cNvPr id="3075" name="Text Box 3"/>
          <p:cNvSpPr txBox="1">
            <a:spLocks noChangeArrowheads="1"/>
          </p:cNvSpPr>
          <p:nvPr/>
        </p:nvSpPr>
        <p:spPr bwMode="auto">
          <a:xfrm>
            <a:off x="3048000" y="228600"/>
            <a:ext cx="6096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en-US" altLang="en-US" sz="2000" dirty="0">
                <a:solidFill>
                  <a:schemeClr val="bg1"/>
                </a:solidFill>
                <a:effectLst>
                  <a:glow rad="228600">
                    <a:schemeClr val="tx1"/>
                  </a:glow>
                </a:effectLst>
              </a:rPr>
              <a:t>	</a:t>
            </a:r>
            <a:r>
              <a:rPr lang="en-US" altLang="en-US" sz="2000" dirty="0">
                <a:solidFill>
                  <a:schemeClr val="bg1"/>
                </a:solidFill>
                <a:effectLst>
                  <a:glow rad="228600">
                    <a:schemeClr val="tx1"/>
                  </a:glow>
                </a:effectLst>
                <a:latin typeface="Arial" pitchFamily="34" charset="0"/>
              </a:rPr>
              <a:t>You jump off the train </a:t>
            </a:r>
            <a:r>
              <a:rPr lang="en-US" altLang="en-US" sz="2000" dirty="0" smtClean="0">
                <a:solidFill>
                  <a:schemeClr val="bg1"/>
                </a:solidFill>
                <a:effectLst>
                  <a:glow rad="228600">
                    <a:schemeClr val="tx1"/>
                  </a:glow>
                </a:effectLst>
                <a:latin typeface="Arial" pitchFamily="34" charset="0"/>
              </a:rPr>
              <a:t>in Kentucky when </a:t>
            </a:r>
            <a:r>
              <a:rPr lang="en-US" altLang="en-US" sz="2000" dirty="0">
                <a:solidFill>
                  <a:schemeClr val="bg1"/>
                </a:solidFill>
                <a:effectLst>
                  <a:glow rad="228600">
                    <a:schemeClr val="tx1"/>
                  </a:glow>
                </a:effectLst>
                <a:latin typeface="Arial" pitchFamily="34" charset="0"/>
              </a:rPr>
              <a:t>it slows down at a small town crossing.  After wandering through town, you stop at a small, cozy-looking farm just outside the town.  The smell of freshly baked bread wafts toward your from the open kitchen window.  You are about to go try to sneak some of the bread when you notice the marking below in white chalk on the side of the fencepost.  </a:t>
            </a:r>
          </a:p>
        </p:txBody>
      </p:sp>
      <p:sp>
        <p:nvSpPr>
          <p:cNvPr id="3" name="Rectangle 2"/>
          <p:cNvSpPr/>
          <p:nvPr/>
        </p:nvSpPr>
        <p:spPr>
          <a:xfrm>
            <a:off x="4516821" y="3540663"/>
            <a:ext cx="1676400" cy="1607398"/>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000" dirty="0" smtClean="0">
                <a:solidFill>
                  <a:schemeClr val="tx1"/>
                </a:solidFill>
              </a:rPr>
              <a:t>1. Steal the bread</a:t>
            </a:r>
            <a:endParaRPr lang="en-US" sz="3000" dirty="0">
              <a:solidFill>
                <a:schemeClr val="tx1"/>
              </a:solidFill>
            </a:endParaRPr>
          </a:p>
        </p:txBody>
      </p:sp>
      <p:sp>
        <p:nvSpPr>
          <p:cNvPr id="9" name="Rectangle 8"/>
          <p:cNvSpPr/>
          <p:nvPr/>
        </p:nvSpPr>
        <p:spPr>
          <a:xfrm>
            <a:off x="4191000" y="2899181"/>
            <a:ext cx="4412105"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 b="1" cap="none" spc="0" dirty="0" smtClean="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rPr>
              <a:t>What Would You Do?</a:t>
            </a:r>
            <a:endParaRPr lang="en-US" sz="3000" b="1" cap="none" spc="0" dirty="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endParaRPr>
          </a:p>
        </p:txBody>
      </p:sp>
      <p:sp>
        <p:nvSpPr>
          <p:cNvPr id="10" name="Rectangle 9"/>
          <p:cNvSpPr/>
          <p:nvPr/>
        </p:nvSpPr>
        <p:spPr>
          <a:xfrm>
            <a:off x="6629400" y="3564311"/>
            <a:ext cx="1676400" cy="1607398"/>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000" dirty="0">
                <a:solidFill>
                  <a:schemeClr val="tx1"/>
                </a:solidFill>
              </a:rPr>
              <a:t>2</a:t>
            </a:r>
            <a:r>
              <a:rPr lang="en-US" sz="3000" dirty="0" smtClean="0">
                <a:solidFill>
                  <a:schemeClr val="tx1"/>
                </a:solidFill>
              </a:rPr>
              <a:t>. Keep Walking</a:t>
            </a:r>
            <a:endParaRPr lang="en-US" sz="3000" dirty="0">
              <a:solidFill>
                <a:schemeClr val="tx1"/>
              </a:solidFill>
            </a:endParaRPr>
          </a:p>
        </p:txBody>
      </p:sp>
      <p:sp>
        <p:nvSpPr>
          <p:cNvPr id="5" name="Rectangle 4"/>
          <p:cNvSpPr/>
          <p:nvPr/>
        </p:nvSpPr>
        <p:spPr>
          <a:xfrm>
            <a:off x="4000499" y="6008687"/>
            <a:ext cx="4793105" cy="571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Write down the # you choose on your handout</a:t>
            </a:r>
            <a:endParaRPr lang="en-US" dirty="0"/>
          </a:p>
        </p:txBody>
      </p:sp>
      <p:pic>
        <p:nvPicPr>
          <p:cNvPr id="11" name="Picture 10" descr="Screen Shot 2014-11-15 at 11.23.42 AM.png"/>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3286936" y="3212320"/>
            <a:ext cx="930345" cy="1155689"/>
          </a:xfrm>
          <a:prstGeom prst="rect">
            <a:avLst/>
          </a:prstGeom>
        </p:spPr>
      </p:pic>
      <p:pic>
        <p:nvPicPr>
          <p:cNvPr id="12" name="Picture 11"/>
          <p:cNvPicPr>
            <a:picLocks noChangeAspect="1"/>
          </p:cNvPicPr>
          <p:nvPr/>
        </p:nvPicPr>
        <p:blipFill>
          <a:blip r:embed="rId8">
            <a:clrChange>
              <a:clrFrom>
                <a:srgbClr val="FFFFFF"/>
              </a:clrFrom>
              <a:clrTo>
                <a:srgbClr val="FFFFFF">
                  <a:alpha val="0"/>
                </a:srgbClr>
              </a:clrTo>
            </a:clrChange>
          </a:blip>
          <a:stretch>
            <a:fillRect/>
          </a:stretch>
        </p:blipFill>
        <p:spPr>
          <a:xfrm>
            <a:off x="3450335" y="3375864"/>
            <a:ext cx="550164" cy="704299"/>
          </a:xfrm>
          <a:prstGeom prst="rect">
            <a:avLst/>
          </a:prstGeom>
        </p:spPr>
      </p:pic>
    </p:spTree>
    <p:extLst>
      <p:ext uri="{BB962C8B-B14F-4D97-AF65-F5344CB8AC3E}">
        <p14:creationId xmlns:p14="http://schemas.microsoft.com/office/powerpoint/2010/main" val="16999045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777"/>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476250" y="3101975"/>
            <a:ext cx="2552700" cy="2484775"/>
          </a:xfrm>
          <a:prstGeom prst="ellipse">
            <a:avLst/>
          </a:prstGeom>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78" name="Picture 6" descr="C:\Documents and Settings\Owner\My Documents\My Pictures\hobo_manwithgun.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 y="3082925"/>
            <a:ext cx="3200400" cy="29257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ile:Bersa shotguns.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44828" l="0" r="100000"/>
                    </a14:imgEffect>
                  </a14:imgLayer>
                </a14:imgProps>
              </a:ext>
              <a:ext uri="{28A0092B-C50C-407E-A947-70E740481C1C}">
                <a14:useLocalDpi xmlns:a14="http://schemas.microsoft.com/office/drawing/2010/main" val="0"/>
              </a:ext>
            </a:extLst>
          </a:blip>
          <a:srcRect b="50040"/>
          <a:stretch>
            <a:fillRect/>
          </a:stretch>
        </p:blipFill>
        <p:spPr bwMode="auto">
          <a:xfrm>
            <a:off x="457200" y="838200"/>
            <a:ext cx="8229600" cy="14255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16014" y="2262763"/>
            <a:ext cx="5334000" cy="3323987"/>
          </a:xfrm>
          <a:prstGeom prst="rect">
            <a:avLst/>
          </a:prstGeom>
        </p:spPr>
        <p:txBody>
          <a:bodyPr wrap="square">
            <a:spAutoFit/>
          </a:bodyPr>
          <a:lstStyle/>
          <a:p>
            <a:pPr algn="ctr" fontAlgn="base">
              <a:spcBef>
                <a:spcPct val="50000"/>
              </a:spcBef>
              <a:spcAft>
                <a:spcPct val="0"/>
              </a:spcAft>
            </a:pPr>
            <a:r>
              <a:rPr lang="en-US" altLang="en-US" sz="3500" dirty="0">
                <a:solidFill>
                  <a:schemeClr val="bg1"/>
                </a:solidFill>
                <a:effectLst>
                  <a:glow rad="266700">
                    <a:schemeClr val="tx1"/>
                  </a:glow>
                </a:effectLst>
                <a:latin typeface="Arial" pitchFamily="34" charset="0"/>
              </a:rPr>
              <a:t>Hopefully you chose #2 to keep walking.  This sign means </a:t>
            </a:r>
            <a:r>
              <a:rPr lang="en-US" altLang="en-US" sz="3500" dirty="0">
                <a:solidFill>
                  <a:srgbClr val="FFFF00"/>
                </a:solidFill>
                <a:effectLst>
                  <a:glow rad="266700">
                    <a:schemeClr val="tx1"/>
                  </a:glow>
                </a:effectLst>
                <a:latin typeface="Arial" pitchFamily="34" charset="0"/>
              </a:rPr>
              <a:t>“Man With a Gun”.</a:t>
            </a:r>
            <a:r>
              <a:rPr lang="en-US" altLang="en-US" sz="3500" dirty="0">
                <a:solidFill>
                  <a:srgbClr val="FFFF00"/>
                </a:solidFill>
                <a:effectLst>
                  <a:glow rad="266700">
                    <a:schemeClr val="tx1"/>
                  </a:glow>
                </a:effectLst>
              </a:rPr>
              <a:t>  </a:t>
            </a:r>
            <a:r>
              <a:rPr lang="en-US" altLang="en-US" sz="3500" dirty="0">
                <a:solidFill>
                  <a:schemeClr val="bg1"/>
                </a:solidFill>
                <a:effectLst>
                  <a:glow rad="266700">
                    <a:schemeClr val="tx1"/>
                  </a:glow>
                </a:effectLst>
                <a:latin typeface="Arial" pitchFamily="34" charset="0"/>
              </a:rPr>
              <a:t>If you had tried to steal the bread you might have been shot. </a:t>
            </a:r>
          </a:p>
        </p:txBody>
      </p:sp>
      <p:sp>
        <p:nvSpPr>
          <p:cNvPr id="9" name="Rectangle 8"/>
          <p:cNvSpPr/>
          <p:nvPr/>
        </p:nvSpPr>
        <p:spPr>
          <a:xfrm>
            <a:off x="3316015" y="6008687"/>
            <a:ext cx="5477590" cy="571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Drawn the symbol &amp; the meaning on your handout</a:t>
            </a:r>
            <a:endParaRPr lang="en-US" dirty="0"/>
          </a:p>
        </p:txBody>
      </p:sp>
      <p:pic>
        <p:nvPicPr>
          <p:cNvPr id="8" name="Picture 7" descr="Screen Shot 2014-11-15 at 11.23.42 AM.png"/>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304800" y="1828800"/>
            <a:ext cx="858788" cy="1066800"/>
          </a:xfrm>
          <a:prstGeom prst="rect">
            <a:avLst/>
          </a:prstGeom>
        </p:spPr>
      </p:pic>
      <p:pic>
        <p:nvPicPr>
          <p:cNvPr id="10" name="Picture 9"/>
          <p:cNvPicPr>
            <a:picLocks noChangeAspect="1"/>
          </p:cNvPicPr>
          <p:nvPr/>
        </p:nvPicPr>
        <p:blipFill>
          <a:blip r:embed="rId9">
            <a:clrChange>
              <a:clrFrom>
                <a:srgbClr val="FFFFFF"/>
              </a:clrFrom>
              <a:clrTo>
                <a:srgbClr val="FFFFFF">
                  <a:alpha val="0"/>
                </a:srgbClr>
              </a:clrTo>
            </a:clrChange>
          </a:blip>
          <a:stretch>
            <a:fillRect/>
          </a:stretch>
        </p:blipFill>
        <p:spPr>
          <a:xfrm>
            <a:off x="518335" y="1987441"/>
            <a:ext cx="431717" cy="552668"/>
          </a:xfrm>
          <a:prstGeom prst="rect">
            <a:avLst/>
          </a:prstGeom>
        </p:spPr>
      </p:pic>
    </p:spTree>
    <p:extLst>
      <p:ext uri="{BB962C8B-B14F-4D97-AF65-F5344CB8AC3E}">
        <p14:creationId xmlns:p14="http://schemas.microsoft.com/office/powerpoint/2010/main" val="1863469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767"/>
          <a:stretch/>
        </p:blipFill>
        <p:spPr bwMode="auto">
          <a:xfrm>
            <a:off x="0" y="-10236"/>
            <a:ext cx="9144000" cy="686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82329"/>
            <a:ext cx="734021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glow rad="228600">
                    <a:schemeClr val="accent2">
                      <a:satMod val="175000"/>
                      <a:alpha val="40000"/>
                    </a:schemeClr>
                  </a:glow>
                  <a:outerShdw blurRad="25400" algn="tl" rotWithShape="0">
                    <a:srgbClr val="000000">
                      <a:alpha val="43000"/>
                    </a:srgbClr>
                  </a:outerShdw>
                </a:effectLst>
                <a:latin typeface="Bodoni MT Black" panose="02070A03080606020203" pitchFamily="18" charset="0"/>
              </a:rPr>
              <a:t>Stocks to Invest In:</a:t>
            </a:r>
            <a:endParaRPr lang="en-US" sz="5400" b="1" spc="150" dirty="0">
              <a:ln w="11430"/>
              <a:solidFill>
                <a:srgbClr val="F8F8F8"/>
              </a:solidFill>
              <a:effectLst>
                <a:glow rad="228600">
                  <a:schemeClr val="accent2">
                    <a:satMod val="175000"/>
                    <a:alpha val="40000"/>
                  </a:schemeClr>
                </a:glow>
                <a:outerShdw blurRad="25400" algn="tl" rotWithShape="0">
                  <a:srgbClr val="000000">
                    <a:alpha val="43000"/>
                  </a:srgbClr>
                </a:outerShdw>
              </a:effectLst>
              <a:latin typeface="Bodoni MT Black" panose="02070A03080606020203" pitchFamily="18" charset="0"/>
            </a:endParaRPr>
          </a:p>
        </p:txBody>
      </p:sp>
      <p:sp>
        <p:nvSpPr>
          <p:cNvPr id="9" name="Rounded Rectangle 8"/>
          <p:cNvSpPr/>
          <p:nvPr/>
        </p:nvSpPr>
        <p:spPr>
          <a:xfrm>
            <a:off x="285750"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500" dirty="0" smtClean="0"/>
              <a:t>1: Tel-Tone Telephone Company</a:t>
            </a:r>
            <a:endParaRPr lang="en-US" sz="2500" dirty="0"/>
          </a:p>
        </p:txBody>
      </p:sp>
      <p:sp>
        <p:nvSpPr>
          <p:cNvPr id="17" name="Rounded Rectangle 16"/>
          <p:cNvSpPr/>
          <p:nvPr/>
        </p:nvSpPr>
        <p:spPr>
          <a:xfrm>
            <a:off x="285750" y="2825413"/>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500" dirty="0" smtClean="0"/>
              <a:t>2: Radio Corporation</a:t>
            </a:r>
            <a:endParaRPr lang="en-US" sz="2500" dirty="0"/>
          </a:p>
        </p:txBody>
      </p:sp>
      <p:sp>
        <p:nvSpPr>
          <p:cNvPr id="18" name="Rounded Rectangle 17"/>
          <p:cNvSpPr/>
          <p:nvPr/>
        </p:nvSpPr>
        <p:spPr>
          <a:xfrm>
            <a:off x="323850" y="4825663"/>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500" dirty="0" smtClean="0"/>
              <a:t>3: Mammoth Oil</a:t>
            </a:r>
            <a:endParaRPr lang="en-US" sz="2500" dirty="0"/>
          </a:p>
        </p:txBody>
      </p:sp>
      <p:sp>
        <p:nvSpPr>
          <p:cNvPr id="19" name="Rounded Rectangle 18"/>
          <p:cNvSpPr/>
          <p:nvPr/>
        </p:nvSpPr>
        <p:spPr>
          <a:xfrm>
            <a:off x="3202540" y="838199"/>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500" dirty="0" smtClean="0"/>
              <a:t>4: Gotham Bank</a:t>
            </a:r>
            <a:endParaRPr lang="en-US" sz="2500" dirty="0"/>
          </a:p>
        </p:txBody>
      </p:sp>
      <p:sp>
        <p:nvSpPr>
          <p:cNvPr id="20" name="Rounded Rectangle 19"/>
          <p:cNvSpPr/>
          <p:nvPr/>
        </p:nvSpPr>
        <p:spPr>
          <a:xfrm>
            <a:off x="3221590" y="2825413"/>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500" dirty="0" smtClean="0"/>
              <a:t>5: Ford Motors</a:t>
            </a:r>
            <a:endParaRPr lang="en-US" sz="2500" dirty="0"/>
          </a:p>
        </p:txBody>
      </p:sp>
      <p:sp>
        <p:nvSpPr>
          <p:cNvPr id="21" name="Rounded Rectangle 20"/>
          <p:cNvSpPr/>
          <p:nvPr/>
        </p:nvSpPr>
        <p:spPr>
          <a:xfrm>
            <a:off x="3221590" y="4806613"/>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500" dirty="0" smtClean="0"/>
              <a:t>6: Kansas &amp; Pacific Railroads</a:t>
            </a:r>
            <a:endParaRPr lang="en-US" sz="2500" dirty="0"/>
          </a:p>
        </p:txBody>
      </p:sp>
      <p:sp>
        <p:nvSpPr>
          <p:cNvPr id="11" name="TextBox 10"/>
          <p:cNvSpPr txBox="1"/>
          <p:nvPr/>
        </p:nvSpPr>
        <p:spPr>
          <a:xfrm>
            <a:off x="6172200" y="949225"/>
            <a:ext cx="2743200" cy="5632311"/>
          </a:xfrm>
          <a:prstGeom prst="rect">
            <a:avLst/>
          </a:prstGeom>
          <a:noFill/>
        </p:spPr>
        <p:txBody>
          <a:bodyPr wrap="square" rtlCol="0">
            <a:spAutoFit/>
          </a:bodyPr>
          <a:lstStyle/>
          <a:p>
            <a:pPr algn="ctr"/>
            <a:r>
              <a:rPr lang="en-US" sz="3600" dirty="0" smtClean="0">
                <a:solidFill>
                  <a:schemeClr val="bg1"/>
                </a:solidFill>
                <a:effectLst>
                  <a:glow rad="127000">
                    <a:schemeClr val="tx1"/>
                  </a:glow>
                </a:effectLst>
                <a:latin typeface="Times" panose="02020603050405020304" pitchFamily="18" charset="0"/>
                <a:cs typeface="Times" panose="02020603050405020304" pitchFamily="18" charset="0"/>
              </a:rPr>
              <a:t>Choose one of the stocks to invest your life savings into. Write the # associated with your stock on your Travel Log</a:t>
            </a:r>
            <a:endParaRPr lang="en-US" sz="3600" dirty="0">
              <a:solidFill>
                <a:schemeClr val="bg1"/>
              </a:solidFill>
              <a:effectLst>
                <a:glow rad="127000">
                  <a:schemeClr val="tx1"/>
                </a:glow>
              </a:effectLst>
              <a:latin typeface="Times" panose="02020603050405020304" pitchFamily="18" charset="0"/>
              <a:cs typeface="Times" panose="02020603050405020304" pitchFamily="18" charset="0"/>
            </a:endParaRPr>
          </a:p>
        </p:txBody>
      </p:sp>
      <p:pic>
        <p:nvPicPr>
          <p:cNvPr id="12" name="Picture 11" descr="Screen Shot 2014-11-15 at 11.23.42 AM.png"/>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8077200" y="0"/>
            <a:ext cx="838200" cy="1041225"/>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8263296" y="277272"/>
            <a:ext cx="499704" cy="345949"/>
          </a:xfrm>
          <a:prstGeom prst="rect">
            <a:avLst/>
          </a:prstGeom>
        </p:spPr>
      </p:pic>
    </p:spTree>
    <p:extLst>
      <p:ext uri="{BB962C8B-B14F-4D97-AF65-F5344CB8AC3E}">
        <p14:creationId xmlns:p14="http://schemas.microsoft.com/office/powerpoint/2010/main" val="1513273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20" grpId="0"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030"/>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Text Box 3"/>
          <p:cNvSpPr txBox="1">
            <a:spLocks noChangeArrowheads="1"/>
          </p:cNvSpPr>
          <p:nvPr/>
        </p:nvSpPr>
        <p:spPr bwMode="auto">
          <a:xfrm>
            <a:off x="0" y="152400"/>
            <a:ext cx="9144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en-US" altLang="en-US" dirty="0">
                <a:solidFill>
                  <a:schemeClr val="bg1"/>
                </a:solidFill>
                <a:effectLst>
                  <a:glow rad="127000">
                    <a:schemeClr val="tx1"/>
                  </a:glow>
                </a:effectLst>
                <a:latin typeface="Arial" pitchFamily="34" charset="0"/>
              </a:rPr>
              <a:t>     You keep walking until you see another farmhouse and  an old barn.  You think you’ll try to sneak into the barn and sleep there for the night but notice the marking below carved into a nearby fence post.  Based on this marking, do you:</a:t>
            </a:r>
          </a:p>
          <a:p>
            <a:pPr fontAlgn="base">
              <a:spcBef>
                <a:spcPct val="50000"/>
              </a:spcBef>
              <a:spcAft>
                <a:spcPct val="0"/>
              </a:spcAft>
            </a:pPr>
            <a:r>
              <a:rPr lang="en-US" altLang="en-US" dirty="0">
                <a:solidFill>
                  <a:schemeClr val="bg1"/>
                </a:solidFill>
                <a:effectLst>
                  <a:glow rad="127000">
                    <a:schemeClr val="tx1"/>
                  </a:glow>
                </a:effectLst>
                <a:latin typeface="Arial" pitchFamily="34" charset="0"/>
              </a:rPr>
              <a:t>				</a:t>
            </a:r>
          </a:p>
        </p:txBody>
      </p:sp>
      <p:pic>
        <p:nvPicPr>
          <p:cNvPr id="112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5" y="3384053"/>
            <a:ext cx="2769395" cy="297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4762" y="4038600"/>
            <a:ext cx="1454363" cy="161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191000"/>
            <a:ext cx="14128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4191000"/>
            <a:ext cx="13493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322379" y="1999059"/>
            <a:ext cx="4412105"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 b="1" cap="none" spc="0" dirty="0" smtClean="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rPr>
              <a:t>What Would You Do?</a:t>
            </a:r>
            <a:endParaRPr lang="en-US" sz="3000" b="1" cap="none" spc="0" dirty="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endParaRPr>
          </a:p>
        </p:txBody>
      </p:sp>
      <p:sp>
        <p:nvSpPr>
          <p:cNvPr id="10" name="Rectangle 9"/>
          <p:cNvSpPr/>
          <p:nvPr/>
        </p:nvSpPr>
        <p:spPr>
          <a:xfrm>
            <a:off x="4572000" y="2895600"/>
            <a:ext cx="1968720" cy="213360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500" dirty="0" smtClean="0">
                <a:solidFill>
                  <a:schemeClr val="tx1"/>
                </a:solidFill>
              </a:rPr>
              <a:t>1. Go to the farmhouse &amp; ask for food</a:t>
            </a:r>
            <a:endParaRPr lang="en-US" sz="2500" dirty="0">
              <a:solidFill>
                <a:schemeClr val="tx1"/>
              </a:solidFill>
            </a:endParaRPr>
          </a:p>
        </p:txBody>
      </p:sp>
      <p:sp>
        <p:nvSpPr>
          <p:cNvPr id="11" name="Rectangle 10"/>
          <p:cNvSpPr/>
          <p:nvPr/>
        </p:nvSpPr>
        <p:spPr>
          <a:xfrm>
            <a:off x="6934200" y="2895600"/>
            <a:ext cx="1676400" cy="213360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000" dirty="0">
                <a:solidFill>
                  <a:schemeClr val="tx1"/>
                </a:solidFill>
              </a:rPr>
              <a:t>2</a:t>
            </a:r>
            <a:r>
              <a:rPr lang="en-US" sz="3000" dirty="0" smtClean="0">
                <a:solidFill>
                  <a:schemeClr val="tx1"/>
                </a:solidFill>
              </a:rPr>
              <a:t>. Keep Walking</a:t>
            </a:r>
            <a:endParaRPr lang="en-US" sz="3000" dirty="0">
              <a:solidFill>
                <a:schemeClr val="tx1"/>
              </a:solidFill>
            </a:endParaRPr>
          </a:p>
        </p:txBody>
      </p:sp>
      <p:sp>
        <p:nvSpPr>
          <p:cNvPr id="12" name="Rectangle 11"/>
          <p:cNvSpPr/>
          <p:nvPr/>
        </p:nvSpPr>
        <p:spPr>
          <a:xfrm>
            <a:off x="4144168" y="5417367"/>
            <a:ext cx="4793105" cy="571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Write down the # you choose on your handout</a:t>
            </a:r>
            <a:endParaRPr lang="en-US" dirty="0"/>
          </a:p>
        </p:txBody>
      </p:sp>
      <p:pic>
        <p:nvPicPr>
          <p:cNvPr id="13" name="Picture 12" descr="Screen Shot 2014-11-15 at 11.23.42 AM.png"/>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296421" y="1739911"/>
            <a:ext cx="930345" cy="1155689"/>
          </a:xfrm>
          <a:prstGeom prst="rect">
            <a:avLst/>
          </a:prstGeom>
        </p:spPr>
      </p:pic>
      <p:pic>
        <p:nvPicPr>
          <p:cNvPr id="14" name="Picture 13"/>
          <p:cNvPicPr>
            <a:picLocks noChangeAspect="1"/>
          </p:cNvPicPr>
          <p:nvPr/>
        </p:nvPicPr>
        <p:blipFill>
          <a:blip r:embed="rId9">
            <a:clrChange>
              <a:clrFrom>
                <a:srgbClr val="FFFFFF"/>
              </a:clrFrom>
              <a:clrTo>
                <a:srgbClr val="FFFFFF">
                  <a:alpha val="0"/>
                </a:srgbClr>
              </a:clrTo>
            </a:clrChange>
          </a:blip>
          <a:stretch>
            <a:fillRect/>
          </a:stretch>
        </p:blipFill>
        <p:spPr>
          <a:xfrm>
            <a:off x="518335" y="1987441"/>
            <a:ext cx="431717" cy="552668"/>
          </a:xfrm>
          <a:prstGeom prst="rect">
            <a:avLst/>
          </a:prstGeom>
        </p:spPr>
      </p:pic>
    </p:spTree>
    <p:extLst>
      <p:ext uri="{BB962C8B-B14F-4D97-AF65-F5344CB8AC3E}">
        <p14:creationId xmlns:p14="http://schemas.microsoft.com/office/powerpoint/2010/main" val="111814163"/>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amysuestastybites.com/wp-content/uploads/2010/11/thanksgiving-plate.jpg"/>
          <p:cNvPicPr>
            <a:picLocks noChangeAspect="1" noChangeArrowheads="1"/>
          </p:cNvPicPr>
          <p:nvPr/>
        </p:nvPicPr>
        <p:blipFill rotWithShape="1">
          <a:blip r:embed="rId2">
            <a:extLst>
              <a:ext uri="{28A0092B-C50C-407E-A947-70E740481C1C}">
                <a14:useLocalDpi xmlns:a14="http://schemas.microsoft.com/office/drawing/2010/main" val="0"/>
              </a:ext>
            </a:extLst>
          </a:blip>
          <a:srcRect l="2762" t="-38" r="8232" b="38"/>
          <a:stretch/>
        </p:blipFill>
        <p:spPr bwMode="auto">
          <a:xfrm>
            <a:off x="-21217" y="1"/>
            <a:ext cx="9165217"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0" name="Text Box 2"/>
          <p:cNvSpPr txBox="1">
            <a:spLocks noChangeArrowheads="1"/>
          </p:cNvSpPr>
          <p:nvPr/>
        </p:nvSpPr>
        <p:spPr bwMode="auto">
          <a:xfrm>
            <a:off x="1295400" y="228600"/>
            <a:ext cx="6553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dirty="0">
                <a:solidFill>
                  <a:schemeClr val="bg1"/>
                </a:solidFill>
                <a:effectLst>
                  <a:glow rad="215900">
                    <a:schemeClr val="tx1"/>
                  </a:glow>
                </a:effectLst>
                <a:latin typeface="Arial" pitchFamily="34" charset="0"/>
              </a:rPr>
              <a:t>If you chose to keep walking then you missed a free meal.  This sign means </a:t>
            </a:r>
            <a:r>
              <a:rPr lang="en-US" altLang="en-US" sz="2800" b="1" dirty="0">
                <a:solidFill>
                  <a:srgbClr val="FFFF00"/>
                </a:solidFill>
                <a:effectLst>
                  <a:glow rad="215900">
                    <a:schemeClr val="tx1"/>
                  </a:glow>
                </a:effectLst>
                <a:latin typeface="Arial" pitchFamily="34" charset="0"/>
              </a:rPr>
              <a:t>“Good for a handout”</a:t>
            </a:r>
          </a:p>
        </p:txBody>
      </p:sp>
      <p:sp>
        <p:nvSpPr>
          <p:cNvPr id="12293" name="Rectangle 5"/>
          <p:cNvSpPr>
            <a:spLocks noChangeArrowheads="1"/>
          </p:cNvSpPr>
          <p:nvPr/>
        </p:nvSpPr>
        <p:spPr bwMode="auto">
          <a:xfrm>
            <a:off x="2166938" y="571500"/>
            <a:ext cx="9144000" cy="0"/>
          </a:xfrm>
          <a:prstGeom prst="rect">
            <a:avLst/>
          </a:prstGeom>
          <a:solidFill>
            <a:srgbClr val="FFFFD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400">
              <a:solidFill>
                <a:srgbClr val="000000"/>
              </a:solidFill>
            </a:endParaRPr>
          </a:p>
        </p:txBody>
      </p:sp>
      <p:pic>
        <p:nvPicPr>
          <p:cNvPr id="8" name="Picture 10"/>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18677" y="4343400"/>
            <a:ext cx="1454363" cy="161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883" y="3662634"/>
            <a:ext cx="2769395" cy="297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316015" y="6008687"/>
            <a:ext cx="5477590" cy="571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Drawn the symbol &amp; the meaning on your Travel Log</a:t>
            </a:r>
            <a:endParaRPr lang="en-US" dirty="0"/>
          </a:p>
        </p:txBody>
      </p:sp>
      <p:pic>
        <p:nvPicPr>
          <p:cNvPr id="11" name="Picture 10" descr="Screen Shot 2014-11-15 at 11.23.42 AM.png"/>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751290" y="915194"/>
            <a:ext cx="930345" cy="1155689"/>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1000603" y="1143000"/>
            <a:ext cx="431717" cy="552668"/>
          </a:xfrm>
          <a:prstGeom prst="rect">
            <a:avLst/>
          </a:prstGeom>
        </p:spPr>
      </p:pic>
    </p:spTree>
    <p:extLst>
      <p:ext uri="{BB962C8B-B14F-4D97-AF65-F5344CB8AC3E}">
        <p14:creationId xmlns:p14="http://schemas.microsoft.com/office/powerpoint/2010/main" val="61474444"/>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3844"/>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4" name="Text Box 2"/>
          <p:cNvSpPr txBox="1">
            <a:spLocks noChangeArrowheads="1"/>
          </p:cNvSpPr>
          <p:nvPr/>
        </p:nvSpPr>
        <p:spPr bwMode="auto">
          <a:xfrm>
            <a:off x="457200" y="179387"/>
            <a:ext cx="8305800"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en-US" altLang="en-US" dirty="0">
                <a:solidFill>
                  <a:srgbClr val="FFFFFF"/>
                </a:solidFill>
                <a:effectLst>
                  <a:glow rad="254000">
                    <a:schemeClr val="tx2"/>
                  </a:glow>
                  <a:outerShdw blurRad="38100" dist="38100" dir="2700000" algn="tl">
                    <a:srgbClr val="000000">
                      <a:alpha val="43137"/>
                    </a:srgbClr>
                  </a:outerShdw>
                </a:effectLst>
                <a:latin typeface="Arial" pitchFamily="34" charset="0"/>
              </a:rPr>
              <a:t>     The next day you are walking by a small house when you notice that they have a large apple tree with plenty of juicy, ripe apples on some low branches.  You think about hopping the fence and grabbing a few for dinner but see the marking below marked on the fence.  Based on the marking, do you: </a:t>
            </a:r>
          </a:p>
          <a:p>
            <a:pPr algn="ctr" fontAlgn="base">
              <a:spcBef>
                <a:spcPct val="50000"/>
              </a:spcBef>
              <a:spcAft>
                <a:spcPct val="0"/>
              </a:spcAft>
            </a:pPr>
            <a:r>
              <a:rPr lang="en-US" altLang="en-US" dirty="0">
                <a:solidFill>
                  <a:srgbClr val="FF0000"/>
                </a:solidFill>
                <a:effectLst>
                  <a:outerShdw blurRad="38100" dist="38100" dir="2700000" algn="tl">
                    <a:srgbClr val="C0C0C0"/>
                  </a:outerShdw>
                </a:effectLst>
                <a:latin typeface="Arial" pitchFamily="34" charset="0"/>
              </a:rPr>
              <a:t>	</a:t>
            </a:r>
          </a:p>
          <a:p>
            <a:pPr algn="ctr" fontAlgn="base">
              <a:spcBef>
                <a:spcPct val="50000"/>
              </a:spcBef>
              <a:spcAft>
                <a:spcPct val="0"/>
              </a:spcAft>
            </a:pPr>
            <a:endParaRPr lang="en-US" altLang="en-US" dirty="0">
              <a:solidFill>
                <a:srgbClr val="FF0000"/>
              </a:solidFill>
              <a:effectLst>
                <a:outerShdw blurRad="38100" dist="38100" dir="2700000" algn="tl">
                  <a:srgbClr val="C0C0C0"/>
                </a:outerShdw>
              </a:effectLst>
              <a:latin typeface="Arial" pitchFamily="34" charset="0"/>
            </a:endParaRPr>
          </a:p>
          <a:p>
            <a:pPr algn="ctr" fontAlgn="base">
              <a:spcBef>
                <a:spcPct val="50000"/>
              </a:spcBef>
              <a:spcAft>
                <a:spcPct val="0"/>
              </a:spcAft>
            </a:pPr>
            <a:r>
              <a:rPr lang="en-US" altLang="en-US" sz="2800" b="1" dirty="0" smtClean="0">
                <a:solidFill>
                  <a:srgbClr val="CC0000"/>
                </a:solidFill>
                <a:effectLst>
                  <a:outerShdw blurRad="38100" dist="38100" dir="2700000" algn="tl">
                    <a:srgbClr val="C0C0C0"/>
                  </a:outerShdw>
                </a:effectLst>
                <a:latin typeface="Arial" pitchFamily="34" charset="0"/>
              </a:rPr>
              <a:t>  </a:t>
            </a:r>
            <a:endParaRPr lang="en-US" altLang="en-US" sz="2800" b="1" dirty="0">
              <a:solidFill>
                <a:srgbClr val="CC0000"/>
              </a:solidFill>
              <a:effectLst>
                <a:outerShdw blurRad="38100" dist="38100" dir="2700000" algn="tl">
                  <a:srgbClr val="C0C0C0"/>
                </a:outerShdw>
              </a:effectLst>
              <a:latin typeface="Arial" pitchFamily="34" charset="0"/>
            </a:endParaRPr>
          </a:p>
        </p:txBody>
      </p:sp>
      <p:pic>
        <p:nvPicPr>
          <p:cNvPr id="1332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359540"/>
            <a:ext cx="838200" cy="29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2628441"/>
            <a:ext cx="502285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4625" y="2764510"/>
            <a:ext cx="2590800" cy="1029157"/>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3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57043"/>
            <a:ext cx="20224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267200" y="3565068"/>
            <a:ext cx="1968720" cy="213360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500" dirty="0" smtClean="0">
                <a:solidFill>
                  <a:schemeClr val="tx1"/>
                </a:solidFill>
              </a:rPr>
              <a:t>1. Jump the fence &amp; steal the apples</a:t>
            </a:r>
            <a:endParaRPr lang="en-US" sz="2500" dirty="0">
              <a:solidFill>
                <a:schemeClr val="tx1"/>
              </a:solidFill>
            </a:endParaRPr>
          </a:p>
        </p:txBody>
      </p:sp>
      <p:sp>
        <p:nvSpPr>
          <p:cNvPr id="11" name="Rectangle 10"/>
          <p:cNvSpPr/>
          <p:nvPr/>
        </p:nvSpPr>
        <p:spPr>
          <a:xfrm>
            <a:off x="6705600" y="3565068"/>
            <a:ext cx="1676400" cy="213360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000" dirty="0">
                <a:solidFill>
                  <a:schemeClr val="tx1"/>
                </a:solidFill>
              </a:rPr>
              <a:t>2</a:t>
            </a:r>
            <a:r>
              <a:rPr lang="en-US" sz="3000" dirty="0" smtClean="0">
                <a:solidFill>
                  <a:schemeClr val="tx1"/>
                </a:solidFill>
              </a:rPr>
              <a:t>. Keep Walking</a:t>
            </a:r>
            <a:endParaRPr lang="en-US" sz="3000" dirty="0">
              <a:solidFill>
                <a:schemeClr val="tx1"/>
              </a:solidFill>
            </a:endParaRPr>
          </a:p>
        </p:txBody>
      </p:sp>
      <p:sp>
        <p:nvSpPr>
          <p:cNvPr id="12" name="Rectangle 11"/>
          <p:cNvSpPr/>
          <p:nvPr/>
        </p:nvSpPr>
        <p:spPr>
          <a:xfrm>
            <a:off x="3969895" y="5988867"/>
            <a:ext cx="4793105" cy="571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Write down the # you choose on your Travel Log</a:t>
            </a:r>
            <a:endParaRPr lang="en-US" dirty="0"/>
          </a:p>
        </p:txBody>
      </p:sp>
      <p:pic>
        <p:nvPicPr>
          <p:cNvPr id="13" name="Picture 12" descr="Screen Shot 2014-11-15 at 11.23.42 AM.png"/>
          <p:cNvPicPr>
            <a:picLocks noChangeAspect="1"/>
          </p:cNvPicPr>
          <p:nvPr/>
        </p:nvPicPr>
        <p:blipFill>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3039550" y="3188723"/>
            <a:ext cx="930345" cy="1155689"/>
          </a:xfrm>
          <a:prstGeom prst="rect">
            <a:avLst/>
          </a:prstGeom>
        </p:spPr>
      </p:pic>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3288863" y="3429000"/>
            <a:ext cx="431717" cy="552668"/>
          </a:xfrm>
          <a:prstGeom prst="rect">
            <a:avLst/>
          </a:prstGeom>
        </p:spPr>
      </p:pic>
    </p:spTree>
    <p:extLst>
      <p:ext uri="{BB962C8B-B14F-4D97-AF65-F5344CB8AC3E}">
        <p14:creationId xmlns:p14="http://schemas.microsoft.com/office/powerpoint/2010/main" val="3941245584"/>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85"/>
          <a:stretch/>
        </p:blipFill>
        <p:spPr bwMode="auto">
          <a:xfrm>
            <a:off x="0" y="0"/>
            <a:ext cx="91630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4165">
            <a:off x="1773519" y="5708703"/>
            <a:ext cx="20224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525" y="304800"/>
            <a:ext cx="3807388" cy="5262979"/>
          </a:xfrm>
          <a:prstGeom prst="rect">
            <a:avLst/>
          </a:prstGeom>
        </p:spPr>
        <p:txBody>
          <a:bodyPr wrap="square">
            <a:spAutoFit/>
          </a:bodyPr>
          <a:lstStyle/>
          <a:p>
            <a:pPr algn="ctr" fontAlgn="base">
              <a:spcBef>
                <a:spcPct val="50000"/>
              </a:spcBef>
              <a:spcAft>
                <a:spcPct val="0"/>
              </a:spcAft>
            </a:pPr>
            <a:r>
              <a:rPr lang="en-US" altLang="en-US" sz="3200" b="1" dirty="0">
                <a:solidFill>
                  <a:srgbClr val="FFFFFF"/>
                </a:solidFill>
                <a:effectLst>
                  <a:glow rad="177800">
                    <a:schemeClr val="tx1"/>
                  </a:glow>
                </a:effectLst>
                <a:latin typeface="Arial" pitchFamily="34" charset="0"/>
              </a:rPr>
              <a:t>Hopefully you either went to the door and asked or kept walking.  If you had hopped the fence you might be in some pain.  </a:t>
            </a:r>
          </a:p>
          <a:p>
            <a:pPr algn="ctr" fontAlgn="base">
              <a:spcBef>
                <a:spcPct val="50000"/>
              </a:spcBef>
              <a:spcAft>
                <a:spcPct val="0"/>
              </a:spcAft>
            </a:pPr>
            <a:r>
              <a:rPr lang="en-US" altLang="en-US" sz="3200" b="1" dirty="0">
                <a:solidFill>
                  <a:srgbClr val="FFFFFF"/>
                </a:solidFill>
                <a:effectLst>
                  <a:glow rad="177800">
                    <a:schemeClr val="tx1"/>
                  </a:glow>
                </a:effectLst>
                <a:latin typeface="Arial" pitchFamily="34" charset="0"/>
              </a:rPr>
              <a:t>This sign means</a:t>
            </a:r>
            <a:r>
              <a:rPr lang="en-US" altLang="en-US" sz="3200" dirty="0">
                <a:solidFill>
                  <a:srgbClr val="000000"/>
                </a:solidFill>
                <a:effectLst>
                  <a:glow rad="177800">
                    <a:schemeClr val="tx1"/>
                  </a:glow>
                </a:effectLst>
                <a:latin typeface="Arial" pitchFamily="34" charset="0"/>
              </a:rPr>
              <a:t> </a:t>
            </a:r>
            <a:r>
              <a:rPr lang="en-US" altLang="en-US" sz="3200" dirty="0">
                <a:solidFill>
                  <a:srgbClr val="FFFF00"/>
                </a:solidFill>
                <a:effectLst>
                  <a:glow rad="177800">
                    <a:schemeClr val="tx1"/>
                  </a:glow>
                </a:effectLst>
                <a:latin typeface="Arial" pitchFamily="34" charset="0"/>
              </a:rPr>
              <a:t>“Mean Dog </a:t>
            </a:r>
            <a:r>
              <a:rPr lang="en-US" altLang="en-US" sz="3200" dirty="0" smtClean="0">
                <a:solidFill>
                  <a:srgbClr val="FFFF00"/>
                </a:solidFill>
                <a:effectLst>
                  <a:glow rad="177800">
                    <a:schemeClr val="tx1"/>
                  </a:glow>
                </a:effectLst>
                <a:latin typeface="Arial" pitchFamily="34" charset="0"/>
              </a:rPr>
              <a:t>Here”</a:t>
            </a:r>
            <a:endParaRPr lang="en-US" altLang="en-US" sz="3200" dirty="0">
              <a:solidFill>
                <a:srgbClr val="FFFFFF"/>
              </a:solidFill>
              <a:latin typeface="Arial" pitchFamily="34" charset="0"/>
            </a:endParaRPr>
          </a:p>
        </p:txBody>
      </p:sp>
      <p:sp>
        <p:nvSpPr>
          <p:cNvPr id="7" name="Rectangle 6"/>
          <p:cNvSpPr/>
          <p:nvPr/>
        </p:nvSpPr>
        <p:spPr>
          <a:xfrm>
            <a:off x="5531921" y="0"/>
            <a:ext cx="3200401" cy="10858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Drawn the symbol &amp; the meaning on your Travel Log</a:t>
            </a:r>
            <a:endParaRPr lang="en-US" dirty="0"/>
          </a:p>
        </p:txBody>
      </p:sp>
      <p:pic>
        <p:nvPicPr>
          <p:cNvPr id="6" name="Picture 5" descr="Screen Shot 2014-11-15 at 11.23.42 AM.png"/>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7801977" y="5484870"/>
            <a:ext cx="930345" cy="1155689"/>
          </a:xfrm>
          <a:prstGeom prst="rect">
            <a:avLst/>
          </a:prstGeom>
        </p:spPr>
      </p:pic>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8051290" y="5715000"/>
            <a:ext cx="431717" cy="552668"/>
          </a:xfrm>
          <a:prstGeom prst="rect">
            <a:avLst/>
          </a:prstGeom>
        </p:spPr>
      </p:pic>
    </p:spTree>
    <p:extLst>
      <p:ext uri="{BB962C8B-B14F-4D97-AF65-F5344CB8AC3E}">
        <p14:creationId xmlns:p14="http://schemas.microsoft.com/office/powerpoint/2010/main" val="4139331676"/>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97091" y="219670"/>
            <a:ext cx="614982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rPr>
              <a:t>More Hobo Signs</a:t>
            </a:r>
            <a:endParaRPr lang="en-US" sz="5400" b="1" cap="none" spc="0" dirty="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endParaRPr>
          </a:p>
        </p:txBody>
      </p:sp>
      <p:pic>
        <p:nvPicPr>
          <p:cNvPr id="5" name="Picture 4" descr="hobos created a system of symbols to communicate and assist fellow travelers. These symbols would be scratched or chalked on the gate of a residence, barnyard or somewhere in a rail yard."/>
          <p:cNvPicPr>
            <a:picLocks noChangeAspect="1" noChangeArrowheads="1"/>
          </p:cNvPicPr>
          <p:nvPr/>
        </p:nvPicPr>
        <p:blipFill rotWithShape="1">
          <a:blip r:embed="rId3">
            <a:extLst>
              <a:ext uri="{28A0092B-C50C-407E-A947-70E740481C1C}">
                <a14:useLocalDpi xmlns:a14="http://schemas.microsoft.com/office/drawing/2010/main" val="0"/>
              </a:ext>
            </a:extLst>
          </a:blip>
          <a:srcRect r="17222" b="57741"/>
          <a:stretch/>
        </p:blipFill>
        <p:spPr bwMode="auto">
          <a:xfrm>
            <a:off x="438150" y="1419225"/>
            <a:ext cx="85153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960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34" t="11264" r="234" b="15082"/>
          <a:stretch/>
        </p:blipFill>
        <p:spPr>
          <a:xfrm>
            <a:off x="-152400" y="-1"/>
            <a:ext cx="9441543" cy="6954215"/>
          </a:xfrm>
          <a:prstGeom prst="rect">
            <a:avLst/>
          </a:prstGeom>
        </p:spPr>
      </p:pic>
      <p:sp>
        <p:nvSpPr>
          <p:cNvPr id="3" name="Rounded Rectangular Callout 2"/>
          <p:cNvSpPr/>
          <p:nvPr/>
        </p:nvSpPr>
        <p:spPr>
          <a:xfrm>
            <a:off x="4419600" y="228600"/>
            <a:ext cx="1600200" cy="990600"/>
          </a:xfrm>
          <a:prstGeom prst="wedgeRoundRectCallout">
            <a:avLst>
              <a:gd name="adj1" fmla="val 33929"/>
              <a:gd name="adj2" fmla="val 83654"/>
              <a:gd name="adj3" fmla="val 16667"/>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US" sz="2500" dirty="0" smtClean="0"/>
              <a:t>I’m hungry! </a:t>
            </a:r>
            <a:endParaRPr lang="en-US" sz="2500" dirty="0"/>
          </a:p>
        </p:txBody>
      </p:sp>
      <p:sp>
        <p:nvSpPr>
          <p:cNvPr id="4" name="Rounded Rectangular Callout 3"/>
          <p:cNvSpPr/>
          <p:nvPr/>
        </p:nvSpPr>
        <p:spPr>
          <a:xfrm>
            <a:off x="457200" y="990600"/>
            <a:ext cx="2781300" cy="1371600"/>
          </a:xfrm>
          <a:prstGeom prst="wedgeRoundRectCallout">
            <a:avLst>
              <a:gd name="adj1" fmla="val 65925"/>
              <a:gd name="adj2" fmla="val 10903"/>
              <a:gd name="adj3" fmla="val 16667"/>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US" sz="2500" dirty="0" smtClean="0"/>
              <a:t>Lets go find a breadline or soup kitchen</a:t>
            </a:r>
            <a:endParaRPr lang="en-US" sz="2500" dirty="0"/>
          </a:p>
        </p:txBody>
      </p:sp>
    </p:spTree>
    <p:extLst>
      <p:ext uri="{BB962C8B-B14F-4D97-AF65-F5344CB8AC3E}">
        <p14:creationId xmlns:p14="http://schemas.microsoft.com/office/powerpoint/2010/main" val="595114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0" y="0"/>
            <a:ext cx="9173364"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bwMode="auto">
          <a:xfrm rot="15379722" flipV="1">
            <a:off x="1362545" y="2683041"/>
            <a:ext cx="2022354" cy="786544"/>
          </a:xfrm>
          <a:prstGeom prst="leftArrow">
            <a:avLst/>
          </a:prstGeom>
          <a:solidFill>
            <a:srgbClr val="FFC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8" charset="0"/>
              </a:rPr>
              <a:t>You are here</a:t>
            </a:r>
          </a:p>
        </p:txBody>
      </p:sp>
      <p:sp>
        <p:nvSpPr>
          <p:cNvPr id="7" name="Rectangle 6"/>
          <p:cNvSpPr/>
          <p:nvPr/>
        </p:nvSpPr>
        <p:spPr>
          <a:xfrm>
            <a:off x="411853" y="6202739"/>
            <a:ext cx="8349658"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 b="1" dirty="0" smtClean="0">
                <a:ln w="11430"/>
                <a:solidFill>
                  <a:srgbClr val="92D050"/>
                </a:solidFill>
                <a:effectLst>
                  <a:glow rad="241300">
                    <a:schemeClr val="tx1"/>
                  </a:glow>
                  <a:outerShdw blurRad="50800" dist="39000" dir="5460000" algn="tl">
                    <a:srgbClr val="000000">
                      <a:alpha val="38000"/>
                    </a:srgbClr>
                  </a:outerShdw>
                </a:effectLst>
                <a:latin typeface="Broadway" panose="04040905080B02020502" pitchFamily="82" charset="0"/>
              </a:rPr>
              <a:t>Getting a free handout in the breadline</a:t>
            </a:r>
            <a:endParaRPr lang="en-US" sz="3000" b="1" cap="none" spc="0" dirty="0">
              <a:ln w="11430"/>
              <a:solidFill>
                <a:srgbClr val="92D050"/>
              </a:solidFill>
              <a:effectLst>
                <a:glow rad="241300">
                  <a:schemeClr val="tx1"/>
                </a:glow>
                <a:outerShdw blurRad="50800" dist="39000" dir="5460000" algn="tl">
                  <a:srgbClr val="000000">
                    <a:alpha val="38000"/>
                  </a:srgbClr>
                </a:outerShdw>
              </a:effectLst>
              <a:latin typeface="Broadway" panose="04040905080B02020502" pitchFamily="82" charset="0"/>
            </a:endParaRPr>
          </a:p>
        </p:txBody>
      </p:sp>
    </p:spTree>
    <p:extLst>
      <p:ext uri="{BB962C8B-B14F-4D97-AF65-F5344CB8AC3E}">
        <p14:creationId xmlns:p14="http://schemas.microsoft.com/office/powerpoint/2010/main" val="27030014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93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4936688"/>
            <a:ext cx="22479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97978" y="6202739"/>
            <a:ext cx="8377422"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 b="1" dirty="0" smtClean="0">
                <a:ln w="11430"/>
                <a:solidFill>
                  <a:srgbClr val="92D050"/>
                </a:solidFill>
                <a:effectLst>
                  <a:glow rad="241300">
                    <a:schemeClr val="tx1"/>
                  </a:glow>
                  <a:outerShdw blurRad="50800" dist="39000" dir="5460000" algn="tl">
                    <a:srgbClr val="000000">
                      <a:alpha val="38000"/>
                    </a:srgbClr>
                  </a:outerShdw>
                </a:effectLst>
                <a:latin typeface="Broadway" panose="04040905080B02020502" pitchFamily="82" charset="0"/>
              </a:rPr>
              <a:t>Then you head over to the Soup Kitchen</a:t>
            </a:r>
            <a:endParaRPr lang="en-US" sz="3000" b="1" cap="none" spc="0" dirty="0">
              <a:ln w="11430"/>
              <a:solidFill>
                <a:srgbClr val="92D050"/>
              </a:solidFill>
              <a:effectLst>
                <a:glow rad="241300">
                  <a:schemeClr val="tx1"/>
                </a:glow>
                <a:outerShdw blurRad="50800" dist="39000" dir="5460000" algn="tl">
                  <a:srgbClr val="000000">
                    <a:alpha val="38000"/>
                  </a:srgbClr>
                </a:outerShdw>
              </a:effectLst>
              <a:latin typeface="Broadway" panose="04040905080B02020502" pitchFamily="82" charset="0"/>
            </a:endParaRPr>
          </a:p>
        </p:txBody>
      </p:sp>
    </p:spTree>
    <p:extLst>
      <p:ext uri="{BB962C8B-B14F-4D97-AF65-F5344CB8AC3E}">
        <p14:creationId xmlns:p14="http://schemas.microsoft.com/office/powerpoint/2010/main" val="40288419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755"/>
          <a:stretch/>
        </p:blipFill>
        <p:spPr bwMode="auto">
          <a:xfrm>
            <a:off x="0" y="0"/>
            <a:ext cx="92773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031434" y="5791200"/>
            <a:ext cx="5074466" cy="8617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rPr>
              <a:t>Soup Kitchens</a:t>
            </a:r>
            <a:endParaRPr lang="en-US" sz="5000" b="1" cap="none" spc="0" dirty="0">
              <a:ln w="11430"/>
              <a:solidFill>
                <a:srgbClr val="FFC000"/>
              </a:solidFill>
              <a:effectLst>
                <a:glow rad="241300">
                  <a:schemeClr val="tx1"/>
                </a:glow>
                <a:outerShdw blurRad="50800" dist="39000" dir="5460000" algn="tl">
                  <a:srgbClr val="000000">
                    <a:alpha val="38000"/>
                  </a:srgbClr>
                </a:outerShdw>
              </a:effectLst>
              <a:latin typeface="Broadway" panose="04040905080B02020502" pitchFamily="82" charset="0"/>
            </a:endParaRPr>
          </a:p>
        </p:txBody>
      </p:sp>
      <p:sp>
        <p:nvSpPr>
          <p:cNvPr id="2" name="Rectangle 1"/>
          <p:cNvSpPr/>
          <p:nvPr/>
        </p:nvSpPr>
        <p:spPr>
          <a:xfrm>
            <a:off x="285750" y="601504"/>
            <a:ext cx="8877300" cy="5601533"/>
          </a:xfrm>
          <a:prstGeom prst="rect">
            <a:avLst/>
          </a:prstGeom>
        </p:spPr>
        <p:txBody>
          <a:bodyPr wrap="square">
            <a:spAutoFit/>
          </a:bodyPr>
          <a:lstStyle/>
          <a:p>
            <a:pPr marL="285750" indent="-285750">
              <a:buFont typeface="Arial" panose="020B0604020202020204" pitchFamily="34" charset="0"/>
              <a:buChar char="•"/>
            </a:pPr>
            <a:r>
              <a:rPr lang="en-US" sz="3500" dirty="0">
                <a:solidFill>
                  <a:schemeClr val="bg1"/>
                </a:solidFill>
                <a:effectLst>
                  <a:glow rad="203200">
                    <a:schemeClr val="tx2"/>
                  </a:glow>
                </a:effectLst>
                <a:latin typeface="+mj-lt"/>
              </a:rPr>
              <a:t>Soup kitchens in America started around 1929 </a:t>
            </a:r>
            <a:endParaRPr lang="en-US" sz="3500" dirty="0" smtClean="0">
              <a:solidFill>
                <a:schemeClr val="bg1"/>
              </a:solidFill>
              <a:effectLst>
                <a:glow rad="203200">
                  <a:schemeClr val="tx2"/>
                </a:glow>
              </a:effectLst>
              <a:latin typeface="+mj-lt"/>
            </a:endParaRPr>
          </a:p>
          <a:p>
            <a:pPr marL="285750" indent="-285750">
              <a:buFont typeface="Arial" panose="020B0604020202020204" pitchFamily="34" charset="0"/>
              <a:buChar char="•"/>
            </a:pPr>
            <a:r>
              <a:rPr lang="en-US" sz="3500" dirty="0" smtClean="0">
                <a:solidFill>
                  <a:schemeClr val="bg1"/>
                </a:solidFill>
                <a:effectLst>
                  <a:glow rad="203200">
                    <a:schemeClr val="tx2"/>
                  </a:glow>
                </a:effectLst>
                <a:latin typeface="+mj-lt"/>
              </a:rPr>
              <a:t>When </a:t>
            </a:r>
            <a:r>
              <a:rPr lang="en-US" sz="3500" dirty="0">
                <a:solidFill>
                  <a:schemeClr val="bg1"/>
                </a:solidFill>
                <a:effectLst>
                  <a:glow rad="203200">
                    <a:schemeClr val="tx2"/>
                  </a:glow>
                </a:effectLst>
                <a:latin typeface="+mj-lt"/>
              </a:rPr>
              <a:t>soup kitchens first appeared, they were run by churches or private charities. </a:t>
            </a:r>
            <a:endParaRPr lang="en-US" sz="3500" dirty="0" smtClean="0">
              <a:solidFill>
                <a:schemeClr val="bg1"/>
              </a:solidFill>
              <a:effectLst>
                <a:glow rad="203200">
                  <a:schemeClr val="tx2"/>
                </a:glow>
              </a:effectLst>
              <a:latin typeface="+mj-lt"/>
            </a:endParaRPr>
          </a:p>
          <a:p>
            <a:pPr marL="742950" lvl="1" indent="-285750">
              <a:buFont typeface="Arial" panose="020B0604020202020204" pitchFamily="34" charset="0"/>
              <a:buChar char="•"/>
            </a:pPr>
            <a:r>
              <a:rPr lang="en-US" sz="3500" dirty="0" smtClean="0">
                <a:solidFill>
                  <a:schemeClr val="bg1"/>
                </a:solidFill>
                <a:effectLst>
                  <a:glow rad="203200">
                    <a:schemeClr val="tx2"/>
                  </a:glow>
                </a:effectLst>
                <a:latin typeface="+mj-lt"/>
              </a:rPr>
              <a:t>Al Capone opens the first soup kitchen</a:t>
            </a:r>
          </a:p>
          <a:p>
            <a:pPr marL="285750" indent="-285750">
              <a:buFont typeface="Arial" panose="020B0604020202020204" pitchFamily="34" charset="0"/>
              <a:buChar char="•"/>
            </a:pPr>
            <a:r>
              <a:rPr lang="en-US" sz="3500" dirty="0">
                <a:solidFill>
                  <a:schemeClr val="bg1"/>
                </a:solidFill>
                <a:effectLst>
                  <a:glow rad="203200">
                    <a:schemeClr val="tx2"/>
                  </a:glow>
                </a:effectLst>
                <a:latin typeface="+mj-lt"/>
              </a:rPr>
              <a:t>By the mid-1930s, state and federal governments also were operating them.</a:t>
            </a:r>
          </a:p>
          <a:p>
            <a:pPr marL="285750" indent="-285750">
              <a:buFont typeface="Arial" panose="020B0604020202020204" pitchFamily="34" charset="0"/>
              <a:buChar char="•"/>
            </a:pPr>
            <a:r>
              <a:rPr lang="en-US" sz="3500" dirty="0">
                <a:solidFill>
                  <a:schemeClr val="bg1"/>
                </a:solidFill>
                <a:effectLst>
                  <a:glow rad="203200">
                    <a:schemeClr val="tx2"/>
                  </a:glow>
                </a:effectLst>
                <a:latin typeface="+mj-lt"/>
              </a:rPr>
              <a:t>Soup kitchens served mostly soup and bread. Soup was economical because water could be added to serve more people, if </a:t>
            </a:r>
            <a:r>
              <a:rPr lang="en-US" sz="3500" dirty="0" smtClean="0">
                <a:solidFill>
                  <a:schemeClr val="bg1"/>
                </a:solidFill>
                <a:effectLst>
                  <a:glow rad="203200">
                    <a:schemeClr val="tx2"/>
                  </a:glow>
                </a:effectLst>
                <a:latin typeface="+mj-lt"/>
              </a:rPr>
              <a:t>necessary</a:t>
            </a:r>
            <a:endParaRPr lang="en-US" sz="3500" dirty="0">
              <a:solidFill>
                <a:srgbClr val="000000"/>
              </a:solidFill>
              <a:effectLst>
                <a:glow rad="203200">
                  <a:schemeClr val="tx2"/>
                </a:glow>
              </a:effectLst>
              <a:latin typeface="arial"/>
            </a:endParaRPr>
          </a:p>
          <a:p>
            <a:endParaRPr lang="en-US" sz="2500" dirty="0">
              <a:solidFill>
                <a:srgbClr val="000000"/>
              </a:solidFill>
              <a:effectLst>
                <a:glow rad="203200">
                  <a:schemeClr val="tx2"/>
                </a:glow>
              </a:effectLst>
              <a:latin typeface="arial"/>
            </a:endParaRPr>
          </a:p>
          <a:p>
            <a:endParaRPr lang="en-US" dirty="0"/>
          </a:p>
        </p:txBody>
      </p:sp>
    </p:spTree>
    <p:extLst>
      <p:ext uri="{BB962C8B-B14F-4D97-AF65-F5344CB8AC3E}">
        <p14:creationId xmlns:p14="http://schemas.microsoft.com/office/powerpoint/2010/main" val="1362084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93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285750"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17" name="Rounded Rectangle 16"/>
          <p:cNvSpPr/>
          <p:nvPr/>
        </p:nvSpPr>
        <p:spPr>
          <a:xfrm>
            <a:off x="3126340" y="76124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18" name="Rounded Rectangle 17"/>
          <p:cNvSpPr/>
          <p:nvPr/>
        </p:nvSpPr>
        <p:spPr>
          <a:xfrm>
            <a:off x="285750" y="2871684"/>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
        <p:nvSpPr>
          <p:cNvPr id="19" name="Rounded Rectangle 18"/>
          <p:cNvSpPr/>
          <p:nvPr/>
        </p:nvSpPr>
        <p:spPr>
          <a:xfrm>
            <a:off x="3126340" y="283769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4</a:t>
            </a:r>
            <a:endParaRPr lang="en-US" sz="10000" dirty="0">
              <a:solidFill>
                <a:prstClr val="black"/>
              </a:solidFill>
              <a:latin typeface="Bodoni MT Black" panose="02070A03080606020203" pitchFamily="18" charset="0"/>
            </a:endParaRPr>
          </a:p>
        </p:txBody>
      </p:sp>
      <p:sp>
        <p:nvSpPr>
          <p:cNvPr id="14" name="TextBox 13"/>
          <p:cNvSpPr txBox="1"/>
          <p:nvPr/>
        </p:nvSpPr>
        <p:spPr>
          <a:xfrm>
            <a:off x="6629400" y="838200"/>
            <a:ext cx="2286000" cy="5078313"/>
          </a:xfrm>
          <a:prstGeom prst="rect">
            <a:avLst/>
          </a:prstGeom>
          <a:noFill/>
        </p:spPr>
        <p:txBody>
          <a:bodyPr wrap="square" rtlCol="0">
            <a:spAutoFit/>
          </a:bodyPr>
          <a:lstStyle/>
          <a:p>
            <a:pPr algn="ctr"/>
            <a:r>
              <a:rPr lang="en-US" sz="3600" dirty="0" smtClean="0">
                <a:solidFill>
                  <a:prstClr val="white"/>
                </a:solidFill>
                <a:effectLst>
                  <a:glow rad="304800">
                    <a:prstClr val="black"/>
                  </a:glow>
                </a:effectLst>
                <a:latin typeface="Times" panose="02020603050405020304" pitchFamily="18" charset="0"/>
                <a:cs typeface="Times" panose="02020603050405020304" pitchFamily="18" charset="0"/>
              </a:rPr>
              <a:t>Choose one of the #s &amp; </a:t>
            </a:r>
            <a:r>
              <a:rPr lang="en-US" sz="3600" dirty="0">
                <a:solidFill>
                  <a:prstClr val="white"/>
                </a:solidFill>
                <a:effectLst>
                  <a:glow rad="304800">
                    <a:prstClr val="black"/>
                  </a:glow>
                </a:effectLst>
                <a:latin typeface="Times" panose="02020603050405020304" pitchFamily="18" charset="0"/>
                <a:cs typeface="Times" panose="02020603050405020304" pitchFamily="18" charset="0"/>
              </a:rPr>
              <a:t>w</a:t>
            </a:r>
            <a:r>
              <a:rPr lang="en-US" sz="3600" dirty="0" smtClean="0">
                <a:solidFill>
                  <a:prstClr val="white"/>
                </a:solidFill>
                <a:effectLst>
                  <a:glow rad="304800">
                    <a:prstClr val="black"/>
                  </a:glow>
                </a:effectLst>
                <a:latin typeface="Times" panose="02020603050405020304" pitchFamily="18" charset="0"/>
                <a:cs typeface="Times" panose="02020603050405020304" pitchFamily="18" charset="0"/>
              </a:rPr>
              <a:t>rite the # on your Travel Log to find out what you ate</a:t>
            </a:r>
            <a:endParaRPr lang="en-US" sz="3600" dirty="0">
              <a:solidFill>
                <a:prstClr val="white"/>
              </a:solidFill>
              <a:effectLst>
                <a:glow rad="304800">
                  <a:prstClr val="black"/>
                </a:glow>
              </a:effectLst>
              <a:latin typeface="Times" panose="02020603050405020304" pitchFamily="18" charset="0"/>
              <a:cs typeface="Times" panose="02020603050405020304" pitchFamily="18" charset="0"/>
            </a:endParaRPr>
          </a:p>
        </p:txBody>
      </p:sp>
      <p:sp>
        <p:nvSpPr>
          <p:cNvPr id="10" name="Rectangle 9"/>
          <p:cNvSpPr/>
          <p:nvPr/>
        </p:nvSpPr>
        <p:spPr>
          <a:xfrm>
            <a:off x="27272" y="-81482"/>
            <a:ext cx="6602128" cy="8617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rPr>
              <a:t>Soup Kitchen Meal</a:t>
            </a:r>
            <a:endParaRPr lang="en-US" sz="5000" b="1" dirty="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pic>
        <p:nvPicPr>
          <p:cNvPr id="11" name="Picture 10" descr="Screen Shot 2014-11-15 at 11.23.42 AM.png"/>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581476" y="5181600"/>
            <a:ext cx="930345" cy="1155689"/>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740053" y="5334000"/>
            <a:ext cx="613189" cy="613189"/>
          </a:xfrm>
          <a:prstGeom prst="rect">
            <a:avLst/>
          </a:prstGeom>
        </p:spPr>
      </p:pic>
    </p:spTree>
    <p:extLst>
      <p:ext uri="{BB962C8B-B14F-4D97-AF65-F5344CB8AC3E}">
        <p14:creationId xmlns:p14="http://schemas.microsoft.com/office/powerpoint/2010/main" val="22064625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97" t="15625" r="4687" b="16016"/>
          <a:stretch/>
        </p:blipFill>
        <p:spPr bwMode="auto">
          <a:xfrm>
            <a:off x="0" y="-1"/>
            <a:ext cx="9144000" cy="6867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9217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144000"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85750" y="838200"/>
            <a:ext cx="2590800" cy="2367022"/>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Bodoni MT Black" panose="02070A03080606020203" pitchFamily="18" charset="0"/>
              </a:rPr>
              <a:t>1- </a:t>
            </a:r>
            <a:r>
              <a:rPr lang="en-US" sz="2000" dirty="0" smtClean="0">
                <a:solidFill>
                  <a:prstClr val="black"/>
                </a:solidFill>
                <a:latin typeface="Arial" panose="020B0604020202020204" pitchFamily="34" charset="0"/>
                <a:cs typeface="Arial" panose="020B0604020202020204" pitchFamily="34" charset="0"/>
              </a:rPr>
              <a:t>They ran out. NO SOUP FOR YOU!</a:t>
            </a:r>
            <a:endParaRPr lang="en-US" sz="2000" dirty="0">
              <a:solidFill>
                <a:prstClr val="black"/>
              </a:solidFill>
              <a:latin typeface="Arial" panose="020B0604020202020204" pitchFamily="34" charset="0"/>
              <a:cs typeface="Arial" panose="020B0604020202020204" pitchFamily="34" charset="0"/>
            </a:endParaRPr>
          </a:p>
        </p:txBody>
      </p:sp>
      <p:sp>
        <p:nvSpPr>
          <p:cNvPr id="17" name="Rounded Rectangle 16"/>
          <p:cNvSpPr/>
          <p:nvPr/>
        </p:nvSpPr>
        <p:spPr>
          <a:xfrm>
            <a:off x="3126340" y="761242"/>
            <a:ext cx="2590800" cy="2443980"/>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Bodoni MT Black" panose="02070A03080606020203" pitchFamily="18" charset="0"/>
                <a:cs typeface="Arial" panose="020B0604020202020204" pitchFamily="34" charset="0"/>
              </a:rPr>
              <a:t>2-</a:t>
            </a:r>
            <a:r>
              <a:rPr lang="en-US" sz="2000" dirty="0" smtClean="0">
                <a:solidFill>
                  <a:prstClr val="black"/>
                </a:solidFill>
                <a:latin typeface="Arial" panose="020B0604020202020204" pitchFamily="34" charset="0"/>
                <a:cs typeface="Arial" panose="020B0604020202020204" pitchFamily="34" charset="0"/>
              </a:rPr>
              <a:t> Beef Stew &amp; Sweet Roll</a:t>
            </a:r>
            <a:endParaRPr lang="en-US" sz="2000" dirty="0">
              <a:solidFill>
                <a:prstClr val="black"/>
              </a:solidFill>
              <a:latin typeface="Arial" panose="020B0604020202020204" pitchFamily="34" charset="0"/>
              <a:cs typeface="Arial" panose="020B0604020202020204" pitchFamily="34" charset="0"/>
            </a:endParaRPr>
          </a:p>
        </p:txBody>
      </p:sp>
      <p:sp>
        <p:nvSpPr>
          <p:cNvPr id="18" name="Rounded Rectangle 17"/>
          <p:cNvSpPr/>
          <p:nvPr/>
        </p:nvSpPr>
        <p:spPr>
          <a:xfrm>
            <a:off x="266700" y="3498643"/>
            <a:ext cx="2590800" cy="276711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Bodoni MT Black" panose="02070A03080606020203" pitchFamily="18" charset="0"/>
                <a:cs typeface="Arial" panose="020B0604020202020204" pitchFamily="34" charset="0"/>
              </a:rPr>
              <a:t>3- </a:t>
            </a:r>
            <a:r>
              <a:rPr lang="en-US" sz="2000" dirty="0" smtClean="0">
                <a:solidFill>
                  <a:prstClr val="black"/>
                </a:solidFill>
                <a:latin typeface="Arial" panose="020B0604020202020204" pitchFamily="34" charset="0"/>
                <a:cs typeface="Arial" panose="020B0604020202020204" pitchFamily="34" charset="0"/>
              </a:rPr>
              <a:t>Potato &amp; Carrot Soup w/ French Roll</a:t>
            </a:r>
            <a:endParaRPr lang="en-US" sz="2000"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6629400" y="342900"/>
            <a:ext cx="2286000" cy="2308324"/>
          </a:xfrm>
          <a:prstGeom prst="rect">
            <a:avLst/>
          </a:prstGeom>
          <a:noFill/>
        </p:spPr>
        <p:txBody>
          <a:bodyPr wrap="square" rtlCol="0">
            <a:spAutoFit/>
          </a:bodyPr>
          <a:lstStyle/>
          <a:p>
            <a:pPr algn="ctr"/>
            <a:r>
              <a:rPr lang="en-US" sz="3600" dirty="0" smtClean="0">
                <a:solidFill>
                  <a:prstClr val="white"/>
                </a:solidFill>
                <a:effectLst>
                  <a:glow rad="304800">
                    <a:prstClr val="black"/>
                  </a:glow>
                </a:effectLst>
                <a:latin typeface="Times New Roman" panose="02020603050405020304" pitchFamily="18" charset="0"/>
                <a:cs typeface="Times New Roman" panose="02020603050405020304" pitchFamily="18" charset="0"/>
              </a:rPr>
              <a:t>On your Travel Log note what you ate</a:t>
            </a:r>
            <a:endParaRPr lang="en-US" sz="3600" dirty="0">
              <a:solidFill>
                <a:prstClr val="white"/>
              </a:solidFill>
              <a:effectLst>
                <a:glow rad="304800">
                  <a:prstClr val="black"/>
                </a:glow>
              </a:effectLst>
              <a:latin typeface="Times New Roman" panose="02020603050405020304" pitchFamily="18" charset="0"/>
              <a:cs typeface="Times New Roman" panose="02020603050405020304" pitchFamily="18" charset="0"/>
            </a:endParaRPr>
          </a:p>
        </p:txBody>
      </p:sp>
      <p:sp>
        <p:nvSpPr>
          <p:cNvPr id="10" name="Rounded Rectangle 9"/>
          <p:cNvSpPr/>
          <p:nvPr/>
        </p:nvSpPr>
        <p:spPr>
          <a:xfrm>
            <a:off x="3202539" y="3498643"/>
            <a:ext cx="2590800" cy="2767116"/>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solidFill>
                  <a:prstClr val="black"/>
                </a:solidFill>
                <a:latin typeface="Bodoni MT Black" panose="02070A03080606020203" pitchFamily="18" charset="0"/>
                <a:cs typeface="Arial" panose="020B0604020202020204" pitchFamily="34" charset="0"/>
              </a:rPr>
              <a:t>4</a:t>
            </a:r>
            <a:r>
              <a:rPr lang="en-US" sz="2000" dirty="0" smtClean="0">
                <a:solidFill>
                  <a:prstClr val="black"/>
                </a:solidFill>
                <a:latin typeface="Bodoni MT Black" panose="02070A03080606020203" pitchFamily="18" charset="0"/>
                <a:cs typeface="Arial" panose="020B0604020202020204" pitchFamily="34" charset="0"/>
              </a:rPr>
              <a:t>-</a:t>
            </a:r>
            <a:r>
              <a:rPr lang="en-US" sz="2000" dirty="0" smtClean="0">
                <a:solidFill>
                  <a:prstClr val="black"/>
                </a:solidFill>
                <a:latin typeface="Arial" panose="020B0604020202020204" pitchFamily="34" charset="0"/>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Cabbage &amp;Tomato Soup w/ bread slice</a:t>
            </a:r>
          </a:p>
          <a:p>
            <a:pPr algn="ctr"/>
            <a:endParaRPr lang="en-US" sz="2000"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27272" y="-81482"/>
            <a:ext cx="6602128" cy="8617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rPr>
              <a:t>Soup Kitchen Meal</a:t>
            </a:r>
            <a:endParaRPr lang="en-US" sz="5000" b="1" dirty="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pic>
        <p:nvPicPr>
          <p:cNvPr id="11" name="Picture 10" descr="Screen Shot 2014-11-15 at 11.23.42 AM.png"/>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8077200" y="5562600"/>
            <a:ext cx="930345" cy="1155689"/>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8235777" y="5787611"/>
            <a:ext cx="613189" cy="613189"/>
          </a:xfrm>
          <a:prstGeom prst="rect">
            <a:avLst/>
          </a:prstGeom>
        </p:spPr>
      </p:pic>
    </p:spTree>
    <p:extLst>
      <p:ext uri="{BB962C8B-B14F-4D97-AF65-F5344CB8AC3E}">
        <p14:creationId xmlns:p14="http://schemas.microsoft.com/office/powerpoint/2010/main" val="27518715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435" r="7387"/>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89246" y="0"/>
            <a:ext cx="8165505" cy="83099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You arrive in Oklahoma</a:t>
            </a:r>
            <a:endParaRPr lang="en-US" sz="48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sp>
        <p:nvSpPr>
          <p:cNvPr id="6" name="Rectangle 5"/>
          <p:cNvSpPr/>
          <p:nvPr/>
        </p:nvSpPr>
        <p:spPr>
          <a:xfrm>
            <a:off x="1027283" y="567898"/>
            <a:ext cx="7089441"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Your sister is taking you in</a:t>
            </a:r>
            <a:endParaRPr lang="en-US" sz="36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spTree>
    <p:extLst>
      <p:ext uri="{BB962C8B-B14F-4D97-AF65-F5344CB8AC3E}">
        <p14:creationId xmlns:p14="http://schemas.microsoft.com/office/powerpoint/2010/main" val="6424799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000" b="17600"/>
          <a:stretch/>
        </p:blipFill>
        <p:spPr bwMode="auto">
          <a:xfrm>
            <a:off x="0" y="0"/>
            <a:ext cx="9163922" cy="699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228600"/>
            <a:ext cx="9163922" cy="2308324"/>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Soon after you arrive sever Dust Storms continue to plague the area</a:t>
            </a:r>
            <a:endParaRPr lang="en-US" sz="48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spTree>
    <p:extLst>
      <p:ext uri="{BB962C8B-B14F-4D97-AF65-F5344CB8AC3E}">
        <p14:creationId xmlns:p14="http://schemas.microsoft.com/office/powerpoint/2010/main" val="11226273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976"/>
          <a:stretch/>
        </p:blipFill>
        <p:spPr bwMode="auto">
          <a:xfrm>
            <a:off x="-19050" y="0"/>
            <a:ext cx="9391650" cy="7029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bwMode="auto">
          <a:xfrm>
            <a:off x="2200275" y="533400"/>
            <a:ext cx="2362200" cy="1828800"/>
          </a:xfrm>
          <a:prstGeom prst="wedgeRoundRectCallout">
            <a:avLst>
              <a:gd name="adj1" fmla="val 45296"/>
              <a:gd name="adj2" fmla="val 68453"/>
              <a:gd name="adj3" fmla="val 16667"/>
            </a:avLst>
          </a:prstGeom>
          <a:ln w="57150">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8" charset="0"/>
              </a:rPr>
              <a:t>This dust makes it hard to breath.</a:t>
            </a:r>
            <a:r>
              <a:rPr kumimoji="0" lang="en-US" sz="2400" b="0" i="0" u="none" strike="noStrike" cap="none" normalizeH="0" dirty="0" smtClean="0">
                <a:ln>
                  <a:noFill/>
                </a:ln>
                <a:solidFill>
                  <a:schemeClr val="tx1"/>
                </a:solidFill>
                <a:effectLst/>
                <a:latin typeface="Times" pitchFamily="18" charset="0"/>
              </a:rPr>
              <a:t> WOOO my dress!</a:t>
            </a:r>
            <a:endParaRPr kumimoji="0" lang="en-US" sz="24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986995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976"/>
          <a:stretch/>
        </p:blipFill>
        <p:spPr bwMode="auto">
          <a:xfrm>
            <a:off x="-19050" y="0"/>
            <a:ext cx="9315450" cy="697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 y="228600"/>
            <a:ext cx="5835124" cy="1323439"/>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80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Dust Bowl</a:t>
            </a:r>
            <a:endParaRPr lang="en-US" sz="8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sp>
        <p:nvSpPr>
          <p:cNvPr id="5" name="Rectangle 4"/>
          <p:cNvSpPr/>
          <p:nvPr/>
        </p:nvSpPr>
        <p:spPr>
          <a:xfrm>
            <a:off x="619970" y="1828800"/>
            <a:ext cx="8219230" cy="3939540"/>
          </a:xfrm>
          <a:prstGeom prst="rect">
            <a:avLst/>
          </a:prstGeom>
        </p:spPr>
        <p:txBody>
          <a:bodyPr wrap="square">
            <a:spAutoFit/>
          </a:bodyPr>
          <a:lstStyle/>
          <a:p>
            <a:pPr marL="342900" indent="-342900">
              <a:buFont typeface="Arial" panose="020B0604020202020204" pitchFamily="34" charset="0"/>
              <a:buChar char="•"/>
            </a:pPr>
            <a:r>
              <a:rPr lang="en-US" sz="2500" dirty="0">
                <a:solidFill>
                  <a:schemeClr val="bg1"/>
                </a:solidFill>
                <a:effectLst>
                  <a:glow rad="304800">
                    <a:schemeClr val="tx2"/>
                  </a:glow>
                </a:effectLst>
              </a:rPr>
              <a:t>The Dust Bowl was the name given to the Great Plains region devastated by drought in 1930s </a:t>
            </a:r>
            <a:r>
              <a:rPr lang="en-US" sz="2500" dirty="0" smtClean="0">
                <a:solidFill>
                  <a:schemeClr val="bg1"/>
                </a:solidFill>
                <a:effectLst>
                  <a:glow rad="304800">
                    <a:schemeClr val="tx2"/>
                  </a:glow>
                </a:effectLst>
              </a:rPr>
              <a:t>depression</a:t>
            </a:r>
          </a:p>
          <a:p>
            <a:pPr marL="342900" indent="-342900">
              <a:buFont typeface="Arial" panose="020B0604020202020204" pitchFamily="34" charset="0"/>
              <a:buChar char="•"/>
            </a:pPr>
            <a:r>
              <a:rPr lang="en-US" sz="2500" dirty="0" smtClean="0">
                <a:solidFill>
                  <a:schemeClr val="bg1"/>
                </a:solidFill>
                <a:effectLst>
                  <a:glow rad="304800">
                    <a:schemeClr val="tx2"/>
                  </a:glow>
                </a:effectLst>
              </a:rPr>
              <a:t>The </a:t>
            </a:r>
            <a:r>
              <a:rPr lang="en-US" sz="2500" dirty="0">
                <a:solidFill>
                  <a:schemeClr val="bg1"/>
                </a:solidFill>
                <a:effectLst>
                  <a:glow rad="304800">
                    <a:schemeClr val="tx2"/>
                  </a:glow>
                </a:effectLst>
              </a:rPr>
              <a:t>150,000-square-mile area, encompassing the Oklahoma and Texas panhandles and neighboring sections of Kansas, Colorado, and New </a:t>
            </a:r>
            <a:r>
              <a:rPr lang="en-US" sz="2500" dirty="0" smtClean="0">
                <a:solidFill>
                  <a:schemeClr val="bg1"/>
                </a:solidFill>
                <a:effectLst>
                  <a:glow rad="304800">
                    <a:schemeClr val="tx2"/>
                  </a:glow>
                </a:effectLst>
              </a:rPr>
              <a:t>Mexico</a:t>
            </a:r>
          </a:p>
          <a:p>
            <a:pPr marL="342900" indent="-342900">
              <a:buFont typeface="Arial" panose="020B0604020202020204" pitchFamily="34" charset="0"/>
              <a:buChar char="•"/>
            </a:pPr>
            <a:r>
              <a:rPr lang="en-US" sz="2500" dirty="0" smtClean="0">
                <a:solidFill>
                  <a:schemeClr val="bg1"/>
                </a:solidFill>
                <a:effectLst>
                  <a:glow rad="304800">
                    <a:schemeClr val="tx2"/>
                  </a:glow>
                </a:effectLst>
              </a:rPr>
              <a:t>When </a:t>
            </a:r>
            <a:r>
              <a:rPr lang="en-US" sz="2500" dirty="0">
                <a:solidFill>
                  <a:schemeClr val="bg1"/>
                </a:solidFill>
                <a:effectLst>
                  <a:glow rad="304800">
                    <a:schemeClr val="tx2"/>
                  </a:glow>
                </a:effectLst>
              </a:rPr>
              <a:t>drought struck from 1934 to 1937, the soil lacked the stronger root system of grass as an anchor, so the winds easily picked up the loose topsoil and swirled it into dense dust </a:t>
            </a:r>
            <a:r>
              <a:rPr lang="en-US" sz="2500" dirty="0" smtClean="0">
                <a:solidFill>
                  <a:schemeClr val="bg1"/>
                </a:solidFill>
                <a:effectLst>
                  <a:glow rad="304800">
                    <a:schemeClr val="tx2"/>
                  </a:glow>
                </a:effectLst>
              </a:rPr>
              <a:t>clouds,</a:t>
            </a:r>
          </a:p>
          <a:p>
            <a:pPr marL="342900" indent="-342900">
              <a:buFont typeface="Arial" panose="020B0604020202020204" pitchFamily="34" charset="0"/>
              <a:buChar char="•"/>
            </a:pPr>
            <a:r>
              <a:rPr lang="en-US" sz="2500" dirty="0">
                <a:solidFill>
                  <a:schemeClr val="bg1"/>
                </a:solidFill>
                <a:effectLst>
                  <a:glow rad="304800">
                    <a:schemeClr val="tx2"/>
                  </a:glow>
                </a:effectLst>
              </a:rPr>
              <a:t>C</a:t>
            </a:r>
            <a:r>
              <a:rPr lang="en-US" sz="2500" dirty="0" smtClean="0">
                <a:solidFill>
                  <a:schemeClr val="bg1"/>
                </a:solidFill>
                <a:effectLst>
                  <a:glow rad="304800">
                    <a:schemeClr val="tx2"/>
                  </a:glow>
                </a:effectLst>
              </a:rPr>
              <a:t>hoking </a:t>
            </a:r>
            <a:r>
              <a:rPr lang="en-US" sz="2500" dirty="0">
                <a:solidFill>
                  <a:schemeClr val="bg1"/>
                </a:solidFill>
                <a:effectLst>
                  <a:glow rad="304800">
                    <a:schemeClr val="tx2"/>
                  </a:glow>
                </a:effectLst>
              </a:rPr>
              <a:t>cattle and </a:t>
            </a:r>
            <a:r>
              <a:rPr lang="en-US" sz="2500" dirty="0" smtClean="0">
                <a:solidFill>
                  <a:schemeClr val="bg1"/>
                </a:solidFill>
                <a:effectLst>
                  <a:glow rad="304800">
                    <a:schemeClr val="tx2"/>
                  </a:glow>
                </a:effectLst>
              </a:rPr>
              <a:t>farm lands</a:t>
            </a:r>
            <a:endParaRPr lang="en-US" sz="2500" dirty="0">
              <a:solidFill>
                <a:schemeClr val="bg1"/>
              </a:solidFill>
              <a:effectLst>
                <a:glow rad="304800">
                  <a:schemeClr val="tx2"/>
                </a:glow>
              </a:effectLst>
            </a:endParaRPr>
          </a:p>
        </p:txBody>
      </p:sp>
      <p:sp>
        <p:nvSpPr>
          <p:cNvPr id="9" name="Rectangle 8"/>
          <p:cNvSpPr/>
          <p:nvPr/>
        </p:nvSpPr>
        <p:spPr>
          <a:xfrm>
            <a:off x="5791200" y="305543"/>
            <a:ext cx="3437680" cy="116955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5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AKA Black Blizzard</a:t>
            </a:r>
            <a:endParaRPr lang="en-US" sz="35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spTree>
    <p:extLst>
      <p:ext uri="{BB962C8B-B14F-4D97-AF65-F5344CB8AC3E}">
        <p14:creationId xmlns:p14="http://schemas.microsoft.com/office/powerpoint/2010/main" val="33242904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6" descr="USAdus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8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97538">
            <a:off x="620968" y="609600"/>
            <a:ext cx="4236782" cy="5334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138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6533">
            <a:off x="4267200" y="737287"/>
            <a:ext cx="4267200" cy="5486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5"/>
          <a:stretch>
            <a:fillRect/>
          </a:stretch>
        </p:blipFill>
        <p:spPr>
          <a:xfrm>
            <a:off x="4572000" y="228600"/>
            <a:ext cx="4099776" cy="61830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12" descr="Dust Pneumonia from the Dust Bowl. Many people died from the accumulation of all the dust they breathed in, esp young children. So s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533400"/>
            <a:ext cx="6858000" cy="5394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5639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707"/>
          <a:stretch/>
        </p:blipFill>
        <p:spPr bwMode="auto">
          <a:xfrm>
            <a:off x="-19050" y="-9525"/>
            <a:ext cx="9163050"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nvGraphicFramePr>
        <p:xfrm>
          <a:off x="-533400" y="1143000"/>
          <a:ext cx="100584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893" name="Picture 16" descr="win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2819400"/>
            <a:ext cx="989013"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914400" y="5562600"/>
            <a:ext cx="1135253" cy="1135253"/>
          </a:xfrm>
          <a:prstGeom prst="ellipse">
            <a:avLst/>
          </a:prstGeom>
          <a:blipFill rotWithShape="0">
            <a:blip r:embed="rId9" cstate="print"/>
            <a:stretch>
              <a:fillRect/>
            </a:stretch>
          </a:blipFill>
        </p:spPr>
        <p:style>
          <a:lnRef idx="0">
            <a:schemeClr val="lt1">
              <a:hueOff val="0"/>
              <a:satOff val="0"/>
              <a:lumOff val="0"/>
              <a:alphaOff val="0"/>
            </a:schemeClr>
          </a:lnRef>
          <a:fillRef idx="1">
            <a:scrgbClr r="0" g="0" b="0"/>
          </a:fillRef>
          <a:effectRef idx="3">
            <a:schemeClr val="accent3">
              <a:tint val="50000"/>
              <a:hueOff val="12729983"/>
              <a:satOff val="-53157"/>
              <a:lumOff val="-5753"/>
              <a:alphaOff val="0"/>
            </a:schemeClr>
          </a:effectRef>
          <a:fontRef idx="minor">
            <a:schemeClr val="lt1">
              <a:hueOff val="0"/>
              <a:satOff val="0"/>
              <a:lumOff val="0"/>
              <a:alphaOff val="0"/>
            </a:schemeClr>
          </a:fontRef>
        </p:style>
      </p:sp>
      <p:sp>
        <p:nvSpPr>
          <p:cNvPr id="7" name="Rectangle 6"/>
          <p:cNvSpPr/>
          <p:nvPr/>
        </p:nvSpPr>
        <p:spPr>
          <a:xfrm>
            <a:off x="411777" y="0"/>
            <a:ext cx="8656023" cy="116955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70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Dust Bowl Causes</a:t>
            </a:r>
            <a:endParaRPr lang="en-US" sz="7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pic>
        <p:nvPicPr>
          <p:cNvPr id="8" name="Picture 2" descr="http://etc-mysitemyway.s3.amazonaws.com/icons/legacy-previews/icons/glossy-space-icons-media/002191-glossy-space-icon-media-a-media32-forward.png">
            <a:hlinkClick r:id="rId10"/>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11820" y="5437349"/>
            <a:ext cx="901774" cy="90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6195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9269" name="Picture 5" descr="52 Colorized Historical Photos That Give Us A New Look At the P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17" y="-76200"/>
            <a:ext cx="9314517" cy="7239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bwMode="auto">
          <a:xfrm>
            <a:off x="6248400" y="1447800"/>
            <a:ext cx="2286000" cy="1676400"/>
          </a:xfrm>
          <a:prstGeom prst="wedgeRoundRectCallout">
            <a:avLst>
              <a:gd name="adj1" fmla="val -87529"/>
              <a:gd name="adj2" fmla="val -17395"/>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smtClean="0">
                <a:solidFill>
                  <a:schemeClr val="tx1"/>
                </a:solidFill>
                <a:latin typeface="Times" pitchFamily="18" charset="0"/>
              </a:rPr>
              <a:t>Uncle</a:t>
            </a:r>
            <a:r>
              <a:rPr kumimoji="0" lang="en-US" sz="2400" b="0" i="0" u="none" strike="noStrike" cap="none" normalizeH="0" baseline="0" dirty="0" smtClean="0">
                <a:ln>
                  <a:noFill/>
                </a:ln>
                <a:solidFill>
                  <a:schemeClr val="tx1"/>
                </a:solidFill>
                <a:effectLst/>
                <a:latin typeface="Times" pitchFamily="18" charset="0"/>
              </a:rPr>
              <a:t>, why</a:t>
            </a:r>
            <a:r>
              <a:rPr kumimoji="0" lang="en-US" sz="2400" b="0" i="0" u="none" strike="noStrike" cap="none" normalizeH="0" dirty="0" smtClean="0">
                <a:ln>
                  <a:noFill/>
                </a:ln>
                <a:solidFill>
                  <a:schemeClr val="tx1"/>
                </a:solidFill>
                <a:effectLst/>
                <a:latin typeface="Times" pitchFamily="18" charset="0"/>
              </a:rPr>
              <a:t> </a:t>
            </a:r>
            <a:r>
              <a:rPr lang="en-US" sz="2400" dirty="0" smtClean="0">
                <a:solidFill>
                  <a:schemeClr val="tx1"/>
                </a:solidFill>
                <a:latin typeface="Times" pitchFamily="18" charset="0"/>
              </a:rPr>
              <a:t>did the Bank man say we have to leave?</a:t>
            </a:r>
            <a:endParaRPr kumimoji="0" lang="en-US" sz="24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222442084"/>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93286" cy="70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04800" y="0"/>
            <a:ext cx="3223961" cy="1323439"/>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80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Okies</a:t>
            </a:r>
            <a:endParaRPr lang="en-US" sz="80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sp>
        <p:nvSpPr>
          <p:cNvPr id="6" name="Rectangle 5"/>
          <p:cNvSpPr/>
          <p:nvPr/>
        </p:nvSpPr>
        <p:spPr>
          <a:xfrm>
            <a:off x="304800" y="1372883"/>
            <a:ext cx="3733800" cy="5004447"/>
          </a:xfrm>
          <a:prstGeom prst="rect">
            <a:avLst/>
          </a:prstGeom>
        </p:spPr>
        <p:txBody>
          <a:bodyPr wrap="square">
            <a:spAutoFit/>
          </a:bodyPr>
          <a:lstStyle/>
          <a:p>
            <a:pPr marL="342900" lvl="0" indent="-342900" fontAlgn="base">
              <a:spcBef>
                <a:spcPct val="20000"/>
              </a:spcBef>
              <a:spcAft>
                <a:spcPct val="0"/>
              </a:spcAft>
              <a:buFontTx/>
              <a:buChar char="•"/>
            </a:pPr>
            <a:r>
              <a:rPr lang="en-US" altLang="en-US" sz="2800" kern="0" dirty="0">
                <a:solidFill>
                  <a:schemeClr val="bg1"/>
                </a:solidFill>
                <a:effectLst>
                  <a:glow rad="228600">
                    <a:schemeClr val="tx1"/>
                  </a:glow>
                </a:effectLst>
              </a:rPr>
              <a:t>Many Midwestern farmers and Great Plains farmers lost their farms. </a:t>
            </a:r>
          </a:p>
          <a:p>
            <a:pPr marL="342900" indent="-342900" fontAlgn="base">
              <a:spcBef>
                <a:spcPct val="20000"/>
              </a:spcBef>
              <a:spcAft>
                <a:spcPct val="0"/>
              </a:spcAft>
              <a:buFontTx/>
              <a:buChar char="•"/>
            </a:pPr>
            <a:r>
              <a:rPr lang="en-US" sz="2800" dirty="0" smtClean="0">
                <a:solidFill>
                  <a:schemeClr val="bg1"/>
                </a:solidFill>
                <a:effectLst>
                  <a:glow rad="228600">
                    <a:schemeClr val="tx1"/>
                  </a:glow>
                </a:effectLst>
              </a:rPr>
              <a:t>60 </a:t>
            </a:r>
            <a:r>
              <a:rPr lang="en-US" sz="2800" dirty="0">
                <a:solidFill>
                  <a:schemeClr val="bg1"/>
                </a:solidFill>
                <a:effectLst>
                  <a:glow rad="228600">
                    <a:schemeClr val="tx1"/>
                  </a:glow>
                </a:effectLst>
              </a:rPr>
              <a:t>percent of the population </a:t>
            </a:r>
            <a:r>
              <a:rPr lang="en-US" sz="2800" dirty="0" smtClean="0">
                <a:solidFill>
                  <a:schemeClr val="bg1"/>
                </a:solidFill>
                <a:effectLst>
                  <a:glow rad="228600">
                    <a:schemeClr val="tx1"/>
                  </a:glow>
                </a:effectLst>
              </a:rPr>
              <a:t>left the region </a:t>
            </a:r>
            <a:endParaRPr lang="en-US" sz="2800" dirty="0">
              <a:solidFill>
                <a:schemeClr val="bg1"/>
              </a:solidFill>
              <a:effectLst>
                <a:glow rad="228600">
                  <a:schemeClr val="tx1"/>
                </a:glow>
              </a:effectLst>
            </a:endParaRPr>
          </a:p>
          <a:p>
            <a:pPr marL="342900" lvl="0" indent="-342900" fontAlgn="base">
              <a:spcBef>
                <a:spcPct val="20000"/>
              </a:spcBef>
              <a:spcAft>
                <a:spcPct val="0"/>
              </a:spcAft>
              <a:buFontTx/>
              <a:buChar char="•"/>
            </a:pPr>
            <a:r>
              <a:rPr lang="en-US" altLang="en-US" sz="2800" kern="0" dirty="0" smtClean="0">
                <a:solidFill>
                  <a:schemeClr val="bg1"/>
                </a:solidFill>
                <a:effectLst>
                  <a:glow rad="228600">
                    <a:schemeClr val="tx1"/>
                  </a:glow>
                </a:effectLst>
              </a:rPr>
              <a:t>Many </a:t>
            </a:r>
            <a:r>
              <a:rPr lang="en-US" altLang="en-US" sz="2800" kern="0" dirty="0">
                <a:solidFill>
                  <a:schemeClr val="bg1"/>
                </a:solidFill>
                <a:effectLst>
                  <a:glow rad="228600">
                    <a:schemeClr val="tx1"/>
                  </a:glow>
                </a:effectLst>
              </a:rPr>
              <a:t>families moved west to California hoping to find a better </a:t>
            </a:r>
            <a:r>
              <a:rPr lang="en-US" altLang="en-US" sz="2800" kern="0" dirty="0" smtClean="0">
                <a:solidFill>
                  <a:schemeClr val="bg1"/>
                </a:solidFill>
                <a:effectLst>
                  <a:glow rad="228600">
                    <a:schemeClr val="tx1"/>
                  </a:glow>
                </a:effectLst>
              </a:rPr>
              <a:t>life</a:t>
            </a:r>
            <a:endParaRPr lang="en-US" dirty="0">
              <a:solidFill>
                <a:schemeClr val="bg1"/>
              </a:solidFill>
              <a:effectLst>
                <a:glow rad="228600">
                  <a:schemeClr val="tx1"/>
                </a:glow>
              </a:effectLst>
            </a:endParaRPr>
          </a:p>
        </p:txBody>
      </p:sp>
      <p:sp>
        <p:nvSpPr>
          <p:cNvPr id="9" name="Rounded Rectangular Callout 8"/>
          <p:cNvSpPr/>
          <p:nvPr/>
        </p:nvSpPr>
        <p:spPr bwMode="auto">
          <a:xfrm>
            <a:off x="6096000" y="152400"/>
            <a:ext cx="2667000" cy="1447800"/>
          </a:xfrm>
          <a:prstGeom prst="wedgeRoundRectCallout">
            <a:avLst>
              <a:gd name="adj1" fmla="val -30898"/>
              <a:gd name="adj2" fmla="val 83469"/>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500" b="0" i="0" u="none" strike="noStrike" cap="none" normalizeH="0" baseline="0" dirty="0" smtClean="0">
                <a:ln>
                  <a:noFill/>
                </a:ln>
                <a:solidFill>
                  <a:schemeClr val="tx1"/>
                </a:solidFill>
                <a:effectLst/>
                <a:latin typeface="Times" pitchFamily="18" charset="0"/>
              </a:rPr>
              <a:t>Road trip to California</a:t>
            </a:r>
          </a:p>
        </p:txBody>
      </p:sp>
    </p:spTree>
    <p:extLst>
      <p:ext uri="{BB962C8B-B14F-4D97-AF65-F5344CB8AC3E}">
        <p14:creationId xmlns:p14="http://schemas.microsoft.com/office/powerpoint/2010/main" val="2545207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8948"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02805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99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21563" y="304800"/>
            <a:ext cx="62056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41300">
                    <a:schemeClr val="tx1"/>
                  </a:glow>
                  <a:outerShdw blurRad="50800" dist="39000" dir="5460000" algn="tl">
                    <a:srgbClr val="000000">
                      <a:alpha val="38000"/>
                    </a:srgbClr>
                  </a:outerShdw>
                </a:effectLst>
                <a:latin typeface="Broadway" panose="04040905080B02020502" pitchFamily="82" charset="0"/>
              </a:rPr>
              <a:t>The Great Crash</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41300">
                  <a:schemeClr val="tx1"/>
                </a:glow>
                <a:outerShdw blurRad="50800" dist="39000" dir="5460000" algn="tl">
                  <a:srgbClr val="000000">
                    <a:alpha val="38000"/>
                  </a:srgbClr>
                </a:outerShdw>
              </a:effectLst>
              <a:latin typeface="Broadway" panose="04040905080B02020502" pitchFamily="82" charset="0"/>
            </a:endParaRPr>
          </a:p>
        </p:txBody>
      </p:sp>
      <p:sp>
        <p:nvSpPr>
          <p:cNvPr id="3" name="Rectangle 2"/>
          <p:cNvSpPr/>
          <p:nvPr/>
        </p:nvSpPr>
        <p:spPr>
          <a:xfrm>
            <a:off x="609600" y="1676400"/>
            <a:ext cx="8229600" cy="3323987"/>
          </a:xfrm>
          <a:prstGeom prst="rect">
            <a:avLst/>
          </a:prstGeom>
        </p:spPr>
        <p:txBody>
          <a:bodyPr wrap="square">
            <a:spAutoFit/>
          </a:bodyPr>
          <a:lstStyle/>
          <a:p>
            <a:pPr marL="457200" indent="-457200">
              <a:buFont typeface="Arial" panose="020B0604020202020204" pitchFamily="34" charset="0"/>
              <a:buChar char="•"/>
            </a:pPr>
            <a:r>
              <a:rPr lang="en-US" sz="3000" dirty="0" smtClean="0">
                <a:solidFill>
                  <a:schemeClr val="bg1"/>
                </a:solidFill>
                <a:effectLst>
                  <a:glow rad="266700">
                    <a:schemeClr val="tx1"/>
                  </a:glow>
                </a:effectLst>
              </a:rPr>
              <a:t>By late 1929, a lack of new investors in the stock market caused stock prices to drop</a:t>
            </a:r>
          </a:p>
          <a:p>
            <a:pPr marL="457200" indent="-457200">
              <a:buFont typeface="Arial" panose="020B0604020202020204" pitchFamily="34" charset="0"/>
              <a:buChar char="•"/>
            </a:pPr>
            <a:r>
              <a:rPr lang="en-US" sz="3000" dirty="0" smtClean="0">
                <a:solidFill>
                  <a:schemeClr val="bg1"/>
                </a:solidFill>
                <a:effectLst>
                  <a:glow rad="266700">
                    <a:schemeClr val="tx1"/>
                  </a:glow>
                </a:effectLst>
              </a:rPr>
              <a:t>On October 29, 1929, stock prices fell drastically on Black Tuesday, resulting in a $10 to $15 billion loss in value. While this did not cause the Great Depression, it did undermine the economy’s ability to hold out against its other weaknesses.</a:t>
            </a:r>
            <a:endParaRPr lang="en-US" sz="3000" dirty="0">
              <a:solidFill>
                <a:schemeClr val="bg1"/>
              </a:solidFill>
              <a:effectLst>
                <a:glow rad="266700">
                  <a:schemeClr val="tx1"/>
                </a:glow>
              </a:effectLst>
            </a:endParaRPr>
          </a:p>
        </p:txBody>
      </p:sp>
    </p:spTree>
    <p:extLst>
      <p:ext uri="{BB962C8B-B14F-4D97-AF65-F5344CB8AC3E}">
        <p14:creationId xmlns:p14="http://schemas.microsoft.com/office/powerpoint/2010/main" val="2150829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20"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5200" t="5364" r="3003" b="9261"/>
          <a:stretch/>
        </p:blipFill>
        <p:spPr bwMode="auto">
          <a:xfrm>
            <a:off x="-9166" y="-5427"/>
            <a:ext cx="9724524" cy="698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818" y="914400"/>
            <a:ext cx="3708353"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9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14400"/>
            <a:ext cx="3771220"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0"/>
            <a:ext cx="8610600" cy="630942"/>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5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Some of the sights along the way</a:t>
            </a:r>
            <a:endParaRPr lang="en-US" sz="35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pic>
        <p:nvPicPr>
          <p:cNvPr id="3" name="Picture 2"/>
          <p:cNvPicPr>
            <a:picLocks noChangeAspect="1"/>
          </p:cNvPicPr>
          <p:nvPr/>
        </p:nvPicPr>
        <p:blipFill>
          <a:blip r:embed="rId6"/>
          <a:stretch>
            <a:fillRect/>
          </a:stretch>
        </p:blipFill>
        <p:spPr>
          <a:xfrm>
            <a:off x="990600" y="914400"/>
            <a:ext cx="5334000" cy="5537415"/>
          </a:xfrm>
          <a:prstGeom prst="rect">
            <a:avLst/>
          </a:prstGeom>
        </p:spPr>
      </p:pic>
      <p:pic>
        <p:nvPicPr>
          <p:cNvPr id="2" name="Picture 1"/>
          <p:cNvPicPr>
            <a:picLocks noChangeAspect="1"/>
          </p:cNvPicPr>
          <p:nvPr/>
        </p:nvPicPr>
        <p:blipFill rotWithShape="1">
          <a:blip r:embed="rId7"/>
          <a:srcRect l="2879" t="3968" r="2274" b="4232"/>
          <a:stretch/>
        </p:blipFill>
        <p:spPr>
          <a:xfrm>
            <a:off x="1371600" y="914400"/>
            <a:ext cx="7086600" cy="5488952"/>
          </a:xfrm>
          <a:prstGeom prst="rect">
            <a:avLst/>
          </a:prstGeom>
        </p:spPr>
      </p:pic>
      <p:pic>
        <p:nvPicPr>
          <p:cNvPr id="5" name="Picture 4"/>
          <p:cNvPicPr>
            <a:picLocks noChangeAspect="1"/>
          </p:cNvPicPr>
          <p:nvPr/>
        </p:nvPicPr>
        <p:blipFill>
          <a:blip r:embed="rId8"/>
          <a:stretch>
            <a:fillRect/>
          </a:stretch>
        </p:blipFill>
        <p:spPr>
          <a:xfrm>
            <a:off x="1676400" y="914400"/>
            <a:ext cx="5511800" cy="5511800"/>
          </a:xfrm>
          <a:prstGeom prst="rect">
            <a:avLst/>
          </a:prstGeom>
        </p:spPr>
      </p:pic>
      <p:pic>
        <p:nvPicPr>
          <p:cNvPr id="6" name="Picture 5"/>
          <p:cNvPicPr>
            <a:picLocks noChangeAspect="1"/>
          </p:cNvPicPr>
          <p:nvPr/>
        </p:nvPicPr>
        <p:blipFill rotWithShape="1">
          <a:blip r:embed="rId9"/>
          <a:srcRect l="25795" t="2469" r="14483" b="1235"/>
          <a:stretch/>
        </p:blipFill>
        <p:spPr>
          <a:xfrm>
            <a:off x="2057400" y="914400"/>
            <a:ext cx="6096000" cy="5528930"/>
          </a:xfrm>
          <a:prstGeom prst="rect">
            <a:avLst/>
          </a:prstGeom>
        </p:spPr>
      </p:pic>
      <p:pic>
        <p:nvPicPr>
          <p:cNvPr id="9" name="Picture 8"/>
          <p:cNvPicPr>
            <a:picLocks noChangeAspect="1"/>
          </p:cNvPicPr>
          <p:nvPr/>
        </p:nvPicPr>
        <p:blipFill>
          <a:blip r:embed="rId10"/>
          <a:stretch>
            <a:fillRect/>
          </a:stretch>
        </p:blipFill>
        <p:spPr>
          <a:xfrm>
            <a:off x="2514600" y="914399"/>
            <a:ext cx="6858000" cy="5525535"/>
          </a:xfrm>
          <a:prstGeom prst="rect">
            <a:avLst/>
          </a:prstGeom>
        </p:spPr>
      </p:pic>
      <p:pic>
        <p:nvPicPr>
          <p:cNvPr id="7" name="Picture 6"/>
          <p:cNvPicPr>
            <a:picLocks noChangeAspect="1"/>
          </p:cNvPicPr>
          <p:nvPr/>
        </p:nvPicPr>
        <p:blipFill>
          <a:blip r:embed="rId11"/>
          <a:stretch>
            <a:fillRect/>
          </a:stretch>
        </p:blipFill>
        <p:spPr>
          <a:xfrm>
            <a:off x="3124200" y="914400"/>
            <a:ext cx="4462831" cy="5562600"/>
          </a:xfrm>
          <a:prstGeom prst="rect">
            <a:avLst/>
          </a:prstGeom>
        </p:spPr>
      </p:pic>
      <p:pic>
        <p:nvPicPr>
          <p:cNvPr id="8" name="Picture 7"/>
          <p:cNvPicPr>
            <a:picLocks noChangeAspect="1"/>
          </p:cNvPicPr>
          <p:nvPr/>
        </p:nvPicPr>
        <p:blipFill rotWithShape="1">
          <a:blip r:embed="rId12"/>
          <a:srcRect l="25794" t="2857" r="21627" b="2257"/>
          <a:stretch/>
        </p:blipFill>
        <p:spPr>
          <a:xfrm>
            <a:off x="3624768" y="914400"/>
            <a:ext cx="5486400" cy="5569213"/>
          </a:xfrm>
          <a:prstGeom prst="rect">
            <a:avLst/>
          </a:prstGeom>
        </p:spPr>
      </p:pic>
    </p:spTree>
    <p:extLst>
      <p:ext uri="{BB962C8B-B14F-4D97-AF65-F5344CB8AC3E}">
        <p14:creationId xmlns:p14="http://schemas.microsoft.com/office/powerpoint/2010/main" val="2556794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9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9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7452"/>
            <a:ext cx="9296401" cy="7000210"/>
          </a:xfrm>
          <a:prstGeom prst="rect">
            <a:avLst/>
          </a:prstGeom>
        </p:spPr>
      </p:pic>
      <p:sp>
        <p:nvSpPr>
          <p:cNvPr id="9" name="Rounded Rectangle 8"/>
          <p:cNvSpPr/>
          <p:nvPr/>
        </p:nvSpPr>
        <p:spPr>
          <a:xfrm>
            <a:off x="285750"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1</a:t>
            </a:r>
            <a:endParaRPr lang="en-US" sz="10000" dirty="0">
              <a:solidFill>
                <a:prstClr val="black"/>
              </a:solidFill>
              <a:latin typeface="Bodoni MT Black" panose="02070A03080606020203" pitchFamily="18" charset="0"/>
            </a:endParaRPr>
          </a:p>
        </p:txBody>
      </p:sp>
      <p:sp>
        <p:nvSpPr>
          <p:cNvPr id="17" name="Rounded Rectangle 16"/>
          <p:cNvSpPr/>
          <p:nvPr/>
        </p:nvSpPr>
        <p:spPr>
          <a:xfrm>
            <a:off x="3126340" y="76124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2</a:t>
            </a:r>
            <a:endParaRPr lang="en-US" sz="10000" dirty="0">
              <a:solidFill>
                <a:prstClr val="black"/>
              </a:solidFill>
              <a:latin typeface="Bodoni MT Black" panose="02070A03080606020203" pitchFamily="18" charset="0"/>
            </a:endParaRPr>
          </a:p>
        </p:txBody>
      </p:sp>
      <p:sp>
        <p:nvSpPr>
          <p:cNvPr id="18" name="Rounded Rectangle 17"/>
          <p:cNvSpPr/>
          <p:nvPr/>
        </p:nvSpPr>
        <p:spPr>
          <a:xfrm>
            <a:off x="285750" y="2871684"/>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3</a:t>
            </a:r>
            <a:endParaRPr lang="en-US" sz="10000" dirty="0">
              <a:solidFill>
                <a:prstClr val="black"/>
              </a:solidFill>
              <a:latin typeface="Bodoni MT Black" panose="02070A03080606020203" pitchFamily="18" charset="0"/>
            </a:endParaRPr>
          </a:p>
        </p:txBody>
      </p:sp>
      <p:sp>
        <p:nvSpPr>
          <p:cNvPr id="19" name="Rounded Rectangle 18"/>
          <p:cNvSpPr/>
          <p:nvPr/>
        </p:nvSpPr>
        <p:spPr>
          <a:xfrm>
            <a:off x="3126340" y="283769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smtClean="0">
                <a:solidFill>
                  <a:prstClr val="black"/>
                </a:solidFill>
                <a:latin typeface="Bodoni MT Black" panose="02070A03080606020203" pitchFamily="18" charset="0"/>
              </a:rPr>
              <a:t>4</a:t>
            </a:r>
            <a:endParaRPr lang="en-US" sz="10000" dirty="0">
              <a:solidFill>
                <a:prstClr val="black"/>
              </a:solidFill>
              <a:latin typeface="Bodoni MT Black" panose="02070A03080606020203" pitchFamily="18" charset="0"/>
            </a:endParaRPr>
          </a:p>
        </p:txBody>
      </p:sp>
      <p:sp>
        <p:nvSpPr>
          <p:cNvPr id="14" name="TextBox 13"/>
          <p:cNvSpPr txBox="1"/>
          <p:nvPr/>
        </p:nvSpPr>
        <p:spPr>
          <a:xfrm>
            <a:off x="6096000" y="838200"/>
            <a:ext cx="2819400" cy="4524315"/>
          </a:xfrm>
          <a:prstGeom prst="rect">
            <a:avLst/>
          </a:prstGeom>
          <a:noFill/>
        </p:spPr>
        <p:txBody>
          <a:bodyPr wrap="square" rtlCol="0">
            <a:spAutoFit/>
          </a:bodyPr>
          <a:lstStyle/>
          <a:p>
            <a:pPr algn="ctr"/>
            <a:r>
              <a:rPr lang="en-US" sz="3600" dirty="0" smtClean="0">
                <a:solidFill>
                  <a:prstClr val="white"/>
                </a:solidFill>
                <a:effectLst>
                  <a:glow rad="304800">
                    <a:prstClr val="black"/>
                  </a:glow>
                </a:effectLst>
                <a:latin typeface="Times" panose="02020603050405020304" pitchFamily="18" charset="0"/>
                <a:cs typeface="Times" panose="02020603050405020304" pitchFamily="18" charset="0"/>
              </a:rPr>
              <a:t>Choose one of the #s &amp; </a:t>
            </a:r>
            <a:r>
              <a:rPr lang="en-US" sz="3600" dirty="0">
                <a:solidFill>
                  <a:prstClr val="white"/>
                </a:solidFill>
                <a:effectLst>
                  <a:glow rad="304800">
                    <a:prstClr val="black"/>
                  </a:glow>
                </a:effectLst>
                <a:latin typeface="Times" panose="02020603050405020304" pitchFamily="18" charset="0"/>
                <a:cs typeface="Times" panose="02020603050405020304" pitchFamily="18" charset="0"/>
              </a:rPr>
              <a:t>w</a:t>
            </a:r>
            <a:r>
              <a:rPr lang="en-US" sz="3600" dirty="0" smtClean="0">
                <a:solidFill>
                  <a:prstClr val="white"/>
                </a:solidFill>
                <a:effectLst>
                  <a:glow rad="304800">
                    <a:prstClr val="black"/>
                  </a:glow>
                </a:effectLst>
                <a:latin typeface="Times" panose="02020603050405020304" pitchFamily="18" charset="0"/>
                <a:cs typeface="Times" panose="02020603050405020304" pitchFamily="18" charset="0"/>
              </a:rPr>
              <a:t>rite the # on your Travel Log to find out what road issue you encountered</a:t>
            </a:r>
            <a:endParaRPr lang="en-US" sz="3600" dirty="0">
              <a:solidFill>
                <a:prstClr val="white"/>
              </a:solidFill>
              <a:effectLst>
                <a:glow rad="304800">
                  <a:prstClr val="black"/>
                </a:glow>
              </a:effectLst>
              <a:latin typeface="Times" panose="02020603050405020304" pitchFamily="18" charset="0"/>
              <a:cs typeface="Times" panose="02020603050405020304" pitchFamily="18" charset="0"/>
            </a:endParaRPr>
          </a:p>
        </p:txBody>
      </p:sp>
      <p:sp>
        <p:nvSpPr>
          <p:cNvPr id="10" name="Rectangle 9"/>
          <p:cNvSpPr/>
          <p:nvPr/>
        </p:nvSpPr>
        <p:spPr>
          <a:xfrm>
            <a:off x="726554" y="0"/>
            <a:ext cx="4531246" cy="8617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rPr>
              <a:t>Road Problem</a:t>
            </a:r>
            <a:endParaRPr lang="en-US" sz="5000" b="1" dirty="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pic>
        <p:nvPicPr>
          <p:cNvPr id="11" name="Picture 10" descr="Screen Shot 2014-11-15 at 11.23.42 AM.png"/>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8333398" y="5473711"/>
            <a:ext cx="930345" cy="1155689"/>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8541036" y="5742113"/>
            <a:ext cx="515068" cy="515068"/>
          </a:xfrm>
          <a:prstGeom prst="rect">
            <a:avLst/>
          </a:prstGeom>
        </p:spPr>
      </p:pic>
    </p:spTree>
    <p:extLst>
      <p:ext uri="{BB962C8B-B14F-4D97-AF65-F5344CB8AC3E}">
        <p14:creationId xmlns:p14="http://schemas.microsoft.com/office/powerpoint/2010/main" val="36807015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7452"/>
            <a:ext cx="9296401" cy="7000210"/>
          </a:xfrm>
          <a:prstGeom prst="rect">
            <a:avLst/>
          </a:prstGeom>
        </p:spPr>
      </p:pic>
      <p:sp>
        <p:nvSpPr>
          <p:cNvPr id="9" name="Rounded Rectangle 8"/>
          <p:cNvSpPr/>
          <p:nvPr/>
        </p:nvSpPr>
        <p:spPr>
          <a:xfrm>
            <a:off x="285750" y="838200"/>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Bodoni MT Black" panose="02070A03080606020203" pitchFamily="18" charset="0"/>
              </a:rPr>
              <a:t>1- </a:t>
            </a:r>
            <a:r>
              <a:rPr lang="en-US" sz="2000" dirty="0" smtClean="0">
                <a:solidFill>
                  <a:prstClr val="black"/>
                </a:solidFill>
                <a:latin typeface="Arial"/>
                <a:cs typeface="Arial"/>
              </a:rPr>
              <a:t>Ran out of gas &amp; had to beg for spare change</a:t>
            </a:r>
            <a:endParaRPr lang="en-US" sz="2000" dirty="0">
              <a:solidFill>
                <a:prstClr val="black"/>
              </a:solidFill>
              <a:latin typeface="Arial"/>
              <a:cs typeface="Arial"/>
            </a:endParaRPr>
          </a:p>
        </p:txBody>
      </p:sp>
      <p:sp>
        <p:nvSpPr>
          <p:cNvPr id="17" name="Rounded Rectangle 16"/>
          <p:cNvSpPr/>
          <p:nvPr/>
        </p:nvSpPr>
        <p:spPr>
          <a:xfrm>
            <a:off x="3126340" y="76124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Bodoni MT Black" panose="02070A03080606020203" pitchFamily="18" charset="0"/>
              </a:rPr>
              <a:t>2- </a:t>
            </a:r>
            <a:r>
              <a:rPr lang="en-US" sz="2000" dirty="0" smtClean="0">
                <a:solidFill>
                  <a:prstClr val="black"/>
                </a:solidFill>
                <a:latin typeface="Arial"/>
                <a:cs typeface="Arial"/>
              </a:rPr>
              <a:t>Ran out of food so you had to dig through trash cans along the way</a:t>
            </a:r>
            <a:endParaRPr lang="en-US" sz="2000" dirty="0">
              <a:solidFill>
                <a:prstClr val="black"/>
              </a:solidFill>
              <a:latin typeface="Arial"/>
              <a:cs typeface="Arial"/>
            </a:endParaRPr>
          </a:p>
        </p:txBody>
      </p:sp>
      <p:sp>
        <p:nvSpPr>
          <p:cNvPr id="18" name="Rounded Rectangle 17"/>
          <p:cNvSpPr/>
          <p:nvPr/>
        </p:nvSpPr>
        <p:spPr>
          <a:xfrm>
            <a:off x="285750" y="2871684"/>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Bodoni MT Black" panose="02070A03080606020203" pitchFamily="18" charset="0"/>
              </a:rPr>
              <a:t>3-  </a:t>
            </a:r>
            <a:r>
              <a:rPr lang="en-US" sz="2000" dirty="0">
                <a:solidFill>
                  <a:prstClr val="black"/>
                </a:solidFill>
                <a:latin typeface="Arial" panose="020B0604020202020204" pitchFamily="34" charset="0"/>
                <a:cs typeface="Arial" panose="020B0604020202020204" pitchFamily="34" charset="0"/>
              </a:rPr>
              <a:t>E</a:t>
            </a:r>
            <a:r>
              <a:rPr lang="en-US" sz="2000" dirty="0" smtClean="0">
                <a:solidFill>
                  <a:prstClr val="black"/>
                </a:solidFill>
                <a:latin typeface="Arial" panose="020B0604020202020204" pitchFamily="34" charset="0"/>
                <a:cs typeface="Arial" panose="020B0604020202020204" pitchFamily="34" charset="0"/>
              </a:rPr>
              <a:t>ngine problems resulted in you not traveling for a week until you found the part you needed</a:t>
            </a:r>
            <a:endParaRPr lang="en-US" sz="2000" dirty="0">
              <a:solidFill>
                <a:prstClr val="black"/>
              </a:solidFill>
              <a:latin typeface="Arial" panose="020B0604020202020204" pitchFamily="34" charset="0"/>
              <a:cs typeface="Arial" panose="020B0604020202020204" pitchFamily="34" charset="0"/>
            </a:endParaRPr>
          </a:p>
        </p:txBody>
      </p:sp>
      <p:sp>
        <p:nvSpPr>
          <p:cNvPr id="19" name="Rounded Rectangle 18"/>
          <p:cNvSpPr/>
          <p:nvPr/>
        </p:nvSpPr>
        <p:spPr>
          <a:xfrm>
            <a:off x="3126340" y="2837692"/>
            <a:ext cx="2590800" cy="1879937"/>
          </a:xfrm>
          <a:prstGeom prst="roundRect">
            <a:avLst/>
          </a:prstGeom>
          <a:ln w="57150"/>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solidFill>
                  <a:prstClr val="black"/>
                </a:solidFill>
                <a:latin typeface="Bodoni MT Black" panose="02070A03080606020203" pitchFamily="18" charset="0"/>
              </a:rPr>
              <a:t>4- </a:t>
            </a:r>
            <a:r>
              <a:rPr lang="en-US" sz="2000" dirty="0" smtClean="0">
                <a:solidFill>
                  <a:prstClr val="black"/>
                </a:solidFill>
                <a:latin typeface="Arial" panose="020B0604020202020204" pitchFamily="34" charset="0"/>
                <a:cs typeface="Arial" panose="020B0604020202020204" pitchFamily="34" charset="0"/>
              </a:rPr>
              <a:t>With car troubles you turned your car into a HOOVER WAGON</a:t>
            </a:r>
            <a:endParaRPr lang="en-US" sz="2000"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6096000" y="838200"/>
            <a:ext cx="2819400" cy="2862322"/>
          </a:xfrm>
          <a:prstGeom prst="rect">
            <a:avLst/>
          </a:prstGeom>
          <a:noFill/>
        </p:spPr>
        <p:txBody>
          <a:bodyPr wrap="square" rtlCol="0">
            <a:spAutoFit/>
          </a:bodyPr>
          <a:lstStyle/>
          <a:p>
            <a:pPr algn="ctr"/>
            <a:r>
              <a:rPr lang="en-US" sz="3600" dirty="0" smtClean="0">
                <a:solidFill>
                  <a:prstClr val="white"/>
                </a:solidFill>
                <a:effectLst>
                  <a:glow rad="304800">
                    <a:prstClr val="black"/>
                  </a:glow>
                </a:effectLst>
                <a:latin typeface="Times" panose="02020603050405020304" pitchFamily="18" charset="0"/>
                <a:cs typeface="Times" panose="02020603050405020304" pitchFamily="18" charset="0"/>
              </a:rPr>
              <a:t>On your Travel Log note what problem you encountered</a:t>
            </a:r>
            <a:endParaRPr lang="en-US" sz="3600" dirty="0">
              <a:solidFill>
                <a:prstClr val="white"/>
              </a:solidFill>
              <a:effectLst>
                <a:glow rad="304800">
                  <a:prstClr val="black"/>
                </a:glow>
              </a:effectLst>
              <a:latin typeface="Times" panose="02020603050405020304" pitchFamily="18" charset="0"/>
              <a:cs typeface="Times" panose="02020603050405020304" pitchFamily="18" charset="0"/>
            </a:endParaRPr>
          </a:p>
        </p:txBody>
      </p:sp>
      <p:sp>
        <p:nvSpPr>
          <p:cNvPr id="10" name="Rectangle 9"/>
          <p:cNvSpPr/>
          <p:nvPr/>
        </p:nvSpPr>
        <p:spPr>
          <a:xfrm>
            <a:off x="726554" y="0"/>
            <a:ext cx="4531246" cy="8617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rPr>
              <a:t>Road Problem</a:t>
            </a:r>
            <a:endParaRPr lang="en-US" sz="5000" b="1" dirty="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pic>
        <p:nvPicPr>
          <p:cNvPr id="11" name="Picture 10" descr="Screen Shot 2014-11-15 at 11.23.42 AM.png"/>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8333398" y="5473711"/>
            <a:ext cx="930345" cy="1155689"/>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8541036" y="5742113"/>
            <a:ext cx="515068" cy="515068"/>
          </a:xfrm>
          <a:prstGeom prst="rect">
            <a:avLst/>
          </a:prstGeom>
        </p:spPr>
      </p:pic>
    </p:spTree>
    <p:extLst>
      <p:ext uri="{BB962C8B-B14F-4D97-AF65-F5344CB8AC3E}">
        <p14:creationId xmlns:p14="http://schemas.microsoft.com/office/powerpoint/2010/main" val="41271357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6536" b="12599"/>
          <a:stretch/>
        </p:blipFill>
        <p:spPr>
          <a:xfrm>
            <a:off x="0" y="0"/>
            <a:ext cx="9372600" cy="6939806"/>
          </a:xfrm>
          <a:prstGeom prst="rect">
            <a:avLst/>
          </a:prstGeom>
        </p:spPr>
      </p:pic>
      <p:sp>
        <p:nvSpPr>
          <p:cNvPr id="9" name="Rounded Rectangular Callout 8"/>
          <p:cNvSpPr/>
          <p:nvPr/>
        </p:nvSpPr>
        <p:spPr bwMode="auto">
          <a:xfrm>
            <a:off x="6096000" y="152400"/>
            <a:ext cx="2667000" cy="1447800"/>
          </a:xfrm>
          <a:prstGeom prst="wedgeRoundRectCallout">
            <a:avLst>
              <a:gd name="adj1" fmla="val -89988"/>
              <a:gd name="adj2" fmla="val 33116"/>
              <a:gd name="adj3" fmla="val 16667"/>
            </a:avLst>
          </a:prstGeom>
          <a:ln>
            <a:headEnd type="none" w="med" len="med"/>
            <a:tailEnd type="none" w="med" len="med"/>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500" b="0" i="0" u="none" strike="noStrike" cap="none" normalizeH="0" baseline="0" dirty="0" smtClean="0">
                <a:ln>
                  <a:noFill/>
                </a:ln>
                <a:solidFill>
                  <a:schemeClr val="tx1"/>
                </a:solidFill>
                <a:effectLst/>
                <a:latin typeface="Times" pitchFamily="18" charset="0"/>
              </a:rPr>
              <a:t>Finally, back on the Road</a:t>
            </a:r>
          </a:p>
        </p:txBody>
      </p:sp>
      <p:sp>
        <p:nvSpPr>
          <p:cNvPr id="10" name="Rounded Rectangular Callout 9"/>
          <p:cNvSpPr/>
          <p:nvPr/>
        </p:nvSpPr>
        <p:spPr bwMode="auto">
          <a:xfrm>
            <a:off x="5257800" y="1905000"/>
            <a:ext cx="3200400" cy="2362200"/>
          </a:xfrm>
          <a:prstGeom prst="wedgeRoundRectCallout">
            <a:avLst>
              <a:gd name="adj1" fmla="val -89547"/>
              <a:gd name="adj2" fmla="val -68591"/>
              <a:gd name="adj3" fmla="val 16667"/>
            </a:avLst>
          </a:prstGeom>
          <a:ln>
            <a:headEnd type="none" w="med" len="med"/>
            <a:tailEnd type="none" w="med" len="med"/>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500" b="0" i="0" u="none" strike="noStrike" cap="none" normalizeH="0" baseline="0" dirty="0" smtClean="0">
                <a:ln>
                  <a:noFill/>
                </a:ln>
                <a:solidFill>
                  <a:schemeClr val="tx1"/>
                </a:solidFill>
                <a:effectLst/>
                <a:latin typeface="Times" pitchFamily="18" charset="0"/>
              </a:rPr>
              <a:t>At least</a:t>
            </a:r>
            <a:r>
              <a:rPr kumimoji="0" lang="en-US" sz="3500" b="0" i="0" u="none" strike="noStrike" cap="none" normalizeH="0" dirty="0" smtClean="0">
                <a:ln>
                  <a:noFill/>
                </a:ln>
                <a:solidFill>
                  <a:schemeClr val="tx1"/>
                </a:solidFill>
                <a:effectLst/>
                <a:latin typeface="Times" pitchFamily="18" charset="0"/>
              </a:rPr>
              <a:t> we found this mattress as a result</a:t>
            </a:r>
            <a:endParaRPr kumimoji="0" lang="en-US" sz="35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1946016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6" y="-152400"/>
            <a:ext cx="9397186"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04800" y="0"/>
            <a:ext cx="8610600" cy="170816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5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You stop the car to view the amazing construction of the </a:t>
            </a:r>
          </a:p>
          <a:p>
            <a:pPr algn="ctr"/>
            <a:r>
              <a:rPr lang="en-US" sz="35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Boulder Dam</a:t>
            </a:r>
            <a:endParaRPr lang="en-US" sz="35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spTree>
    <p:extLst>
      <p:ext uri="{BB962C8B-B14F-4D97-AF65-F5344CB8AC3E}">
        <p14:creationId xmlns:p14="http://schemas.microsoft.com/office/powerpoint/2010/main" val="2090868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3" y="0"/>
            <a:ext cx="11648236" cy="77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3400" y="1551667"/>
            <a:ext cx="6324600" cy="5280933"/>
          </a:xfrm>
          <a:prstGeom prst="rect">
            <a:avLst/>
          </a:prstGeom>
        </p:spPr>
        <p:txBody>
          <a:bodyPr wrap="square">
            <a:spAutoFit/>
          </a:bodyPr>
          <a:lstStyle/>
          <a:p>
            <a:pPr marL="285750" indent="-285750">
              <a:lnSpc>
                <a:spcPct val="80000"/>
              </a:lnSpc>
              <a:buFont typeface="Arial"/>
              <a:buChar char="•"/>
            </a:pPr>
            <a:r>
              <a:rPr lang="en-US" sz="3500" b="1" dirty="0">
                <a:solidFill>
                  <a:srgbClr val="FFFFFF"/>
                </a:solidFill>
                <a:effectLst>
                  <a:glow rad="152400">
                    <a:schemeClr val="tx1">
                      <a:alpha val="75000"/>
                    </a:schemeClr>
                  </a:glow>
                </a:effectLst>
                <a:latin typeface="Times" charset="0"/>
              </a:rPr>
              <a:t>Hoover successfully organized and authorized the construction of the Boulder Dam (Now called the Hoover Dam)</a:t>
            </a:r>
          </a:p>
          <a:p>
            <a:pPr marL="285750" indent="-285750">
              <a:lnSpc>
                <a:spcPct val="80000"/>
              </a:lnSpc>
              <a:buFont typeface="Arial"/>
              <a:buChar char="•"/>
            </a:pPr>
            <a:r>
              <a:rPr lang="en-US" sz="3500" b="1" dirty="0">
                <a:solidFill>
                  <a:srgbClr val="FFFFFF"/>
                </a:solidFill>
                <a:effectLst>
                  <a:glow rad="152400">
                    <a:schemeClr val="tx1">
                      <a:alpha val="75000"/>
                    </a:schemeClr>
                  </a:glow>
                </a:effectLst>
                <a:latin typeface="Times" charset="0"/>
              </a:rPr>
              <a:t> The $700 million project was the world</a:t>
            </a:r>
            <a:r>
              <a:rPr lang="ja-JP" altLang="en-US" sz="3500" b="1" dirty="0">
                <a:solidFill>
                  <a:srgbClr val="FFFFFF"/>
                </a:solidFill>
                <a:effectLst>
                  <a:glow rad="152400">
                    <a:schemeClr val="tx1">
                      <a:alpha val="75000"/>
                    </a:schemeClr>
                  </a:glow>
                </a:effectLst>
                <a:latin typeface="Times" charset="0"/>
              </a:rPr>
              <a:t>’</a:t>
            </a:r>
            <a:r>
              <a:rPr lang="en-US" sz="3500" b="1" dirty="0">
                <a:solidFill>
                  <a:srgbClr val="FFFFFF"/>
                </a:solidFill>
                <a:effectLst>
                  <a:glow rad="152400">
                    <a:schemeClr val="tx1">
                      <a:alpha val="75000"/>
                    </a:schemeClr>
                  </a:glow>
                </a:effectLst>
                <a:latin typeface="Times" charset="0"/>
              </a:rPr>
              <a:t>s tallest dam (726 feet) and the second largest (1,244 feet long)</a:t>
            </a:r>
          </a:p>
          <a:p>
            <a:pPr marL="285750" indent="-285750">
              <a:lnSpc>
                <a:spcPct val="80000"/>
              </a:lnSpc>
              <a:buFont typeface="Arial"/>
              <a:buChar char="•"/>
            </a:pPr>
            <a:r>
              <a:rPr lang="en-US" sz="3500" b="1" dirty="0">
                <a:solidFill>
                  <a:srgbClr val="FFFFFF"/>
                </a:solidFill>
                <a:effectLst>
                  <a:glow rad="152400">
                    <a:schemeClr val="tx1">
                      <a:alpha val="75000"/>
                    </a:schemeClr>
                  </a:glow>
                </a:effectLst>
                <a:latin typeface="Times" charset="0"/>
              </a:rPr>
              <a:t>The dam currently provides electricity, flood control and water for 7 western states</a:t>
            </a:r>
          </a:p>
        </p:txBody>
      </p:sp>
      <p:sp>
        <p:nvSpPr>
          <p:cNvPr id="11" name="Rectangle 10"/>
          <p:cNvSpPr/>
          <p:nvPr/>
        </p:nvSpPr>
        <p:spPr>
          <a:xfrm>
            <a:off x="228600" y="533400"/>
            <a:ext cx="8610600" cy="92333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r>
              <a:rPr lang="en-US" sz="5400" b="1" spc="150" dirty="0" smtClean="0">
                <a:ln w="11430"/>
                <a:solidFill>
                  <a:srgbClr val="F8F8F8"/>
                </a:solidFill>
                <a:effectLst>
                  <a:glow rad="228600">
                    <a:schemeClr val="accent3">
                      <a:satMod val="175000"/>
                      <a:alpha val="40000"/>
                    </a:schemeClr>
                  </a:glow>
                  <a:outerShdw blurRad="25400" algn="tl" rotWithShape="0">
                    <a:srgbClr val="000000">
                      <a:alpha val="43000"/>
                    </a:srgbClr>
                  </a:outerShdw>
                </a:effectLst>
                <a:latin typeface="Bodoni MT Black" panose="02070A03080606020203" pitchFamily="18" charset="0"/>
              </a:rPr>
              <a:t>Hoover Dam</a:t>
            </a:r>
            <a:endParaRPr lang="en-US" sz="5400" b="1" spc="150" dirty="0">
              <a:ln w="11430"/>
              <a:solidFill>
                <a:srgbClr val="F8F8F8"/>
              </a:solidFill>
              <a:effectLst>
                <a:glow rad="228600">
                  <a:schemeClr val="accent3">
                    <a:satMod val="175000"/>
                    <a:alpha val="40000"/>
                  </a:schemeClr>
                </a:glow>
                <a:outerShdw blurRad="25400" algn="tl" rotWithShape="0">
                  <a:srgbClr val="000000">
                    <a:alpha val="43000"/>
                  </a:srgbClr>
                </a:outerShdw>
              </a:effectLst>
              <a:latin typeface="Bodoni MT Black" panose="02070A03080606020203" pitchFamily="18" charset="0"/>
            </a:endParaRPr>
          </a:p>
        </p:txBody>
      </p:sp>
    </p:spTree>
    <p:extLst>
      <p:ext uri="{BB962C8B-B14F-4D97-AF65-F5344CB8AC3E}">
        <p14:creationId xmlns:p14="http://schemas.microsoft.com/office/powerpoint/2010/main" val="3135342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50100"/>
          <a:stretch/>
        </p:blipFill>
        <p:spPr>
          <a:xfrm>
            <a:off x="0" y="-1"/>
            <a:ext cx="9144000" cy="6858001"/>
          </a:xfrm>
          <a:prstGeom prst="rect">
            <a:avLst/>
          </a:prstGeom>
        </p:spPr>
      </p:pic>
      <p:pic>
        <p:nvPicPr>
          <p:cNvPr id="5" name="Picture 4"/>
          <p:cNvPicPr>
            <a:picLocks noChangeAspect="1"/>
          </p:cNvPicPr>
          <p:nvPr/>
        </p:nvPicPr>
        <p:blipFill>
          <a:blip r:embed="rId3"/>
          <a:stretch>
            <a:fillRect/>
          </a:stretch>
        </p:blipFill>
        <p:spPr>
          <a:xfrm>
            <a:off x="228600" y="304800"/>
            <a:ext cx="4165600" cy="6248400"/>
          </a:xfrm>
          <a:prstGeom prst="rect">
            <a:avLst/>
          </a:prstGeom>
        </p:spPr>
      </p:pic>
      <p:pic>
        <p:nvPicPr>
          <p:cNvPr id="7" name="Picture 6"/>
          <p:cNvPicPr>
            <a:picLocks noChangeAspect="1"/>
          </p:cNvPicPr>
          <p:nvPr/>
        </p:nvPicPr>
        <p:blipFill>
          <a:blip r:embed="rId4"/>
          <a:stretch>
            <a:fillRect/>
          </a:stretch>
        </p:blipFill>
        <p:spPr>
          <a:xfrm>
            <a:off x="4648200" y="304800"/>
            <a:ext cx="4165600" cy="6248400"/>
          </a:xfrm>
          <a:prstGeom prst="rect">
            <a:avLst/>
          </a:prstGeom>
        </p:spPr>
      </p:pic>
      <p:sp>
        <p:nvSpPr>
          <p:cNvPr id="8" name="Rectangle 7"/>
          <p:cNvSpPr/>
          <p:nvPr/>
        </p:nvSpPr>
        <p:spPr bwMode="auto">
          <a:xfrm>
            <a:off x="304800" y="304800"/>
            <a:ext cx="4191000" cy="63246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500" i="1" dirty="0"/>
              <a:t>Building Hoover Dam required more than 5 million barrels of concrete. The finished dam contains enough concrete (4.5 million cubic yards) to build a two-lane highway from Seattle, Washington to Miami, Florida.</a:t>
            </a:r>
            <a:endParaRPr kumimoji="0" lang="en-US" sz="3500" b="0" i="0" u="none" strike="noStrike" cap="none" normalizeH="0" baseline="0" dirty="0" smtClean="0">
              <a:ln>
                <a:noFill/>
              </a:ln>
              <a:solidFill>
                <a:schemeClr val="tx1"/>
              </a:solidFill>
              <a:effectLst/>
              <a:latin typeface="Times" pitchFamily="18" charset="0"/>
            </a:endParaRPr>
          </a:p>
        </p:txBody>
      </p:sp>
      <p:pic>
        <p:nvPicPr>
          <p:cNvPr id="9" name="Picture 2" descr="http://etc-mysitemyway.s3.amazonaws.com/icons/legacy-previews/icons/glossy-space-icons-media/002191-glossy-space-icon-media-a-media32-forward.png">
            <a:hlinkClick r:id="rId5"/>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11820" y="5437349"/>
            <a:ext cx="901774" cy="90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53658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b="50100"/>
          <a:stretch/>
        </p:blipFill>
        <p:spPr>
          <a:xfrm>
            <a:off x="0" y="-1"/>
            <a:ext cx="9372600" cy="7162801"/>
          </a:xfrm>
          <a:prstGeom prst="rect">
            <a:avLst/>
          </a:prstGeom>
        </p:spPr>
      </p:pic>
      <p:sp>
        <p:nvSpPr>
          <p:cNvPr id="2" name="Rectangle 1"/>
          <p:cNvSpPr/>
          <p:nvPr/>
        </p:nvSpPr>
        <p:spPr>
          <a:xfrm>
            <a:off x="3984941" y="990600"/>
            <a:ext cx="5181600" cy="5647699"/>
          </a:xfrm>
          <a:prstGeom prst="rect">
            <a:avLst/>
          </a:prstGeom>
        </p:spPr>
        <p:txBody>
          <a:bodyPr wrap="square">
            <a:spAutoFit/>
          </a:bodyPr>
          <a:lstStyle/>
          <a:p>
            <a:pPr marL="457200" indent="-457200">
              <a:lnSpc>
                <a:spcPct val="80000"/>
              </a:lnSpc>
              <a:buFont typeface="Arial"/>
              <a:buChar char="•"/>
            </a:pPr>
            <a:r>
              <a:rPr lang="en-US" sz="3000" b="1" dirty="0">
                <a:solidFill>
                  <a:srgbClr val="FFFFFF"/>
                </a:solidFill>
                <a:latin typeface="Times" charset="0"/>
              </a:rPr>
              <a:t>By 1932 Hoover concluded that the only way to provide funding for borrowers was for the government to do the lending, so he requested that Congress set up the Reconstruction Finance Corp </a:t>
            </a:r>
          </a:p>
          <a:p>
            <a:pPr marL="457200" indent="-457200">
              <a:lnSpc>
                <a:spcPct val="80000"/>
              </a:lnSpc>
              <a:buFont typeface="Arial"/>
              <a:buChar char="•"/>
            </a:pPr>
            <a:r>
              <a:rPr lang="en-US" sz="3000" b="1" dirty="0">
                <a:solidFill>
                  <a:srgbClr val="FFFFFF"/>
                </a:solidFill>
                <a:latin typeface="Times" charset="0"/>
              </a:rPr>
              <a:t>His Federal Home Loan Bank Act and Reconstruction Finance Corp were two measures enacted to protect people</a:t>
            </a:r>
            <a:r>
              <a:rPr lang="ja-JP" altLang="en-US" sz="3000" b="1" dirty="0">
                <a:solidFill>
                  <a:srgbClr val="FFFFFF"/>
                </a:solidFill>
                <a:latin typeface="Times" charset="0"/>
              </a:rPr>
              <a:t>’</a:t>
            </a:r>
            <a:r>
              <a:rPr lang="en-US" sz="3000" b="1" dirty="0">
                <a:solidFill>
                  <a:srgbClr val="FFFFFF"/>
                </a:solidFill>
                <a:latin typeface="Times" charset="0"/>
              </a:rPr>
              <a:t>s homes and businesses</a:t>
            </a:r>
          </a:p>
        </p:txBody>
      </p:sp>
      <p:sp>
        <p:nvSpPr>
          <p:cNvPr id="3" name="Rectangle 2"/>
          <p:cNvSpPr/>
          <p:nvPr/>
        </p:nvSpPr>
        <p:spPr>
          <a:xfrm>
            <a:off x="304800" y="1583160"/>
            <a:ext cx="3810000" cy="5278368"/>
          </a:xfrm>
          <a:prstGeom prst="rect">
            <a:avLst/>
          </a:prstGeom>
        </p:spPr>
        <p:txBody>
          <a:bodyPr wrap="square">
            <a:spAutoFit/>
          </a:bodyPr>
          <a:lstStyle/>
          <a:p>
            <a:pPr marL="285750" indent="-285750">
              <a:lnSpc>
                <a:spcPct val="80000"/>
              </a:lnSpc>
              <a:buFont typeface="Arial"/>
              <a:buChar char="•"/>
            </a:pPr>
            <a:r>
              <a:rPr lang="en-US" sz="3000" b="1" dirty="0">
                <a:solidFill>
                  <a:srgbClr val="FFFFFF"/>
                </a:solidFill>
                <a:latin typeface="Times" charset="0"/>
              </a:rPr>
              <a:t>Hoover gradually softened his position on government intervention in the economy</a:t>
            </a:r>
          </a:p>
          <a:p>
            <a:pPr marL="285750" indent="-285750">
              <a:lnSpc>
                <a:spcPct val="80000"/>
              </a:lnSpc>
              <a:buFont typeface="Arial"/>
              <a:buChar char="•"/>
            </a:pPr>
            <a:r>
              <a:rPr lang="en-US" sz="3000" b="1" dirty="0">
                <a:solidFill>
                  <a:srgbClr val="FFFFFF"/>
                </a:solidFill>
                <a:latin typeface="Times" charset="0"/>
              </a:rPr>
              <a:t>He created the Federal Farm Board to help farmers </a:t>
            </a:r>
          </a:p>
          <a:p>
            <a:pPr marL="285750" indent="-285750">
              <a:lnSpc>
                <a:spcPct val="80000"/>
              </a:lnSpc>
              <a:buFont typeface="Arial"/>
              <a:buChar char="•"/>
            </a:pPr>
            <a:r>
              <a:rPr lang="en-US" sz="3000" b="1" dirty="0">
                <a:solidFill>
                  <a:srgbClr val="FFFFFF"/>
                </a:solidFill>
                <a:latin typeface="Times" charset="0"/>
              </a:rPr>
              <a:t>He also created the National Credit Organization that helped smaller banks </a:t>
            </a:r>
          </a:p>
        </p:txBody>
      </p:sp>
      <p:sp>
        <p:nvSpPr>
          <p:cNvPr id="10" name="Rectangle 9"/>
          <p:cNvSpPr/>
          <p:nvPr/>
        </p:nvSpPr>
        <p:spPr>
          <a:xfrm>
            <a:off x="304552" y="228600"/>
            <a:ext cx="8602936" cy="8617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rPr>
              <a:t>Hoover- Too Little, Too Late</a:t>
            </a:r>
            <a:endParaRPr lang="en-US" sz="5000" b="1" dirty="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spTree>
    <p:extLst>
      <p:ext uri="{BB962C8B-B14F-4D97-AF65-F5344CB8AC3E}">
        <p14:creationId xmlns:p14="http://schemas.microsoft.com/office/powerpoint/2010/main" val="40061441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0000"/>
          <a:stretch/>
        </p:blipFill>
        <p:spPr>
          <a:xfrm>
            <a:off x="-1" y="-9380"/>
            <a:ext cx="9144001" cy="6914178"/>
          </a:xfrm>
          <a:prstGeom prst="rect">
            <a:avLst/>
          </a:prstGeom>
        </p:spPr>
      </p:pic>
      <p:sp>
        <p:nvSpPr>
          <p:cNvPr id="4" name="Text Placeholder 3"/>
          <p:cNvSpPr>
            <a:spLocks noGrp="1"/>
          </p:cNvSpPr>
          <p:nvPr>
            <p:ph type="body" sz="half" idx="2"/>
          </p:nvPr>
        </p:nvSpPr>
        <p:spPr>
          <a:xfrm>
            <a:off x="533400" y="533400"/>
            <a:ext cx="3810000" cy="4114800"/>
          </a:xfrm>
        </p:spPr>
        <p:txBody>
          <a:bodyPr/>
          <a:lstStyle/>
          <a:p>
            <a:r>
              <a:rPr lang="en-US" dirty="0">
                <a:solidFill>
                  <a:srgbClr val="FFFFFF"/>
                </a:solidFill>
              </a:rPr>
              <a:t>A total of 21,000 men worked on building the dam over the course of its construction (around 5,000 at any one time) and the region’s growing population turned Las Vegas from a sleepy town to a bustling </a:t>
            </a:r>
            <a:r>
              <a:rPr lang="en-US" dirty="0" smtClean="0">
                <a:solidFill>
                  <a:srgbClr val="FFFFFF"/>
                </a:solidFill>
              </a:rPr>
              <a:t>city</a:t>
            </a:r>
            <a:endParaRPr lang="en-US" dirty="0"/>
          </a:p>
        </p:txBody>
      </p:sp>
      <p:sp>
        <p:nvSpPr>
          <p:cNvPr id="8" name="Rectangle 7"/>
          <p:cNvSpPr/>
          <p:nvPr/>
        </p:nvSpPr>
        <p:spPr>
          <a:xfrm>
            <a:off x="4838700" y="37734"/>
            <a:ext cx="8610600" cy="630942"/>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r>
              <a:rPr lang="en-US" sz="3500" b="1" spc="150" dirty="0" smtClean="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rPr>
              <a:t>Las Vegas</a:t>
            </a:r>
            <a:endParaRPr lang="en-US" sz="3500" b="1" spc="150" dirty="0">
              <a:ln w="11430"/>
              <a:solidFill>
                <a:srgbClr val="F8F8F8"/>
              </a:solidFill>
              <a:effectLst>
                <a:glow rad="228600">
                  <a:srgbClr val="C0504D">
                    <a:satMod val="175000"/>
                    <a:alpha val="40000"/>
                  </a:srgbClr>
                </a:glow>
                <a:outerShdw blurRad="25400" algn="tl" rotWithShape="0">
                  <a:srgbClr val="000000">
                    <a:alpha val="43000"/>
                  </a:srgbClr>
                </a:outerShdw>
              </a:effectLst>
              <a:latin typeface="Bodoni MT Black" panose="02070A03080606020203" pitchFamily="18" charset="0"/>
            </a:endParaRPr>
          </a:p>
        </p:txBody>
      </p:sp>
      <p:pic>
        <p:nvPicPr>
          <p:cNvPr id="9" name="Picture 8"/>
          <p:cNvPicPr>
            <a:picLocks noChangeAspect="1"/>
          </p:cNvPicPr>
          <p:nvPr/>
        </p:nvPicPr>
        <p:blipFill>
          <a:blip r:embed="rId3"/>
          <a:stretch>
            <a:fillRect/>
          </a:stretch>
        </p:blipFill>
        <p:spPr>
          <a:xfrm>
            <a:off x="-258" y="0"/>
            <a:ext cx="4652063" cy="6858000"/>
          </a:xfrm>
          <a:prstGeom prst="rect">
            <a:avLst/>
          </a:prstGeom>
        </p:spPr>
      </p:pic>
      <p:pic>
        <p:nvPicPr>
          <p:cNvPr id="10" name="Picture 9"/>
          <p:cNvPicPr>
            <a:picLocks noChangeAspect="1"/>
          </p:cNvPicPr>
          <p:nvPr/>
        </p:nvPicPr>
        <p:blipFill rotWithShape="1">
          <a:blip r:embed="rId4"/>
          <a:srcRect b="3226"/>
          <a:stretch/>
        </p:blipFill>
        <p:spPr>
          <a:xfrm>
            <a:off x="3485172" y="0"/>
            <a:ext cx="5669280" cy="6858000"/>
          </a:xfrm>
          <a:prstGeom prst="rect">
            <a:avLst/>
          </a:prstGeom>
        </p:spPr>
      </p:pic>
    </p:spTree>
    <p:extLst>
      <p:ext uri="{BB962C8B-B14F-4D97-AF65-F5344CB8AC3E}">
        <p14:creationId xmlns:p14="http://schemas.microsoft.com/office/powerpoint/2010/main" val="421007162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9892"/>
          <a:stretch/>
        </p:blipFill>
        <p:spPr>
          <a:xfrm>
            <a:off x="-31607" y="0"/>
            <a:ext cx="9338053" cy="6885771"/>
          </a:xfrm>
          <a:prstGeom prst="rect">
            <a:avLst/>
          </a:prstGeom>
        </p:spPr>
      </p:pic>
      <p:sp>
        <p:nvSpPr>
          <p:cNvPr id="9" name="Rounded Rectangle 8"/>
          <p:cNvSpPr/>
          <p:nvPr/>
        </p:nvSpPr>
        <p:spPr>
          <a:xfrm>
            <a:off x="1295400" y="1447800"/>
            <a:ext cx="2057400" cy="1524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500" dirty="0" smtClean="0">
                <a:solidFill>
                  <a:srgbClr val="FFFFFF"/>
                </a:solidFill>
                <a:latin typeface="Bodoni MT Black" panose="02070A03080606020203" pitchFamily="18" charset="0"/>
              </a:rPr>
              <a:t>1: Red</a:t>
            </a:r>
            <a:endParaRPr lang="en-US" sz="3500" dirty="0">
              <a:solidFill>
                <a:srgbClr val="FFFFFF"/>
              </a:solidFill>
              <a:latin typeface="Bodoni MT Black" panose="02070A03080606020203" pitchFamily="18" charset="0"/>
            </a:endParaRPr>
          </a:p>
        </p:txBody>
      </p:sp>
      <p:sp>
        <p:nvSpPr>
          <p:cNvPr id="17" name="Rounded Rectangle 16"/>
          <p:cNvSpPr/>
          <p:nvPr/>
        </p:nvSpPr>
        <p:spPr>
          <a:xfrm>
            <a:off x="1219200" y="3276600"/>
            <a:ext cx="2057400" cy="1447800"/>
          </a:xfrm>
          <a:prstGeom prst="round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sz="3500" dirty="0" smtClean="0">
                <a:solidFill>
                  <a:schemeClr val="bg1"/>
                </a:solidFill>
                <a:latin typeface="Bodoni MT Black" panose="02070A03080606020203" pitchFamily="18" charset="0"/>
              </a:rPr>
              <a:t>2: Black</a:t>
            </a:r>
            <a:endParaRPr lang="en-US" sz="3500" dirty="0">
              <a:solidFill>
                <a:schemeClr val="bg1"/>
              </a:solidFill>
              <a:latin typeface="Bodoni MT Black" panose="02070A03080606020203" pitchFamily="18" charset="0"/>
            </a:endParaRPr>
          </a:p>
        </p:txBody>
      </p:sp>
      <p:sp>
        <p:nvSpPr>
          <p:cNvPr id="14" name="TextBox 13"/>
          <p:cNvSpPr txBox="1"/>
          <p:nvPr/>
        </p:nvSpPr>
        <p:spPr>
          <a:xfrm>
            <a:off x="4191000" y="304800"/>
            <a:ext cx="4572000" cy="6186309"/>
          </a:xfrm>
          <a:prstGeom prst="rect">
            <a:avLst/>
          </a:prstGeom>
          <a:noFill/>
        </p:spPr>
        <p:txBody>
          <a:bodyPr wrap="square" rtlCol="0">
            <a:spAutoFit/>
          </a:bodyPr>
          <a:lstStyle/>
          <a:p>
            <a:pPr algn="ctr"/>
            <a:r>
              <a:rPr lang="en-US" sz="3600" dirty="0" smtClean="0">
                <a:solidFill>
                  <a:prstClr val="white"/>
                </a:solidFill>
                <a:effectLst>
                  <a:glow rad="304800">
                    <a:prstClr val="black"/>
                  </a:glow>
                </a:effectLst>
                <a:latin typeface="Times" panose="02020603050405020304" pitchFamily="18" charset="0"/>
                <a:cs typeface="Times" panose="02020603050405020304" pitchFamily="18" charset="0"/>
              </a:rPr>
              <a:t>While traveling through Las Vegas you find a $10 Casino Chip &amp; you decide to bet it all on Roulette in the hopes of increasing your money. Choose which color you would bet on. Write the corresponding # on your Travel Log.</a:t>
            </a:r>
            <a:endParaRPr lang="en-US" sz="3600" dirty="0">
              <a:solidFill>
                <a:prstClr val="white"/>
              </a:solidFill>
              <a:effectLst>
                <a:glow rad="304800">
                  <a:prstClr val="black"/>
                </a:glow>
              </a:effectLst>
              <a:latin typeface="Times" panose="02020603050405020304" pitchFamily="18" charset="0"/>
              <a:cs typeface="Times" panose="02020603050405020304" pitchFamily="18" charset="0"/>
            </a:endParaRPr>
          </a:p>
        </p:txBody>
      </p:sp>
      <p:sp>
        <p:nvSpPr>
          <p:cNvPr id="10" name="Rectangle 9"/>
          <p:cNvSpPr/>
          <p:nvPr/>
        </p:nvSpPr>
        <p:spPr>
          <a:xfrm>
            <a:off x="685800" y="381000"/>
            <a:ext cx="3176834" cy="8617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0000"/>
                </a:solidFill>
                <a:effectLst>
                  <a:glow rad="241300">
                    <a:srgbClr val="000000"/>
                  </a:glow>
                  <a:outerShdw blurRad="50800" dist="39000" dir="5460000" algn="tl">
                    <a:srgbClr val="000000">
                      <a:alpha val="38000"/>
                    </a:srgbClr>
                  </a:outerShdw>
                </a:effectLst>
                <a:latin typeface="Broadway" panose="04040905080B02020502" pitchFamily="82" charset="0"/>
              </a:rPr>
              <a:t>Bet It ALL</a:t>
            </a:r>
            <a:endParaRPr lang="en-US" sz="5000" b="1" dirty="0">
              <a:ln w="11430"/>
              <a:solidFill>
                <a:srgbClr val="FF0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sp>
        <p:nvSpPr>
          <p:cNvPr id="7" name="Rounded Rectangle 6"/>
          <p:cNvSpPr/>
          <p:nvPr/>
        </p:nvSpPr>
        <p:spPr>
          <a:xfrm>
            <a:off x="1219200" y="5029200"/>
            <a:ext cx="2057400" cy="1447800"/>
          </a:xfrm>
          <a:prstGeom prst="roundRect">
            <a:avLst/>
          </a:prstGeom>
          <a:solidFill>
            <a:srgbClr val="008000"/>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sz="3500" dirty="0">
                <a:solidFill>
                  <a:schemeClr val="bg1"/>
                </a:solidFill>
                <a:latin typeface="Bodoni MT Black" panose="02070A03080606020203" pitchFamily="18" charset="0"/>
              </a:rPr>
              <a:t>3</a:t>
            </a:r>
            <a:r>
              <a:rPr lang="en-US" sz="3500" dirty="0" smtClean="0">
                <a:solidFill>
                  <a:schemeClr val="bg1"/>
                </a:solidFill>
                <a:latin typeface="Bodoni MT Black" panose="02070A03080606020203" pitchFamily="18" charset="0"/>
              </a:rPr>
              <a:t>: Green</a:t>
            </a:r>
            <a:endParaRPr lang="en-US" sz="3500" dirty="0">
              <a:solidFill>
                <a:schemeClr val="bg1"/>
              </a:solidFill>
              <a:latin typeface="Bodoni MT Black" panose="02070A03080606020203" pitchFamily="18" charset="0"/>
            </a:endParaRPr>
          </a:p>
        </p:txBody>
      </p:sp>
      <p:pic>
        <p:nvPicPr>
          <p:cNvPr id="11" name="Picture 10" descr="Screen Shot 2014-11-15 at 11.23.42 AM.png"/>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3505200" y="5335420"/>
            <a:ext cx="930345" cy="1155689"/>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3650545" y="5562600"/>
            <a:ext cx="639654" cy="422171"/>
          </a:xfrm>
          <a:prstGeom prst="rect">
            <a:avLst/>
          </a:prstGeom>
        </p:spPr>
      </p:pic>
    </p:spTree>
    <p:extLst>
      <p:ext uri="{BB962C8B-B14F-4D97-AF65-F5344CB8AC3E}">
        <p14:creationId xmlns:p14="http://schemas.microsoft.com/office/powerpoint/2010/main" val="1391341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5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6555" r="8611" b="9622"/>
          <a:stretch>
            <a:fillRect/>
          </a:stretch>
        </p:blipFill>
        <p:spPr bwMode="auto">
          <a:xfrm>
            <a:off x="0" y="0"/>
            <a:ext cx="9144000" cy="687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006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9892"/>
          <a:stretch/>
        </p:blipFill>
        <p:spPr>
          <a:xfrm>
            <a:off x="-1" y="-1"/>
            <a:ext cx="9338053" cy="6885771"/>
          </a:xfrm>
          <a:prstGeom prst="rect">
            <a:avLst/>
          </a:prstGeom>
        </p:spPr>
      </p:pic>
      <p:sp>
        <p:nvSpPr>
          <p:cNvPr id="14" name="TextBox 13"/>
          <p:cNvSpPr txBox="1"/>
          <p:nvPr/>
        </p:nvSpPr>
        <p:spPr>
          <a:xfrm>
            <a:off x="4888675" y="1829242"/>
            <a:ext cx="3886200" cy="4708981"/>
          </a:xfrm>
          <a:prstGeom prst="rect">
            <a:avLst/>
          </a:prstGeom>
          <a:noFill/>
        </p:spPr>
        <p:txBody>
          <a:bodyPr wrap="square" rtlCol="0">
            <a:spAutoFit/>
          </a:bodyPr>
          <a:lstStyle/>
          <a:p>
            <a:pPr algn="ctr"/>
            <a:r>
              <a:rPr lang="en-US" sz="5000" dirty="0" smtClean="0">
                <a:solidFill>
                  <a:prstClr val="white"/>
                </a:solidFill>
                <a:effectLst>
                  <a:glow rad="304800">
                    <a:prstClr val="black"/>
                  </a:glow>
                </a:effectLst>
                <a:latin typeface="Times" panose="02020603050405020304" pitchFamily="18" charset="0"/>
                <a:cs typeface="Times" panose="02020603050405020304" pitchFamily="18" charset="0"/>
              </a:rPr>
              <a:t>Note on your Travel Log the outcome of your bet. Did you win or Lose</a:t>
            </a:r>
            <a:endParaRPr lang="en-US" sz="5000" dirty="0">
              <a:solidFill>
                <a:prstClr val="white"/>
              </a:solidFill>
              <a:effectLst>
                <a:glow rad="304800">
                  <a:prstClr val="black"/>
                </a:glow>
              </a:effectLst>
              <a:latin typeface="Times" panose="02020603050405020304" pitchFamily="18" charset="0"/>
              <a:cs typeface="Times" panose="02020603050405020304" pitchFamily="18" charset="0"/>
            </a:endParaRPr>
          </a:p>
        </p:txBody>
      </p:sp>
      <p:sp>
        <p:nvSpPr>
          <p:cNvPr id="10" name="Rectangle 9"/>
          <p:cNvSpPr/>
          <p:nvPr/>
        </p:nvSpPr>
        <p:spPr>
          <a:xfrm>
            <a:off x="685800" y="381000"/>
            <a:ext cx="3176834" cy="8617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0000"/>
                </a:solidFill>
                <a:effectLst>
                  <a:glow rad="241300">
                    <a:srgbClr val="000000"/>
                  </a:glow>
                  <a:outerShdw blurRad="50800" dist="39000" dir="5460000" algn="tl">
                    <a:srgbClr val="000000">
                      <a:alpha val="38000"/>
                    </a:srgbClr>
                  </a:outerShdw>
                </a:effectLst>
                <a:latin typeface="Broadway" panose="04040905080B02020502" pitchFamily="82" charset="0"/>
              </a:rPr>
              <a:t>Bet It ALL</a:t>
            </a:r>
            <a:endParaRPr lang="en-US" sz="5000" b="1" dirty="0">
              <a:ln w="11430"/>
              <a:solidFill>
                <a:srgbClr val="FF0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sp>
        <p:nvSpPr>
          <p:cNvPr id="8" name="Rounded Rectangle 7"/>
          <p:cNvSpPr/>
          <p:nvPr/>
        </p:nvSpPr>
        <p:spPr>
          <a:xfrm>
            <a:off x="1295400" y="1447800"/>
            <a:ext cx="2057400" cy="15240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500" dirty="0" smtClean="0">
                <a:solidFill>
                  <a:srgbClr val="FFFFFF"/>
                </a:solidFill>
                <a:latin typeface="Bodoni MT Black" panose="02070A03080606020203" pitchFamily="18" charset="0"/>
              </a:rPr>
              <a:t>1: Red</a:t>
            </a:r>
            <a:endParaRPr lang="en-US" sz="3500" dirty="0">
              <a:solidFill>
                <a:srgbClr val="FFFFFF"/>
              </a:solidFill>
              <a:latin typeface="Bodoni MT Black" panose="02070A03080606020203" pitchFamily="18" charset="0"/>
            </a:endParaRPr>
          </a:p>
        </p:txBody>
      </p:sp>
      <p:sp>
        <p:nvSpPr>
          <p:cNvPr id="11" name="Rounded Rectangle 10"/>
          <p:cNvSpPr/>
          <p:nvPr/>
        </p:nvSpPr>
        <p:spPr>
          <a:xfrm>
            <a:off x="1219200" y="3276600"/>
            <a:ext cx="2057400" cy="1447800"/>
          </a:xfrm>
          <a:prstGeom prst="round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sz="3500" dirty="0" smtClean="0">
                <a:solidFill>
                  <a:schemeClr val="bg1"/>
                </a:solidFill>
                <a:latin typeface="Bodoni MT Black" panose="02070A03080606020203" pitchFamily="18" charset="0"/>
              </a:rPr>
              <a:t>2: Black</a:t>
            </a:r>
            <a:endParaRPr lang="en-US" sz="3500" dirty="0">
              <a:solidFill>
                <a:schemeClr val="bg1"/>
              </a:solidFill>
              <a:latin typeface="Bodoni MT Black" panose="02070A03080606020203" pitchFamily="18" charset="0"/>
            </a:endParaRPr>
          </a:p>
        </p:txBody>
      </p:sp>
      <p:sp>
        <p:nvSpPr>
          <p:cNvPr id="12" name="Rounded Rectangle 11"/>
          <p:cNvSpPr/>
          <p:nvPr/>
        </p:nvSpPr>
        <p:spPr>
          <a:xfrm>
            <a:off x="1219200" y="5029200"/>
            <a:ext cx="2057400" cy="1447800"/>
          </a:xfrm>
          <a:prstGeom prst="roundRect">
            <a:avLst/>
          </a:prstGeom>
          <a:solidFill>
            <a:srgbClr val="008000"/>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sz="3500" dirty="0">
                <a:solidFill>
                  <a:schemeClr val="bg1"/>
                </a:solidFill>
                <a:latin typeface="Bodoni MT Black" panose="02070A03080606020203" pitchFamily="18" charset="0"/>
              </a:rPr>
              <a:t>3</a:t>
            </a:r>
            <a:r>
              <a:rPr lang="en-US" sz="3500" dirty="0" smtClean="0">
                <a:solidFill>
                  <a:schemeClr val="bg1"/>
                </a:solidFill>
                <a:latin typeface="Bodoni MT Black" panose="02070A03080606020203" pitchFamily="18" charset="0"/>
              </a:rPr>
              <a:t>: Green</a:t>
            </a:r>
            <a:endParaRPr lang="en-US" sz="3500" dirty="0">
              <a:solidFill>
                <a:schemeClr val="bg1"/>
              </a:solidFill>
              <a:latin typeface="Bodoni MT Black" panose="02070A03080606020203" pitchFamily="18" charset="0"/>
            </a:endParaRPr>
          </a:p>
        </p:txBody>
      </p:sp>
      <p:pic>
        <p:nvPicPr>
          <p:cNvPr id="10242" name="Picture 2" descr="http://www.sevenoaksart.co.uk/images/roulette.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91940" y="228600"/>
            <a:ext cx="3059875" cy="1791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69377" y="196334"/>
            <a:ext cx="1905000" cy="369332"/>
          </a:xfrm>
          <a:prstGeom prst="rect">
            <a:avLst/>
          </a:prstGeom>
          <a:noFill/>
        </p:spPr>
        <p:txBody>
          <a:bodyPr wrap="square" rtlCol="0">
            <a:spAutoFit/>
          </a:bodyPr>
          <a:lstStyle/>
          <a:p>
            <a:pPr algn="ctr"/>
            <a:r>
              <a:rPr lang="en-US" dirty="0" smtClean="0">
                <a:solidFill>
                  <a:schemeClr val="bg1"/>
                </a:solidFill>
                <a:effectLst>
                  <a:glow rad="355600">
                    <a:schemeClr val="tx1"/>
                  </a:glow>
                </a:effectLst>
              </a:rPr>
              <a:t>Click to Spin</a:t>
            </a:r>
            <a:endParaRPr lang="en-US" dirty="0">
              <a:solidFill>
                <a:schemeClr val="bg1"/>
              </a:solidFill>
              <a:effectLst>
                <a:glow rad="355600">
                  <a:schemeClr val="tx1"/>
                </a:glow>
              </a:effectLst>
            </a:endParaRPr>
          </a:p>
        </p:txBody>
      </p:sp>
      <p:pic>
        <p:nvPicPr>
          <p:cNvPr id="13" name="Picture 12" descr="Screen Shot 2014-11-15 at 11.23.42 AM.png"/>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3828987" y="5321311"/>
            <a:ext cx="930345" cy="1155689"/>
          </a:xfrm>
          <a:prstGeom prst="rect">
            <a:avLst/>
          </a:prstGeom>
        </p:spPr>
      </p:pic>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a:off x="3985883" y="5562600"/>
            <a:ext cx="639654" cy="422171"/>
          </a:xfrm>
          <a:prstGeom prst="rect">
            <a:avLst/>
          </a:prstGeom>
        </p:spPr>
      </p:pic>
    </p:spTree>
    <p:extLst>
      <p:ext uri="{BB962C8B-B14F-4D97-AF65-F5344CB8AC3E}">
        <p14:creationId xmlns:p14="http://schemas.microsoft.com/office/powerpoint/2010/main" val="1900788444"/>
      </p:ext>
    </p:extLst>
  </p:cSld>
  <p:clrMapOvr>
    <a:masterClrMapping/>
  </p:clrMapOvr>
  <p:transition spd="slow">
    <p:pull/>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t="14596" b="10078"/>
          <a:stretch/>
        </p:blipFill>
        <p:spPr>
          <a:xfrm>
            <a:off x="-3920" y="-1"/>
            <a:ext cx="9397102" cy="7078467"/>
          </a:xfrm>
          <a:prstGeom prst="rect">
            <a:avLst/>
          </a:prstGeom>
        </p:spPr>
      </p:pic>
      <p:sp>
        <p:nvSpPr>
          <p:cNvPr id="7" name="Rounded Rectangular Callout 6"/>
          <p:cNvSpPr/>
          <p:nvPr/>
        </p:nvSpPr>
        <p:spPr bwMode="auto">
          <a:xfrm>
            <a:off x="609600" y="2362200"/>
            <a:ext cx="2438400" cy="1905000"/>
          </a:xfrm>
          <a:prstGeom prst="wedgeRoundRectCallout">
            <a:avLst>
              <a:gd name="adj1" fmla="val 44068"/>
              <a:gd name="adj2" fmla="val -96827"/>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500" b="0" i="0" u="none" strike="noStrike" cap="none" normalizeH="0" baseline="0" dirty="0" smtClean="0">
                <a:ln>
                  <a:noFill/>
                </a:ln>
                <a:solidFill>
                  <a:schemeClr val="tx1"/>
                </a:solidFill>
                <a:effectLst/>
                <a:latin typeface="Times" pitchFamily="18" charset="0"/>
              </a:rPr>
              <a:t>Last stretch of Road</a:t>
            </a:r>
            <a:r>
              <a:rPr kumimoji="0" lang="en-US" sz="3500" b="0" i="0" u="none" strike="noStrike" cap="none" normalizeH="0" dirty="0" smtClean="0">
                <a:ln>
                  <a:noFill/>
                </a:ln>
                <a:solidFill>
                  <a:schemeClr val="tx1"/>
                </a:solidFill>
                <a:effectLst/>
                <a:latin typeface="Times" pitchFamily="18" charset="0"/>
              </a:rPr>
              <a:t> to Cali</a:t>
            </a:r>
            <a:endParaRPr kumimoji="0" lang="en-US" sz="35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1959718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20" name="Picture 12" descr="cr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098" y="0"/>
            <a:ext cx="9404697" cy="240065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rPr>
              <a:t>Finally Reach California and settle in the newly named town of Mira Loma</a:t>
            </a:r>
            <a:endParaRPr lang="en-US" sz="5000" b="1" dirty="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0747">
            <a:off x="549182" y="2853137"/>
            <a:ext cx="2926935" cy="38759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 name="Picture 1"/>
          <p:cNvPicPr>
            <a:picLocks noChangeAspect="1"/>
          </p:cNvPicPr>
          <p:nvPr/>
        </p:nvPicPr>
        <p:blipFill>
          <a:blip r:embed="rId4"/>
          <a:stretch>
            <a:fillRect/>
          </a:stretch>
        </p:blipFill>
        <p:spPr>
          <a:xfrm>
            <a:off x="3429000" y="2514600"/>
            <a:ext cx="5207000" cy="4165600"/>
          </a:xfrm>
          <a:prstGeom prst="rect">
            <a:avLst/>
          </a:prstGeom>
        </p:spPr>
      </p:pic>
      <p:sp>
        <p:nvSpPr>
          <p:cNvPr id="3" name="Text Placeholder 2"/>
          <p:cNvSpPr>
            <a:spLocks noGrp="1"/>
          </p:cNvSpPr>
          <p:nvPr>
            <p:ph type="body" sz="half" idx="1"/>
          </p:nvPr>
        </p:nvSpPr>
        <p:spPr/>
        <p:txBody>
          <a:bodyPr/>
          <a:lstStyle/>
          <a:p>
            <a:endParaRPr lang="en-US"/>
          </a:p>
        </p:txBody>
      </p:sp>
    </p:spTree>
    <p:extLst>
      <p:ext uri="{BB962C8B-B14F-4D97-AF65-F5344CB8AC3E}">
        <p14:creationId xmlns:p14="http://schemas.microsoft.com/office/powerpoint/2010/main" val="1550102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1" name="Picture 5" descr="Color Ame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71611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98" y="0"/>
            <a:ext cx="9404697"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rPr>
              <a:t>Okies in California</a:t>
            </a:r>
            <a:endParaRPr lang="en-US" sz="5000" b="1" dirty="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sp>
        <p:nvSpPr>
          <p:cNvPr id="2" name="Rectangle 1"/>
          <p:cNvSpPr/>
          <p:nvPr/>
        </p:nvSpPr>
        <p:spPr>
          <a:xfrm>
            <a:off x="609600" y="2057400"/>
            <a:ext cx="4572000" cy="3979294"/>
          </a:xfrm>
          <a:prstGeom prst="rect">
            <a:avLst/>
          </a:prstGeom>
        </p:spPr>
        <p:txBody>
          <a:bodyPr>
            <a:spAutoFit/>
          </a:bodyPr>
          <a:lstStyle/>
          <a:p>
            <a:pPr marL="285750" indent="-285750">
              <a:lnSpc>
                <a:spcPct val="90000"/>
              </a:lnSpc>
              <a:buFont typeface="Arial"/>
              <a:buChar char="•"/>
            </a:pPr>
            <a:r>
              <a:rPr lang="en-US" altLang="en-US" sz="3500" dirty="0">
                <a:solidFill>
                  <a:srgbClr val="FFFFFF"/>
                </a:solidFill>
                <a:effectLst>
                  <a:glow rad="177800">
                    <a:schemeClr val="tx1">
                      <a:alpha val="75000"/>
                    </a:schemeClr>
                  </a:glow>
                </a:effectLst>
                <a:latin typeface="Times"/>
                <a:ea typeface="Arial Unicode MS" pitchFamily="34" charset="-128"/>
                <a:cs typeface="Times"/>
              </a:rPr>
              <a:t>Migrant workers become source of cheap labor</a:t>
            </a:r>
          </a:p>
          <a:p>
            <a:pPr marL="285750" indent="-285750">
              <a:lnSpc>
                <a:spcPct val="90000"/>
              </a:lnSpc>
              <a:buFont typeface="Arial"/>
              <a:buChar char="•"/>
            </a:pPr>
            <a:r>
              <a:rPr lang="en-US" altLang="en-US" sz="3500" dirty="0">
                <a:solidFill>
                  <a:srgbClr val="FFFFFF"/>
                </a:solidFill>
                <a:effectLst>
                  <a:glow rad="177800">
                    <a:schemeClr val="tx1">
                      <a:alpha val="75000"/>
                    </a:schemeClr>
                  </a:glow>
                </a:effectLst>
                <a:latin typeface="Times"/>
                <a:ea typeface="Arial Unicode MS" pitchFamily="34" charset="-128"/>
                <a:cs typeface="Times"/>
              </a:rPr>
              <a:t>Okies were not </a:t>
            </a:r>
            <a:r>
              <a:rPr lang="en-US" altLang="en-US" sz="3500" dirty="0" smtClean="0">
                <a:solidFill>
                  <a:srgbClr val="FFFFFF"/>
                </a:solidFill>
                <a:effectLst>
                  <a:glow rad="177800">
                    <a:schemeClr val="tx1">
                      <a:alpha val="75000"/>
                    </a:schemeClr>
                  </a:glow>
                </a:effectLst>
                <a:latin typeface="Times"/>
                <a:ea typeface="Arial Unicode MS" pitchFamily="34" charset="-128"/>
                <a:cs typeface="Times"/>
              </a:rPr>
              <a:t>welcomed as the added to the job competition of the area</a:t>
            </a:r>
            <a:endParaRPr lang="en-US" altLang="en-US" sz="3500" dirty="0">
              <a:solidFill>
                <a:srgbClr val="FFFFFF"/>
              </a:solidFill>
              <a:effectLst>
                <a:glow rad="177800">
                  <a:schemeClr val="tx1">
                    <a:alpha val="75000"/>
                  </a:schemeClr>
                </a:glow>
              </a:effectLst>
              <a:latin typeface="Times"/>
              <a:ea typeface="Arial Unicode MS" pitchFamily="34" charset="-128"/>
              <a:cs typeface="Times"/>
            </a:endParaRPr>
          </a:p>
        </p:txBody>
      </p:sp>
    </p:spTree>
    <p:extLst>
      <p:ext uri="{BB962C8B-B14F-4D97-AF65-F5344CB8AC3E}">
        <p14:creationId xmlns:p14="http://schemas.microsoft.com/office/powerpoint/2010/main" val="2345945293"/>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4"/>
            <a:ext cx="9296400" cy="696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33400" y="304800"/>
            <a:ext cx="4953000" cy="6247864"/>
          </a:xfrm>
          <a:prstGeom prst="rect">
            <a:avLst/>
          </a:prstGeom>
        </p:spPr>
        <p:txBody>
          <a:bodyPr wrap="square">
            <a:spAutoFit/>
          </a:bodyPr>
          <a:lstStyle/>
          <a:p>
            <a:pPr marL="285750" indent="-285750">
              <a:buFont typeface="Arial"/>
              <a:buChar char="•"/>
            </a:pPr>
            <a:r>
              <a:rPr lang="en-US" sz="2500" dirty="0" smtClean="0">
                <a:solidFill>
                  <a:srgbClr val="FFFFFF"/>
                </a:solidFill>
                <a:effectLst>
                  <a:glow rad="266700">
                    <a:schemeClr val="tx1">
                      <a:alpha val="75000"/>
                    </a:schemeClr>
                  </a:glow>
                </a:effectLst>
              </a:rPr>
              <a:t>The corporate owned larger </a:t>
            </a:r>
            <a:r>
              <a:rPr lang="en-US" sz="2500" dirty="0">
                <a:solidFill>
                  <a:srgbClr val="FFFFFF"/>
                </a:solidFill>
                <a:effectLst>
                  <a:glow rad="266700">
                    <a:schemeClr val="tx1">
                      <a:alpha val="75000"/>
                    </a:schemeClr>
                  </a:glow>
                </a:effectLst>
              </a:rPr>
              <a:t>and more modernized </a:t>
            </a:r>
            <a:r>
              <a:rPr lang="en-US" sz="2500" dirty="0" smtClean="0">
                <a:solidFill>
                  <a:srgbClr val="FFFFFF"/>
                </a:solidFill>
                <a:effectLst>
                  <a:glow rad="266700">
                    <a:schemeClr val="tx1">
                      <a:alpha val="75000"/>
                    </a:schemeClr>
                  </a:glow>
                </a:effectLst>
              </a:rPr>
              <a:t>farms of CA along with the </a:t>
            </a:r>
            <a:r>
              <a:rPr lang="en-US" sz="2500" dirty="0">
                <a:solidFill>
                  <a:srgbClr val="FFFFFF"/>
                </a:solidFill>
                <a:effectLst>
                  <a:glow rad="266700">
                    <a:schemeClr val="tx1">
                      <a:alpha val="75000"/>
                    </a:schemeClr>
                  </a:glow>
                </a:effectLst>
              </a:rPr>
              <a:t>crops were </a:t>
            </a:r>
            <a:r>
              <a:rPr lang="en-US" sz="2500" dirty="0" smtClean="0">
                <a:solidFill>
                  <a:srgbClr val="FFFFFF"/>
                </a:solidFill>
                <a:effectLst>
                  <a:glow rad="266700">
                    <a:schemeClr val="tx1">
                      <a:alpha val="75000"/>
                    </a:schemeClr>
                  </a:glow>
                </a:effectLst>
              </a:rPr>
              <a:t>unfamiliar</a:t>
            </a:r>
          </a:p>
          <a:p>
            <a:pPr marL="285750" indent="-285750">
              <a:buFont typeface="Arial"/>
              <a:buChar char="•"/>
            </a:pPr>
            <a:r>
              <a:rPr lang="en-US" sz="2500" dirty="0" smtClean="0">
                <a:solidFill>
                  <a:srgbClr val="FFFFFF"/>
                </a:solidFill>
                <a:effectLst>
                  <a:glow rad="266700">
                    <a:schemeClr val="tx1">
                      <a:alpha val="75000"/>
                    </a:schemeClr>
                  </a:glow>
                </a:effectLst>
              </a:rPr>
              <a:t>Life </a:t>
            </a:r>
            <a:r>
              <a:rPr lang="en-US" sz="2500" dirty="0">
                <a:solidFill>
                  <a:srgbClr val="FFFFFF"/>
                </a:solidFill>
                <a:effectLst>
                  <a:glow rad="266700">
                    <a:schemeClr val="tx1">
                      <a:alpha val="75000"/>
                    </a:schemeClr>
                  </a:glow>
                </a:effectLst>
              </a:rPr>
              <a:t>for migrant workers was </a:t>
            </a:r>
            <a:r>
              <a:rPr lang="en-US" sz="2500" dirty="0" smtClean="0">
                <a:solidFill>
                  <a:srgbClr val="FFFFFF"/>
                </a:solidFill>
                <a:effectLst>
                  <a:glow rad="266700">
                    <a:schemeClr val="tx1">
                      <a:alpha val="75000"/>
                    </a:schemeClr>
                  </a:glow>
                </a:effectLst>
              </a:rPr>
              <a:t>hard</a:t>
            </a:r>
          </a:p>
          <a:p>
            <a:pPr marL="285750" indent="-285750">
              <a:buFont typeface="Arial"/>
              <a:buChar char="•"/>
            </a:pPr>
            <a:r>
              <a:rPr lang="en-US" sz="2500" dirty="0" smtClean="0">
                <a:solidFill>
                  <a:srgbClr val="FFFFFF"/>
                </a:solidFill>
                <a:effectLst>
                  <a:glow rad="266700">
                    <a:schemeClr val="tx1">
                      <a:alpha val="75000"/>
                    </a:schemeClr>
                  </a:glow>
                </a:effectLst>
              </a:rPr>
              <a:t>paid </a:t>
            </a:r>
            <a:r>
              <a:rPr lang="en-US" sz="2500" dirty="0">
                <a:solidFill>
                  <a:srgbClr val="FFFFFF"/>
                </a:solidFill>
                <a:effectLst>
                  <a:glow rad="266700">
                    <a:schemeClr val="tx1">
                      <a:alpha val="75000"/>
                    </a:schemeClr>
                  </a:glow>
                </a:effectLst>
              </a:rPr>
              <a:t>by the quantity of fruit and cotton picked </a:t>
            </a:r>
            <a:endParaRPr lang="en-US" sz="2500" dirty="0" smtClean="0">
              <a:solidFill>
                <a:srgbClr val="FFFFFF"/>
              </a:solidFill>
              <a:effectLst>
                <a:glow rad="266700">
                  <a:schemeClr val="tx1">
                    <a:alpha val="75000"/>
                  </a:schemeClr>
                </a:glow>
              </a:effectLst>
            </a:endParaRPr>
          </a:p>
          <a:p>
            <a:pPr marL="285750" indent="-285750">
              <a:buFont typeface="Arial"/>
              <a:buChar char="•"/>
            </a:pPr>
            <a:r>
              <a:rPr lang="en-US" sz="2500" dirty="0" smtClean="0">
                <a:solidFill>
                  <a:srgbClr val="FFFFFF"/>
                </a:solidFill>
                <a:effectLst>
                  <a:glow rad="266700">
                    <a:schemeClr val="tx1">
                      <a:alpha val="75000"/>
                    </a:schemeClr>
                  </a:glow>
                </a:effectLst>
              </a:rPr>
              <a:t>earnings </a:t>
            </a:r>
            <a:r>
              <a:rPr lang="en-US" sz="2500" dirty="0">
                <a:solidFill>
                  <a:srgbClr val="FFFFFF"/>
                </a:solidFill>
                <a:effectLst>
                  <a:glow rad="266700">
                    <a:schemeClr val="tx1">
                      <a:alpha val="75000"/>
                    </a:schemeClr>
                  </a:glow>
                </a:effectLst>
              </a:rPr>
              <a:t>ranging from seventy-five cents to $1.25 a </a:t>
            </a:r>
            <a:r>
              <a:rPr lang="en-US" sz="2500" dirty="0" smtClean="0">
                <a:solidFill>
                  <a:srgbClr val="FFFFFF"/>
                </a:solidFill>
                <a:effectLst>
                  <a:glow rad="266700">
                    <a:schemeClr val="tx1">
                      <a:alpha val="75000"/>
                    </a:schemeClr>
                  </a:glow>
                </a:effectLst>
              </a:rPr>
              <a:t>day</a:t>
            </a:r>
          </a:p>
          <a:p>
            <a:pPr marL="285750" indent="-285750">
              <a:buFont typeface="Arial"/>
              <a:buChar char="•"/>
            </a:pPr>
            <a:r>
              <a:rPr lang="en-US" sz="2500" dirty="0" smtClean="0">
                <a:solidFill>
                  <a:srgbClr val="FFFFFF"/>
                </a:solidFill>
                <a:effectLst>
                  <a:glow rad="266700">
                    <a:schemeClr val="tx1">
                      <a:alpha val="75000"/>
                    </a:schemeClr>
                  </a:glow>
                </a:effectLst>
              </a:rPr>
              <a:t>Out </a:t>
            </a:r>
            <a:r>
              <a:rPr lang="en-US" sz="2500" dirty="0">
                <a:solidFill>
                  <a:srgbClr val="FFFFFF"/>
                </a:solidFill>
                <a:effectLst>
                  <a:glow rad="266700">
                    <a:schemeClr val="tx1">
                      <a:alpha val="75000"/>
                    </a:schemeClr>
                  </a:glow>
                </a:effectLst>
              </a:rPr>
              <a:t>of that, they had to pay twenty-five cents a day to rent a tar-paper shack with no floor or </a:t>
            </a:r>
            <a:r>
              <a:rPr lang="en-US" sz="2500" dirty="0" smtClean="0">
                <a:solidFill>
                  <a:srgbClr val="FFFFFF"/>
                </a:solidFill>
                <a:effectLst>
                  <a:glow rad="266700">
                    <a:schemeClr val="tx1">
                      <a:alpha val="75000"/>
                    </a:schemeClr>
                  </a:glow>
                </a:effectLst>
              </a:rPr>
              <a:t>plumbing</a:t>
            </a:r>
          </a:p>
          <a:p>
            <a:pPr marL="285750" indent="-285750">
              <a:buFont typeface="Arial"/>
              <a:buChar char="•"/>
            </a:pPr>
            <a:r>
              <a:rPr lang="en-US" sz="2500" dirty="0" smtClean="0">
                <a:solidFill>
                  <a:srgbClr val="FFFFFF"/>
                </a:solidFill>
                <a:effectLst>
                  <a:glow rad="266700">
                    <a:schemeClr val="tx1">
                      <a:alpha val="75000"/>
                    </a:schemeClr>
                  </a:glow>
                </a:effectLst>
              </a:rPr>
              <a:t>In </a:t>
            </a:r>
            <a:r>
              <a:rPr lang="en-US" sz="2500" dirty="0">
                <a:solidFill>
                  <a:srgbClr val="FFFFFF"/>
                </a:solidFill>
                <a:effectLst>
                  <a:glow rad="266700">
                    <a:schemeClr val="tx1">
                      <a:alpha val="75000"/>
                    </a:schemeClr>
                  </a:glow>
                </a:effectLst>
              </a:rPr>
              <a:t>larger ranches, they often had to buy their groceries from a high-priced company </a:t>
            </a:r>
            <a:r>
              <a:rPr lang="en-US" sz="2500" dirty="0" smtClean="0">
                <a:solidFill>
                  <a:srgbClr val="FFFFFF"/>
                </a:solidFill>
                <a:effectLst>
                  <a:glow rad="266700">
                    <a:schemeClr val="tx1">
                      <a:alpha val="75000"/>
                    </a:schemeClr>
                  </a:glow>
                </a:effectLst>
              </a:rPr>
              <a:t>store</a:t>
            </a:r>
            <a:endParaRPr lang="en-US" sz="2500" dirty="0">
              <a:solidFill>
                <a:srgbClr val="FFFFFF"/>
              </a:solidFill>
              <a:effectLst>
                <a:glow rad="266700">
                  <a:schemeClr val="tx1">
                    <a:alpha val="75000"/>
                  </a:schemeClr>
                </a:glow>
              </a:effectLst>
            </a:endParaRPr>
          </a:p>
        </p:txBody>
      </p:sp>
      <p:sp>
        <p:nvSpPr>
          <p:cNvPr id="7" name="Rectangle 6"/>
          <p:cNvSpPr/>
          <p:nvPr/>
        </p:nvSpPr>
        <p:spPr>
          <a:xfrm>
            <a:off x="4953000" y="0"/>
            <a:ext cx="4419599" cy="163121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rPr>
              <a:t>New Struggles</a:t>
            </a:r>
            <a:endParaRPr lang="en-US" sz="5000" b="1" dirty="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spTree>
    <p:extLst>
      <p:ext uri="{BB962C8B-B14F-4D97-AF65-F5344CB8AC3E}">
        <p14:creationId xmlns:p14="http://schemas.microsoft.com/office/powerpoint/2010/main" val="17967854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685800" y="1981200"/>
            <a:ext cx="7772400" cy="4114800"/>
          </a:xfrm>
        </p:spPr>
        <p:txBody>
          <a:bodyPr/>
          <a:lstStyle/>
          <a:p>
            <a:r>
              <a:rPr lang="en-US" dirty="0" smtClean="0"/>
              <a:t>Hopefully thing will get better with the new President FDR</a:t>
            </a:r>
            <a:endParaRPr lang="en-US" dirty="0"/>
          </a:p>
        </p:txBody>
      </p:sp>
      <p:pic>
        <p:nvPicPr>
          <p:cNvPr id="3" name="Picture 2"/>
          <p:cNvPicPr>
            <a:picLocks noChangeAspect="1"/>
          </p:cNvPicPr>
          <p:nvPr/>
        </p:nvPicPr>
        <p:blipFill rotWithShape="1">
          <a:blip r:embed="rId2"/>
          <a:srcRect b="25405"/>
          <a:stretch/>
        </p:blipFill>
        <p:spPr>
          <a:xfrm>
            <a:off x="0" y="1"/>
            <a:ext cx="9180507" cy="6885380"/>
          </a:xfrm>
          <a:prstGeom prst="rect">
            <a:avLst/>
          </a:prstGeom>
        </p:spPr>
      </p:pic>
      <p:sp>
        <p:nvSpPr>
          <p:cNvPr id="4" name="Rounded Rectangular Callout 3"/>
          <p:cNvSpPr/>
          <p:nvPr/>
        </p:nvSpPr>
        <p:spPr bwMode="auto">
          <a:xfrm>
            <a:off x="5029200" y="304800"/>
            <a:ext cx="3581400" cy="2590800"/>
          </a:xfrm>
          <a:prstGeom prst="wedgeRoundRectCallout">
            <a:avLst>
              <a:gd name="adj1" fmla="val -84540"/>
              <a:gd name="adj2" fmla="val 36177"/>
              <a:gd name="adj3" fmla="val 16667"/>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pitchFamily="18" charset="0"/>
              </a:rPr>
              <a:t>Hopefully</a:t>
            </a:r>
            <a:r>
              <a:rPr kumimoji="0" lang="en-US" sz="3000" b="0" i="0" u="none" strike="noStrike" cap="none" normalizeH="0" dirty="0" smtClean="0">
                <a:ln>
                  <a:noFill/>
                </a:ln>
                <a:solidFill>
                  <a:schemeClr val="tx1"/>
                </a:solidFill>
                <a:effectLst/>
                <a:latin typeface="Times" pitchFamily="18" charset="0"/>
              </a:rPr>
              <a:t> the new President, Franklin Roosevelt will be able to pull us out of this mess</a:t>
            </a:r>
            <a:endParaRPr kumimoji="0" lang="en-US" sz="30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844736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7071" b="-279"/>
          <a:stretch/>
        </p:blipFill>
        <p:spPr>
          <a:xfrm>
            <a:off x="-24013" y="0"/>
            <a:ext cx="9260931" cy="7031434"/>
          </a:xfrm>
          <a:prstGeom prst="rect">
            <a:avLst/>
          </a:prstGeom>
        </p:spPr>
      </p:pic>
      <p:sp>
        <p:nvSpPr>
          <p:cNvPr id="6" name="Rectangle 5"/>
          <p:cNvSpPr/>
          <p:nvPr/>
        </p:nvSpPr>
        <p:spPr>
          <a:xfrm>
            <a:off x="228600" y="1676400"/>
            <a:ext cx="8597614" cy="4939814"/>
          </a:xfrm>
          <a:prstGeom prst="rect">
            <a:avLst/>
          </a:prstGeom>
        </p:spPr>
        <p:txBody>
          <a:bodyPr wrap="square">
            <a:spAutoFit/>
          </a:bodyPr>
          <a:lstStyle/>
          <a:p>
            <a:pPr marL="285750" indent="-285750">
              <a:buFont typeface="Arial"/>
              <a:buChar char="•"/>
            </a:pPr>
            <a:r>
              <a:rPr lang="en-US" sz="3500" dirty="0" smtClean="0">
                <a:solidFill>
                  <a:srgbClr val="FFFFFF"/>
                </a:solidFill>
                <a:effectLst>
                  <a:glow rad="254000">
                    <a:schemeClr val="tx1">
                      <a:alpha val="75000"/>
                    </a:schemeClr>
                  </a:glow>
                </a:effectLst>
              </a:rPr>
              <a:t>Hoover was not re-elected President</a:t>
            </a:r>
          </a:p>
          <a:p>
            <a:pPr marL="285750" indent="-285750">
              <a:buFont typeface="Arial"/>
              <a:buChar char="•"/>
            </a:pPr>
            <a:r>
              <a:rPr lang="en-US" sz="3500" dirty="0" smtClean="0">
                <a:solidFill>
                  <a:srgbClr val="FFFFFF"/>
                </a:solidFill>
                <a:effectLst>
                  <a:glow rad="254000">
                    <a:schemeClr val="tx1">
                      <a:alpha val="75000"/>
                    </a:schemeClr>
                  </a:glow>
                </a:effectLst>
              </a:rPr>
              <a:t>Franklin D Roosevelt is elected in 1932</a:t>
            </a:r>
          </a:p>
          <a:p>
            <a:pPr marL="285750" indent="-285750">
              <a:buFont typeface="Arial"/>
              <a:buChar char="•"/>
            </a:pPr>
            <a:r>
              <a:rPr lang="en-US" sz="3500" dirty="0" smtClean="0">
                <a:solidFill>
                  <a:srgbClr val="FFFFFF"/>
                </a:solidFill>
                <a:effectLst>
                  <a:glow rad="254000">
                    <a:schemeClr val="tx1">
                      <a:alpha val="75000"/>
                    </a:schemeClr>
                  </a:glow>
                </a:effectLst>
              </a:rPr>
              <a:t>Though </a:t>
            </a:r>
            <a:r>
              <a:rPr lang="en-US" sz="3500" dirty="0">
                <a:solidFill>
                  <a:srgbClr val="FFFFFF"/>
                </a:solidFill>
                <a:effectLst>
                  <a:glow rad="254000">
                    <a:schemeClr val="tx1">
                      <a:alpha val="75000"/>
                    </a:schemeClr>
                  </a:glow>
                </a:effectLst>
              </a:rPr>
              <a:t>the relief and reform measures put into place by President Franklin D. Roosevelt helped lessen the worst effects of the Great Depression in the 1930s, the economy would not fully turn around until after 1939, when World War II kicked American industry into high </a:t>
            </a:r>
            <a:r>
              <a:rPr lang="en-US" sz="3500" dirty="0" smtClean="0">
                <a:solidFill>
                  <a:srgbClr val="FFFFFF"/>
                </a:solidFill>
                <a:effectLst>
                  <a:glow rad="254000">
                    <a:schemeClr val="tx1">
                      <a:alpha val="75000"/>
                    </a:schemeClr>
                  </a:glow>
                </a:effectLst>
              </a:rPr>
              <a:t>gear</a:t>
            </a:r>
            <a:endParaRPr lang="en-US" sz="3500" dirty="0">
              <a:solidFill>
                <a:srgbClr val="FFFFFF"/>
              </a:solidFill>
              <a:effectLst>
                <a:glow rad="254000">
                  <a:schemeClr val="tx1">
                    <a:alpha val="75000"/>
                  </a:schemeClr>
                </a:glow>
              </a:effectLst>
            </a:endParaRPr>
          </a:p>
        </p:txBody>
      </p:sp>
      <p:sp>
        <p:nvSpPr>
          <p:cNvPr id="8" name="Rectangle 7"/>
          <p:cNvSpPr/>
          <p:nvPr/>
        </p:nvSpPr>
        <p:spPr>
          <a:xfrm>
            <a:off x="457200" y="381000"/>
            <a:ext cx="6324599"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000" b="1" dirty="0" smtClean="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rPr>
              <a:t>FDR</a:t>
            </a:r>
            <a:endParaRPr lang="en-US" sz="5000" b="1" dirty="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spTree>
    <p:extLst>
      <p:ext uri="{BB962C8B-B14F-4D97-AF65-F5344CB8AC3E}">
        <p14:creationId xmlns:p14="http://schemas.microsoft.com/office/powerpoint/2010/main" val="39965437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
          </p:nvPr>
        </p:nvPicPr>
        <p:blipFill>
          <a:blip r:embed="rId2"/>
          <a:srcRect t="30136" b="30136"/>
          <a:stretch>
            <a:fillRect/>
          </a:stretch>
        </p:blipFill>
        <p:spPr/>
      </p:pic>
      <p:pic>
        <p:nvPicPr>
          <p:cNvPr id="7" name="Content Placeholder 6"/>
          <p:cNvPicPr>
            <a:picLocks noGrp="1" noChangeAspect="1"/>
          </p:cNvPicPr>
          <p:nvPr>
            <p:ph sz="quarter" idx="2"/>
          </p:nvPr>
        </p:nvPicPr>
        <p:blipFill>
          <a:blip r:embed="rId2"/>
          <a:srcRect t="30136" b="30136"/>
          <a:stretch>
            <a:fillRect/>
          </a:stretch>
        </p:blipFill>
        <p:spPr/>
      </p:pic>
      <p:sp>
        <p:nvSpPr>
          <p:cNvPr id="5" name="Text Placeholder 4"/>
          <p:cNvSpPr>
            <a:spLocks noGrp="1"/>
          </p:cNvSpPr>
          <p:nvPr>
            <p:ph type="body" sz="half" idx="3"/>
          </p:nvPr>
        </p:nvSpPr>
        <p:spPr/>
        <p:txBody>
          <a:bodyPr/>
          <a:lstStyle/>
          <a:p>
            <a:endParaRPr lang="en-US"/>
          </a:p>
        </p:txBody>
      </p:sp>
      <p:pic>
        <p:nvPicPr>
          <p:cNvPr id="8" name="Picture 7"/>
          <p:cNvPicPr>
            <a:picLocks noChangeAspect="1"/>
          </p:cNvPicPr>
          <p:nvPr/>
        </p:nvPicPr>
        <p:blipFill rotWithShape="1">
          <a:blip r:embed="rId2"/>
          <a:srcRect t="12525" b="31115"/>
          <a:stretch/>
        </p:blipFill>
        <p:spPr>
          <a:xfrm>
            <a:off x="-151666" y="1"/>
            <a:ext cx="9448065" cy="6969884"/>
          </a:xfrm>
          <a:prstGeom prst="rect">
            <a:avLst/>
          </a:prstGeom>
        </p:spPr>
      </p:pic>
      <p:sp>
        <p:nvSpPr>
          <p:cNvPr id="9" name="Rectangle 8"/>
          <p:cNvSpPr/>
          <p:nvPr/>
        </p:nvSpPr>
        <p:spPr>
          <a:xfrm>
            <a:off x="3657600" y="-107216"/>
            <a:ext cx="5486400" cy="163121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rPr>
              <a:t>How Does your story end?</a:t>
            </a:r>
            <a:endParaRPr lang="en-US" sz="5000" b="1" dirty="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sp>
        <p:nvSpPr>
          <p:cNvPr id="10" name="TextBox 9"/>
          <p:cNvSpPr txBox="1"/>
          <p:nvPr/>
        </p:nvSpPr>
        <p:spPr>
          <a:xfrm>
            <a:off x="4724400" y="2286000"/>
            <a:ext cx="3886200" cy="3939540"/>
          </a:xfrm>
          <a:prstGeom prst="rect">
            <a:avLst/>
          </a:prstGeom>
          <a:noFill/>
        </p:spPr>
        <p:txBody>
          <a:bodyPr wrap="square" rtlCol="0">
            <a:spAutoFit/>
          </a:bodyPr>
          <a:lstStyle/>
          <a:p>
            <a:pPr algn="ctr"/>
            <a:r>
              <a:rPr lang="en-US" sz="5000" dirty="0" smtClean="0">
                <a:solidFill>
                  <a:prstClr val="white"/>
                </a:solidFill>
                <a:effectLst>
                  <a:glow rad="304800">
                    <a:prstClr val="black"/>
                  </a:glow>
                </a:effectLst>
                <a:latin typeface="Times" panose="02020603050405020304" pitchFamily="18" charset="0"/>
                <a:cs typeface="Times" panose="02020603050405020304" pitchFamily="18" charset="0"/>
              </a:rPr>
              <a:t>Add up all your numbers &amp; record the sum on your sheet</a:t>
            </a:r>
            <a:endParaRPr lang="en-US" sz="5000" dirty="0">
              <a:solidFill>
                <a:prstClr val="white"/>
              </a:solidFill>
              <a:effectLst>
                <a:glow rad="304800">
                  <a:prstClr val="black"/>
                </a:glow>
              </a:effectLst>
              <a:latin typeface="Times" panose="02020603050405020304" pitchFamily="18" charset="0"/>
              <a:cs typeface="Times" panose="02020603050405020304" pitchFamily="18" charset="0"/>
            </a:endParaRPr>
          </a:p>
        </p:txBody>
      </p:sp>
      <p:pic>
        <p:nvPicPr>
          <p:cNvPr id="11" name="Picture 10" descr="Screen Shot 2014-11-15 at 11.23.42 AM.png"/>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228599" y="228600"/>
            <a:ext cx="930345" cy="1155689"/>
          </a:xfrm>
          <a:prstGeom prst="rect">
            <a:avLst/>
          </a:prstGeom>
        </p:spPr>
      </p:pic>
      <p:pic>
        <p:nvPicPr>
          <p:cNvPr id="12" name="Picture 11"/>
          <p:cNvPicPr>
            <a:picLocks noChangeAspect="1"/>
          </p:cNvPicPr>
          <p:nvPr/>
        </p:nvPicPr>
        <p:blipFill>
          <a:blip r:embed="rId5"/>
          <a:stretch>
            <a:fillRect/>
          </a:stretch>
        </p:blipFill>
        <p:spPr>
          <a:xfrm>
            <a:off x="445965" y="457200"/>
            <a:ext cx="544635" cy="544635"/>
          </a:xfrm>
          <a:prstGeom prst="rect">
            <a:avLst/>
          </a:prstGeom>
        </p:spPr>
      </p:pic>
    </p:spTree>
    <p:extLst>
      <p:ext uri="{BB962C8B-B14F-4D97-AF65-F5344CB8AC3E}">
        <p14:creationId xmlns:p14="http://schemas.microsoft.com/office/powerpoint/2010/main" val="19344810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
          </p:nvPr>
        </p:nvPicPr>
        <p:blipFill>
          <a:blip r:embed="rId2"/>
          <a:srcRect t="30136" b="30136"/>
          <a:stretch>
            <a:fillRect/>
          </a:stretch>
        </p:blipFill>
        <p:spPr/>
      </p:pic>
      <p:pic>
        <p:nvPicPr>
          <p:cNvPr id="7" name="Content Placeholder 6"/>
          <p:cNvPicPr>
            <a:picLocks noGrp="1" noChangeAspect="1"/>
          </p:cNvPicPr>
          <p:nvPr>
            <p:ph sz="quarter" idx="2"/>
          </p:nvPr>
        </p:nvPicPr>
        <p:blipFill>
          <a:blip r:embed="rId2"/>
          <a:srcRect t="30136" b="30136"/>
          <a:stretch>
            <a:fillRect/>
          </a:stretch>
        </p:blipFill>
        <p:spPr/>
      </p:pic>
      <p:sp>
        <p:nvSpPr>
          <p:cNvPr id="5" name="Text Placeholder 4"/>
          <p:cNvSpPr>
            <a:spLocks noGrp="1"/>
          </p:cNvSpPr>
          <p:nvPr>
            <p:ph type="body" sz="half" idx="3"/>
          </p:nvPr>
        </p:nvSpPr>
        <p:spPr/>
        <p:txBody>
          <a:bodyPr/>
          <a:lstStyle/>
          <a:p>
            <a:endParaRPr lang="en-US"/>
          </a:p>
        </p:txBody>
      </p:sp>
      <p:pic>
        <p:nvPicPr>
          <p:cNvPr id="8" name="Picture 7"/>
          <p:cNvPicPr>
            <a:picLocks noChangeAspect="1"/>
          </p:cNvPicPr>
          <p:nvPr/>
        </p:nvPicPr>
        <p:blipFill rotWithShape="1">
          <a:blip r:embed="rId2"/>
          <a:srcRect t="12525" b="31115"/>
          <a:stretch/>
        </p:blipFill>
        <p:spPr>
          <a:xfrm>
            <a:off x="-151666" y="1"/>
            <a:ext cx="9448065" cy="6969884"/>
          </a:xfrm>
          <a:prstGeom prst="rect">
            <a:avLst/>
          </a:prstGeom>
        </p:spPr>
      </p:pic>
      <p:sp>
        <p:nvSpPr>
          <p:cNvPr id="9" name="Rectangle 8"/>
          <p:cNvSpPr/>
          <p:nvPr/>
        </p:nvSpPr>
        <p:spPr>
          <a:xfrm>
            <a:off x="3672546" y="228600"/>
            <a:ext cx="5486400" cy="163121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rPr>
              <a:t>How Does your story end?</a:t>
            </a:r>
            <a:endParaRPr lang="en-US" sz="5000" b="1" dirty="0">
              <a:ln w="11430"/>
              <a:solidFill>
                <a:srgbClr val="FFC000"/>
              </a:solidFill>
              <a:effectLst>
                <a:glow rad="241300">
                  <a:srgbClr val="000000"/>
                </a:glow>
                <a:outerShdw blurRad="50800" dist="39000" dir="5460000" algn="tl">
                  <a:srgbClr val="000000">
                    <a:alpha val="38000"/>
                  </a:srgbClr>
                </a:outerShdw>
              </a:effectLst>
              <a:latin typeface="Broadway" panose="04040905080B02020502" pitchFamily="82" charset="0"/>
            </a:endParaRPr>
          </a:p>
        </p:txBody>
      </p:sp>
      <p:sp>
        <p:nvSpPr>
          <p:cNvPr id="10" name="TextBox 9"/>
          <p:cNvSpPr txBox="1"/>
          <p:nvPr/>
        </p:nvSpPr>
        <p:spPr>
          <a:xfrm>
            <a:off x="4724400" y="2286000"/>
            <a:ext cx="3886200" cy="3939540"/>
          </a:xfrm>
          <a:prstGeom prst="rect">
            <a:avLst/>
          </a:prstGeom>
          <a:noFill/>
        </p:spPr>
        <p:txBody>
          <a:bodyPr wrap="square" rtlCol="0">
            <a:spAutoFit/>
          </a:bodyPr>
          <a:lstStyle/>
          <a:p>
            <a:pPr algn="ctr"/>
            <a:r>
              <a:rPr lang="en-US" sz="5000" dirty="0" smtClean="0">
                <a:solidFill>
                  <a:prstClr val="white"/>
                </a:solidFill>
                <a:effectLst>
                  <a:glow rad="304800">
                    <a:prstClr val="black"/>
                  </a:glow>
                </a:effectLst>
                <a:latin typeface="Times" panose="02020603050405020304" pitchFamily="18" charset="0"/>
                <a:cs typeface="Times" panose="02020603050405020304" pitchFamily="18" charset="0"/>
              </a:rPr>
              <a:t>On your TRAVEL LOG note how your journey ends</a:t>
            </a:r>
            <a:endParaRPr lang="en-US" sz="5000" dirty="0">
              <a:solidFill>
                <a:prstClr val="white"/>
              </a:solidFill>
              <a:effectLst>
                <a:glow rad="304800">
                  <a:prstClr val="black"/>
                </a:glow>
              </a:effectLst>
              <a:latin typeface="Times" panose="02020603050405020304" pitchFamily="18" charset="0"/>
              <a:cs typeface="Times" panose="02020603050405020304" pitchFamily="18" charset="0"/>
            </a:endParaRPr>
          </a:p>
        </p:txBody>
      </p:sp>
      <p:sp>
        <p:nvSpPr>
          <p:cNvPr id="11" name="Rectangle 10"/>
          <p:cNvSpPr/>
          <p:nvPr/>
        </p:nvSpPr>
        <p:spPr>
          <a:xfrm>
            <a:off x="381000" y="1676400"/>
            <a:ext cx="4114800" cy="213360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500" dirty="0" smtClean="0">
                <a:solidFill>
                  <a:schemeClr val="tx1"/>
                </a:solidFill>
              </a:rPr>
              <a:t>ODD #- For the rest of the 1930s you work inconsistent farm jobs &amp; eventually HUSBAND gets drafted for WWII</a:t>
            </a:r>
            <a:endParaRPr lang="en-US" sz="2500" dirty="0">
              <a:solidFill>
                <a:schemeClr val="tx1"/>
              </a:solidFill>
            </a:endParaRPr>
          </a:p>
        </p:txBody>
      </p:sp>
      <p:sp>
        <p:nvSpPr>
          <p:cNvPr id="12" name="Rectangle 11"/>
          <p:cNvSpPr/>
          <p:nvPr/>
        </p:nvSpPr>
        <p:spPr>
          <a:xfrm>
            <a:off x="381000" y="4038600"/>
            <a:ext cx="4191000" cy="259080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500" dirty="0" smtClean="0">
                <a:solidFill>
                  <a:schemeClr val="tx1"/>
                </a:solidFill>
              </a:rPr>
              <a:t>1. EVEN #- For the rest of the 1930s you are lucky and get hired by the PWA &amp; WPA (government job programs). When the war starts both spouses will work in the factories</a:t>
            </a:r>
            <a:endParaRPr lang="en-US" sz="2500" dirty="0">
              <a:solidFill>
                <a:schemeClr val="tx1"/>
              </a:solidFill>
            </a:endParaRPr>
          </a:p>
        </p:txBody>
      </p:sp>
      <p:pic>
        <p:nvPicPr>
          <p:cNvPr id="13" name="Picture 12" descr="Screen Shot 2014-11-15 at 11.23.42 AM.png"/>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8886" l="0" r="100000">
                        <a14:foregroundMark x1="42561" y1="23955" x2="55017" y2="57103"/>
                        <a14:foregroundMark x1="21453" y1="26462" x2="59170" y2="71588"/>
                        <a14:foregroundMark x1="50519" y1="14206" x2="48443" y2="72702"/>
                        <a14:foregroundMark x1="14187" y1="40669" x2="83045" y2="59331"/>
                      </a14:backgroundRemoval>
                    </a14:imgEffect>
                  </a14:imgLayer>
                </a14:imgProps>
              </a:ext>
              <a:ext uri="{28A0092B-C50C-407E-A947-70E740481C1C}">
                <a14:useLocalDpi xmlns:a14="http://schemas.microsoft.com/office/drawing/2010/main" val="0"/>
              </a:ext>
            </a:extLst>
          </a:blip>
          <a:stretch>
            <a:fillRect/>
          </a:stretch>
        </p:blipFill>
        <p:spPr>
          <a:xfrm>
            <a:off x="228599" y="228600"/>
            <a:ext cx="930345" cy="1155689"/>
          </a:xfrm>
          <a:prstGeom prst="rect">
            <a:avLst/>
          </a:prstGeom>
        </p:spPr>
      </p:pic>
      <p:pic>
        <p:nvPicPr>
          <p:cNvPr id="14" name="Picture 13"/>
          <p:cNvPicPr>
            <a:picLocks noChangeAspect="1"/>
          </p:cNvPicPr>
          <p:nvPr/>
        </p:nvPicPr>
        <p:blipFill>
          <a:blip r:embed="rId5"/>
          <a:stretch>
            <a:fillRect/>
          </a:stretch>
        </p:blipFill>
        <p:spPr>
          <a:xfrm>
            <a:off x="445965" y="457200"/>
            <a:ext cx="544635" cy="544635"/>
          </a:xfrm>
          <a:prstGeom prst="rect">
            <a:avLst/>
          </a:prstGeom>
        </p:spPr>
      </p:pic>
    </p:spTree>
    <p:extLst>
      <p:ext uri="{BB962C8B-B14F-4D97-AF65-F5344CB8AC3E}">
        <p14:creationId xmlns:p14="http://schemas.microsoft.com/office/powerpoint/2010/main" val="17829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6659"/>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6200" y="304800"/>
            <a:ext cx="8920006"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5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41300">
                    <a:schemeClr val="tx1"/>
                  </a:glow>
                  <a:outerShdw blurRad="50800" dist="39000" dir="5460000" algn="tl">
                    <a:srgbClr val="000000">
                      <a:alpha val="38000"/>
                    </a:srgbClr>
                  </a:outerShdw>
                </a:effectLst>
                <a:latin typeface="Broadway" panose="04040905080B02020502" pitchFamily="82" charset="0"/>
              </a:rPr>
              <a:t>The Great Depression Begins</a:t>
            </a:r>
            <a:endParaRPr lang="en-US" sz="45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41300">
                  <a:schemeClr val="tx1"/>
                </a:glow>
                <a:outerShdw blurRad="50800" dist="39000" dir="5460000" algn="tl">
                  <a:srgbClr val="000000">
                    <a:alpha val="38000"/>
                  </a:srgbClr>
                </a:outerShdw>
              </a:effectLst>
              <a:latin typeface="Broadway" panose="04040905080B02020502" pitchFamily="82" charset="0"/>
            </a:endParaRPr>
          </a:p>
        </p:txBody>
      </p:sp>
      <p:sp>
        <p:nvSpPr>
          <p:cNvPr id="3" name="Rectangle 2"/>
          <p:cNvSpPr/>
          <p:nvPr/>
        </p:nvSpPr>
        <p:spPr>
          <a:xfrm>
            <a:off x="3886200" y="1371600"/>
            <a:ext cx="4648200" cy="4939814"/>
          </a:xfrm>
          <a:prstGeom prst="rect">
            <a:avLst/>
          </a:prstGeom>
        </p:spPr>
        <p:txBody>
          <a:bodyPr wrap="square">
            <a:spAutoFit/>
          </a:bodyPr>
          <a:lstStyle/>
          <a:p>
            <a:pPr>
              <a:lnSpc>
                <a:spcPct val="90000"/>
              </a:lnSpc>
            </a:pPr>
            <a:r>
              <a:rPr lang="en-US" altLang="en-US" sz="3500" b="1" dirty="0" smtClean="0">
                <a:solidFill>
                  <a:schemeClr val="bg1"/>
                </a:solidFill>
                <a:effectLst>
                  <a:glow rad="279400">
                    <a:schemeClr val="tx1"/>
                  </a:glow>
                </a:effectLst>
              </a:rPr>
              <a:t>The Stock Market crash signaled the beginning of the Great Depression</a:t>
            </a:r>
          </a:p>
          <a:p>
            <a:pPr>
              <a:lnSpc>
                <a:spcPct val="90000"/>
              </a:lnSpc>
            </a:pPr>
            <a:r>
              <a:rPr lang="en-US" altLang="en-US" sz="3500" b="1" dirty="0" smtClean="0">
                <a:solidFill>
                  <a:schemeClr val="bg1"/>
                </a:solidFill>
                <a:effectLst>
                  <a:glow rad="279400">
                    <a:schemeClr val="tx1"/>
                  </a:glow>
                </a:effectLst>
              </a:rPr>
              <a:t>The Great Depression is generally defined as the period from 1929 – 1940 in which the economy plummeted and unemployment skyrocketed</a:t>
            </a:r>
            <a:endParaRPr lang="en-US" altLang="en-US" sz="3500" b="1" dirty="0">
              <a:solidFill>
                <a:schemeClr val="bg1"/>
              </a:solidFill>
              <a:effectLst>
                <a:glow rad="279400">
                  <a:schemeClr val="tx1"/>
                </a:glow>
              </a:effectLst>
            </a:endParaRPr>
          </a:p>
        </p:txBody>
      </p:sp>
    </p:spTree>
    <p:extLst>
      <p:ext uri="{BB962C8B-B14F-4D97-AF65-F5344CB8AC3E}">
        <p14:creationId xmlns:p14="http://schemas.microsoft.com/office/powerpoint/2010/main" val="40604013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9_Blank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Blank Presentatio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2999</TotalTime>
  <Words>3078</Words>
  <Application>Microsoft Office PowerPoint</Application>
  <PresentationFormat>On-screen Show (4:3)</PresentationFormat>
  <Paragraphs>312</Paragraphs>
  <Slides>88</Slides>
  <Notes>9</Notes>
  <HiddenSlides>0</HiddenSlides>
  <MMClips>0</MMClips>
  <ScaleCrop>false</ScaleCrop>
  <HeadingPairs>
    <vt:vector size="6" baseType="variant">
      <vt:variant>
        <vt:lpstr>Theme</vt:lpstr>
      </vt:variant>
      <vt:variant>
        <vt:i4>19</vt:i4>
      </vt:variant>
      <vt:variant>
        <vt:lpstr>Embedded OLE Servers</vt:lpstr>
      </vt:variant>
      <vt:variant>
        <vt:i4>1</vt:i4>
      </vt:variant>
      <vt:variant>
        <vt:lpstr>Slide Titles</vt:lpstr>
      </vt:variant>
      <vt:variant>
        <vt:i4>88</vt:i4>
      </vt:variant>
    </vt:vector>
  </HeadingPairs>
  <TitlesOfParts>
    <vt:vector size="108" baseType="lpstr">
      <vt:lpstr>Office Theme</vt:lpstr>
      <vt:lpstr>Blank Presentation</vt:lpstr>
      <vt:lpstr>5_Blank Presentation</vt:lpstr>
      <vt:lpstr>6_Blank Presentation</vt:lpstr>
      <vt:lpstr>7_Blank Presentation</vt:lpstr>
      <vt:lpstr>8_Blank Presentation</vt:lpstr>
      <vt:lpstr>10_Blank Presentation</vt:lpstr>
      <vt:lpstr>11_Blank Presentation</vt:lpstr>
      <vt:lpstr>Default Design</vt:lpstr>
      <vt:lpstr>1_Default Design</vt:lpstr>
      <vt:lpstr>1_Blank Presentation</vt:lpstr>
      <vt:lpstr>1_Office Theme</vt:lpstr>
      <vt:lpstr>2_Blank Presentation</vt:lpstr>
      <vt:lpstr>3_Blank Presentation</vt:lpstr>
      <vt:lpstr>4_Blank Presentation</vt:lpstr>
      <vt:lpstr>14_Blank Presentation</vt:lpstr>
      <vt:lpstr>2_Office Theme</vt:lpstr>
      <vt:lpstr>3_Office Theme</vt:lpstr>
      <vt:lpstr>9_Blank Presentation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 ANNOUNCEMENT</vt:lpstr>
      <vt:lpstr>Bank Run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Sandoval</dc:creator>
  <cp:lastModifiedBy>Alison Mc Lin</cp:lastModifiedBy>
  <cp:revision>94</cp:revision>
  <dcterms:created xsi:type="dcterms:W3CDTF">2014-11-13T17:05:14Z</dcterms:created>
  <dcterms:modified xsi:type="dcterms:W3CDTF">2019-01-10T20:57:41Z</dcterms:modified>
</cp:coreProperties>
</file>