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4"/>
  </p:notesMasterIdLst>
  <p:sldIdLst>
    <p:sldId id="272" r:id="rId2"/>
    <p:sldId id="284" r:id="rId3"/>
    <p:sldId id="261" r:id="rId4"/>
    <p:sldId id="256" r:id="rId5"/>
    <p:sldId id="257" r:id="rId6"/>
    <p:sldId id="258" r:id="rId7"/>
    <p:sldId id="259" r:id="rId8"/>
    <p:sldId id="260" r:id="rId9"/>
    <p:sldId id="266" r:id="rId10"/>
    <p:sldId id="263" r:id="rId11"/>
    <p:sldId id="264" r:id="rId12"/>
    <p:sldId id="265" r:id="rId13"/>
    <p:sldId id="268" r:id="rId14"/>
    <p:sldId id="274" r:id="rId15"/>
    <p:sldId id="275" r:id="rId16"/>
    <p:sldId id="285" r:id="rId17"/>
    <p:sldId id="276" r:id="rId18"/>
    <p:sldId id="277" r:id="rId19"/>
    <p:sldId id="283" r:id="rId20"/>
    <p:sldId id="278" r:id="rId21"/>
    <p:sldId id="279" r:id="rId22"/>
    <p:sldId id="280"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9" autoAdjust="0"/>
    <p:restoredTop sz="94660"/>
  </p:normalViewPr>
  <p:slideViewPr>
    <p:cSldViewPr>
      <p:cViewPr varScale="1">
        <p:scale>
          <a:sx n="103" d="100"/>
          <a:sy n="103" d="100"/>
        </p:scale>
        <p:origin x="-6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9A6DEC4-1164-4E0A-9D74-B4F047B4C514}" type="slidenum">
              <a:rPr lang="en-US"/>
              <a:pPr>
                <a:defRPr/>
              </a:pPr>
              <a:t>‹#›</a:t>
            </a:fld>
            <a:endParaRPr lang="en-US"/>
          </a:p>
        </p:txBody>
      </p:sp>
    </p:spTree>
    <p:extLst>
      <p:ext uri="{BB962C8B-B14F-4D97-AF65-F5344CB8AC3E}">
        <p14:creationId xmlns:p14="http://schemas.microsoft.com/office/powerpoint/2010/main" val="253397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44EBFC-F478-4EE2-9B61-CC22DBC74C75}" type="slidenum">
              <a:rPr lang="en-US" altLang="en-US" smtClean="0"/>
              <a:pPr/>
              <a:t>14</a:t>
            </a:fld>
            <a:endParaRPr lang="en-US" alt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A39AAE-AEE9-438D-B38F-17FC61EB5CDE}" type="slidenum">
              <a:rPr lang="en-US" altLang="en-US" smtClean="0"/>
              <a:pPr/>
              <a:t>15</a:t>
            </a:fld>
            <a:endParaRPr lang="en-US" alt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B5A989-0153-488F-B34F-482B369A4555}" type="slidenum">
              <a:rPr lang="en-US" altLang="en-US" smtClean="0"/>
              <a:pPr/>
              <a:t>17</a:t>
            </a:fld>
            <a:endParaRPr lang="en-US" alt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1B261E-FA5A-4794-85BA-A6C9941FAA3C}" type="slidenum">
              <a:rPr lang="en-US" altLang="en-US" smtClean="0"/>
              <a:pPr/>
              <a:t>18</a:t>
            </a:fld>
            <a:endParaRPr lang="en-US" alt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995307-A6E8-425E-BBFE-9A5CF8A42297}" type="slidenum">
              <a:rPr lang="en-US" altLang="en-US" smtClean="0"/>
              <a:pPr/>
              <a:t>19</a:t>
            </a:fld>
            <a:endParaRPr lang="en-US" alt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163356-A234-4181-8AC3-02302ABF83D0}" type="slidenum">
              <a:rPr lang="en-US" altLang="en-US" smtClean="0"/>
              <a:pPr/>
              <a:t>20</a:t>
            </a:fld>
            <a:endParaRPr lang="en-US" alt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9A78A6-F653-4EA3-98C4-5B94347A9A96}" type="slidenum">
              <a:rPr lang="en-US" altLang="en-US" smtClean="0"/>
              <a:pPr/>
              <a:t>21</a:t>
            </a:fld>
            <a:endParaRPr lang="en-US" alt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223B16-183E-4F75-A7DA-32ED0F57F846}" type="slidenum">
              <a:rPr lang="en-US" altLang="en-US" smtClean="0"/>
              <a:pPr/>
              <a:t>22</a:t>
            </a:fld>
            <a:endParaRPr lang="en-US" alt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p>
          </p:txBody>
        </p:sp>
        <p:sp>
          <p:nvSpPr>
            <p:cNvPr id="20" name="Rectangle 18"/>
            <p:cNvSpPr>
              <a:spLocks noChangeArrowheads="1"/>
            </p:cNvSpPr>
            <p:nvPr userDrawn="1"/>
          </p:nvSpPr>
          <p:spPr bwMode="hidden">
            <a:xfrm rot="39991575" flipH="1" flipV="1">
              <a:off x="5375"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grpSp>
      <p:sp>
        <p:nvSpPr>
          <p:cNvPr id="943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943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25BEA362-F8CF-49EA-B57D-A9C53F8D316B}" type="slidenum">
              <a:rPr lang="en-US"/>
              <a:pPr>
                <a:defRPr/>
              </a:pPr>
              <a:t>‹#›</a:t>
            </a:fld>
            <a:endParaRPr lang="en-US"/>
          </a:p>
        </p:txBody>
      </p:sp>
    </p:spTree>
    <p:extLst>
      <p:ext uri="{BB962C8B-B14F-4D97-AF65-F5344CB8AC3E}">
        <p14:creationId xmlns:p14="http://schemas.microsoft.com/office/powerpoint/2010/main" val="204969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AB4ABC47-B19C-405A-AE46-491A1F33B0B5}"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816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BA82AB9B-EFB3-424F-BC1A-67470FAF68D2}"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3176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6DF7B488-F1A9-44CA-97CC-13E23E96C4C2}"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185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E88C2C7A-D8BC-45D8-877E-F7984733DB03}"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060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3DFA77F6-B0C2-4041-911C-2FE882AE8E18}"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871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8B2E7558-D856-4300-8310-D78A843A9BDC}" type="slidenum">
              <a:rPr lang="en-US"/>
              <a:pPr>
                <a:defRPr/>
              </a:pPr>
              <a:t>‹#›</a:t>
            </a:fld>
            <a:endParaRPr 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231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53538FC5-3CB0-48E5-ACC5-0D3E6520503A}" type="slidenum">
              <a:rPr lang="en-US"/>
              <a:pPr>
                <a:defRPr/>
              </a:pPr>
              <a:t>‹#›</a:t>
            </a:fld>
            <a:endParaRPr 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63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F9B04156-C2CB-4749-9ECD-2757AE15D7E6}" type="slidenum">
              <a:rPr lang="en-US"/>
              <a:pPr>
                <a:defRPr/>
              </a:pPr>
              <a:t>‹#›</a:t>
            </a:fld>
            <a:endParaRPr 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109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B178B3B5-2B10-4078-86DE-89E8780A0BEE}"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6446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AF7C4710-8383-435A-8FE5-F3EAEDD0A061}"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4182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819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19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19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19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19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0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0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0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0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0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0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0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0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0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09"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endParaRPr>
            </a:p>
          </p:txBody>
        </p:sp>
        <p:sp>
          <p:nvSpPr>
            <p:cNvPr id="821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endParaRPr>
            </a:p>
          </p:txBody>
        </p:sp>
        <p:sp>
          <p:nvSpPr>
            <p:cNvPr id="821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821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821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821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821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821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821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1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821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822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822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822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2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2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2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2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822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22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2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23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23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23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23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3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23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3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23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3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3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24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4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4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4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4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824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824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4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24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24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25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25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25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25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25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25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25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5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5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5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26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26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26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26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26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26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6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6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6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6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27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7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7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7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7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27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27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27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27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27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28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8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8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8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8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28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28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28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28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28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29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29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29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29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29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29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29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29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29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829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830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30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830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30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30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30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30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0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0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30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31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1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31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1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1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1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31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31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831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31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2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32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32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2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2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2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2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2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2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2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33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33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33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3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33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33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3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33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33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33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34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34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4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34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34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4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4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4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4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4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5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5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5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5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5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5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5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5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5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5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6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36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836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36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36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6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6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6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6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6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7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7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7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37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7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7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7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7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7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7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8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8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838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8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8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838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838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838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8388"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389"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390"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8391"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8392"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393"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394"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8395"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396"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397"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8398"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399"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400"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401"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402"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403"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8404"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8405"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840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840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40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409"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grpSp>
      <p:sp>
        <p:nvSpPr>
          <p:cNvPr id="8410"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594FE117-D152-47AD-A491-02DF61489172}" type="slidenum">
              <a:rPr lang="en-US"/>
              <a:pPr>
                <a:defRPr/>
              </a:pPr>
              <a:t>‹#›</a:t>
            </a:fld>
            <a:endParaRPr lang="en-US"/>
          </a:p>
        </p:txBody>
      </p:sp>
      <p:sp>
        <p:nvSpPr>
          <p:cNvPr id="8411"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8412"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8413"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14"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4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commons/5/54/Lange-MigrantMother02.jp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b="1" dirty="0" smtClean="0">
                <a:latin typeface="Tahoma" pitchFamily="34" charset="0"/>
                <a:ea typeface="Tahoma" pitchFamily="34" charset="0"/>
                <a:cs typeface="Tahoma" pitchFamily="34" charset="0"/>
              </a:rPr>
              <a:t>Hoover’s Response to the Great Depression: 1929-1933</a:t>
            </a:r>
            <a:r>
              <a:rPr lang="en-US" sz="4000" dirty="0" smtClean="0"/>
              <a:t/>
            </a:r>
            <a:br>
              <a:rPr lang="en-US" sz="4000" dirty="0" smtClean="0"/>
            </a:br>
            <a:endParaRPr lang="en-US" sz="4000" dirty="0" smtClean="0"/>
          </a:p>
        </p:txBody>
      </p:sp>
      <p:sp>
        <p:nvSpPr>
          <p:cNvPr id="27651" name="Rectangle 3"/>
          <p:cNvSpPr>
            <a:spLocks noGrp="1" noChangeArrowheads="1"/>
          </p:cNvSpPr>
          <p:nvPr>
            <p:ph idx="1"/>
          </p:nvPr>
        </p:nvSpPr>
        <p:spPr>
          <a:xfrm>
            <a:off x="0" y="1219200"/>
            <a:ext cx="9144000" cy="5638800"/>
          </a:xfrm>
        </p:spPr>
        <p:txBody>
          <a:bodyPr/>
          <a:lstStyle/>
          <a:p>
            <a:pPr eaLnBrk="1" hangingPunct="1">
              <a:defRPr/>
            </a:pPr>
            <a:r>
              <a:rPr lang="en-US" sz="3600" b="1" dirty="0" smtClean="0"/>
              <a:t> </a:t>
            </a:r>
            <a:r>
              <a:rPr lang="en-US" sz="3000" dirty="0" smtClean="0">
                <a:latin typeface="Tahoma" pitchFamily="34" charset="0"/>
                <a:ea typeface="Tahoma" pitchFamily="34" charset="0"/>
                <a:cs typeface="Tahoma" pitchFamily="34" charset="0"/>
              </a:rPr>
              <a:t>President Herbert Hoover was the first president to deal with the deepening Depression. </a:t>
            </a:r>
            <a:endParaRPr lang="en-US" sz="3000" u="sng" dirty="0" smtClean="0">
              <a:latin typeface="Tahoma" pitchFamily="34" charset="0"/>
              <a:ea typeface="Tahoma" pitchFamily="34" charset="0"/>
              <a:cs typeface="Tahoma" pitchFamily="34" charset="0"/>
            </a:endParaRPr>
          </a:p>
          <a:p>
            <a:pPr eaLnBrk="1" hangingPunct="1">
              <a:lnSpc>
                <a:spcPct val="80000"/>
              </a:lnSpc>
              <a:buFont typeface="Wingdings" pitchFamily="2" charset="2"/>
              <a:buNone/>
              <a:defRPr/>
            </a:pPr>
            <a:endParaRPr lang="en-US" sz="1000" b="1" u="sng" dirty="0" smtClean="0"/>
          </a:p>
          <a:p>
            <a:pPr eaLnBrk="1" hangingPunct="1">
              <a:lnSpc>
                <a:spcPct val="80000"/>
              </a:lnSpc>
              <a:buFont typeface="Wingdings" pitchFamily="2" charset="2"/>
              <a:buNone/>
              <a:defRPr/>
            </a:pPr>
            <a:r>
              <a:rPr lang="en-US" sz="3000" u="sng" dirty="0" smtClean="0">
                <a:solidFill>
                  <a:schemeClr val="accent5"/>
                </a:solidFill>
                <a:latin typeface="Tahoma" pitchFamily="34" charset="0"/>
                <a:ea typeface="Tahoma" pitchFamily="34" charset="0"/>
                <a:cs typeface="Tahoma" pitchFamily="34" charset="0"/>
              </a:rPr>
              <a:t>Hoover’s Economic Plan:</a:t>
            </a:r>
            <a:endParaRPr lang="en-US" sz="3000" dirty="0" smtClean="0">
              <a:solidFill>
                <a:schemeClr val="accent5"/>
              </a:solidFill>
              <a:latin typeface="Tahoma" pitchFamily="34" charset="0"/>
              <a:ea typeface="Tahoma" pitchFamily="34" charset="0"/>
              <a:cs typeface="Tahoma" pitchFamily="34" charset="0"/>
            </a:endParaRPr>
          </a:p>
          <a:p>
            <a:pPr eaLnBrk="1" hangingPunct="1">
              <a:lnSpc>
                <a:spcPct val="80000"/>
              </a:lnSpc>
              <a:defRPr/>
            </a:pPr>
            <a:r>
              <a:rPr lang="en-US" sz="3000" dirty="0" smtClean="0">
                <a:latin typeface="Tahoma" pitchFamily="34" charset="0"/>
                <a:ea typeface="Tahoma" pitchFamily="34" charset="0"/>
                <a:cs typeface="Tahoma" pitchFamily="34" charset="0"/>
              </a:rPr>
              <a:t>Restore confidence in American economy with statements: “prosperity is just around the corner”.</a:t>
            </a:r>
          </a:p>
          <a:p>
            <a:pPr eaLnBrk="1" hangingPunct="1">
              <a:lnSpc>
                <a:spcPct val="80000"/>
              </a:lnSpc>
              <a:defRPr/>
            </a:pPr>
            <a:endParaRPr lang="en-US" sz="1000" dirty="0" smtClean="0">
              <a:latin typeface="Tahoma" pitchFamily="34" charset="0"/>
              <a:ea typeface="Tahoma" pitchFamily="34" charset="0"/>
              <a:cs typeface="Tahoma" pitchFamily="34" charset="0"/>
            </a:endParaRPr>
          </a:p>
          <a:p>
            <a:pPr eaLnBrk="1" hangingPunct="1">
              <a:lnSpc>
                <a:spcPct val="80000"/>
              </a:lnSpc>
              <a:defRPr/>
            </a:pPr>
            <a:r>
              <a:rPr lang="en-US" sz="3000" dirty="0" smtClean="0">
                <a:latin typeface="Tahoma" pitchFamily="34" charset="0"/>
                <a:ea typeface="Tahoma" pitchFamily="34" charset="0"/>
                <a:cs typeface="Tahoma" pitchFamily="34" charset="0"/>
              </a:rPr>
              <a:t>Promoted programs to aid business, believing once businesses recovered, economic benefits would trickle down to workers and consumers. </a:t>
            </a:r>
          </a:p>
          <a:p>
            <a:pPr eaLnBrk="1" hangingPunct="1">
              <a:lnSpc>
                <a:spcPct val="80000"/>
              </a:lnSpc>
              <a:buFont typeface="Wingdings" pitchFamily="2" charset="2"/>
              <a:buNone/>
              <a:defRPr/>
            </a:pPr>
            <a:endParaRPr lang="en-US" sz="1000" dirty="0" smtClean="0">
              <a:latin typeface="Tahoma" pitchFamily="34" charset="0"/>
              <a:ea typeface="Tahoma" pitchFamily="34" charset="0"/>
              <a:cs typeface="Tahoma" pitchFamily="34" charset="0"/>
            </a:endParaRPr>
          </a:p>
          <a:p>
            <a:pPr eaLnBrk="1" hangingPunct="1">
              <a:lnSpc>
                <a:spcPct val="80000"/>
              </a:lnSpc>
              <a:defRPr/>
            </a:pPr>
            <a:r>
              <a:rPr lang="en-US" sz="3000" dirty="0" smtClean="0">
                <a:latin typeface="Tahoma" pitchFamily="34" charset="0"/>
                <a:ea typeface="Tahoma" pitchFamily="34" charset="0"/>
                <a:cs typeface="Tahoma" pitchFamily="34" charset="0"/>
              </a:rPr>
              <a:t>Established the Reconstruction Finance Corporation to lend money to railroads, mortgage and insurance companies, and banks on the verge of bankruptcy.</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 calcmode="lin" valueType="num">
                                      <p:cBhvr>
                                        <p:cTn id="7"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anim calcmode="lin" valueType="num">
                                      <p:cBhvr>
                                        <p:cTn id="11"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2765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anim calcmode="lin" valueType="num">
                                      <p:cBhvr>
                                        <p:cTn id="17"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2765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anim calcmode="lin" valueType="num">
                                      <p:cBhvr>
                                        <p:cTn id="23" dur="500" fill="hold"/>
                                        <p:tgtEl>
                                          <p:spTgt spid="27651">
                                            <p:txEl>
                                              <p:pRg st="7" end="7"/>
                                            </p:txEl>
                                          </p:spTgt>
                                        </p:tgtEl>
                                        <p:attrNameLst>
                                          <p:attrName>ppt_w</p:attrName>
                                        </p:attrNameLst>
                                      </p:cBhvr>
                                      <p:tavLst>
                                        <p:tav tm="0">
                                          <p:val>
                                            <p:fltVal val="0"/>
                                          </p:val>
                                        </p:tav>
                                        <p:tav tm="100000">
                                          <p:val>
                                            <p:strVal val="#ppt_w"/>
                                          </p:val>
                                        </p:tav>
                                      </p:tavLst>
                                    </p:anim>
                                    <p:anim calcmode="lin" valueType="num">
                                      <p:cBhvr>
                                        <p:cTn id="24" dur="500" fill="hold"/>
                                        <p:tgtEl>
                                          <p:spTgt spid="2765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52400"/>
            <a:ext cx="9144000" cy="533400"/>
          </a:xfrm>
        </p:spPr>
        <p:txBody>
          <a:bodyPr/>
          <a:lstStyle/>
          <a:p>
            <a:pPr eaLnBrk="1" hangingPunct="1">
              <a:defRPr/>
            </a:pPr>
            <a:r>
              <a:rPr lang="en-US" sz="4400" b="1" dirty="0" smtClean="0">
                <a:latin typeface="Tahoma" pitchFamily="34" charset="0"/>
                <a:ea typeface="Tahoma" pitchFamily="34" charset="0"/>
                <a:cs typeface="Tahoma" pitchFamily="34" charset="0"/>
              </a:rPr>
              <a:t>the Bonus Army</a:t>
            </a:r>
          </a:p>
        </p:txBody>
      </p:sp>
      <p:sp>
        <p:nvSpPr>
          <p:cNvPr id="12291" name="Text Box 4"/>
          <p:cNvSpPr txBox="1">
            <a:spLocks noChangeArrowheads="1"/>
          </p:cNvSpPr>
          <p:nvPr/>
        </p:nvSpPr>
        <p:spPr bwMode="auto">
          <a:xfrm>
            <a:off x="914400" y="6491288"/>
            <a:ext cx="739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a:t>Members of the Bonus Army at the Capitol, 1932 </a:t>
            </a:r>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55650"/>
            <a:ext cx="5467350"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ssolv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304800"/>
            <a:ext cx="9144000" cy="838200"/>
          </a:xfrm>
        </p:spPr>
        <p:txBody>
          <a:bodyPr/>
          <a:lstStyle/>
          <a:p>
            <a:pPr eaLnBrk="1" hangingPunct="1">
              <a:defRPr/>
            </a:pPr>
            <a:r>
              <a:rPr lang="en-US" sz="4400" b="1" dirty="0" smtClean="0">
                <a:latin typeface="Tahoma" pitchFamily="34" charset="0"/>
                <a:ea typeface="Tahoma" pitchFamily="34" charset="0"/>
                <a:cs typeface="Tahoma" pitchFamily="34" charset="0"/>
              </a:rPr>
              <a:t>the Bonus Army</a:t>
            </a:r>
          </a:p>
        </p:txBody>
      </p:sp>
      <p:pic>
        <p:nvPicPr>
          <p:cNvPr id="122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096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6"/>
          <p:cNvSpPr>
            <a:spLocks noChangeArrowheads="1"/>
          </p:cNvSpPr>
          <p:nvPr/>
        </p:nvSpPr>
        <p:spPr bwMode="auto">
          <a:xfrm>
            <a:off x="2057400" y="6248400"/>
            <a:ext cx="502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www.loc.gov/exhibits/treasures/trm203.html</a:t>
            </a:r>
            <a:r>
              <a:rPr lang="en-US" altLang="en-US"/>
              <a:t> </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304800"/>
            <a:ext cx="3048000" cy="2209800"/>
          </a:xfrm>
        </p:spPr>
        <p:txBody>
          <a:bodyPr/>
          <a:lstStyle/>
          <a:p>
            <a:pPr eaLnBrk="1" hangingPunct="1">
              <a:defRPr/>
            </a:pPr>
            <a:r>
              <a:rPr lang="en-US" sz="4400" b="1" dirty="0" smtClean="0">
                <a:latin typeface="Tahoma" pitchFamily="34" charset="0"/>
                <a:ea typeface="Tahoma" pitchFamily="34" charset="0"/>
                <a:cs typeface="Tahoma" pitchFamily="34" charset="0"/>
              </a:rPr>
              <a:t>the Bonus Army</a:t>
            </a:r>
          </a:p>
        </p:txBody>
      </p:sp>
      <p:sp>
        <p:nvSpPr>
          <p:cNvPr id="14339" name="Rectangle 4"/>
          <p:cNvSpPr>
            <a:spLocks noChangeArrowheads="1"/>
          </p:cNvSpPr>
          <p:nvPr/>
        </p:nvSpPr>
        <p:spPr bwMode="auto">
          <a:xfrm>
            <a:off x="0" y="57150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www.loc.gov/exhibits/treasures/trm203.html</a:t>
            </a:r>
            <a:r>
              <a:rPr lang="en-US" altLang="en-US"/>
              <a:t> </a:t>
            </a: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little b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2547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black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3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car for s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3810000"/>
            <a:ext cx="2686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gi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038600"/>
            <a:ext cx="1863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Farmer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114800"/>
            <a:ext cx="2403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woman and chi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0"/>
            <a:ext cx="5105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dissolve">
                                      <p:cBhvr>
                                        <p:cTn id="7" dur="5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dissolve">
                                      <p:cBhvr>
                                        <p:cTn id="12" dur="500"/>
                                        <p:tgtEl>
                                          <p:spTgt spid="235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dissolve">
                                      <p:cBhvr>
                                        <p:cTn id="17" dur="500"/>
                                        <p:tgtEl>
                                          <p:spTgt spid="235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554"/>
                                        </p:tgtEl>
                                        <p:attrNameLst>
                                          <p:attrName>style.visibility</p:attrName>
                                        </p:attrNameLst>
                                      </p:cBhvr>
                                      <p:to>
                                        <p:strVal val="visible"/>
                                      </p:to>
                                    </p:set>
                                    <p:animEffect transition="in" filter="dissolve">
                                      <p:cBhvr>
                                        <p:cTn id="22" dur="500"/>
                                        <p:tgtEl>
                                          <p:spTgt spid="235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3557"/>
                                        </p:tgtEl>
                                        <p:attrNameLst>
                                          <p:attrName>style.visibility</p:attrName>
                                        </p:attrNameLst>
                                      </p:cBhvr>
                                      <p:to>
                                        <p:strVal val="visible"/>
                                      </p:to>
                                    </p:set>
                                    <p:animEffect transition="in" filter="dissolve">
                                      <p:cBhvr>
                                        <p:cTn id="27" dur="500"/>
                                        <p:tgtEl>
                                          <p:spTgt spid="235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3559"/>
                                        </p:tgtEl>
                                        <p:attrNameLst>
                                          <p:attrName>style.visibility</p:attrName>
                                        </p:attrNameLst>
                                      </p:cBhvr>
                                      <p:to>
                                        <p:strVal val="visible"/>
                                      </p:to>
                                    </p:set>
                                    <p:animEffect transition="in" filter="dissolve">
                                      <p:cBhvr>
                                        <p:cTn id="32"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eaLnBrk="1" hangingPunct="1">
              <a:spcBef>
                <a:spcPct val="50000"/>
              </a:spcBef>
              <a:defRPr/>
            </a:pPr>
            <a:r>
              <a:rPr lang="en-US" sz="4400" b="1"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Surviving the Depression…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305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914400"/>
            <a:ext cx="3505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ssolve">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eaLnBrk="1" hangingPunct="1">
              <a:spcBef>
                <a:spcPct val="50000"/>
              </a:spcBef>
              <a:defRPr/>
            </a:pPr>
            <a:r>
              <a:rPr lang="en-US" sz="4400" b="1"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Surviving the Depression </a:t>
            </a:r>
          </a:p>
        </p:txBody>
      </p:sp>
      <p:sp>
        <p:nvSpPr>
          <p:cNvPr id="32771" name="Text Box 3"/>
          <p:cNvSpPr txBox="1">
            <a:spLocks noChangeArrowheads="1"/>
          </p:cNvSpPr>
          <p:nvPr/>
        </p:nvSpPr>
        <p:spPr bwMode="auto">
          <a:xfrm>
            <a:off x="0" y="838200"/>
            <a:ext cx="9144000" cy="5170488"/>
          </a:xfrm>
          <a:prstGeom prst="rect">
            <a:avLst/>
          </a:prstGeom>
          <a:noFill/>
          <a:ln w="9525">
            <a:noFill/>
            <a:miter lim="800000"/>
            <a:headEnd/>
            <a:tailEnd/>
          </a:ln>
        </p:spPr>
        <p:txBody>
          <a:bodyPr>
            <a:spAutoFit/>
          </a:bodyPr>
          <a:lstStyle/>
          <a:p>
            <a:pPr algn="ctr" eaLnBrk="1" hangingPunct="1">
              <a:spcBef>
                <a:spcPct val="50000"/>
              </a:spcBef>
              <a:defRPr/>
            </a:pPr>
            <a:r>
              <a:rPr lang="en-US" sz="3000" i="1" u="sng" dirty="0">
                <a:effectLst>
                  <a:outerShdw blurRad="38100" dist="38100" dir="2700000" algn="tl">
                    <a:srgbClr val="000000">
                      <a:alpha val="43137"/>
                    </a:srgbClr>
                  </a:outerShdw>
                </a:effectLst>
                <a:latin typeface="Tahoma" pitchFamily="34" charset="0"/>
                <a:ea typeface="Tahoma" pitchFamily="34" charset="0"/>
                <a:cs typeface="Tahoma" pitchFamily="34" charset="0"/>
              </a:rPr>
              <a:t>Drought and Dust</a:t>
            </a:r>
            <a:r>
              <a:rPr lang="en-US" sz="3000" i="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eaLnBrk="1" hangingPunct="1">
              <a:spcBef>
                <a:spcPct val="50000"/>
              </a:spcBef>
              <a:buFontTx/>
              <a:buChar char="•"/>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 During much of the 1930s, states from Texas to the Dakotas suffered a severe drought. </a:t>
            </a:r>
            <a:r>
              <a:rPr lang="en-US" sz="3000" dirty="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Poor farming methods resulted in the loss of topsoil which was whipped around into giant dust storms that swept across the Great Plains. The Plains became known as the “</a:t>
            </a:r>
            <a:r>
              <a:rPr lang="en-US" sz="3000" u="sng" dirty="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Dust Bowl</a:t>
            </a:r>
            <a:r>
              <a:rPr lang="en-US" sz="3000" dirty="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eaLnBrk="1" hangingPunct="1">
              <a:spcBef>
                <a:spcPct val="50000"/>
              </a:spcBef>
              <a:buFontTx/>
              <a:buChar char="•"/>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 The Dust storms, buried farm houses and made a dark clouds. Dust blew everywhere throughout the Midwest.</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randombar(horizontal)">
                                      <p:cBhvr>
                                        <p:cTn id="7" dur="1000"/>
                                        <p:tgtEl>
                                          <p:spTgt spid="32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randombar(horizontal)">
                                      <p:cBhvr>
                                        <p:cTn id="12" dur="10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2329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067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ustbowl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820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74638"/>
            <a:ext cx="8915400" cy="1630362"/>
          </a:xfrm>
        </p:spPr>
        <p:txBody>
          <a:bodyPr/>
          <a:lstStyle/>
          <a:p>
            <a:pPr eaLnBrk="1" hangingPunct="1">
              <a:defRPr/>
            </a:pPr>
            <a:r>
              <a:rPr lang="en-US" sz="2800" dirty="0" smtClean="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The land just blew away; we had to go somewhere."</a:t>
            </a:r>
            <a:br>
              <a:rPr lang="en-US" sz="3200" dirty="0" smtClean="0">
                <a:latin typeface="Tahoma" pitchFamily="34" charset="0"/>
                <a:ea typeface="Tahoma" pitchFamily="34" charset="0"/>
                <a:cs typeface="Tahoma" pitchFamily="34" charset="0"/>
              </a:rPr>
            </a:br>
            <a:r>
              <a:rPr lang="en-US" sz="3200" dirty="0" smtClean="0">
                <a:latin typeface="Tahoma" pitchFamily="34" charset="0"/>
                <a:ea typeface="Tahoma" pitchFamily="34" charset="0"/>
                <a:cs typeface="Tahoma" pitchFamily="34" charset="0"/>
              </a:rPr>
              <a:t>-- Kansas preacher, June, 1936 </a:t>
            </a:r>
            <a:r>
              <a:rPr lang="en-US" sz="3600" dirty="0" smtClean="0"/>
              <a:t/>
            </a:r>
            <a:br>
              <a:rPr lang="en-US" sz="3600" dirty="0" smtClean="0"/>
            </a:br>
            <a:endParaRPr lang="en-US" sz="3600" dirty="0" smtClean="0"/>
          </a:p>
        </p:txBody>
      </p:sp>
      <p:pic>
        <p:nvPicPr>
          <p:cNvPr id="20483" name="Picture 3" descr="Image, Source: intermediary roll film"/>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3400" y="1524000"/>
            <a:ext cx="5029200" cy="5641975"/>
          </a:xfrm>
          <a:noFill/>
          <a:extLst>
            <a:ext uri="{909E8E84-426E-40DD-AFC4-6F175D3DCCD1}">
              <a14:hiddenFill xmlns:a14="http://schemas.microsoft.com/office/drawing/2010/main">
                <a:solidFill>
                  <a:srgbClr val="FFFFFF"/>
                </a:solidFill>
              </a14:hiddenFill>
            </a:ext>
          </a:extLst>
        </p:spPr>
      </p:pic>
      <p:sp>
        <p:nvSpPr>
          <p:cNvPr id="20484" name="Text Box 4"/>
          <p:cNvSpPr txBox="1">
            <a:spLocks noChangeArrowheads="1"/>
          </p:cNvSpPr>
          <p:nvPr/>
        </p:nvSpPr>
        <p:spPr bwMode="auto">
          <a:xfrm>
            <a:off x="5562600" y="2590800"/>
            <a:ext cx="2895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b="1">
                <a:latin typeface="Tahoma" pitchFamily="34" charset="0"/>
                <a:cs typeface="Tahoma" pitchFamily="34" charset="0"/>
              </a:rPr>
              <a:t>Dust in the eyes of a child on a farm, 1936</a:t>
            </a:r>
          </a:p>
          <a:p>
            <a:pPr eaLnBrk="1" hangingPunct="1">
              <a:spcBef>
                <a:spcPct val="50000"/>
              </a:spcBef>
            </a:pPr>
            <a:endParaRPr lang="en-US" altLang="en-US" b="1"/>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0" y="0"/>
            <a:ext cx="9144000" cy="6858000"/>
          </a:xfrm>
        </p:spPr>
        <p:txBody>
          <a:bodyPr/>
          <a:lstStyle/>
          <a:p>
            <a:pPr algn="ctr" eaLnBrk="1" hangingPunct="1">
              <a:lnSpc>
                <a:spcPct val="80000"/>
              </a:lnSpc>
              <a:buFont typeface="Wingdings" pitchFamily="2" charset="2"/>
              <a:buNone/>
              <a:defRPr/>
            </a:pPr>
            <a:endParaRPr lang="en-US" sz="2400" b="1" dirty="0" smtClean="0"/>
          </a:p>
          <a:p>
            <a:pPr algn="ctr" eaLnBrk="1" hangingPunct="1">
              <a:lnSpc>
                <a:spcPct val="80000"/>
              </a:lnSpc>
              <a:buFont typeface="Wingdings" pitchFamily="2" charset="2"/>
              <a:buNone/>
              <a:defRPr/>
            </a:pPr>
            <a:r>
              <a:rPr lang="en-US" b="1" dirty="0" smtClean="0">
                <a:solidFill>
                  <a:schemeClr val="tx2"/>
                </a:solidFill>
                <a:latin typeface="Tahoma" pitchFamily="34" charset="0"/>
                <a:ea typeface="Tahoma" pitchFamily="34" charset="0"/>
                <a:cs typeface="Tahoma" pitchFamily="34" charset="0"/>
              </a:rPr>
              <a:t>Dust Bowl Days</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On the fourteenth day of April of nineteen thirty five,</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There struck the worst of dust storms that ever filled the sky:</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You could see that dust storm coming, </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the cloud looked deathlike black,</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And through our mighty nation, it left a dreadful track...</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This storm took place at sundown and lasted through the night,</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When we looked out this morning we saw a terrible sight:</a:t>
            </a:r>
          </a:p>
          <a:p>
            <a:pPr algn="ctr" eaLnBrk="1" hangingPunct="1">
              <a:lnSpc>
                <a:spcPct val="80000"/>
              </a:lnSpc>
              <a:buFont typeface="Wingdings" pitchFamily="2" charset="2"/>
              <a:buNone/>
              <a:defRPr/>
            </a:pPr>
            <a:endParaRPr lang="en-US" sz="2400" i="1" dirty="0" smtClean="0">
              <a:latin typeface="Tahoma" pitchFamily="34" charset="0"/>
              <a:ea typeface="Tahoma" pitchFamily="34" charset="0"/>
              <a:cs typeface="Tahoma" pitchFamily="34" charset="0"/>
            </a:endParaRP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We saw outside our windows where wheat fields they had grown</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Was now a rippling ocean of dust the wind had blown.</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It covered up our fences, it covered up our barns,</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It covered up our tractors in this wild and windy storm.</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We loaded our jalopies and piled our families in,</a:t>
            </a:r>
          </a:p>
          <a:p>
            <a:pPr algn="ctr" eaLnBrk="1" hangingPunct="1">
              <a:lnSpc>
                <a:spcPct val="80000"/>
              </a:lnSpc>
              <a:buFont typeface="Wingdings" pitchFamily="2" charset="2"/>
              <a:buNone/>
              <a:defRPr/>
            </a:pPr>
            <a:r>
              <a:rPr lang="en-US" sz="2400" i="1" dirty="0" smtClean="0">
                <a:latin typeface="Tahoma" pitchFamily="34" charset="0"/>
                <a:ea typeface="Tahoma" pitchFamily="34" charset="0"/>
                <a:cs typeface="Tahoma" pitchFamily="34" charset="0"/>
              </a:rPr>
              <a:t>We rattled down the highway to never come back again.</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 Woody Guthrie (1912-1967)</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From "Dust Storm Disaster"</a:t>
            </a:r>
          </a:p>
          <a:p>
            <a:pPr eaLnBrk="1" hangingPunct="1">
              <a:lnSpc>
                <a:spcPct val="80000"/>
              </a:lnSpc>
              <a:buFont typeface="Wingdings" pitchFamily="2" charset="2"/>
              <a:buNone/>
              <a:defRPr/>
            </a:pPr>
            <a:endParaRPr lang="en-US" sz="2400" dirty="0" smtClean="0">
              <a:latin typeface="Times New Roman" pitchFamily="18" charset="0"/>
            </a:endParaRPr>
          </a:p>
        </p:txBody>
      </p:sp>
    </p:spTree>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20762"/>
          </a:xfrm>
        </p:spPr>
        <p:txBody>
          <a:bodyPr/>
          <a:lstStyle/>
          <a:p>
            <a:pPr>
              <a:defRPr/>
            </a:pPr>
            <a:r>
              <a:rPr lang="en-US" sz="3600" b="1" dirty="0" smtClean="0">
                <a:latin typeface="Tahoma" pitchFamily="34" charset="0"/>
                <a:ea typeface="Tahoma" pitchFamily="34" charset="0"/>
                <a:cs typeface="Tahoma" pitchFamily="34" charset="0"/>
              </a:rPr>
              <a:t>Hoover’s Response to the Great Depression: 1929-1933</a:t>
            </a:r>
            <a:endParaRPr lang="en-US" sz="3600" dirty="0"/>
          </a:p>
        </p:txBody>
      </p:sp>
      <p:sp>
        <p:nvSpPr>
          <p:cNvPr id="3" name="Subtitle 2"/>
          <p:cNvSpPr>
            <a:spLocks noGrp="1"/>
          </p:cNvSpPr>
          <p:nvPr>
            <p:ph idx="1"/>
          </p:nvPr>
        </p:nvSpPr>
        <p:spPr/>
        <p:txBody>
          <a:bodyPr/>
          <a:lstStyle/>
          <a:p>
            <a:pPr eaLnBrk="1" hangingPunct="1">
              <a:lnSpc>
                <a:spcPct val="80000"/>
              </a:lnSpc>
              <a:buFont typeface="Arial" pitchFamily="34" charset="0"/>
              <a:buChar char="•"/>
              <a:defRPr/>
            </a:pPr>
            <a:endParaRPr lang="en-US" sz="3000" dirty="0" smtClean="0">
              <a:latin typeface="Tahoma" pitchFamily="34" charset="0"/>
              <a:ea typeface="Tahoma" pitchFamily="34" charset="0"/>
              <a:cs typeface="Tahoma" pitchFamily="34" charset="0"/>
            </a:endParaRPr>
          </a:p>
          <a:p>
            <a:pPr eaLnBrk="1" hangingPunct="1">
              <a:lnSpc>
                <a:spcPct val="80000"/>
              </a:lnSpc>
              <a:buFont typeface="Arial" pitchFamily="34" charset="0"/>
              <a:buChar char="•"/>
              <a:defRPr/>
            </a:pPr>
            <a:endParaRPr lang="en-US" sz="3000" dirty="0" smtClean="0">
              <a:latin typeface="Tahoma" pitchFamily="34" charset="0"/>
              <a:ea typeface="Tahoma" pitchFamily="34" charset="0"/>
              <a:cs typeface="Tahoma" pitchFamily="34" charset="0"/>
            </a:endParaRPr>
          </a:p>
          <a:p>
            <a:pPr eaLnBrk="1" hangingPunct="1">
              <a:defRPr/>
            </a:pPr>
            <a:endParaRPr lang="en-US" dirty="0" smtClean="0"/>
          </a:p>
        </p:txBody>
      </p:sp>
      <p:sp>
        <p:nvSpPr>
          <p:cNvPr id="5" name="Rectangle 4"/>
          <p:cNvSpPr/>
          <p:nvPr/>
        </p:nvSpPr>
        <p:spPr>
          <a:xfrm>
            <a:off x="0" y="1447800"/>
            <a:ext cx="9144000" cy="5354638"/>
          </a:xfrm>
          <a:prstGeom prst="rect">
            <a:avLst/>
          </a:prstGeom>
        </p:spPr>
        <p:txBody>
          <a:bodyPr>
            <a:spAutoFit/>
          </a:bodyPr>
          <a:lstStyle/>
          <a:p>
            <a:pPr eaLnBrk="1" hangingPunct="1">
              <a:buFont typeface="Arial" pitchFamily="34" charset="0"/>
              <a:buChar char="•"/>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 Used federal works projects to create jobs and stimulate the economy (this set a precedent for FDR’S New Deal programs).</a:t>
            </a:r>
          </a:p>
          <a:p>
            <a:pPr eaLnBrk="1" hangingPunct="1">
              <a:defRPr/>
            </a:pPr>
            <a:endParaRPr lang="en-US" sz="1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defRPr/>
            </a:pPr>
            <a:endParaRPr lang="en-US" sz="10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buFont typeface="Arial" pitchFamily="34" charset="0"/>
              <a:buChar char="•"/>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 Halted payment of war debts by European nations.</a:t>
            </a:r>
            <a:endParaRPr lang="en-US" sz="1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defRPr/>
            </a:pPr>
            <a:r>
              <a:rPr lang="en-US" sz="1000" dirty="0">
                <a:effectLst>
                  <a:outerShdw blurRad="38100" dist="38100" dir="2700000" algn="tl">
                    <a:srgbClr val="000000">
                      <a:alpha val="43137"/>
                    </a:srgbClr>
                  </a:outerShdw>
                </a:effectLst>
                <a:latin typeface="Tahoma" pitchFamily="34" charset="0"/>
                <a:ea typeface="Tahoma" pitchFamily="34" charset="0"/>
                <a:cs typeface="Tahoma" pitchFamily="34" charset="0"/>
              </a:rPr>
              <a:t>________________________________________________________________________________________________________________________________</a:t>
            </a:r>
          </a:p>
          <a:p>
            <a:pPr eaLnBrk="1" hangingPunct="1">
              <a:buFont typeface="Arial" pitchFamily="34" charset="0"/>
              <a:buChar char="•"/>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 Despite these efforts…</a:t>
            </a:r>
          </a:p>
          <a:p>
            <a:pPr eaLnBrk="1" hangingPunct="1">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 Hoover’s refusal to provide direct relief damaged his </a:t>
            </a:r>
            <a:r>
              <a:rPr lang="en-US" sz="3000">
                <a:effectLst>
                  <a:outerShdw blurRad="38100" dist="38100" dir="2700000" algn="tl">
                    <a:srgbClr val="000000">
                      <a:alpha val="43137"/>
                    </a:srgbClr>
                  </a:outerShdw>
                </a:effectLst>
                <a:latin typeface="Tahoma" pitchFamily="34" charset="0"/>
                <a:ea typeface="Tahoma" pitchFamily="34" charset="0"/>
                <a:cs typeface="Tahoma" pitchFamily="34" charset="0"/>
              </a:rPr>
              <a:t>image </a:t>
            </a:r>
            <a:r>
              <a:rPr lang="en-US" sz="3000">
                <a:effectLst>
                  <a:outerShdw blurRad="38100" dist="38100" dir="2700000" algn="tl">
                    <a:srgbClr val="000000">
                      <a:alpha val="43137"/>
                    </a:srgbClr>
                  </a:outerShdw>
                </a:effectLst>
                <a:latin typeface="Tahoma" pitchFamily="34" charset="0"/>
                <a:ea typeface="Tahoma" pitchFamily="34" charset="0"/>
                <a:cs typeface="Tahoma" pitchFamily="34" charset="0"/>
              </a:rPr>
              <a:t>as </a:t>
            </a: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the nation’s leader. </a:t>
            </a:r>
          </a:p>
          <a:p>
            <a:pPr eaLnBrk="1" hangingPunct="1">
              <a:defRPr/>
            </a:pPr>
            <a:endParaRPr lang="en-US" sz="10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1" hangingPunct="1">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 Hoover continually insisted that the economy was actually improving (even the face of worsening conditions!)</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p:cTn id="1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228600"/>
            <a:ext cx="8305800" cy="1143000"/>
          </a:xfrm>
        </p:spPr>
        <p:txBody>
          <a:bodyPr/>
          <a:lstStyle/>
          <a:p>
            <a:pPr eaLnBrk="1" hangingPunct="1">
              <a:defRPr/>
            </a:pPr>
            <a:r>
              <a:rPr lang="en-US" b="1" dirty="0" smtClean="0">
                <a:latin typeface="Tahoma" pitchFamily="34" charset="0"/>
                <a:ea typeface="Tahoma" pitchFamily="34" charset="0"/>
                <a:cs typeface="Tahoma" pitchFamily="34" charset="0"/>
              </a:rPr>
              <a:t>Escaping the Dust Bow</a:t>
            </a:r>
            <a:r>
              <a:rPr lang="en-US" b="1" dirty="0" smtClean="0"/>
              <a:t>l</a:t>
            </a:r>
          </a:p>
        </p:txBody>
      </p:sp>
      <p:sp>
        <p:nvSpPr>
          <p:cNvPr id="38915" name="Rectangle 3"/>
          <p:cNvSpPr>
            <a:spLocks noGrp="1" noChangeArrowheads="1"/>
          </p:cNvSpPr>
          <p:nvPr>
            <p:ph type="body" idx="1"/>
          </p:nvPr>
        </p:nvSpPr>
        <p:spPr>
          <a:xfrm>
            <a:off x="0" y="762000"/>
            <a:ext cx="9144000" cy="4724400"/>
          </a:xfrm>
        </p:spPr>
        <p:txBody>
          <a:bodyPr/>
          <a:lstStyle/>
          <a:p>
            <a:pPr eaLnBrk="1" hangingPunct="1">
              <a:defRPr/>
            </a:pPr>
            <a:r>
              <a:rPr lang="en-US" sz="2000" b="1"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Devastation in the Dust Bowl created a group of migrant farmers called “Okies” who moved to California and one region to another in search of work. They were also known as “migrant workers”. </a:t>
            </a:r>
          </a:p>
          <a:p>
            <a:pPr eaLnBrk="1" hangingPunct="1">
              <a:defRPr/>
            </a:pPr>
            <a:endParaRPr lang="en-US" sz="2000" dirty="0" smtClean="0"/>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79248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84153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5"/>
          <p:cNvSpPr txBox="1">
            <a:spLocks noChangeArrowheads="1"/>
          </p:cNvSpPr>
          <p:nvPr/>
        </p:nvSpPr>
        <p:spPr bwMode="auto">
          <a:xfrm>
            <a:off x="381000" y="57150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randombar(horizontal)">
                                      <p:cBhvr>
                                        <p:cTn id="7" dur="10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dissolve">
                                      <p:cBhvr>
                                        <p:cTn id="12" dur="500"/>
                                        <p:tgtEl>
                                          <p:spTgt spid="389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dissolve">
                                      <p:cBhvr>
                                        <p:cTn id="1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181600" y="274638"/>
            <a:ext cx="3505200" cy="1143000"/>
          </a:xfrm>
        </p:spPr>
        <p:txBody>
          <a:bodyPr/>
          <a:lstStyle/>
          <a:p>
            <a:pPr eaLnBrk="1" hangingPunct="1">
              <a:defRPr/>
            </a:pPr>
            <a:r>
              <a:rPr lang="en-US" sz="4000" b="1" dirty="0" smtClean="0">
                <a:latin typeface="Tahoma" pitchFamily="34" charset="0"/>
                <a:ea typeface="Tahoma" pitchFamily="34" charset="0"/>
                <a:cs typeface="Tahoma" pitchFamily="34" charset="0"/>
              </a:rPr>
              <a:t>Migrant Workers</a:t>
            </a:r>
          </a:p>
        </p:txBody>
      </p:sp>
      <p:pic>
        <p:nvPicPr>
          <p:cNvPr id="23555" name="Picture 3" descr="8b31764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1524000"/>
            <a:ext cx="4343400" cy="4570413"/>
          </a:xfrm>
          <a:noFill/>
          <a:extLst>
            <a:ext uri="{909E8E84-426E-40DD-AFC4-6F175D3DCCD1}">
              <a14:hiddenFill xmlns:a14="http://schemas.microsoft.com/office/drawing/2010/main">
                <a:solidFill>
                  <a:srgbClr val="FFFFFF"/>
                </a:solidFill>
              </a14:hiddenFill>
            </a:ext>
          </a:extLst>
        </p:spPr>
      </p:pic>
      <p:sp>
        <p:nvSpPr>
          <p:cNvPr id="23556" name="Text Box 4"/>
          <p:cNvSpPr txBox="1">
            <a:spLocks noChangeArrowheads="1"/>
          </p:cNvSpPr>
          <p:nvPr/>
        </p:nvSpPr>
        <p:spPr bwMode="auto">
          <a:xfrm>
            <a:off x="609600" y="6192838"/>
            <a:ext cx="3733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Mother and child from Oklahoma, now migrants in California 1937</a:t>
            </a:r>
          </a:p>
          <a:p>
            <a:pPr eaLnBrk="1" hangingPunct="1"/>
            <a:endParaRPr lang="en-US" altLang="en-US"/>
          </a:p>
          <a:p>
            <a:pPr eaLnBrk="1" hangingPunct="1">
              <a:spcBef>
                <a:spcPct val="50000"/>
              </a:spcBef>
            </a:pPr>
            <a:endParaRPr lang="en-US" altLang="en-US"/>
          </a:p>
        </p:txBody>
      </p:sp>
      <p:pic>
        <p:nvPicPr>
          <p:cNvPr id="23557" name="Picture 5" descr="8b31747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525" y="1447800"/>
            <a:ext cx="43084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5334000" y="6192838"/>
            <a:ext cx="3581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Refugee families encamped</a:t>
            </a:r>
          </a:p>
          <a:p>
            <a:pPr eaLnBrk="1" hangingPunct="1"/>
            <a:r>
              <a:rPr lang="en-US" altLang="en-US"/>
              <a:t>Near Holtville, California 1937</a:t>
            </a:r>
          </a:p>
          <a:p>
            <a:pPr eaLnBrk="1" hangingPunct="1"/>
            <a:endParaRPr lang="en-US" altLang="en-US"/>
          </a:p>
          <a:p>
            <a:pPr eaLnBrk="1" hangingPunct="1">
              <a:spcBef>
                <a:spcPct val="50000"/>
              </a:spcBef>
            </a:pPr>
            <a:endParaRPr lang="en-US" altLang="en-US"/>
          </a:p>
        </p:txBody>
      </p:sp>
      <p:sp>
        <p:nvSpPr>
          <p:cNvPr id="23559" name="Text Box 7"/>
          <p:cNvSpPr txBox="1">
            <a:spLocks noChangeArrowheads="1"/>
          </p:cNvSpPr>
          <p:nvPr/>
        </p:nvSpPr>
        <p:spPr bwMode="auto">
          <a:xfrm>
            <a:off x="228600" y="0"/>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latin typeface="Tahoma" pitchFamily="34" charset="0"/>
                <a:cs typeface="Tahoma" pitchFamily="34" charset="0"/>
              </a:rPr>
              <a:t>In 1932, there were two million homeless people moving around the country. </a:t>
            </a:r>
          </a:p>
        </p:txBody>
      </p:sp>
    </p:spTree>
  </p:cSld>
  <p:clrMapOvr>
    <a:masterClrMapping/>
  </p:clrMapOvr>
  <p:transition>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dirty="0" smtClean="0">
                <a:solidFill>
                  <a:schemeClr val="tx1"/>
                </a:solidFill>
                <a:latin typeface="Tahoma" pitchFamily="34" charset="0"/>
                <a:ea typeface="Tahoma" pitchFamily="34" charset="0"/>
                <a:cs typeface="Tahoma" pitchFamily="34" charset="0"/>
              </a:rPr>
              <a:t> </a:t>
            </a:r>
          </a:p>
        </p:txBody>
      </p:sp>
      <p:sp>
        <p:nvSpPr>
          <p:cNvPr id="7" name="Content Placeholder 6"/>
          <p:cNvSpPr>
            <a:spLocks noGrp="1"/>
          </p:cNvSpPr>
          <p:nvPr>
            <p:ph idx="1"/>
          </p:nvPr>
        </p:nvSpPr>
        <p:spPr/>
        <p:txBody>
          <a:bodyPr/>
          <a:lstStyle/>
          <a:p>
            <a:pPr>
              <a:defRPr/>
            </a:pPr>
            <a:endParaRPr lang="en-US"/>
          </a:p>
        </p:txBody>
      </p:sp>
      <p:sp>
        <p:nvSpPr>
          <p:cNvPr id="8" name="Text Placeholder 7"/>
          <p:cNvSpPr>
            <a:spLocks noGrp="1"/>
          </p:cNvSpPr>
          <p:nvPr>
            <p:ph type="body" sz="half" idx="2"/>
          </p:nvPr>
        </p:nvSpPr>
        <p:spPr>
          <a:xfrm>
            <a:off x="152400" y="304800"/>
            <a:ext cx="3429000" cy="6553200"/>
          </a:xfrm>
        </p:spPr>
        <p:txBody>
          <a:bodyPr/>
          <a:lstStyle/>
          <a:p>
            <a:pPr algn="ctr">
              <a:spcBef>
                <a:spcPts val="0"/>
              </a:spcBef>
              <a:defRPr/>
            </a:pPr>
            <a:r>
              <a:rPr lang="en-US" sz="2000" b="1" u="sng" dirty="0" smtClean="0">
                <a:solidFill>
                  <a:schemeClr val="accent5"/>
                </a:solidFill>
                <a:latin typeface="Tahoma" pitchFamily="34" charset="0"/>
                <a:ea typeface="Tahoma" pitchFamily="34" charset="0"/>
                <a:cs typeface="Tahoma" pitchFamily="34" charset="0"/>
              </a:rPr>
              <a:t>Documenting the Dustbowl</a:t>
            </a:r>
            <a:r>
              <a:rPr lang="en-US" sz="2000" b="1" u="sng" dirty="0" smtClean="0">
                <a:latin typeface="Tahoma" pitchFamily="34" charset="0"/>
                <a:ea typeface="Tahoma" pitchFamily="34" charset="0"/>
                <a:cs typeface="Tahoma" pitchFamily="34" charset="0"/>
              </a:rPr>
              <a:t/>
            </a:r>
            <a:br>
              <a:rPr lang="en-US" sz="2000" b="1" u="sng" dirty="0" smtClean="0">
                <a:latin typeface="Tahoma" pitchFamily="34" charset="0"/>
                <a:ea typeface="Tahoma" pitchFamily="34" charset="0"/>
                <a:cs typeface="Tahoma" pitchFamily="34" charset="0"/>
              </a:rPr>
            </a:br>
            <a:r>
              <a:rPr lang="en-US" sz="2000" b="1" dirty="0" smtClean="0">
                <a:latin typeface="Tahoma" pitchFamily="34" charset="0"/>
                <a:ea typeface="Tahoma" pitchFamily="34" charset="0"/>
                <a:cs typeface="Tahoma" pitchFamily="34" charset="0"/>
              </a:rPr>
              <a:t>Dorothea Lange never intended to be famous, and yet the picture she took of a worried and tired looking migrant mother and her children in 1936 became the image most associated with the decade</a:t>
            </a:r>
            <a:r>
              <a:rPr lang="en-US" sz="2000" dirty="0" smtClean="0">
                <a:latin typeface="Tahoma" pitchFamily="34" charset="0"/>
                <a:ea typeface="Tahoma" pitchFamily="34" charset="0"/>
                <a:cs typeface="Tahoma" pitchFamily="34" charset="0"/>
              </a:rPr>
              <a:t>. </a:t>
            </a:r>
            <a:endParaRPr lang="en-US" sz="1800" dirty="0" smtClean="0">
              <a:latin typeface="Tahoma" pitchFamily="34" charset="0"/>
              <a:ea typeface="Tahoma" pitchFamily="34" charset="0"/>
              <a:cs typeface="Tahoma" pitchFamily="34" charset="0"/>
            </a:endParaRPr>
          </a:p>
          <a:p>
            <a:pPr algn="ctr">
              <a:spcBef>
                <a:spcPts val="0"/>
              </a:spcBef>
              <a:defRPr/>
            </a:pPr>
            <a:r>
              <a:rPr lang="en-US" sz="1800" dirty="0" smtClean="0">
                <a:latin typeface="Tahoma" pitchFamily="34" charset="0"/>
                <a:ea typeface="Tahoma" pitchFamily="34" charset="0"/>
                <a:cs typeface="Tahoma" pitchFamily="34" charset="0"/>
              </a:rPr>
              <a:t/>
            </a:r>
            <a:br>
              <a:rPr lang="en-US" sz="1800" dirty="0" smtClean="0">
                <a:latin typeface="Tahoma" pitchFamily="34" charset="0"/>
                <a:ea typeface="Tahoma" pitchFamily="34" charset="0"/>
                <a:cs typeface="Tahoma" pitchFamily="34" charset="0"/>
              </a:rPr>
            </a:br>
            <a:r>
              <a:rPr lang="en-US" sz="1900" b="1" dirty="0" smtClean="0">
                <a:latin typeface="Tahoma" pitchFamily="34" charset="0"/>
                <a:ea typeface="Tahoma" pitchFamily="34" charset="0"/>
                <a:cs typeface="Tahoma" pitchFamily="34" charset="0"/>
              </a:rPr>
              <a:t>Florence Owens Thompson huddled in a tent with seven children next to the car whose tires she had just sold to buy food.  She told Lange the only thing they had to eat were small birds and frozen vegetables from the fields.</a:t>
            </a:r>
            <a:endParaRPr lang="en-US" sz="1900" dirty="0"/>
          </a:p>
        </p:txBody>
      </p:sp>
      <p:sp>
        <p:nvSpPr>
          <p:cNvPr id="24581" name="Text Box 4"/>
          <p:cNvSpPr txBox="1">
            <a:spLocks noChangeArrowheads="1"/>
          </p:cNvSpPr>
          <p:nvPr/>
        </p:nvSpPr>
        <p:spPr bwMode="auto">
          <a:xfrm>
            <a:off x="3581400" y="6545263"/>
            <a:ext cx="5562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t>http://www.huntington.edu/news/0001/images/Migrant-Mother-1.jpg</a:t>
            </a:r>
          </a:p>
        </p:txBody>
      </p:sp>
      <p:pic>
        <p:nvPicPr>
          <p:cNvPr id="24582" name="Picture 6" descr="File:Lange-MigrantMother0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8600"/>
            <a:ext cx="5181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304800"/>
            <a:ext cx="9144000" cy="685800"/>
          </a:xfrm>
        </p:spPr>
        <p:txBody>
          <a:bodyPr/>
          <a:lstStyle/>
          <a:p>
            <a:pPr eaLnBrk="1" hangingPunct="1">
              <a:defRPr/>
            </a:pPr>
            <a:r>
              <a:rPr lang="en-US" sz="4400" b="1" dirty="0" smtClean="0">
                <a:latin typeface="Tahoma" pitchFamily="34" charset="0"/>
                <a:ea typeface="Tahoma" pitchFamily="34" charset="0"/>
                <a:cs typeface="Tahoma" pitchFamily="34" charset="0"/>
              </a:rPr>
              <a:t>What were “Hoovervilles”?</a:t>
            </a:r>
          </a:p>
        </p:txBody>
      </p:sp>
      <p:sp>
        <p:nvSpPr>
          <p:cNvPr id="15365" name="Text Box 5"/>
          <p:cNvSpPr txBox="1">
            <a:spLocks noChangeArrowheads="1"/>
          </p:cNvSpPr>
          <p:nvPr/>
        </p:nvSpPr>
        <p:spPr bwMode="auto">
          <a:xfrm>
            <a:off x="152400" y="914400"/>
            <a:ext cx="8991600" cy="5632450"/>
          </a:xfrm>
          <a:prstGeom prst="rect">
            <a:avLst/>
          </a:prstGeom>
          <a:noFill/>
          <a:ln w="9525">
            <a:noFill/>
            <a:miter lim="800000"/>
            <a:headEnd/>
            <a:tailEnd/>
          </a:ln>
        </p:spPr>
        <p:txBody>
          <a:bodyPr>
            <a:spAutoFit/>
          </a:bodyPr>
          <a:lstStyle/>
          <a:p>
            <a:pPr>
              <a:spcBef>
                <a:spcPct val="50000"/>
              </a:spcBef>
              <a:defRPr/>
            </a:pPr>
            <a:r>
              <a:rPr lang="en-US" sz="3000" dirty="0">
                <a:solidFill>
                  <a:srgbClr val="66CCFF"/>
                </a:solidFill>
                <a:effectLst>
                  <a:outerShdw blurRad="38100" dist="38100" dir="2700000" algn="tl">
                    <a:srgbClr val="000000">
                      <a:alpha val="43137"/>
                    </a:srgbClr>
                  </a:outerShdw>
                </a:effectLst>
                <a:latin typeface="Tahoma" pitchFamily="34" charset="0"/>
                <a:ea typeface="Tahoma" pitchFamily="34" charset="0"/>
                <a:cs typeface="Tahoma" pitchFamily="34" charset="0"/>
              </a:rPr>
              <a:t>Families who lost their homes lived in unheated shacks built from cardboard, tin, or crates– these were called “</a:t>
            </a:r>
            <a:r>
              <a:rPr lang="en-US" sz="3000" u="sng" dirty="0">
                <a:solidFill>
                  <a:srgbClr val="66CCFF"/>
                </a:solidFill>
                <a:effectLst>
                  <a:outerShdw blurRad="38100" dist="38100" dir="2700000" algn="tl">
                    <a:srgbClr val="000000">
                      <a:alpha val="43137"/>
                    </a:srgbClr>
                  </a:outerShdw>
                </a:effectLst>
                <a:latin typeface="Tahoma" pitchFamily="34" charset="0"/>
                <a:ea typeface="Tahoma" pitchFamily="34" charset="0"/>
                <a:cs typeface="Tahoma" pitchFamily="34" charset="0"/>
              </a:rPr>
              <a:t>Hoovervilles</a:t>
            </a:r>
            <a:r>
              <a:rPr lang="en-US" sz="3000" dirty="0">
                <a:solidFill>
                  <a:srgbClr val="66CC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spcBef>
                <a:spcPct val="50000"/>
              </a:spcBef>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People slept under old newspapers called “Hoover blankets.” Others slept in city parks. People selling apples and shoelaces on the street became common sight. </a:t>
            </a:r>
          </a:p>
          <a:p>
            <a:pPr>
              <a:spcBef>
                <a:spcPct val="50000"/>
              </a:spcBef>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Cases of malnutrition, tuberculosis, and typhoid increased, also death from starvation and suicide. Parents often went hungry giving what food they had to their children. </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randombar(horizontal)">
                                      <p:cBhvr>
                                        <p:cTn id="7" dur="1000"/>
                                        <p:tgtEl>
                                          <p:spTgt spid="153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randombar(horizontal)">
                                      <p:cBhvr>
                                        <p:cTn id="12" dur="1000"/>
                                        <p:tgtEl>
                                          <p:spTgt spid="153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randombar(horizontal)">
                                      <p:cBhvr>
                                        <p:cTn id="17" dur="500"/>
                                        <p:tgtEl>
                                          <p:spTgt spid="15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914400"/>
          </a:xfrm>
        </p:spPr>
        <p:txBody>
          <a:bodyPr/>
          <a:lstStyle/>
          <a:p>
            <a:pPr eaLnBrk="1" hangingPunct="1">
              <a:defRPr/>
            </a:pPr>
            <a:r>
              <a:rPr lang="en-US" sz="4400" b="1" dirty="0" smtClean="0">
                <a:latin typeface="Tahoma" pitchFamily="34" charset="0"/>
                <a:ea typeface="Tahoma" pitchFamily="34" charset="0"/>
                <a:cs typeface="Tahoma" pitchFamily="34" charset="0"/>
              </a:rPr>
              <a:t>Growth of “Hoovervilles”</a:t>
            </a: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144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1981200" y="594360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Hoovervilles in Bakersfield, California</a:t>
            </a:r>
            <a:r>
              <a:rPr lang="en-US" altLang="en-US"/>
              <a:t> </a:t>
            </a:r>
          </a:p>
        </p:txBody>
      </p:sp>
      <p:sp>
        <p:nvSpPr>
          <p:cNvPr id="6149" name="Text Box 6"/>
          <p:cNvSpPr txBox="1">
            <a:spLocks noChangeArrowheads="1"/>
          </p:cNvSpPr>
          <p:nvPr/>
        </p:nvSpPr>
        <p:spPr bwMode="auto">
          <a:xfrm>
            <a:off x="0" y="6400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a:t>Images: http://memory.loc.gov/learn/features/timeline/depwwii/depress/hoovers.html</a:t>
            </a:r>
          </a:p>
        </p:txBody>
      </p:sp>
      <p:pic>
        <p:nvPicPr>
          <p:cNvPr id="51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44481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1+#ppt_w/2"/>
                                          </p:val>
                                        </p:tav>
                                        <p:tav tm="100000">
                                          <p:val>
                                            <p:strVal val="#ppt_x"/>
                                          </p:val>
                                        </p:tav>
                                      </p:tavLst>
                                    </p:anim>
                                    <p:anim calcmode="lin" valueType="num">
                                      <p:cBhvr additive="base">
                                        <p:cTn id="14"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0"/>
            <a:ext cx="9144000" cy="838200"/>
          </a:xfrm>
        </p:spPr>
        <p:txBody>
          <a:bodyPr/>
          <a:lstStyle/>
          <a:p>
            <a:pPr eaLnBrk="1" hangingPunct="1">
              <a:defRPr/>
            </a:pPr>
            <a:r>
              <a:rPr lang="en-US" sz="4000" b="1" dirty="0" smtClean="0">
                <a:latin typeface="Tahoma" pitchFamily="34" charset="0"/>
                <a:ea typeface="Tahoma" pitchFamily="34" charset="0"/>
                <a:cs typeface="Tahoma" pitchFamily="34" charset="0"/>
              </a:rPr>
              <a:t>Growth of “Hoovervilles”</a:t>
            </a:r>
            <a:endParaRPr lang="en-US" sz="4000" dirty="0" smtClean="0">
              <a:solidFill>
                <a:schemeClr val="tx1"/>
              </a:solidFill>
              <a:latin typeface="Bookman Old Style" pitchFamily="18" charset="0"/>
            </a:endParaRPr>
          </a:p>
        </p:txBody>
      </p:sp>
      <p:sp>
        <p:nvSpPr>
          <p:cNvPr id="7171" name="Text Box 4"/>
          <p:cNvSpPr txBox="1">
            <a:spLocks noChangeArrowheads="1"/>
          </p:cNvSpPr>
          <p:nvPr/>
        </p:nvSpPr>
        <p:spPr bwMode="auto">
          <a:xfrm>
            <a:off x="1752600" y="64008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Family inside a Hooverville Home</a:t>
            </a:r>
            <a:r>
              <a:rPr lang="en-US" altLang="en-US"/>
              <a:t> </a:t>
            </a:r>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815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0"/>
            <a:ext cx="9144000" cy="990600"/>
          </a:xfrm>
        </p:spPr>
        <p:txBody>
          <a:bodyPr/>
          <a:lstStyle/>
          <a:p>
            <a:pPr eaLnBrk="1" hangingPunct="1">
              <a:defRPr/>
            </a:pPr>
            <a:r>
              <a:rPr lang="en-US" sz="4400" b="1" dirty="0" smtClean="0">
                <a:latin typeface="Tahoma" pitchFamily="34" charset="0"/>
                <a:ea typeface="Tahoma" pitchFamily="34" charset="0"/>
                <a:cs typeface="Tahoma" pitchFamily="34" charset="0"/>
              </a:rPr>
              <a:t>Growth of “Hoovervilles”</a:t>
            </a:r>
            <a:endParaRPr lang="en-US" sz="4400" dirty="0" smtClean="0">
              <a:solidFill>
                <a:schemeClr val="tx1"/>
              </a:solidFill>
              <a:latin typeface="Bookman Old Style" pitchFamily="18" charset="0"/>
            </a:endParaRPr>
          </a:p>
        </p:txBody>
      </p:sp>
      <p:pic>
        <p:nvPicPr>
          <p:cNvPr id="7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74485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0" y="579120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500" b="1"/>
              <a:t>Fact: In 1932, 273,000 families were evicted from their homes. Here: A Hooverville in Portland, Oregon.</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304800"/>
            <a:ext cx="9144000" cy="838200"/>
          </a:xfrm>
        </p:spPr>
        <p:txBody>
          <a:bodyPr/>
          <a:lstStyle/>
          <a:p>
            <a:pPr eaLnBrk="1" hangingPunct="1">
              <a:defRPr/>
            </a:pPr>
            <a:r>
              <a:rPr lang="en-US" sz="4400" b="1" dirty="0" smtClean="0">
                <a:latin typeface="Tahoma" pitchFamily="34" charset="0"/>
                <a:ea typeface="Tahoma" pitchFamily="34" charset="0"/>
                <a:cs typeface="Tahoma" pitchFamily="34" charset="0"/>
              </a:rPr>
              <a:t>Growth of “Hoovervilles”</a:t>
            </a:r>
            <a:endParaRPr lang="en-US" sz="4400" dirty="0" smtClean="0">
              <a:latin typeface="Bookman Old Style" pitchFamily="18" charset="0"/>
            </a:endParaRPr>
          </a:p>
        </p:txBody>
      </p:sp>
      <p:sp>
        <p:nvSpPr>
          <p:cNvPr id="9219" name="Text Box 3"/>
          <p:cNvSpPr txBox="1">
            <a:spLocks noChangeArrowheads="1"/>
          </p:cNvSpPr>
          <p:nvPr/>
        </p:nvSpPr>
        <p:spPr bwMode="auto">
          <a:xfrm>
            <a:off x="3048000" y="6324600"/>
            <a:ext cx="556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t>Dwellers in Local Hooverville (Circleville, Ohio)</a:t>
            </a:r>
            <a:r>
              <a:rPr lang="en-US" altLang="en-US"/>
              <a:t> </a:t>
            </a: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534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304800"/>
            <a:ext cx="9144000" cy="685800"/>
          </a:xfrm>
        </p:spPr>
        <p:txBody>
          <a:bodyPr/>
          <a:lstStyle/>
          <a:p>
            <a:pPr eaLnBrk="1" hangingPunct="1">
              <a:defRPr/>
            </a:pPr>
            <a:r>
              <a:rPr lang="en-US" sz="4400" b="1" dirty="0" smtClean="0">
                <a:latin typeface="Tahoma" pitchFamily="34" charset="0"/>
                <a:ea typeface="Tahoma" pitchFamily="34" charset="0"/>
                <a:cs typeface="Tahoma" pitchFamily="34" charset="0"/>
              </a:rPr>
              <a:t>Growth of “Hoovervilles”</a:t>
            </a:r>
            <a:endParaRPr lang="en-US" sz="4400" dirty="0" smtClean="0">
              <a:latin typeface="Bookman Old Style" pitchFamily="18" charset="0"/>
            </a:endParaRPr>
          </a:p>
        </p:txBody>
      </p:sp>
      <p:sp>
        <p:nvSpPr>
          <p:cNvPr id="10243" name="Text Box 3"/>
          <p:cNvSpPr txBox="1">
            <a:spLocks noChangeArrowheads="1"/>
          </p:cNvSpPr>
          <p:nvPr/>
        </p:nvSpPr>
        <p:spPr bwMode="auto">
          <a:xfrm>
            <a:off x="2286000" y="62484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Former Skinner and Eddy Shipyard</a:t>
            </a:r>
            <a:r>
              <a:rPr lang="en-US" altLang="en-US"/>
              <a:t> </a:t>
            </a:r>
            <a:r>
              <a:rPr lang="en-US" altLang="en-US" b="1"/>
              <a:t>(Seatle)</a:t>
            </a:r>
            <a:r>
              <a:rPr lang="en-US" altLang="en-US"/>
              <a:t> </a:t>
            </a:r>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5980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9144000" cy="990600"/>
          </a:xfrm>
        </p:spPr>
        <p:txBody>
          <a:bodyPr/>
          <a:lstStyle/>
          <a:p>
            <a:pPr eaLnBrk="1" hangingPunct="1">
              <a:defRPr/>
            </a:pPr>
            <a:r>
              <a:rPr lang="en-US" sz="4400" b="1" dirty="0" smtClean="0">
                <a:latin typeface="Tahoma" pitchFamily="34" charset="0"/>
                <a:ea typeface="Tahoma" pitchFamily="34" charset="0"/>
                <a:cs typeface="Tahoma" pitchFamily="34" charset="0"/>
              </a:rPr>
              <a:t>The Bonus Army</a:t>
            </a:r>
          </a:p>
        </p:txBody>
      </p:sp>
      <p:sp>
        <p:nvSpPr>
          <p:cNvPr id="20486" name="Text Box 6"/>
          <p:cNvSpPr txBox="1">
            <a:spLocks noChangeArrowheads="1"/>
          </p:cNvSpPr>
          <p:nvPr/>
        </p:nvSpPr>
        <p:spPr bwMode="auto">
          <a:xfrm>
            <a:off x="152400" y="990600"/>
            <a:ext cx="8991600" cy="7110413"/>
          </a:xfrm>
          <a:prstGeom prst="rect">
            <a:avLst/>
          </a:prstGeom>
          <a:noFill/>
          <a:ln w="9525">
            <a:noFill/>
            <a:miter lim="800000"/>
            <a:headEnd/>
            <a:tailEnd/>
          </a:ln>
        </p:spPr>
        <p:txBody>
          <a:bodyPr>
            <a:spAutoFit/>
          </a:bodyPr>
          <a:lstStyle/>
          <a:p>
            <a:pPr>
              <a:spcBef>
                <a:spcPct val="50000"/>
              </a:spcBef>
              <a:defRPr/>
            </a:pPr>
            <a:r>
              <a:rPr lang="en-US" sz="3000" dirty="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Bonus Army was made up of more than 15,000 World War I veterans, who demonstrated in Washington, D.C. seeking immediate payment of a "bonus" they believed they had been promised. </a:t>
            </a:r>
          </a:p>
          <a:p>
            <a:pPr>
              <a:spcBef>
                <a:spcPct val="50000"/>
              </a:spcBef>
              <a:defRPr/>
            </a:pPr>
            <a:endParaRPr lang="en-US" sz="10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spcBef>
                <a:spcPts val="0"/>
              </a:spcBef>
              <a:buFont typeface="Arial" charset="0"/>
              <a:buChar char="•"/>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 Hoover insisted the veterans were influenced by Communists and other agitators and called out the U.S. army to break up the Bonus Army’s camps and disperse the veterans. </a:t>
            </a:r>
          </a:p>
          <a:p>
            <a:pPr>
              <a:spcBef>
                <a:spcPct val="50000"/>
              </a:spcBef>
              <a:buFont typeface="Arial" charset="0"/>
              <a:buChar char="•"/>
              <a:defRPr/>
            </a:pPr>
            <a:r>
              <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rPr>
              <a:t> News photographs showing tanks and tear gas being used against war veterans destroyed what little popularity Hoover had left. </a:t>
            </a:r>
          </a:p>
          <a:p>
            <a:pPr>
              <a:spcBef>
                <a:spcPct val="50000"/>
              </a:spcBef>
              <a:defRPr/>
            </a:pPr>
            <a:endParaRPr lang="en-US" sz="30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spcBef>
                <a:spcPct val="50000"/>
              </a:spcBef>
              <a:defRPr/>
            </a:pPr>
            <a:endParaRPr lang="en-US" sz="3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Effect transition="in" filter="randombar(horizontal)">
                                      <p:cBhvr>
                                        <p:cTn id="7" dur="1000"/>
                                        <p:tgtEl>
                                          <p:spTgt spid="204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0486">
                                            <p:txEl>
                                              <p:pRg st="2" end="2"/>
                                            </p:txEl>
                                          </p:spTgt>
                                        </p:tgtEl>
                                        <p:attrNameLst>
                                          <p:attrName>style.visibility</p:attrName>
                                        </p:attrNameLst>
                                      </p:cBhvr>
                                      <p:to>
                                        <p:strVal val="visible"/>
                                      </p:to>
                                    </p:set>
                                    <p:animEffect transition="in" filter="randombar(horizontal)">
                                      <p:cBhvr>
                                        <p:cTn id="12" dur="1000"/>
                                        <p:tgtEl>
                                          <p:spTgt spid="2048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20486">
                                            <p:txEl>
                                              <p:pRg st="3" end="3"/>
                                            </p:txEl>
                                          </p:spTgt>
                                        </p:tgtEl>
                                        <p:attrNameLst>
                                          <p:attrName>style.visibility</p:attrName>
                                        </p:attrNameLst>
                                      </p:cBhvr>
                                      <p:to>
                                        <p:strVal val="visible"/>
                                      </p:to>
                                    </p:set>
                                    <p:animEffect transition="in" filter="randombar(horizontal)">
                                      <p:cBhvr>
                                        <p:cTn id="17" dur="1000"/>
                                        <p:tgtEl>
                                          <p:spTgt spid="204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220</TotalTime>
  <Words>793</Words>
  <Application>Microsoft Office PowerPoint</Application>
  <PresentationFormat>On-screen Show (4:3)</PresentationFormat>
  <Paragraphs>88</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Wingdings</vt:lpstr>
      <vt:lpstr>Tahoma</vt:lpstr>
      <vt:lpstr>Bookman Old Style</vt:lpstr>
      <vt:lpstr>Times New Roman</vt:lpstr>
      <vt:lpstr>Digital Dots</vt:lpstr>
      <vt:lpstr>Hoover’s Response to the Great Depression: 1929-1933 </vt:lpstr>
      <vt:lpstr>Hoover’s Response to the Great Depression: 1929-1933</vt:lpstr>
      <vt:lpstr>What were “Hoovervilles”?</vt:lpstr>
      <vt:lpstr>Growth of “Hoovervilles”</vt:lpstr>
      <vt:lpstr>Growth of “Hoovervilles”</vt:lpstr>
      <vt:lpstr>Growth of “Hoovervilles”</vt:lpstr>
      <vt:lpstr>Growth of “Hoovervilles”</vt:lpstr>
      <vt:lpstr>Growth of “Hoovervilles”</vt:lpstr>
      <vt:lpstr>The Bonus Army</vt:lpstr>
      <vt:lpstr>the Bonus Army</vt:lpstr>
      <vt:lpstr>the Bonus Army</vt:lpstr>
      <vt:lpstr>the Bonus Army</vt:lpstr>
      <vt:lpstr>PowerPoint Presentation</vt:lpstr>
      <vt:lpstr>PowerPoint Presentation</vt:lpstr>
      <vt:lpstr>PowerPoint Presentation</vt:lpstr>
      <vt:lpstr>PowerPoint Presentation</vt:lpstr>
      <vt:lpstr>PowerPoint Presentation</vt:lpstr>
      <vt:lpstr> "The land just blew away; we had to go somewhere." -- Kansas preacher, June, 1936  </vt:lpstr>
      <vt:lpstr>PowerPoint Presentation</vt:lpstr>
      <vt:lpstr>Escaping the Dust Bowl</vt:lpstr>
      <vt:lpstr>Migrant Workers</vt:lpstr>
      <vt:lpstr> </vt:lpstr>
    </vt:vector>
  </TitlesOfParts>
  <Company>All American Handyman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Hoovervilles</dc:title>
  <dc:creator>Larry Vonderchek</dc:creator>
  <cp:lastModifiedBy>Alison Mc Lin</cp:lastModifiedBy>
  <cp:revision>36</cp:revision>
  <dcterms:created xsi:type="dcterms:W3CDTF">2007-02-21T22:20:20Z</dcterms:created>
  <dcterms:modified xsi:type="dcterms:W3CDTF">2019-01-10T21:57:25Z</dcterms:modified>
</cp:coreProperties>
</file>