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90" r:id="rId3"/>
    <p:sldId id="291" r:id="rId4"/>
    <p:sldId id="292" r:id="rId5"/>
    <p:sldId id="293" r:id="rId6"/>
    <p:sldId id="295" r:id="rId7"/>
    <p:sldId id="318" r:id="rId8"/>
    <p:sldId id="323" r:id="rId9"/>
    <p:sldId id="268" r:id="rId10"/>
    <p:sldId id="278" r:id="rId11"/>
    <p:sldId id="316" r:id="rId12"/>
    <p:sldId id="321" r:id="rId13"/>
    <p:sldId id="302" r:id="rId14"/>
    <p:sldId id="287" r:id="rId15"/>
    <p:sldId id="259" r:id="rId16"/>
    <p:sldId id="267" r:id="rId17"/>
    <p:sldId id="275" r:id="rId18"/>
    <p:sldId id="260" r:id="rId19"/>
    <p:sldId id="271" r:id="rId20"/>
    <p:sldId id="258" r:id="rId21"/>
    <p:sldId id="306" r:id="rId22"/>
    <p:sldId id="324" r:id="rId23"/>
    <p:sldId id="270" r:id="rId24"/>
    <p:sldId id="296" r:id="rId25"/>
    <p:sldId id="288" r:id="rId26"/>
    <p:sldId id="303" r:id="rId27"/>
    <p:sldId id="307" r:id="rId28"/>
    <p:sldId id="279" r:id="rId29"/>
    <p:sldId id="304" r:id="rId30"/>
    <p:sldId id="308" r:id="rId31"/>
    <p:sldId id="277" r:id="rId32"/>
    <p:sldId id="261" r:id="rId33"/>
    <p:sldId id="262" r:id="rId34"/>
    <p:sldId id="263" r:id="rId35"/>
    <p:sldId id="264" r:id="rId36"/>
    <p:sldId id="309" r:id="rId37"/>
    <p:sldId id="305" r:id="rId38"/>
    <p:sldId id="315" r:id="rId3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20" autoAdjust="0"/>
    <p:restoredTop sz="87992" autoAdjust="0"/>
  </p:normalViewPr>
  <p:slideViewPr>
    <p:cSldViewPr>
      <p:cViewPr varScale="1">
        <p:scale>
          <a:sx n="84" d="100"/>
          <a:sy n="84" d="100"/>
        </p:scale>
        <p:origin x="360" y="84"/>
      </p:cViewPr>
      <p:guideLst>
        <p:guide orient="horz" pos="2160"/>
        <p:guide pos="2880"/>
      </p:guideLst>
    </p:cSldViewPr>
  </p:slideViewPr>
  <p:outlineViewPr>
    <p:cViewPr>
      <p:scale>
        <a:sx n="33" d="100"/>
        <a:sy n="33" d="100"/>
      </p:scale>
      <p:origin x="0" y="1905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12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9A042782-D3F4-48A2-A942-630D276FF13B}" type="datetimeFigureOut">
              <a:rPr lang="en-US"/>
              <a:pPr>
                <a:defRPr/>
              </a:pPr>
              <a:t>10/8/2019</a:t>
            </a:fld>
            <a:endParaRPr lang="en-US"/>
          </a:p>
        </p:txBody>
      </p:sp>
      <p:sp>
        <p:nvSpPr>
          <p:cNvPr id="5018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12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F5DC446-D840-4ACE-B055-4C76700122F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YouTube video clip: https://www.youtube.com/watch?v=RRhjqqe750A</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CA4741-37D9-45D6-8547-5D4EF83567B9}" type="slidenum">
              <a:rPr lang="en-US" altLang="en-US"/>
              <a:pPr/>
              <a:t>8</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https://www.youtube.com/watch?v=5rredHTyKaQ</a:t>
            </a: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E0A1BBE-51F2-47EB-AD65-6F09D6364616}" type="slidenum">
              <a:rPr lang="en-US" altLang="en-US"/>
              <a:pPr/>
              <a:t>22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Ro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Play sound clip: Ellis Island Voice 1 (double-click on icon)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Ro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Double-click on sound icon to play interview</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3673475"/>
            <a:ext cx="6172200" cy="1263650"/>
          </a:xfrm>
        </p:spPr>
        <p:txBody>
          <a:bodyPr>
            <a:spAutoFit/>
          </a:bodyPr>
          <a:lstStyle>
            <a:lvl1pPr>
              <a:lnSpc>
                <a:spcPct val="80000"/>
              </a:lnSpc>
              <a:defRPr sz="4800"/>
            </a:lvl1pPr>
          </a:lstStyle>
          <a:p>
            <a:r>
              <a:rPr lang="en-US"/>
              <a:t>Click to edit Master title style</a:t>
            </a:r>
          </a:p>
        </p:txBody>
      </p:sp>
      <p:sp>
        <p:nvSpPr>
          <p:cNvPr id="3075" name="Rectangle 3"/>
          <p:cNvSpPr>
            <a:spLocks noGrp="1" noChangeArrowheads="1"/>
          </p:cNvSpPr>
          <p:nvPr>
            <p:ph type="subTitle" idx="1"/>
          </p:nvPr>
        </p:nvSpPr>
        <p:spPr>
          <a:xfrm>
            <a:off x="685800" y="5105400"/>
            <a:ext cx="6172200" cy="609600"/>
          </a:xfrm>
        </p:spPr>
        <p:txBody>
          <a:bodyPr/>
          <a:lstStyle>
            <a:lvl1pPr marL="0" indent="0">
              <a:buFontTx/>
              <a:buNone/>
              <a:defRPr sz="2800"/>
            </a:lvl1pPr>
          </a:lstStyle>
          <a:p>
            <a:r>
              <a:rPr lang="en-US"/>
              <a:t>Click to edit Master subtitle style</a:t>
            </a:r>
          </a:p>
        </p:txBody>
      </p:sp>
      <p:sp>
        <p:nvSpPr>
          <p:cNvPr id="4" name="Rectangle 4"/>
          <p:cNvSpPr>
            <a:spLocks noGrp="1" noChangeArrowheads="1"/>
          </p:cNvSpPr>
          <p:nvPr>
            <p:ph type="dt" sz="half" idx="10"/>
          </p:nvPr>
        </p:nvSpPr>
        <p:spPr>
          <a:xfrm>
            <a:off x="685800" y="5943600"/>
            <a:ext cx="1905000" cy="45720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5943600"/>
            <a:ext cx="32004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629400" y="5943600"/>
            <a:ext cx="1905000" cy="457200"/>
          </a:xfrm>
        </p:spPr>
        <p:txBody>
          <a:bodyPr/>
          <a:lstStyle>
            <a:lvl1pPr>
              <a:defRPr/>
            </a:lvl1pPr>
          </a:lstStyle>
          <a:p>
            <a:fld id="{F4A74FA7-C063-4B51-B08E-7079360B1722}" type="slidenum">
              <a:rPr lang="en-US" altLang="en-US"/>
              <a:pPr/>
              <a:t>‹#›</a:t>
            </a:fld>
            <a:endParaRPr lang="en-US" altLang="en-US"/>
          </a:p>
        </p:txBody>
      </p:sp>
    </p:spTree>
    <p:extLst>
      <p:ext uri="{BB962C8B-B14F-4D97-AF65-F5344CB8AC3E}">
        <p14:creationId xmlns:p14="http://schemas.microsoft.com/office/powerpoint/2010/main" val="1554212660"/>
      </p:ext>
    </p:extLst>
  </p:cSld>
  <p:clrMapOvr>
    <a:masterClrMapping/>
  </p:clrMapOvr>
  <p:transition spd="med">
    <p:blinds/>
    <p:sndAc>
      <p:stSnd>
        <p:snd r:embed="rId1" name="arrow.wav"/>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FBEB8E0-E045-4795-8315-B23B080CC27C}" type="slidenum">
              <a:rPr lang="en-US" altLang="en-US"/>
              <a:pPr/>
              <a:t>‹#›</a:t>
            </a:fld>
            <a:endParaRPr lang="en-US" altLang="en-US"/>
          </a:p>
        </p:txBody>
      </p:sp>
    </p:spTree>
    <p:extLst>
      <p:ext uri="{BB962C8B-B14F-4D97-AF65-F5344CB8AC3E}">
        <p14:creationId xmlns:p14="http://schemas.microsoft.com/office/powerpoint/2010/main" val="1548208332"/>
      </p:ext>
    </p:extLst>
  </p:cSld>
  <p:clrMapOvr>
    <a:masterClrMapping/>
  </p:clrMapOvr>
  <p:transition spd="med">
    <p:blinds/>
    <p:sndAc>
      <p:stSnd>
        <p:snd r:embed="rId1" name="arrow.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143000"/>
            <a:ext cx="1943100"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143000"/>
            <a:ext cx="56769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7A30FE3-9319-4AA1-A70D-AB547761BD4B}" type="slidenum">
              <a:rPr lang="en-US" altLang="en-US"/>
              <a:pPr/>
              <a:t>‹#›</a:t>
            </a:fld>
            <a:endParaRPr lang="en-US" altLang="en-US"/>
          </a:p>
        </p:txBody>
      </p:sp>
    </p:spTree>
    <p:extLst>
      <p:ext uri="{BB962C8B-B14F-4D97-AF65-F5344CB8AC3E}">
        <p14:creationId xmlns:p14="http://schemas.microsoft.com/office/powerpoint/2010/main" val="3166020184"/>
      </p:ext>
    </p:extLst>
  </p:cSld>
  <p:clrMapOvr>
    <a:masterClrMapping/>
  </p:clrMapOvr>
  <p:transition spd="med">
    <p:blinds/>
    <p:sndAc>
      <p:stSnd>
        <p:snd r:embed="rId1" name="arrow.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33A3326-983C-4095-B638-730A0B71140A}" type="slidenum">
              <a:rPr lang="en-US" altLang="en-US"/>
              <a:pPr/>
              <a:t>‹#›</a:t>
            </a:fld>
            <a:endParaRPr lang="en-US" altLang="en-US"/>
          </a:p>
        </p:txBody>
      </p:sp>
    </p:spTree>
    <p:extLst>
      <p:ext uri="{BB962C8B-B14F-4D97-AF65-F5344CB8AC3E}">
        <p14:creationId xmlns:p14="http://schemas.microsoft.com/office/powerpoint/2010/main" val="2942905956"/>
      </p:ext>
    </p:extLst>
  </p:cSld>
  <p:clrMapOvr>
    <a:masterClrMapping/>
  </p:clrMapOvr>
  <p:transition spd="med">
    <p:blinds/>
    <p:sndAc>
      <p:stSnd>
        <p:snd r:embed="rId1" name="arrow.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3279A01-3202-41C7-87F8-4CD3198D9D4F}" type="slidenum">
              <a:rPr lang="en-US" altLang="en-US"/>
              <a:pPr/>
              <a:t>‹#›</a:t>
            </a:fld>
            <a:endParaRPr lang="en-US" altLang="en-US"/>
          </a:p>
        </p:txBody>
      </p:sp>
    </p:spTree>
    <p:extLst>
      <p:ext uri="{BB962C8B-B14F-4D97-AF65-F5344CB8AC3E}">
        <p14:creationId xmlns:p14="http://schemas.microsoft.com/office/powerpoint/2010/main" val="3662471836"/>
      </p:ext>
    </p:extLst>
  </p:cSld>
  <p:clrMapOvr>
    <a:masterClrMapping/>
  </p:clrMapOvr>
  <p:transition spd="med">
    <p:blinds/>
    <p:sndAc>
      <p:stSnd>
        <p:snd r:embed="rId1" name="arrow.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860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CA67330-65F7-4C02-BF7D-2CE17A328CD1}" type="slidenum">
              <a:rPr lang="en-US" altLang="en-US"/>
              <a:pPr/>
              <a:t>‹#›</a:t>
            </a:fld>
            <a:endParaRPr lang="en-US" altLang="en-US"/>
          </a:p>
        </p:txBody>
      </p:sp>
    </p:spTree>
    <p:extLst>
      <p:ext uri="{BB962C8B-B14F-4D97-AF65-F5344CB8AC3E}">
        <p14:creationId xmlns:p14="http://schemas.microsoft.com/office/powerpoint/2010/main" val="1028466823"/>
      </p:ext>
    </p:extLst>
  </p:cSld>
  <p:clrMapOvr>
    <a:masterClrMapping/>
  </p:clrMapOvr>
  <p:transition spd="med">
    <p:blinds/>
    <p:sndAc>
      <p:stSnd>
        <p:snd r:embed="rId1" name="arrow.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A0A9DD21-0E60-4012-A416-51058C1D1828}" type="slidenum">
              <a:rPr lang="en-US" altLang="en-US"/>
              <a:pPr/>
              <a:t>‹#›</a:t>
            </a:fld>
            <a:endParaRPr lang="en-US" altLang="en-US"/>
          </a:p>
        </p:txBody>
      </p:sp>
    </p:spTree>
    <p:extLst>
      <p:ext uri="{BB962C8B-B14F-4D97-AF65-F5344CB8AC3E}">
        <p14:creationId xmlns:p14="http://schemas.microsoft.com/office/powerpoint/2010/main" val="214687789"/>
      </p:ext>
    </p:extLst>
  </p:cSld>
  <p:clrMapOvr>
    <a:masterClrMapping/>
  </p:clrMapOvr>
  <p:transition spd="med">
    <p:blinds/>
    <p:sndAc>
      <p:stSnd>
        <p:snd r:embed="rId1" name="arrow.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7818254-B508-4CE8-BF94-6D7EB2CFC34C}" type="slidenum">
              <a:rPr lang="en-US" altLang="en-US"/>
              <a:pPr/>
              <a:t>‹#›</a:t>
            </a:fld>
            <a:endParaRPr lang="en-US" altLang="en-US"/>
          </a:p>
        </p:txBody>
      </p:sp>
    </p:spTree>
    <p:extLst>
      <p:ext uri="{BB962C8B-B14F-4D97-AF65-F5344CB8AC3E}">
        <p14:creationId xmlns:p14="http://schemas.microsoft.com/office/powerpoint/2010/main" val="3576764570"/>
      </p:ext>
    </p:extLst>
  </p:cSld>
  <p:clrMapOvr>
    <a:masterClrMapping/>
  </p:clrMapOvr>
  <p:transition spd="med">
    <p:blinds/>
    <p:sndAc>
      <p:stSnd>
        <p:snd r:embed="rId1" name="arrow.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15E4722-00CB-4265-8311-20A353C57C23}" type="slidenum">
              <a:rPr lang="en-US" altLang="en-US"/>
              <a:pPr/>
              <a:t>‹#›</a:t>
            </a:fld>
            <a:endParaRPr lang="en-US" altLang="en-US"/>
          </a:p>
        </p:txBody>
      </p:sp>
    </p:spTree>
    <p:extLst>
      <p:ext uri="{BB962C8B-B14F-4D97-AF65-F5344CB8AC3E}">
        <p14:creationId xmlns:p14="http://schemas.microsoft.com/office/powerpoint/2010/main" val="4110867325"/>
      </p:ext>
    </p:extLst>
  </p:cSld>
  <p:clrMapOvr>
    <a:masterClrMapping/>
  </p:clrMapOvr>
  <p:transition spd="med">
    <p:blinds/>
    <p:sndAc>
      <p:stSnd>
        <p:snd r:embed="rId1" name="arrow.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0709310-1ADE-438B-8270-F5A52E1B9D1B}" type="slidenum">
              <a:rPr lang="en-US" altLang="en-US"/>
              <a:pPr/>
              <a:t>‹#›</a:t>
            </a:fld>
            <a:endParaRPr lang="en-US" altLang="en-US"/>
          </a:p>
        </p:txBody>
      </p:sp>
    </p:spTree>
    <p:extLst>
      <p:ext uri="{BB962C8B-B14F-4D97-AF65-F5344CB8AC3E}">
        <p14:creationId xmlns:p14="http://schemas.microsoft.com/office/powerpoint/2010/main" val="3813639118"/>
      </p:ext>
    </p:extLst>
  </p:cSld>
  <p:clrMapOvr>
    <a:masterClrMapping/>
  </p:clrMapOvr>
  <p:transition spd="med">
    <p:blinds/>
    <p:sndAc>
      <p:stSnd>
        <p:snd r:embed="rId1" name="arrow.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128619C-D5D2-49B1-852F-B28BA404ED52}" type="slidenum">
              <a:rPr lang="en-US" altLang="en-US"/>
              <a:pPr/>
              <a:t>‹#›</a:t>
            </a:fld>
            <a:endParaRPr lang="en-US" altLang="en-US"/>
          </a:p>
        </p:txBody>
      </p:sp>
    </p:spTree>
    <p:extLst>
      <p:ext uri="{BB962C8B-B14F-4D97-AF65-F5344CB8AC3E}">
        <p14:creationId xmlns:p14="http://schemas.microsoft.com/office/powerpoint/2010/main" val="128912943"/>
      </p:ext>
    </p:extLst>
  </p:cSld>
  <p:clrMapOvr>
    <a:masterClrMapping/>
  </p:clrMapOvr>
  <p:transition spd="med">
    <p:blinds/>
    <p:sndAc>
      <p:stSnd>
        <p:snd r:embed="rId1" name="arrow.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1430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2286000"/>
            <a:ext cx="7772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0198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0198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0198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A65FF7DA-C04D-4F3E-AE66-50E797B6493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39"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ransition spd="med">
    <p:blinds/>
    <p:sndAc>
      <p:stSnd>
        <p:snd r:embed="rId13" name="arrow.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 calcmode="lin" valueType="num">
                                      <p:cBhvr>
                                        <p:cTn id="9" dur="500" fill="hold"/>
                                        <p:tgtEl>
                                          <p:spTgt spid="1026"/>
                                        </p:tgtEl>
                                        <p:attrNameLst>
                                          <p:attrName>style.rotation</p:attrName>
                                        </p:attrNameLst>
                                      </p:cBhvr>
                                      <p:tavLst>
                                        <p:tav tm="0">
                                          <p:val>
                                            <p:fltVal val="360"/>
                                          </p:val>
                                        </p:tav>
                                        <p:tav tm="100000">
                                          <p:val>
                                            <p:fltVal val="0"/>
                                          </p:val>
                                        </p:tav>
                                      </p:tavLst>
                                    </p:anim>
                                    <p:animEffect transition="in" filter="fade">
                                      <p:cBhvr>
                                        <p:cTn id="10" dur="500"/>
                                        <p:tgtEl>
                                          <p:spTgt spid="10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027">
                                            <p:txEl>
                                              <p:pRg st="0" end="0"/>
                                            </p:txEl>
                                          </p:spTgt>
                                        </p:tgtEl>
                                        <p:attrNameLst>
                                          <p:attrName>style.visibility</p:attrName>
                                        </p:attrNameLst>
                                      </p:cBhvr>
                                      <p:to>
                                        <p:strVal val="visible"/>
                                      </p:to>
                                    </p:set>
                                    <p:anim calcmode="lin" valueType="num">
                                      <p:cBhvr>
                                        <p:cTn id="15"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02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02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027">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1027">
                                            <p:txEl>
                                              <p:pRg st="1" end="1"/>
                                            </p:txEl>
                                          </p:spTgt>
                                        </p:tgtEl>
                                        <p:attrNameLst>
                                          <p:attrName>style.visibility</p:attrName>
                                        </p:attrNameLst>
                                      </p:cBhvr>
                                      <p:to>
                                        <p:strVal val="visible"/>
                                      </p:to>
                                    </p:set>
                                    <p:anim calcmode="lin" valueType="num">
                                      <p:cBhvr>
                                        <p:cTn id="21"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027">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1027">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1027">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1027">
                                            <p:txEl>
                                              <p:pRg st="2" end="2"/>
                                            </p:txEl>
                                          </p:spTgt>
                                        </p:tgtEl>
                                        <p:attrNameLst>
                                          <p:attrName>style.visibility</p:attrName>
                                        </p:attrNameLst>
                                      </p:cBhvr>
                                      <p:to>
                                        <p:strVal val="visible"/>
                                      </p:to>
                                    </p:set>
                                    <p:anim calcmode="lin" valueType="num">
                                      <p:cBhvr>
                                        <p:cTn id="27"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027">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1027">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1027">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1027">
                                            <p:txEl>
                                              <p:pRg st="3" end="3"/>
                                            </p:txEl>
                                          </p:spTgt>
                                        </p:tgtEl>
                                        <p:attrNameLst>
                                          <p:attrName>style.visibility</p:attrName>
                                        </p:attrNameLst>
                                      </p:cBhvr>
                                      <p:to>
                                        <p:strVal val="visible"/>
                                      </p:to>
                                    </p:set>
                                    <p:anim calcmode="lin" valueType="num">
                                      <p:cBhvr>
                                        <p:cTn id="33"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027">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1027">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1027">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1027">
                                            <p:txEl>
                                              <p:pRg st="4" end="4"/>
                                            </p:txEl>
                                          </p:spTgt>
                                        </p:tgtEl>
                                        <p:attrNameLst>
                                          <p:attrName>style.visibility</p:attrName>
                                        </p:attrNameLst>
                                      </p:cBhvr>
                                      <p:to>
                                        <p:strVal val="visible"/>
                                      </p:to>
                                    </p:set>
                                    <p:anim calcmode="lin" valueType="num">
                                      <p:cBhvr>
                                        <p:cTn id="39"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027">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027">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49" presetClass="entr" presetSubtype="0" decel="10000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2">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3">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4">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5">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Lst>
      </p:bldP>
    </p:bldLst>
  </p:timing>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Black" pitchFamily="34" charset="0"/>
        </a:defRPr>
      </a:lvl2pPr>
      <a:lvl3pPr algn="l" rtl="0" eaLnBrk="0" fontAlgn="base" hangingPunct="0">
        <a:spcBef>
          <a:spcPct val="0"/>
        </a:spcBef>
        <a:spcAft>
          <a:spcPct val="0"/>
        </a:spcAft>
        <a:defRPr sz="4000">
          <a:solidFill>
            <a:schemeClr val="tx2"/>
          </a:solidFill>
          <a:latin typeface="Arial Black" pitchFamily="34" charset="0"/>
        </a:defRPr>
      </a:lvl3pPr>
      <a:lvl4pPr algn="l" rtl="0" eaLnBrk="0" fontAlgn="base" hangingPunct="0">
        <a:spcBef>
          <a:spcPct val="0"/>
        </a:spcBef>
        <a:spcAft>
          <a:spcPct val="0"/>
        </a:spcAft>
        <a:defRPr sz="4000">
          <a:solidFill>
            <a:schemeClr val="tx2"/>
          </a:solidFill>
          <a:latin typeface="Arial Black" pitchFamily="34" charset="0"/>
        </a:defRPr>
      </a:lvl4pPr>
      <a:lvl5pPr algn="l" rtl="0" eaLnBrk="0" fontAlgn="base" hangingPunct="0">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www.youtube.com/watch?v=5rredHTyKaQ"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audio" Target="../media/audio2.wav"/><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audio" Target="../media/audio1.wav"/></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audio3.wav"/><Relationship Id="rId6" Type="http://schemas.openxmlformats.org/officeDocument/2006/relationships/image" Target="../media/image18.png"/><Relationship Id="rId5" Type="http://schemas.openxmlformats.org/officeDocument/2006/relationships/image" Target="../media/image19.jpeg"/><Relationship Id="rId4" Type="http://schemas.openxmlformats.org/officeDocument/2006/relationships/audio" Target="../media/audio1.wav"/></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hyperlink" Target="https://www.youtube.com/watch?v=RRhjqqe750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990600"/>
            <a:ext cx="6172200" cy="2209800"/>
          </a:xfrm>
        </p:spPr>
        <p:txBody>
          <a:bodyPr/>
          <a:lstStyle/>
          <a:p>
            <a:pPr algn="ctr" eaLnBrk="1" hangingPunct="1"/>
            <a:r>
              <a:rPr lang="en-US" altLang="en-US" smtClean="0">
                <a:solidFill>
                  <a:schemeClr val="folHlink"/>
                </a:solidFill>
              </a:rPr>
              <a:t>Lecture: </a:t>
            </a:r>
            <a:br>
              <a:rPr lang="en-US" altLang="en-US" smtClean="0">
                <a:solidFill>
                  <a:schemeClr val="folHlink"/>
                </a:solidFill>
              </a:rPr>
            </a:br>
            <a:r>
              <a:rPr lang="en-US" altLang="en-US" smtClean="0">
                <a:solidFill>
                  <a:schemeClr val="folHlink"/>
                </a:solidFill>
              </a:rPr>
              <a:t/>
            </a:r>
            <a:br>
              <a:rPr lang="en-US" altLang="en-US" smtClean="0">
                <a:solidFill>
                  <a:schemeClr val="folHlink"/>
                </a:solidFill>
              </a:rPr>
            </a:br>
            <a:r>
              <a:rPr lang="en-US" altLang="en-US" i="1" smtClean="0">
                <a:solidFill>
                  <a:srgbClr val="FFFF00"/>
                </a:solidFill>
              </a:rPr>
              <a:t>Immigration &amp; Intolerance</a:t>
            </a:r>
          </a:p>
        </p:txBody>
      </p:sp>
      <p:sp>
        <p:nvSpPr>
          <p:cNvPr id="6147" name="Rectangle 3"/>
          <p:cNvSpPr>
            <a:spLocks noGrp="1" noChangeArrowheads="1"/>
          </p:cNvSpPr>
          <p:nvPr>
            <p:ph type="subTitle" idx="1"/>
          </p:nvPr>
        </p:nvSpPr>
        <p:spPr>
          <a:xfrm>
            <a:off x="685800" y="4191000"/>
            <a:ext cx="7620000" cy="609600"/>
          </a:xfrm>
        </p:spPr>
        <p:txBody>
          <a:bodyPr/>
          <a:lstStyle/>
          <a:p>
            <a:pPr eaLnBrk="1" hangingPunct="1">
              <a:defRPr/>
            </a:pPr>
            <a:r>
              <a:rPr lang="en-US" b="1" dirty="0" smtClean="0">
                <a:solidFill>
                  <a:schemeClr val="accent1">
                    <a:lumMod val="20000"/>
                    <a:lumOff val="80000"/>
                  </a:schemeClr>
                </a:solidFill>
              </a:rPr>
              <a:t>Immigration to the United States 1880-1920</a:t>
            </a:r>
          </a:p>
        </p:txBody>
      </p:sp>
      <p:pic>
        <p:nvPicPr>
          <p:cNvPr id="4100" name="Picture 4" descr="C:\Users\Owner\Desktop\TpT Products Posted\TpT U.S. History\TpT Unit 2 Immigration &amp; Industrialization U.S\TN, .TpT  Immigration &amp; Intolerance\Pics\new c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10" y="6019800"/>
            <a:ext cx="4034790" cy="646331"/>
          </a:xfrm>
          <a:prstGeom prst="rect">
            <a:avLst/>
          </a:prstGeom>
          <a:solidFill>
            <a:schemeClr val="accent6">
              <a:lumMod val="75000"/>
            </a:schemeClr>
          </a:solidFill>
        </p:spPr>
        <p:txBody>
          <a:bodyPr wrap="square">
            <a:spAutoFit/>
          </a:bodyPr>
          <a:lstStyle/>
          <a:p>
            <a:r>
              <a:rPr lang="en-US" altLang="en-US" sz="1800" dirty="0" smtClean="0">
                <a:solidFill>
                  <a:schemeClr val="folHlink"/>
                </a:solidFill>
              </a:rPr>
              <a:t>(animate the slide </a:t>
            </a:r>
            <a:r>
              <a:rPr lang="en-US" altLang="en-US" sz="1800" dirty="0" err="1" smtClean="0">
                <a:solidFill>
                  <a:srgbClr val="FFFF00"/>
                </a:solidFill>
              </a:rPr>
              <a:t>SlideShow</a:t>
            </a:r>
            <a:r>
              <a:rPr lang="en-US" altLang="en-US" sz="1800" dirty="0" smtClean="0">
                <a:solidFill>
                  <a:srgbClr val="FFFF00"/>
                </a:solidFill>
              </a:rPr>
              <a:t> &gt; From Current Slide</a:t>
            </a:r>
            <a:r>
              <a:rPr lang="en-US" altLang="en-US" sz="1800" dirty="0" smtClean="0">
                <a:solidFill>
                  <a:schemeClr val="folHlink"/>
                </a:solidFill>
              </a:rPr>
              <a:t>)</a:t>
            </a:r>
            <a:endParaRPr lang="en-US" dirty="0"/>
          </a:p>
        </p:txBody>
      </p:sp>
    </p:spTree>
  </p:cSld>
  <p:clrMapOvr>
    <a:masterClrMapping/>
  </p:clrMapOvr>
  <p:transition spd="med">
    <p:blinds/>
    <p:sndAc>
      <p:stSnd>
        <p:snd r:embed="rId2" name="arrow.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blinds/>
    <p:sndAc>
      <p:stSnd>
        <p:snd r:embed="rId2" name="arrow.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ma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6"/>
          <p:cNvSpPr txBox="1">
            <a:spLocks noChangeArrowheads="1"/>
          </p:cNvSpPr>
          <p:nvPr/>
        </p:nvSpPr>
        <p:spPr bwMode="auto">
          <a:xfrm>
            <a:off x="1295400" y="304800"/>
            <a:ext cx="7010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400" b="1">
                <a:solidFill>
                  <a:srgbClr val="FFFF00"/>
                </a:solidFill>
              </a:rPr>
              <a:t>Europe: Late 1800’s</a:t>
            </a:r>
          </a:p>
        </p:txBody>
      </p:sp>
    </p:spTree>
  </p:cSld>
  <p:clrMapOvr>
    <a:masterClrMapping/>
  </p:clrMapOvr>
  <p:transition spd="med">
    <p:blinds/>
    <p:sndAc>
      <p:stSnd>
        <p:snd r:embed="rId2" name="arrow.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solidFill>
                  <a:srgbClr val="A50021"/>
                </a:solidFill>
              </a:rPr>
              <a:t>Directions</a:t>
            </a:r>
          </a:p>
        </p:txBody>
      </p:sp>
      <p:sp>
        <p:nvSpPr>
          <p:cNvPr id="16387" name="Content Placeholder 2"/>
          <p:cNvSpPr>
            <a:spLocks noGrp="1"/>
          </p:cNvSpPr>
          <p:nvPr>
            <p:ph idx="1"/>
          </p:nvPr>
        </p:nvSpPr>
        <p:spPr/>
        <p:txBody>
          <a:bodyPr/>
          <a:lstStyle/>
          <a:p>
            <a:r>
              <a:rPr lang="en-US" altLang="en-US" sz="4800" dirty="0" smtClean="0"/>
              <a:t>As you </a:t>
            </a:r>
            <a:r>
              <a:rPr lang="en-US" altLang="en-US" sz="4800" dirty="0" smtClean="0"/>
              <a:t>reads through the presentation</a:t>
            </a:r>
            <a:r>
              <a:rPr lang="en-US" altLang="en-US" sz="4800" dirty="0" smtClean="0"/>
              <a:t>, complete your CLOZE notes on the left-side of your worksheet</a:t>
            </a:r>
          </a:p>
        </p:txBody>
      </p:sp>
    </p:spTree>
  </p:cSld>
  <p:clrMapOvr>
    <a:masterClrMapping/>
  </p:clrMapOvr>
  <p:transition spd="med">
    <p:blinds/>
    <p:sndAc>
      <p:stSnd>
        <p:snd r:embed="rId2" name="arrow.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304800"/>
            <a:ext cx="7772400" cy="609600"/>
          </a:xfrm>
        </p:spPr>
        <p:txBody>
          <a:bodyPr/>
          <a:lstStyle/>
          <a:p>
            <a:pPr algn="ctr"/>
            <a:r>
              <a:rPr lang="en-US" altLang="en-US" sz="4400" smtClean="0">
                <a:solidFill>
                  <a:srgbClr val="FFFF00"/>
                </a:solidFill>
              </a:rPr>
              <a:t>The Great Migration</a:t>
            </a:r>
          </a:p>
        </p:txBody>
      </p:sp>
      <p:sp>
        <p:nvSpPr>
          <p:cNvPr id="17411" name="Rectangle 3"/>
          <p:cNvSpPr>
            <a:spLocks noGrp="1" noChangeArrowheads="1"/>
          </p:cNvSpPr>
          <p:nvPr>
            <p:ph type="body" idx="1"/>
          </p:nvPr>
        </p:nvSpPr>
        <p:spPr>
          <a:xfrm>
            <a:off x="228600" y="1066800"/>
            <a:ext cx="8610600" cy="4724400"/>
          </a:xfrm>
        </p:spPr>
        <p:txBody>
          <a:bodyPr/>
          <a:lstStyle/>
          <a:p>
            <a:pPr>
              <a:lnSpc>
                <a:spcPct val="90000"/>
              </a:lnSpc>
            </a:pPr>
            <a:r>
              <a:rPr lang="en-US" altLang="en-US" smtClean="0"/>
              <a:t>From 1880-1921 a record setting </a:t>
            </a:r>
            <a:r>
              <a:rPr lang="en-US" altLang="en-US" smtClean="0">
                <a:solidFill>
                  <a:schemeClr val="hlink"/>
                </a:solidFill>
              </a:rPr>
              <a:t>23 million</a:t>
            </a:r>
            <a:r>
              <a:rPr lang="en-US" altLang="en-US" smtClean="0"/>
              <a:t> immigrants arrived on America’s shores in what one scholar called </a:t>
            </a:r>
            <a:r>
              <a:rPr lang="en-US" altLang="en-US" smtClean="0">
                <a:solidFill>
                  <a:schemeClr val="hlink"/>
                </a:solidFill>
              </a:rPr>
              <a:t>“the largest mass movement in human history</a:t>
            </a:r>
            <a:r>
              <a:rPr lang="en-US" altLang="en-US" smtClean="0"/>
              <a:t/>
            </a:r>
            <a:br>
              <a:rPr lang="en-US" altLang="en-US" smtClean="0"/>
            </a:br>
            <a:endParaRPr lang="en-US" altLang="en-US" smtClean="0"/>
          </a:p>
          <a:p>
            <a:pPr>
              <a:lnSpc>
                <a:spcPct val="90000"/>
              </a:lnSpc>
            </a:pPr>
            <a:r>
              <a:rPr lang="en-US" altLang="en-US" smtClean="0"/>
              <a:t>At this time, the United States had </a:t>
            </a:r>
            <a:r>
              <a:rPr lang="en-US" altLang="en-US" smtClean="0">
                <a:solidFill>
                  <a:schemeClr val="hlink"/>
                </a:solidFill>
              </a:rPr>
              <a:t>no quotas</a:t>
            </a:r>
            <a:r>
              <a:rPr lang="en-US" altLang="en-US" smtClean="0"/>
              <a:t>, or limits, how many immigrants from a particular country could enter the U.S. Nor did it require immigrants to have a </a:t>
            </a:r>
            <a:r>
              <a:rPr lang="en-US" altLang="en-US" smtClean="0">
                <a:solidFill>
                  <a:schemeClr val="hlink"/>
                </a:solidFill>
              </a:rPr>
              <a:t>passport </a:t>
            </a:r>
            <a:r>
              <a:rPr lang="en-US" altLang="en-US" smtClean="0"/>
              <a:t>or special entrance papers.</a:t>
            </a:r>
          </a:p>
        </p:txBody>
      </p:sp>
    </p:spTree>
  </p:cSld>
  <p:clrMapOvr>
    <a:masterClrMapping/>
  </p:clrMapOvr>
  <p:transition spd="med">
    <p:blinds/>
    <p:sndAc>
      <p:stSnd>
        <p:snd r:embed="rId2" name="arrow.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228600"/>
            <a:ext cx="7772400" cy="914400"/>
          </a:xfrm>
        </p:spPr>
        <p:txBody>
          <a:bodyPr/>
          <a:lstStyle/>
          <a:p>
            <a:pPr algn="ctr"/>
            <a:r>
              <a:rPr lang="en-US" altLang="en-US" smtClean="0">
                <a:solidFill>
                  <a:srgbClr val="FFFF00"/>
                </a:solidFill>
              </a:rPr>
              <a:t>Old Immigrants</a:t>
            </a:r>
          </a:p>
        </p:txBody>
      </p:sp>
      <p:sp>
        <p:nvSpPr>
          <p:cNvPr id="18435" name="Rectangle 3"/>
          <p:cNvSpPr>
            <a:spLocks noGrp="1" noChangeArrowheads="1"/>
          </p:cNvSpPr>
          <p:nvPr>
            <p:ph type="body" idx="1"/>
          </p:nvPr>
        </p:nvSpPr>
        <p:spPr/>
        <p:txBody>
          <a:bodyPr/>
          <a:lstStyle/>
          <a:p>
            <a:endParaRPr lang="en-US" altLang="en-US" smtClean="0"/>
          </a:p>
        </p:txBody>
      </p:sp>
      <p:pic>
        <p:nvPicPr>
          <p:cNvPr id="18436" name="Picture 7" descr="PilgrimsPlymou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1900"/>
            <a:ext cx="9144000"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blinds/>
    <p:sndAc>
      <p:stSnd>
        <p:snd r:embed="rId2" name="arrow.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228600"/>
            <a:ext cx="7772400" cy="914400"/>
          </a:xfrm>
        </p:spPr>
        <p:txBody>
          <a:bodyPr/>
          <a:lstStyle/>
          <a:p>
            <a:pPr algn="ctr" eaLnBrk="1" hangingPunct="1"/>
            <a:r>
              <a:rPr lang="en-US" altLang="en-US" smtClean="0">
                <a:solidFill>
                  <a:srgbClr val="FFFF00"/>
                </a:solidFill>
              </a:rPr>
              <a:t>“Old” Immigrants’</a:t>
            </a:r>
          </a:p>
        </p:txBody>
      </p:sp>
      <p:sp>
        <p:nvSpPr>
          <p:cNvPr id="19459" name="Rectangle 3"/>
          <p:cNvSpPr>
            <a:spLocks noGrp="1" noChangeArrowheads="1"/>
          </p:cNvSpPr>
          <p:nvPr>
            <p:ph type="body" idx="1"/>
          </p:nvPr>
        </p:nvSpPr>
        <p:spPr>
          <a:xfrm>
            <a:off x="228600" y="1143000"/>
            <a:ext cx="8229600" cy="4648200"/>
          </a:xfrm>
        </p:spPr>
        <p:txBody>
          <a:bodyPr/>
          <a:lstStyle/>
          <a:p>
            <a:pPr eaLnBrk="1" hangingPunct="1"/>
            <a:r>
              <a:rPr lang="en-US" altLang="en-US" sz="3600" smtClean="0">
                <a:solidFill>
                  <a:schemeClr val="hlink"/>
                </a:solidFill>
              </a:rPr>
              <a:t>Europeans coming before 1890</a:t>
            </a:r>
          </a:p>
          <a:p>
            <a:pPr lvl="1" eaLnBrk="1" hangingPunct="1"/>
            <a:r>
              <a:rPr lang="en-US" altLang="en-US" sz="3600" smtClean="0"/>
              <a:t>Originated chiefly from </a:t>
            </a:r>
            <a:r>
              <a:rPr lang="en-US" altLang="en-US" sz="3600" smtClean="0">
                <a:solidFill>
                  <a:schemeClr val="accent2"/>
                </a:solidFill>
              </a:rPr>
              <a:t>northern</a:t>
            </a:r>
            <a:r>
              <a:rPr lang="en-US" altLang="en-US" sz="3600" smtClean="0"/>
              <a:t> 		    and </a:t>
            </a:r>
            <a:r>
              <a:rPr lang="en-US" altLang="en-US" sz="3600" smtClean="0">
                <a:solidFill>
                  <a:schemeClr val="accent2"/>
                </a:solidFill>
              </a:rPr>
              <a:t>western</a:t>
            </a:r>
            <a:r>
              <a:rPr lang="en-US" altLang="en-US" sz="3600" smtClean="0"/>
              <a:t> Europe</a:t>
            </a:r>
          </a:p>
          <a:p>
            <a:pPr lvl="1" eaLnBrk="1" hangingPunct="1"/>
            <a:r>
              <a:rPr lang="en-US" altLang="en-US" sz="3600" smtClean="0"/>
              <a:t>Many settled on </a:t>
            </a:r>
            <a:r>
              <a:rPr lang="en-US" altLang="en-US" sz="3600" smtClean="0">
                <a:solidFill>
                  <a:schemeClr val="accent2"/>
                </a:solidFill>
              </a:rPr>
              <a:t>farms in the West</a:t>
            </a:r>
          </a:p>
          <a:p>
            <a:pPr lvl="1" eaLnBrk="1" hangingPunct="1"/>
            <a:r>
              <a:rPr lang="en-US" altLang="en-US" sz="3600" smtClean="0"/>
              <a:t>customs and traditions </a:t>
            </a:r>
            <a:r>
              <a:rPr lang="en-US" altLang="en-US" sz="3600" smtClean="0">
                <a:solidFill>
                  <a:schemeClr val="accent2"/>
                </a:solidFill>
              </a:rPr>
              <a:t>similar</a:t>
            </a:r>
            <a:r>
              <a:rPr lang="en-US" altLang="en-US" sz="3600" smtClean="0"/>
              <a:t> to American way of life</a:t>
            </a:r>
          </a:p>
        </p:txBody>
      </p:sp>
    </p:spTree>
  </p:cSld>
  <p:clrMapOvr>
    <a:masterClrMapping/>
  </p:clrMapOvr>
  <p:transition spd="med">
    <p:blinds/>
    <p:sndAc>
      <p:stSnd>
        <p:snd r:embed="rId2" name="arrow.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ma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6"/>
          <p:cNvSpPr txBox="1">
            <a:spLocks noChangeArrowheads="1"/>
          </p:cNvSpPr>
          <p:nvPr/>
        </p:nvSpPr>
        <p:spPr bwMode="auto">
          <a:xfrm>
            <a:off x="1447800" y="304800"/>
            <a:ext cx="6629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b="1">
                <a:solidFill>
                  <a:srgbClr val="FFFF00"/>
                </a:solidFill>
                <a:latin typeface="Arial Black" panose="020B0A04020102020204" pitchFamily="34" charset="0"/>
              </a:rPr>
              <a:t>Europe: Late 1800’s</a:t>
            </a:r>
          </a:p>
        </p:txBody>
      </p:sp>
    </p:spTree>
  </p:cSld>
  <p:clrMapOvr>
    <a:masterClrMapping/>
  </p:clrMapOvr>
  <p:transition spd="med">
    <p:blinds/>
    <p:sndAc>
      <p:stSnd>
        <p:snd r:embed="rId2" name="arrow.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608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5"/>
          <p:cNvSpPr txBox="1">
            <a:spLocks noChangeArrowheads="1"/>
          </p:cNvSpPr>
          <p:nvPr/>
        </p:nvSpPr>
        <p:spPr bwMode="auto">
          <a:xfrm>
            <a:off x="0" y="304800"/>
            <a:ext cx="9290050" cy="708025"/>
          </a:xfrm>
          <a:prstGeom prst="rect">
            <a:avLst/>
          </a:prstGeom>
          <a:noFill/>
          <a:ln w="9525">
            <a:noFill/>
            <a:miter lim="800000"/>
            <a:headEnd/>
            <a:tailEnd/>
          </a:ln>
        </p:spPr>
        <p:txBody>
          <a:bodyPr>
            <a:spAutoFit/>
          </a:bodyPr>
          <a:lstStyle/>
          <a:p>
            <a:pPr marL="342900" indent="-342900" algn="ctr">
              <a:defRPr/>
            </a:pPr>
            <a:r>
              <a:rPr lang="en-US" sz="4000" b="1" dirty="0">
                <a:solidFill>
                  <a:srgbClr val="FFFF00"/>
                </a:solidFill>
                <a:latin typeface="+mj-lt"/>
              </a:rPr>
              <a:t>New Immigrants</a:t>
            </a:r>
          </a:p>
        </p:txBody>
      </p:sp>
    </p:spTree>
  </p:cSld>
  <p:clrMapOvr>
    <a:masterClrMapping/>
  </p:clrMapOvr>
  <p:transition spd="med">
    <p:blinds/>
    <p:sndAc>
      <p:stSnd>
        <p:snd r:embed="rId2" name="arrow.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38200" y="228600"/>
            <a:ext cx="7772400" cy="914400"/>
          </a:xfrm>
        </p:spPr>
        <p:txBody>
          <a:bodyPr/>
          <a:lstStyle/>
          <a:p>
            <a:pPr algn="ctr" eaLnBrk="1" hangingPunct="1"/>
            <a:r>
              <a:rPr lang="en-US" altLang="en-US" smtClean="0">
                <a:solidFill>
                  <a:srgbClr val="FFFF00"/>
                </a:solidFill>
              </a:rPr>
              <a:t>“New” Immigrants</a:t>
            </a:r>
          </a:p>
        </p:txBody>
      </p:sp>
      <p:sp>
        <p:nvSpPr>
          <p:cNvPr id="22531" name="Rectangle 3"/>
          <p:cNvSpPr>
            <a:spLocks noGrp="1" noChangeArrowheads="1"/>
          </p:cNvSpPr>
          <p:nvPr>
            <p:ph type="body" idx="1"/>
          </p:nvPr>
        </p:nvSpPr>
        <p:spPr>
          <a:xfrm>
            <a:off x="0" y="1143000"/>
            <a:ext cx="8458200" cy="4953000"/>
          </a:xfrm>
        </p:spPr>
        <p:txBody>
          <a:bodyPr/>
          <a:lstStyle/>
          <a:p>
            <a:pPr eaLnBrk="1" hangingPunct="1"/>
            <a:r>
              <a:rPr lang="en-US" altLang="en-US" smtClean="0">
                <a:solidFill>
                  <a:schemeClr val="hlink"/>
                </a:solidFill>
              </a:rPr>
              <a:t>Europeans coming after 1890</a:t>
            </a:r>
          </a:p>
          <a:p>
            <a:pPr lvl="1" eaLnBrk="1" hangingPunct="1"/>
            <a:r>
              <a:rPr lang="en-US" altLang="en-US" smtClean="0"/>
              <a:t>Came in </a:t>
            </a:r>
            <a:r>
              <a:rPr lang="en-US" altLang="en-US" smtClean="0">
                <a:solidFill>
                  <a:schemeClr val="accent2"/>
                </a:solidFill>
              </a:rPr>
              <a:t>greater numbers</a:t>
            </a:r>
            <a:r>
              <a:rPr lang="en-US" altLang="en-US" smtClean="0"/>
              <a:t> than ever 	    before</a:t>
            </a:r>
          </a:p>
          <a:p>
            <a:pPr lvl="1" eaLnBrk="1" hangingPunct="1"/>
            <a:r>
              <a:rPr lang="en-US" altLang="en-US" smtClean="0"/>
              <a:t> from 1901-1910 8,</a:t>
            </a:r>
            <a:r>
              <a:rPr lang="en-US" altLang="en-US" smtClean="0">
                <a:solidFill>
                  <a:schemeClr val="accent2"/>
                </a:solidFill>
              </a:rPr>
              <a:t>800,000 </a:t>
            </a:r>
            <a:r>
              <a:rPr lang="en-US" altLang="en-US" smtClean="0"/>
              <a:t>	  	  	  persons entered the U.S.</a:t>
            </a:r>
          </a:p>
          <a:p>
            <a:pPr lvl="1" eaLnBrk="1" hangingPunct="1"/>
            <a:r>
              <a:rPr lang="en-US" altLang="en-US" smtClean="0"/>
              <a:t>settled in the </a:t>
            </a:r>
            <a:r>
              <a:rPr lang="en-US" altLang="en-US" smtClean="0">
                <a:solidFill>
                  <a:schemeClr val="accent2"/>
                </a:solidFill>
              </a:rPr>
              <a:t>cities</a:t>
            </a:r>
            <a:r>
              <a:rPr lang="en-US" altLang="en-US" smtClean="0"/>
              <a:t> as factory 	   	    	  workers</a:t>
            </a:r>
          </a:p>
          <a:p>
            <a:pPr lvl="1" eaLnBrk="1" hangingPunct="1"/>
            <a:r>
              <a:rPr lang="en-US" altLang="en-US" smtClean="0"/>
              <a:t>customs and traditions </a:t>
            </a:r>
            <a:r>
              <a:rPr lang="en-US" altLang="en-US" smtClean="0">
                <a:solidFill>
                  <a:schemeClr val="accent2"/>
                </a:solidFill>
              </a:rPr>
              <a:t>different </a:t>
            </a:r>
            <a:r>
              <a:rPr lang="en-US" altLang="en-US" smtClean="0"/>
              <a:t>from those of Americans = difficulty in adjusting to American ways of life</a:t>
            </a:r>
          </a:p>
        </p:txBody>
      </p:sp>
    </p:spTree>
  </p:cSld>
  <p:clrMapOvr>
    <a:masterClrMapping/>
  </p:clrMapOvr>
  <p:transition spd="med">
    <p:blinds/>
    <p:sndAc>
      <p:stSnd>
        <p:snd r:embed="rId2" name="arrow.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228600"/>
            <a:ext cx="8763000" cy="609600"/>
          </a:xfrm>
        </p:spPr>
        <p:txBody>
          <a:bodyPr/>
          <a:lstStyle/>
          <a:p>
            <a:pPr algn="ctr" eaLnBrk="1" hangingPunct="1"/>
            <a:r>
              <a:rPr lang="en-US" altLang="en-US" sz="2800" b="1" smtClean="0">
                <a:solidFill>
                  <a:schemeClr val="folHlink"/>
                </a:solidFill>
              </a:rPr>
              <a:t/>
            </a:r>
            <a:br>
              <a:rPr lang="en-US" altLang="en-US" sz="2800" b="1" smtClean="0">
                <a:solidFill>
                  <a:schemeClr val="folHlink"/>
                </a:solidFill>
              </a:rPr>
            </a:br>
            <a:r>
              <a:rPr lang="en-US" altLang="en-US" sz="2800" b="1" smtClean="0">
                <a:solidFill>
                  <a:srgbClr val="FFFF00"/>
                </a:solidFill>
              </a:rPr>
              <a:t>Immigration to the United States 1880-1920</a:t>
            </a:r>
            <a:r>
              <a:rPr lang="en-US" altLang="en-US" sz="3600" smtClean="0">
                <a:solidFill>
                  <a:srgbClr val="FFFF00"/>
                </a:solidFill>
              </a:rPr>
              <a:t> </a:t>
            </a:r>
          </a:p>
        </p:txBody>
      </p:sp>
      <p:pic>
        <p:nvPicPr>
          <p:cNvPr id="23555" name="Picture 5" descr="asset_upload_file224_121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blinds/>
    <p:sndAc>
      <p:stSnd>
        <p:snd r:embed="rId2" name="arrow.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0"/>
            <a:ext cx="7772400" cy="914400"/>
          </a:xfrm>
        </p:spPr>
        <p:txBody>
          <a:bodyPr/>
          <a:lstStyle/>
          <a:p>
            <a:r>
              <a:rPr lang="en-US" altLang="en-US" sz="3600" smtClean="0">
                <a:solidFill>
                  <a:schemeClr val="folHlink"/>
                </a:solidFill>
              </a:rPr>
              <a:t>Immigration Preview Activity</a:t>
            </a:r>
          </a:p>
        </p:txBody>
      </p:sp>
      <p:sp>
        <p:nvSpPr>
          <p:cNvPr id="6147" name="Rectangle 3"/>
          <p:cNvSpPr>
            <a:spLocks noGrp="1" noChangeArrowheads="1"/>
          </p:cNvSpPr>
          <p:nvPr>
            <p:ph type="body" idx="1"/>
          </p:nvPr>
        </p:nvSpPr>
        <p:spPr>
          <a:xfrm>
            <a:off x="685800" y="1143000"/>
            <a:ext cx="7772400" cy="4648200"/>
          </a:xfrm>
        </p:spPr>
        <p:txBody>
          <a:bodyPr/>
          <a:lstStyle/>
          <a:p>
            <a:pPr>
              <a:lnSpc>
                <a:spcPct val="80000"/>
              </a:lnSpc>
            </a:pPr>
            <a:r>
              <a:rPr lang="en-US" altLang="en-US" sz="2800" dirty="0" smtClean="0">
                <a:solidFill>
                  <a:schemeClr val="hlink"/>
                </a:solidFill>
              </a:rPr>
              <a:t>Pair Share: What is one principle or ideal that can be extracted from the </a:t>
            </a:r>
            <a:r>
              <a:rPr lang="en-US" altLang="en-US" sz="2800" dirty="0" smtClean="0">
                <a:solidFill>
                  <a:schemeClr val="hlink"/>
                </a:solidFill>
              </a:rPr>
              <a:t>following quotes?</a:t>
            </a:r>
            <a:endParaRPr lang="en-US" altLang="en-US" sz="2800" dirty="0" smtClean="0">
              <a:solidFill>
                <a:schemeClr val="accent2"/>
              </a:solidFill>
            </a:endParaRPr>
          </a:p>
          <a:p>
            <a:pPr>
              <a:lnSpc>
                <a:spcPct val="80000"/>
              </a:lnSpc>
            </a:pPr>
            <a:r>
              <a:rPr lang="en-US" altLang="en-US" sz="2800" dirty="0" smtClean="0">
                <a:solidFill>
                  <a:schemeClr val="accent2"/>
                </a:solidFill>
              </a:rPr>
              <a:t>Quote Set 1:</a:t>
            </a:r>
            <a:r>
              <a:rPr lang="en-US" altLang="en-US" sz="2800" dirty="0" smtClean="0"/>
              <a:t> </a:t>
            </a:r>
          </a:p>
          <a:p>
            <a:pPr lvl="1">
              <a:lnSpc>
                <a:spcPct val="80000"/>
              </a:lnSpc>
            </a:pPr>
            <a:r>
              <a:rPr lang="en-US" altLang="en-US" sz="2400" i="1" dirty="0" smtClean="0"/>
              <a:t>We hold these truths to be self-evident, that all men are created equal.</a:t>
            </a:r>
          </a:p>
          <a:p>
            <a:pPr lvl="2">
              <a:lnSpc>
                <a:spcPct val="80000"/>
              </a:lnSpc>
            </a:pPr>
            <a:r>
              <a:rPr lang="en-US" altLang="en-US" sz="2000" dirty="0" smtClean="0"/>
              <a:t>Thomas Jefferson, in the Declaration of Independence, 1776</a:t>
            </a:r>
          </a:p>
          <a:p>
            <a:pPr lvl="2">
              <a:lnSpc>
                <a:spcPct val="80000"/>
              </a:lnSpc>
              <a:buFontTx/>
              <a:buNone/>
            </a:pPr>
            <a:endParaRPr lang="en-US" altLang="en-US" sz="2000" dirty="0" smtClean="0"/>
          </a:p>
          <a:p>
            <a:pPr lvl="1">
              <a:lnSpc>
                <a:spcPct val="80000"/>
              </a:lnSpc>
            </a:pPr>
            <a:r>
              <a:rPr lang="en-US" altLang="en-US" sz="2400" i="1" dirty="0" smtClean="0"/>
              <a:t>Four score and seven years ago our fathers brought forth…a new nation conceived in liberty and dedicated to the proposition that all men are created equal.</a:t>
            </a:r>
          </a:p>
          <a:p>
            <a:pPr lvl="2">
              <a:lnSpc>
                <a:spcPct val="80000"/>
              </a:lnSpc>
            </a:pPr>
            <a:r>
              <a:rPr lang="en-US" altLang="en-US" sz="2000" dirty="0" smtClean="0"/>
              <a:t>Abraham Lincoln, in the Gettysburg Address, 1863</a:t>
            </a:r>
          </a:p>
          <a:p>
            <a:pPr lvl="2">
              <a:lnSpc>
                <a:spcPct val="80000"/>
              </a:lnSpc>
              <a:buFontTx/>
              <a:buNone/>
            </a:pPr>
            <a:endParaRPr lang="en-US" altLang="en-US" sz="2000" dirty="0" smtClean="0"/>
          </a:p>
        </p:txBody>
      </p:sp>
    </p:spTree>
  </p:cSld>
  <p:clrMapOvr>
    <a:masterClrMapping/>
  </p:clrMapOvr>
  <p:transition spd="med">
    <p:blinds/>
    <p:sndAc>
      <p:stSnd>
        <p:snd r:embed="rId2" name="arrow.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381000"/>
            <a:ext cx="7772400" cy="685800"/>
          </a:xfrm>
        </p:spPr>
        <p:txBody>
          <a:bodyPr/>
          <a:lstStyle/>
          <a:p>
            <a:pPr marL="1016000" indent="-1016000" algn="ctr" eaLnBrk="1" hangingPunct="1"/>
            <a:r>
              <a:rPr lang="en-US" altLang="en-US" smtClean="0">
                <a:solidFill>
                  <a:srgbClr val="FFFF00"/>
                </a:solidFill>
              </a:rPr>
              <a:t>Reasons for Immigration</a:t>
            </a:r>
            <a:br>
              <a:rPr lang="en-US" altLang="en-US" smtClean="0">
                <a:solidFill>
                  <a:srgbClr val="FFFF00"/>
                </a:solidFill>
              </a:rPr>
            </a:br>
            <a:endParaRPr lang="en-US" altLang="en-US" smtClean="0">
              <a:solidFill>
                <a:srgbClr val="FFFF00"/>
              </a:solidFill>
            </a:endParaRPr>
          </a:p>
        </p:txBody>
      </p:sp>
      <p:sp>
        <p:nvSpPr>
          <p:cNvPr id="8195" name="Rectangle 3"/>
          <p:cNvSpPr>
            <a:spLocks noGrp="1" noChangeArrowheads="1"/>
          </p:cNvSpPr>
          <p:nvPr>
            <p:ph type="body" sz="half" idx="1"/>
          </p:nvPr>
        </p:nvSpPr>
        <p:spPr>
          <a:xfrm>
            <a:off x="0" y="1219200"/>
            <a:ext cx="5029200" cy="3505200"/>
          </a:xfrm>
        </p:spPr>
        <p:txBody>
          <a:bodyPr/>
          <a:lstStyle/>
          <a:p>
            <a:pPr eaLnBrk="1" hangingPunct="1"/>
            <a:r>
              <a:rPr lang="en-US" altLang="en-US" sz="2800" smtClean="0">
                <a:solidFill>
                  <a:schemeClr val="hlink"/>
                </a:solidFill>
              </a:rPr>
              <a:t>Economic</a:t>
            </a:r>
          </a:p>
          <a:p>
            <a:pPr marL="990600" lvl="1" indent="-533400" eaLnBrk="1" hangingPunct="1">
              <a:buFont typeface="Wingdings" panose="05000000000000000000" pitchFamily="2" charset="2"/>
              <a:buChar char="Ø"/>
            </a:pPr>
            <a:r>
              <a:rPr lang="en-US" altLang="en-US" sz="2400" smtClean="0"/>
              <a:t>Agricultural based economies declined in Europe</a:t>
            </a:r>
          </a:p>
          <a:p>
            <a:pPr eaLnBrk="1" hangingPunct="1"/>
            <a:r>
              <a:rPr lang="en-US" altLang="en-US" sz="2800" smtClean="0">
                <a:solidFill>
                  <a:schemeClr val="hlink"/>
                </a:solidFill>
              </a:rPr>
              <a:t>Political</a:t>
            </a:r>
          </a:p>
          <a:p>
            <a:pPr marL="990600" lvl="1" indent="-533400" eaLnBrk="1" hangingPunct="1">
              <a:buFont typeface="Wingdings" panose="05000000000000000000" pitchFamily="2" charset="2"/>
              <a:buChar char="Ø"/>
            </a:pPr>
            <a:r>
              <a:rPr lang="en-US" altLang="en-US" sz="2400" smtClean="0"/>
              <a:t>Political and religious persecution.</a:t>
            </a:r>
          </a:p>
          <a:p>
            <a:pPr eaLnBrk="1" hangingPunct="1"/>
            <a:r>
              <a:rPr lang="en-US" altLang="en-US" smtClean="0">
                <a:solidFill>
                  <a:schemeClr val="hlink"/>
                </a:solidFill>
              </a:rPr>
              <a:t>Social</a:t>
            </a:r>
          </a:p>
          <a:p>
            <a:pPr marL="990600" lvl="1" indent="-533400" eaLnBrk="1" hangingPunct="1">
              <a:buFont typeface="Wingdings" panose="05000000000000000000" pitchFamily="2" charset="2"/>
              <a:buChar char="Ø"/>
            </a:pPr>
            <a:r>
              <a:rPr lang="en-US" altLang="en-US" sz="2400" smtClean="0"/>
              <a:t>Increased population = more people completed for few resources</a:t>
            </a:r>
          </a:p>
        </p:txBody>
      </p:sp>
      <p:sp>
        <p:nvSpPr>
          <p:cNvPr id="8197" name="Rectangle 5"/>
          <p:cNvSpPr>
            <a:spLocks noGrp="1" noChangeArrowheads="1"/>
          </p:cNvSpPr>
          <p:nvPr>
            <p:ph type="body" sz="half" idx="4294967295"/>
          </p:nvPr>
        </p:nvSpPr>
        <p:spPr>
          <a:xfrm>
            <a:off x="4191000" y="1676400"/>
            <a:ext cx="4953000" cy="4191000"/>
          </a:xfrm>
        </p:spPr>
        <p:txBody>
          <a:bodyPr/>
          <a:lstStyle/>
          <a:p>
            <a:pPr lvl="1" eaLnBrk="1" hangingPunct="1">
              <a:buFontTx/>
              <a:buChar char="•"/>
            </a:pPr>
            <a:r>
              <a:rPr lang="en-US" altLang="en-US" smtClean="0">
                <a:solidFill>
                  <a:schemeClr val="hlink"/>
                </a:solidFill>
              </a:rPr>
              <a:t>Economic</a:t>
            </a:r>
          </a:p>
          <a:p>
            <a:pPr lvl="2" eaLnBrk="1" hangingPunct="1"/>
            <a:r>
              <a:rPr lang="en-US" altLang="en-US" smtClean="0"/>
              <a:t>America = land of opportunity</a:t>
            </a:r>
          </a:p>
          <a:p>
            <a:pPr lvl="1" eaLnBrk="1" hangingPunct="1">
              <a:buFontTx/>
              <a:buChar char="•"/>
            </a:pPr>
            <a:r>
              <a:rPr lang="en-US" altLang="en-US" smtClean="0">
                <a:solidFill>
                  <a:schemeClr val="hlink"/>
                </a:solidFill>
              </a:rPr>
              <a:t>Political</a:t>
            </a:r>
          </a:p>
          <a:p>
            <a:pPr lvl="2" eaLnBrk="1" hangingPunct="1"/>
            <a:r>
              <a:rPr lang="en-US" altLang="en-US" smtClean="0"/>
              <a:t>America = Democracy</a:t>
            </a:r>
          </a:p>
          <a:p>
            <a:pPr lvl="1" eaLnBrk="1" hangingPunct="1">
              <a:buFontTx/>
              <a:buChar char="•"/>
            </a:pPr>
            <a:r>
              <a:rPr lang="en-US" altLang="en-US" smtClean="0">
                <a:solidFill>
                  <a:schemeClr val="hlink"/>
                </a:solidFill>
              </a:rPr>
              <a:t>Social</a:t>
            </a:r>
          </a:p>
          <a:p>
            <a:pPr lvl="2" eaLnBrk="1" hangingPunct="1"/>
            <a:r>
              <a:rPr lang="en-US" altLang="en-US" smtClean="0"/>
              <a:t>America = land of equality</a:t>
            </a:r>
          </a:p>
        </p:txBody>
      </p:sp>
      <p:sp>
        <p:nvSpPr>
          <p:cNvPr id="24581" name="Text Box 6"/>
          <p:cNvSpPr txBox="1">
            <a:spLocks noChangeArrowheads="1"/>
          </p:cNvSpPr>
          <p:nvPr/>
        </p:nvSpPr>
        <p:spPr bwMode="auto">
          <a:xfrm>
            <a:off x="533400" y="914400"/>
            <a:ext cx="24399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u="sng">
                <a:solidFill>
                  <a:schemeClr val="accent2"/>
                </a:solidFill>
              </a:rPr>
              <a:t>Push Factors</a:t>
            </a:r>
          </a:p>
        </p:txBody>
      </p:sp>
      <p:sp>
        <p:nvSpPr>
          <p:cNvPr id="24582" name="Text Box 7"/>
          <p:cNvSpPr txBox="1">
            <a:spLocks noChangeArrowheads="1"/>
          </p:cNvSpPr>
          <p:nvPr/>
        </p:nvSpPr>
        <p:spPr bwMode="auto">
          <a:xfrm>
            <a:off x="5181600" y="990600"/>
            <a:ext cx="22209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u="sng">
                <a:solidFill>
                  <a:schemeClr val="accent2"/>
                </a:solidFill>
              </a:rPr>
              <a:t>Pull Factors</a:t>
            </a:r>
          </a:p>
        </p:txBody>
      </p:sp>
      <p:sp>
        <p:nvSpPr>
          <p:cNvPr id="24583" name="Line 8"/>
          <p:cNvSpPr>
            <a:spLocks noChangeShapeType="1"/>
          </p:cNvSpPr>
          <p:nvPr/>
        </p:nvSpPr>
        <p:spPr bwMode="auto">
          <a:xfrm>
            <a:off x="4724400" y="1066800"/>
            <a:ext cx="0" cy="495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blinds/>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 calcmode="lin" valueType="num">
                                      <p:cBhvr>
                                        <p:cTn id="9" dur="500" fill="hold"/>
                                        <p:tgtEl>
                                          <p:spTgt spid="8194"/>
                                        </p:tgtEl>
                                        <p:attrNameLst>
                                          <p:attrName>style.rotation</p:attrName>
                                        </p:attrNameLst>
                                      </p:cBhvr>
                                      <p:tavLst>
                                        <p:tav tm="0">
                                          <p:val>
                                            <p:fltVal val="360"/>
                                          </p:val>
                                        </p:tav>
                                        <p:tav tm="100000">
                                          <p:val>
                                            <p:fltVal val="0"/>
                                          </p:val>
                                        </p:tav>
                                      </p:tavLst>
                                    </p:anim>
                                    <p:animEffect transition="in" filter="fade">
                                      <p:cBhvr>
                                        <p:cTn id="10" dur="500"/>
                                        <p:tgtEl>
                                          <p:spTgt spid="819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8195">
                                            <p:txEl>
                                              <p:pRg st="0" end="0"/>
                                            </p:txEl>
                                          </p:spTgt>
                                        </p:tgtEl>
                                        <p:attrNameLst>
                                          <p:attrName>style.visibility</p:attrName>
                                        </p:attrNameLst>
                                      </p:cBhvr>
                                      <p:to>
                                        <p:strVal val="visible"/>
                                      </p:to>
                                    </p:set>
                                    <p:anim calcmode="lin" valueType="num">
                                      <p:cBhvr>
                                        <p:cTn id="15" dur="500" fill="hold"/>
                                        <p:tgtEl>
                                          <p:spTgt spid="819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195">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195">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195">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8195">
                                            <p:txEl>
                                              <p:pRg st="1" end="1"/>
                                            </p:txEl>
                                          </p:spTgt>
                                        </p:tgtEl>
                                        <p:attrNameLst>
                                          <p:attrName>style.visibility</p:attrName>
                                        </p:attrNameLst>
                                      </p:cBhvr>
                                      <p:to>
                                        <p:strVal val="visible"/>
                                      </p:to>
                                    </p:set>
                                    <p:anim calcmode="lin" valueType="num">
                                      <p:cBhvr>
                                        <p:cTn id="21" dur="500" fill="hold"/>
                                        <p:tgtEl>
                                          <p:spTgt spid="8195">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8195">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8195">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8195">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9" presetClass="entr" presetSubtype="0" decel="100000" fill="hold" grpId="0" nodeType="clickEffect">
                                  <p:stCondLst>
                                    <p:cond delay="0"/>
                                  </p:stCondLst>
                                  <p:iterate type="lt">
                                    <p:tmPct val="10000"/>
                                  </p:iterate>
                                  <p:childTnLst>
                                    <p:set>
                                      <p:cBhvr>
                                        <p:cTn id="28" dur="1" fill="hold">
                                          <p:stCondLst>
                                            <p:cond delay="0"/>
                                          </p:stCondLst>
                                        </p:cTn>
                                        <p:tgtEl>
                                          <p:spTgt spid="8195">
                                            <p:txEl>
                                              <p:pRg st="2" end="2"/>
                                            </p:txEl>
                                          </p:spTgt>
                                        </p:tgtEl>
                                        <p:attrNameLst>
                                          <p:attrName>style.visibility</p:attrName>
                                        </p:attrNameLst>
                                      </p:cBhvr>
                                      <p:to>
                                        <p:strVal val="visible"/>
                                      </p:to>
                                    </p:set>
                                    <p:anim calcmode="lin" valueType="num">
                                      <p:cBhvr>
                                        <p:cTn id="29" dur="500" fill="hold"/>
                                        <p:tgtEl>
                                          <p:spTgt spid="8195">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8195">
                                            <p:txEl>
                                              <p:pRg st="2" end="2"/>
                                            </p:txEl>
                                          </p:spTgt>
                                        </p:tgtEl>
                                        <p:attrNameLst>
                                          <p:attrName>ppt_h</p:attrName>
                                        </p:attrNameLst>
                                      </p:cBhvr>
                                      <p:tavLst>
                                        <p:tav tm="0">
                                          <p:val>
                                            <p:fltVal val="0"/>
                                          </p:val>
                                        </p:tav>
                                        <p:tav tm="100000">
                                          <p:val>
                                            <p:strVal val="#ppt_h"/>
                                          </p:val>
                                        </p:tav>
                                      </p:tavLst>
                                    </p:anim>
                                    <p:anim calcmode="lin" valueType="num">
                                      <p:cBhvr>
                                        <p:cTn id="31" dur="500" fill="hold"/>
                                        <p:tgtEl>
                                          <p:spTgt spid="8195">
                                            <p:txEl>
                                              <p:pRg st="2" end="2"/>
                                            </p:txEl>
                                          </p:spTgt>
                                        </p:tgtEl>
                                        <p:attrNameLst>
                                          <p:attrName>style.rotation</p:attrName>
                                        </p:attrNameLst>
                                      </p:cBhvr>
                                      <p:tavLst>
                                        <p:tav tm="0">
                                          <p:val>
                                            <p:fltVal val="360"/>
                                          </p:val>
                                        </p:tav>
                                        <p:tav tm="100000">
                                          <p:val>
                                            <p:fltVal val="0"/>
                                          </p:val>
                                        </p:tav>
                                      </p:tavLst>
                                    </p:anim>
                                    <p:animEffect transition="in" filter="fade">
                                      <p:cBhvr>
                                        <p:cTn id="32" dur="500"/>
                                        <p:tgtEl>
                                          <p:spTgt spid="8195">
                                            <p:txEl>
                                              <p:pRg st="2" end="2"/>
                                            </p:txEl>
                                          </p:spTgt>
                                        </p:tgtEl>
                                      </p:cBhvr>
                                    </p:animEffect>
                                  </p:childTnLst>
                                </p:cTn>
                              </p:par>
                              <p:par>
                                <p:cTn id="33" presetID="49" presetClass="entr" presetSubtype="0" decel="100000" fill="hold" grpId="0" nodeType="withEffect">
                                  <p:stCondLst>
                                    <p:cond delay="0"/>
                                  </p:stCondLst>
                                  <p:iterate type="lt">
                                    <p:tmPct val="10000"/>
                                  </p:iterate>
                                  <p:childTnLst>
                                    <p:set>
                                      <p:cBhvr>
                                        <p:cTn id="34" dur="1" fill="hold">
                                          <p:stCondLst>
                                            <p:cond delay="0"/>
                                          </p:stCondLst>
                                        </p:cTn>
                                        <p:tgtEl>
                                          <p:spTgt spid="8195">
                                            <p:txEl>
                                              <p:pRg st="3" end="3"/>
                                            </p:txEl>
                                          </p:spTgt>
                                        </p:tgtEl>
                                        <p:attrNameLst>
                                          <p:attrName>style.visibility</p:attrName>
                                        </p:attrNameLst>
                                      </p:cBhvr>
                                      <p:to>
                                        <p:strVal val="visible"/>
                                      </p:to>
                                    </p:set>
                                    <p:anim calcmode="lin" valueType="num">
                                      <p:cBhvr>
                                        <p:cTn id="35" dur="500" fill="hold"/>
                                        <p:tgtEl>
                                          <p:spTgt spid="8195">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8195">
                                            <p:txEl>
                                              <p:pRg st="3" end="3"/>
                                            </p:txEl>
                                          </p:spTgt>
                                        </p:tgtEl>
                                        <p:attrNameLst>
                                          <p:attrName>ppt_h</p:attrName>
                                        </p:attrNameLst>
                                      </p:cBhvr>
                                      <p:tavLst>
                                        <p:tav tm="0">
                                          <p:val>
                                            <p:fltVal val="0"/>
                                          </p:val>
                                        </p:tav>
                                        <p:tav tm="100000">
                                          <p:val>
                                            <p:strVal val="#ppt_h"/>
                                          </p:val>
                                        </p:tav>
                                      </p:tavLst>
                                    </p:anim>
                                    <p:anim calcmode="lin" valueType="num">
                                      <p:cBhvr>
                                        <p:cTn id="37" dur="500" fill="hold"/>
                                        <p:tgtEl>
                                          <p:spTgt spid="8195">
                                            <p:txEl>
                                              <p:pRg st="3" end="3"/>
                                            </p:txEl>
                                          </p:spTgt>
                                        </p:tgtEl>
                                        <p:attrNameLst>
                                          <p:attrName>style.rotation</p:attrName>
                                        </p:attrNameLst>
                                      </p:cBhvr>
                                      <p:tavLst>
                                        <p:tav tm="0">
                                          <p:val>
                                            <p:fltVal val="360"/>
                                          </p:val>
                                        </p:tav>
                                        <p:tav tm="100000">
                                          <p:val>
                                            <p:fltVal val="0"/>
                                          </p:val>
                                        </p:tav>
                                      </p:tavLst>
                                    </p:anim>
                                    <p:animEffect transition="in" filter="fade">
                                      <p:cBhvr>
                                        <p:cTn id="38" dur="500"/>
                                        <p:tgtEl>
                                          <p:spTgt spid="8195">
                                            <p:txEl>
                                              <p:pRg st="3" end="3"/>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9" presetClass="entr" presetSubtype="0" decel="100000" fill="hold" grpId="0" nodeType="clickEffect">
                                  <p:stCondLst>
                                    <p:cond delay="0"/>
                                  </p:stCondLst>
                                  <p:iterate type="lt">
                                    <p:tmPct val="10000"/>
                                  </p:iterate>
                                  <p:childTnLst>
                                    <p:set>
                                      <p:cBhvr>
                                        <p:cTn id="42" dur="1" fill="hold">
                                          <p:stCondLst>
                                            <p:cond delay="0"/>
                                          </p:stCondLst>
                                        </p:cTn>
                                        <p:tgtEl>
                                          <p:spTgt spid="8195">
                                            <p:txEl>
                                              <p:pRg st="4" end="4"/>
                                            </p:txEl>
                                          </p:spTgt>
                                        </p:tgtEl>
                                        <p:attrNameLst>
                                          <p:attrName>style.visibility</p:attrName>
                                        </p:attrNameLst>
                                      </p:cBhvr>
                                      <p:to>
                                        <p:strVal val="visible"/>
                                      </p:to>
                                    </p:set>
                                    <p:anim calcmode="lin" valueType="num">
                                      <p:cBhvr>
                                        <p:cTn id="43" dur="500" fill="hold"/>
                                        <p:tgtEl>
                                          <p:spTgt spid="8195">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8195">
                                            <p:txEl>
                                              <p:pRg st="4" end="4"/>
                                            </p:txEl>
                                          </p:spTgt>
                                        </p:tgtEl>
                                        <p:attrNameLst>
                                          <p:attrName>ppt_h</p:attrName>
                                        </p:attrNameLst>
                                      </p:cBhvr>
                                      <p:tavLst>
                                        <p:tav tm="0">
                                          <p:val>
                                            <p:fltVal val="0"/>
                                          </p:val>
                                        </p:tav>
                                        <p:tav tm="100000">
                                          <p:val>
                                            <p:strVal val="#ppt_h"/>
                                          </p:val>
                                        </p:tav>
                                      </p:tavLst>
                                    </p:anim>
                                    <p:anim calcmode="lin" valueType="num">
                                      <p:cBhvr>
                                        <p:cTn id="45" dur="500" fill="hold"/>
                                        <p:tgtEl>
                                          <p:spTgt spid="8195">
                                            <p:txEl>
                                              <p:pRg st="4" end="4"/>
                                            </p:txEl>
                                          </p:spTgt>
                                        </p:tgtEl>
                                        <p:attrNameLst>
                                          <p:attrName>style.rotation</p:attrName>
                                        </p:attrNameLst>
                                      </p:cBhvr>
                                      <p:tavLst>
                                        <p:tav tm="0">
                                          <p:val>
                                            <p:fltVal val="360"/>
                                          </p:val>
                                        </p:tav>
                                        <p:tav tm="100000">
                                          <p:val>
                                            <p:fltVal val="0"/>
                                          </p:val>
                                        </p:tav>
                                      </p:tavLst>
                                    </p:anim>
                                    <p:animEffect transition="in" filter="fade">
                                      <p:cBhvr>
                                        <p:cTn id="46" dur="500"/>
                                        <p:tgtEl>
                                          <p:spTgt spid="8195">
                                            <p:txEl>
                                              <p:pRg st="4" end="4"/>
                                            </p:txEl>
                                          </p:spTgt>
                                        </p:tgtEl>
                                      </p:cBhvr>
                                    </p:animEffect>
                                  </p:childTnLst>
                                </p:cTn>
                              </p:par>
                              <p:par>
                                <p:cTn id="47" presetID="49" presetClass="entr" presetSubtype="0" decel="100000" fill="hold" grpId="0" nodeType="withEffect">
                                  <p:stCondLst>
                                    <p:cond delay="0"/>
                                  </p:stCondLst>
                                  <p:iterate type="lt">
                                    <p:tmPct val="10000"/>
                                  </p:iterate>
                                  <p:childTnLst>
                                    <p:set>
                                      <p:cBhvr>
                                        <p:cTn id="48" dur="1" fill="hold">
                                          <p:stCondLst>
                                            <p:cond delay="0"/>
                                          </p:stCondLst>
                                        </p:cTn>
                                        <p:tgtEl>
                                          <p:spTgt spid="8195">
                                            <p:txEl>
                                              <p:pRg st="5" end="5"/>
                                            </p:txEl>
                                          </p:spTgt>
                                        </p:tgtEl>
                                        <p:attrNameLst>
                                          <p:attrName>style.visibility</p:attrName>
                                        </p:attrNameLst>
                                      </p:cBhvr>
                                      <p:to>
                                        <p:strVal val="visible"/>
                                      </p:to>
                                    </p:set>
                                    <p:anim calcmode="lin" valueType="num">
                                      <p:cBhvr>
                                        <p:cTn id="49" dur="500" fill="hold"/>
                                        <p:tgtEl>
                                          <p:spTgt spid="8195">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8195">
                                            <p:txEl>
                                              <p:pRg st="5" end="5"/>
                                            </p:txEl>
                                          </p:spTgt>
                                        </p:tgtEl>
                                        <p:attrNameLst>
                                          <p:attrName>ppt_h</p:attrName>
                                        </p:attrNameLst>
                                      </p:cBhvr>
                                      <p:tavLst>
                                        <p:tav tm="0">
                                          <p:val>
                                            <p:fltVal val="0"/>
                                          </p:val>
                                        </p:tav>
                                        <p:tav tm="100000">
                                          <p:val>
                                            <p:strVal val="#ppt_h"/>
                                          </p:val>
                                        </p:tav>
                                      </p:tavLst>
                                    </p:anim>
                                    <p:anim calcmode="lin" valueType="num">
                                      <p:cBhvr>
                                        <p:cTn id="51" dur="500" fill="hold"/>
                                        <p:tgtEl>
                                          <p:spTgt spid="8195">
                                            <p:txEl>
                                              <p:pRg st="5" end="5"/>
                                            </p:txEl>
                                          </p:spTgt>
                                        </p:tgtEl>
                                        <p:attrNameLst>
                                          <p:attrName>style.rotation</p:attrName>
                                        </p:attrNameLst>
                                      </p:cBhvr>
                                      <p:tavLst>
                                        <p:tav tm="0">
                                          <p:val>
                                            <p:fltVal val="360"/>
                                          </p:val>
                                        </p:tav>
                                        <p:tav tm="100000">
                                          <p:val>
                                            <p:fltVal val="0"/>
                                          </p:val>
                                        </p:tav>
                                      </p:tavLst>
                                    </p:anim>
                                    <p:animEffect transition="in" filter="fade">
                                      <p:cBhvr>
                                        <p:cTn id="52" dur="500"/>
                                        <p:tgtEl>
                                          <p:spTgt spid="8195">
                                            <p:txEl>
                                              <p:pRg st="5" end="5"/>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9" presetClass="entr" presetSubtype="0" decel="100000" fill="hold" grpId="0" nodeType="clickEffect">
                                  <p:stCondLst>
                                    <p:cond delay="0"/>
                                  </p:stCondLst>
                                  <p:iterate type="lt">
                                    <p:tmPct val="10000"/>
                                  </p:iterate>
                                  <p:childTnLst>
                                    <p:set>
                                      <p:cBhvr>
                                        <p:cTn id="56" dur="1" fill="hold">
                                          <p:stCondLst>
                                            <p:cond delay="0"/>
                                          </p:stCondLst>
                                        </p:cTn>
                                        <p:tgtEl>
                                          <p:spTgt spid="8197">
                                            <p:txEl>
                                              <p:pRg st="0" end="0"/>
                                            </p:txEl>
                                          </p:spTgt>
                                        </p:tgtEl>
                                        <p:attrNameLst>
                                          <p:attrName>style.visibility</p:attrName>
                                        </p:attrNameLst>
                                      </p:cBhvr>
                                      <p:to>
                                        <p:strVal val="visible"/>
                                      </p:to>
                                    </p:set>
                                    <p:anim calcmode="lin" valueType="num">
                                      <p:cBhvr>
                                        <p:cTn id="57" dur="500" fill="hold"/>
                                        <p:tgtEl>
                                          <p:spTgt spid="8197">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8197">
                                            <p:txEl>
                                              <p:pRg st="0" end="0"/>
                                            </p:txEl>
                                          </p:spTgt>
                                        </p:tgtEl>
                                        <p:attrNameLst>
                                          <p:attrName>ppt_h</p:attrName>
                                        </p:attrNameLst>
                                      </p:cBhvr>
                                      <p:tavLst>
                                        <p:tav tm="0">
                                          <p:val>
                                            <p:fltVal val="0"/>
                                          </p:val>
                                        </p:tav>
                                        <p:tav tm="100000">
                                          <p:val>
                                            <p:strVal val="#ppt_h"/>
                                          </p:val>
                                        </p:tav>
                                      </p:tavLst>
                                    </p:anim>
                                    <p:anim calcmode="lin" valueType="num">
                                      <p:cBhvr>
                                        <p:cTn id="59" dur="500" fill="hold"/>
                                        <p:tgtEl>
                                          <p:spTgt spid="8197">
                                            <p:txEl>
                                              <p:pRg st="0" end="0"/>
                                            </p:txEl>
                                          </p:spTgt>
                                        </p:tgtEl>
                                        <p:attrNameLst>
                                          <p:attrName>style.rotation</p:attrName>
                                        </p:attrNameLst>
                                      </p:cBhvr>
                                      <p:tavLst>
                                        <p:tav tm="0">
                                          <p:val>
                                            <p:fltVal val="360"/>
                                          </p:val>
                                        </p:tav>
                                        <p:tav tm="100000">
                                          <p:val>
                                            <p:fltVal val="0"/>
                                          </p:val>
                                        </p:tav>
                                      </p:tavLst>
                                    </p:anim>
                                    <p:animEffect transition="in" filter="fade">
                                      <p:cBhvr>
                                        <p:cTn id="60" dur="500"/>
                                        <p:tgtEl>
                                          <p:spTgt spid="8197">
                                            <p:txEl>
                                              <p:pRg st="0" end="0"/>
                                            </p:txEl>
                                          </p:spTgt>
                                        </p:tgtEl>
                                      </p:cBhvr>
                                    </p:animEffect>
                                  </p:childTnLst>
                                </p:cTn>
                              </p:par>
                              <p:par>
                                <p:cTn id="61" presetID="49" presetClass="entr" presetSubtype="0" decel="100000" fill="hold" grpId="0" nodeType="withEffect">
                                  <p:stCondLst>
                                    <p:cond delay="0"/>
                                  </p:stCondLst>
                                  <p:iterate type="lt">
                                    <p:tmPct val="10000"/>
                                  </p:iterate>
                                  <p:childTnLst>
                                    <p:set>
                                      <p:cBhvr>
                                        <p:cTn id="62" dur="1" fill="hold">
                                          <p:stCondLst>
                                            <p:cond delay="0"/>
                                          </p:stCondLst>
                                        </p:cTn>
                                        <p:tgtEl>
                                          <p:spTgt spid="8197">
                                            <p:txEl>
                                              <p:pRg st="1" end="1"/>
                                            </p:txEl>
                                          </p:spTgt>
                                        </p:tgtEl>
                                        <p:attrNameLst>
                                          <p:attrName>style.visibility</p:attrName>
                                        </p:attrNameLst>
                                      </p:cBhvr>
                                      <p:to>
                                        <p:strVal val="visible"/>
                                      </p:to>
                                    </p:set>
                                    <p:anim calcmode="lin" valueType="num">
                                      <p:cBhvr>
                                        <p:cTn id="63" dur="500" fill="hold"/>
                                        <p:tgtEl>
                                          <p:spTgt spid="8197">
                                            <p:txEl>
                                              <p:pRg st="1" end="1"/>
                                            </p:txEl>
                                          </p:spTgt>
                                        </p:tgtEl>
                                        <p:attrNameLst>
                                          <p:attrName>ppt_w</p:attrName>
                                        </p:attrNameLst>
                                      </p:cBhvr>
                                      <p:tavLst>
                                        <p:tav tm="0">
                                          <p:val>
                                            <p:fltVal val="0"/>
                                          </p:val>
                                        </p:tav>
                                        <p:tav tm="100000">
                                          <p:val>
                                            <p:strVal val="#ppt_w"/>
                                          </p:val>
                                        </p:tav>
                                      </p:tavLst>
                                    </p:anim>
                                    <p:anim calcmode="lin" valueType="num">
                                      <p:cBhvr>
                                        <p:cTn id="64" dur="500" fill="hold"/>
                                        <p:tgtEl>
                                          <p:spTgt spid="8197">
                                            <p:txEl>
                                              <p:pRg st="1" end="1"/>
                                            </p:txEl>
                                          </p:spTgt>
                                        </p:tgtEl>
                                        <p:attrNameLst>
                                          <p:attrName>ppt_h</p:attrName>
                                        </p:attrNameLst>
                                      </p:cBhvr>
                                      <p:tavLst>
                                        <p:tav tm="0">
                                          <p:val>
                                            <p:fltVal val="0"/>
                                          </p:val>
                                        </p:tav>
                                        <p:tav tm="100000">
                                          <p:val>
                                            <p:strVal val="#ppt_h"/>
                                          </p:val>
                                        </p:tav>
                                      </p:tavLst>
                                    </p:anim>
                                    <p:anim calcmode="lin" valueType="num">
                                      <p:cBhvr>
                                        <p:cTn id="65" dur="500" fill="hold"/>
                                        <p:tgtEl>
                                          <p:spTgt spid="8197">
                                            <p:txEl>
                                              <p:pRg st="1" end="1"/>
                                            </p:txEl>
                                          </p:spTgt>
                                        </p:tgtEl>
                                        <p:attrNameLst>
                                          <p:attrName>style.rotation</p:attrName>
                                        </p:attrNameLst>
                                      </p:cBhvr>
                                      <p:tavLst>
                                        <p:tav tm="0">
                                          <p:val>
                                            <p:fltVal val="360"/>
                                          </p:val>
                                        </p:tav>
                                        <p:tav tm="100000">
                                          <p:val>
                                            <p:fltVal val="0"/>
                                          </p:val>
                                        </p:tav>
                                      </p:tavLst>
                                    </p:anim>
                                    <p:animEffect transition="in" filter="fade">
                                      <p:cBhvr>
                                        <p:cTn id="66" dur="500"/>
                                        <p:tgtEl>
                                          <p:spTgt spid="8197">
                                            <p:txEl>
                                              <p:pRg st="1" end="1"/>
                                            </p:txEl>
                                          </p:spTgt>
                                        </p:tgtEl>
                                      </p:cBhvr>
                                    </p:animEffect>
                                  </p:childTnLst>
                                </p:cTn>
                              </p:par>
                              <p:par>
                                <p:cTn id="67" presetID="49" presetClass="entr" presetSubtype="0" decel="100000" fill="hold" grpId="0" nodeType="withEffect">
                                  <p:stCondLst>
                                    <p:cond delay="0"/>
                                  </p:stCondLst>
                                  <p:iterate type="lt">
                                    <p:tmPct val="10000"/>
                                  </p:iterate>
                                  <p:childTnLst>
                                    <p:set>
                                      <p:cBhvr>
                                        <p:cTn id="68" dur="1" fill="hold">
                                          <p:stCondLst>
                                            <p:cond delay="0"/>
                                          </p:stCondLst>
                                        </p:cTn>
                                        <p:tgtEl>
                                          <p:spTgt spid="8197">
                                            <p:txEl>
                                              <p:pRg st="2" end="2"/>
                                            </p:txEl>
                                          </p:spTgt>
                                        </p:tgtEl>
                                        <p:attrNameLst>
                                          <p:attrName>style.visibility</p:attrName>
                                        </p:attrNameLst>
                                      </p:cBhvr>
                                      <p:to>
                                        <p:strVal val="visible"/>
                                      </p:to>
                                    </p:set>
                                    <p:anim calcmode="lin" valueType="num">
                                      <p:cBhvr>
                                        <p:cTn id="69" dur="500" fill="hold"/>
                                        <p:tgtEl>
                                          <p:spTgt spid="8197">
                                            <p:txEl>
                                              <p:pRg st="2" end="2"/>
                                            </p:txEl>
                                          </p:spTgt>
                                        </p:tgtEl>
                                        <p:attrNameLst>
                                          <p:attrName>ppt_w</p:attrName>
                                        </p:attrNameLst>
                                      </p:cBhvr>
                                      <p:tavLst>
                                        <p:tav tm="0">
                                          <p:val>
                                            <p:fltVal val="0"/>
                                          </p:val>
                                        </p:tav>
                                        <p:tav tm="100000">
                                          <p:val>
                                            <p:strVal val="#ppt_w"/>
                                          </p:val>
                                        </p:tav>
                                      </p:tavLst>
                                    </p:anim>
                                    <p:anim calcmode="lin" valueType="num">
                                      <p:cBhvr>
                                        <p:cTn id="70" dur="500" fill="hold"/>
                                        <p:tgtEl>
                                          <p:spTgt spid="8197">
                                            <p:txEl>
                                              <p:pRg st="2" end="2"/>
                                            </p:txEl>
                                          </p:spTgt>
                                        </p:tgtEl>
                                        <p:attrNameLst>
                                          <p:attrName>ppt_h</p:attrName>
                                        </p:attrNameLst>
                                      </p:cBhvr>
                                      <p:tavLst>
                                        <p:tav tm="0">
                                          <p:val>
                                            <p:fltVal val="0"/>
                                          </p:val>
                                        </p:tav>
                                        <p:tav tm="100000">
                                          <p:val>
                                            <p:strVal val="#ppt_h"/>
                                          </p:val>
                                        </p:tav>
                                      </p:tavLst>
                                    </p:anim>
                                    <p:anim calcmode="lin" valueType="num">
                                      <p:cBhvr>
                                        <p:cTn id="71" dur="500" fill="hold"/>
                                        <p:tgtEl>
                                          <p:spTgt spid="8197">
                                            <p:txEl>
                                              <p:pRg st="2" end="2"/>
                                            </p:txEl>
                                          </p:spTgt>
                                        </p:tgtEl>
                                        <p:attrNameLst>
                                          <p:attrName>style.rotation</p:attrName>
                                        </p:attrNameLst>
                                      </p:cBhvr>
                                      <p:tavLst>
                                        <p:tav tm="0">
                                          <p:val>
                                            <p:fltVal val="360"/>
                                          </p:val>
                                        </p:tav>
                                        <p:tav tm="100000">
                                          <p:val>
                                            <p:fltVal val="0"/>
                                          </p:val>
                                        </p:tav>
                                      </p:tavLst>
                                    </p:anim>
                                    <p:animEffect transition="in" filter="fade">
                                      <p:cBhvr>
                                        <p:cTn id="72" dur="500"/>
                                        <p:tgtEl>
                                          <p:spTgt spid="8197">
                                            <p:txEl>
                                              <p:pRg st="2" end="2"/>
                                            </p:txEl>
                                          </p:spTgt>
                                        </p:tgtEl>
                                      </p:cBhvr>
                                    </p:animEffect>
                                  </p:childTnLst>
                                </p:cTn>
                              </p:par>
                              <p:par>
                                <p:cTn id="73" presetID="49" presetClass="entr" presetSubtype="0" decel="100000" fill="hold" grpId="0" nodeType="withEffect">
                                  <p:stCondLst>
                                    <p:cond delay="0"/>
                                  </p:stCondLst>
                                  <p:iterate type="lt">
                                    <p:tmPct val="10000"/>
                                  </p:iterate>
                                  <p:childTnLst>
                                    <p:set>
                                      <p:cBhvr>
                                        <p:cTn id="74" dur="1" fill="hold">
                                          <p:stCondLst>
                                            <p:cond delay="0"/>
                                          </p:stCondLst>
                                        </p:cTn>
                                        <p:tgtEl>
                                          <p:spTgt spid="8197">
                                            <p:txEl>
                                              <p:pRg st="3" end="3"/>
                                            </p:txEl>
                                          </p:spTgt>
                                        </p:tgtEl>
                                        <p:attrNameLst>
                                          <p:attrName>style.visibility</p:attrName>
                                        </p:attrNameLst>
                                      </p:cBhvr>
                                      <p:to>
                                        <p:strVal val="visible"/>
                                      </p:to>
                                    </p:set>
                                    <p:anim calcmode="lin" valueType="num">
                                      <p:cBhvr>
                                        <p:cTn id="75" dur="500" fill="hold"/>
                                        <p:tgtEl>
                                          <p:spTgt spid="8197">
                                            <p:txEl>
                                              <p:pRg st="3" end="3"/>
                                            </p:txEl>
                                          </p:spTgt>
                                        </p:tgtEl>
                                        <p:attrNameLst>
                                          <p:attrName>ppt_w</p:attrName>
                                        </p:attrNameLst>
                                      </p:cBhvr>
                                      <p:tavLst>
                                        <p:tav tm="0">
                                          <p:val>
                                            <p:fltVal val="0"/>
                                          </p:val>
                                        </p:tav>
                                        <p:tav tm="100000">
                                          <p:val>
                                            <p:strVal val="#ppt_w"/>
                                          </p:val>
                                        </p:tav>
                                      </p:tavLst>
                                    </p:anim>
                                    <p:anim calcmode="lin" valueType="num">
                                      <p:cBhvr>
                                        <p:cTn id="76" dur="500" fill="hold"/>
                                        <p:tgtEl>
                                          <p:spTgt spid="8197">
                                            <p:txEl>
                                              <p:pRg st="3" end="3"/>
                                            </p:txEl>
                                          </p:spTgt>
                                        </p:tgtEl>
                                        <p:attrNameLst>
                                          <p:attrName>ppt_h</p:attrName>
                                        </p:attrNameLst>
                                      </p:cBhvr>
                                      <p:tavLst>
                                        <p:tav tm="0">
                                          <p:val>
                                            <p:fltVal val="0"/>
                                          </p:val>
                                        </p:tav>
                                        <p:tav tm="100000">
                                          <p:val>
                                            <p:strVal val="#ppt_h"/>
                                          </p:val>
                                        </p:tav>
                                      </p:tavLst>
                                    </p:anim>
                                    <p:anim calcmode="lin" valueType="num">
                                      <p:cBhvr>
                                        <p:cTn id="77" dur="500" fill="hold"/>
                                        <p:tgtEl>
                                          <p:spTgt spid="8197">
                                            <p:txEl>
                                              <p:pRg st="3" end="3"/>
                                            </p:txEl>
                                          </p:spTgt>
                                        </p:tgtEl>
                                        <p:attrNameLst>
                                          <p:attrName>style.rotation</p:attrName>
                                        </p:attrNameLst>
                                      </p:cBhvr>
                                      <p:tavLst>
                                        <p:tav tm="0">
                                          <p:val>
                                            <p:fltVal val="360"/>
                                          </p:val>
                                        </p:tav>
                                        <p:tav tm="100000">
                                          <p:val>
                                            <p:fltVal val="0"/>
                                          </p:val>
                                        </p:tav>
                                      </p:tavLst>
                                    </p:anim>
                                    <p:animEffect transition="in" filter="fade">
                                      <p:cBhvr>
                                        <p:cTn id="78" dur="500"/>
                                        <p:tgtEl>
                                          <p:spTgt spid="8197">
                                            <p:txEl>
                                              <p:pRg st="3" end="3"/>
                                            </p:txEl>
                                          </p:spTgt>
                                        </p:tgtEl>
                                      </p:cBhvr>
                                    </p:animEffect>
                                  </p:childTnLst>
                                </p:cTn>
                              </p:par>
                              <p:par>
                                <p:cTn id="79" presetID="49" presetClass="entr" presetSubtype="0" decel="100000" fill="hold" grpId="0" nodeType="withEffect">
                                  <p:stCondLst>
                                    <p:cond delay="0"/>
                                  </p:stCondLst>
                                  <p:iterate type="lt">
                                    <p:tmPct val="10000"/>
                                  </p:iterate>
                                  <p:childTnLst>
                                    <p:set>
                                      <p:cBhvr>
                                        <p:cTn id="80" dur="1" fill="hold">
                                          <p:stCondLst>
                                            <p:cond delay="0"/>
                                          </p:stCondLst>
                                        </p:cTn>
                                        <p:tgtEl>
                                          <p:spTgt spid="8197">
                                            <p:txEl>
                                              <p:pRg st="4" end="4"/>
                                            </p:txEl>
                                          </p:spTgt>
                                        </p:tgtEl>
                                        <p:attrNameLst>
                                          <p:attrName>style.visibility</p:attrName>
                                        </p:attrNameLst>
                                      </p:cBhvr>
                                      <p:to>
                                        <p:strVal val="visible"/>
                                      </p:to>
                                    </p:set>
                                    <p:anim calcmode="lin" valueType="num">
                                      <p:cBhvr>
                                        <p:cTn id="81" dur="500" fill="hold"/>
                                        <p:tgtEl>
                                          <p:spTgt spid="8197">
                                            <p:txEl>
                                              <p:pRg st="4" end="4"/>
                                            </p:txEl>
                                          </p:spTgt>
                                        </p:tgtEl>
                                        <p:attrNameLst>
                                          <p:attrName>ppt_w</p:attrName>
                                        </p:attrNameLst>
                                      </p:cBhvr>
                                      <p:tavLst>
                                        <p:tav tm="0">
                                          <p:val>
                                            <p:fltVal val="0"/>
                                          </p:val>
                                        </p:tav>
                                        <p:tav tm="100000">
                                          <p:val>
                                            <p:strVal val="#ppt_w"/>
                                          </p:val>
                                        </p:tav>
                                      </p:tavLst>
                                    </p:anim>
                                    <p:anim calcmode="lin" valueType="num">
                                      <p:cBhvr>
                                        <p:cTn id="82" dur="500" fill="hold"/>
                                        <p:tgtEl>
                                          <p:spTgt spid="8197">
                                            <p:txEl>
                                              <p:pRg st="4" end="4"/>
                                            </p:txEl>
                                          </p:spTgt>
                                        </p:tgtEl>
                                        <p:attrNameLst>
                                          <p:attrName>ppt_h</p:attrName>
                                        </p:attrNameLst>
                                      </p:cBhvr>
                                      <p:tavLst>
                                        <p:tav tm="0">
                                          <p:val>
                                            <p:fltVal val="0"/>
                                          </p:val>
                                        </p:tav>
                                        <p:tav tm="100000">
                                          <p:val>
                                            <p:strVal val="#ppt_h"/>
                                          </p:val>
                                        </p:tav>
                                      </p:tavLst>
                                    </p:anim>
                                    <p:anim calcmode="lin" valueType="num">
                                      <p:cBhvr>
                                        <p:cTn id="83" dur="500" fill="hold"/>
                                        <p:tgtEl>
                                          <p:spTgt spid="8197">
                                            <p:txEl>
                                              <p:pRg st="4" end="4"/>
                                            </p:txEl>
                                          </p:spTgt>
                                        </p:tgtEl>
                                        <p:attrNameLst>
                                          <p:attrName>style.rotation</p:attrName>
                                        </p:attrNameLst>
                                      </p:cBhvr>
                                      <p:tavLst>
                                        <p:tav tm="0">
                                          <p:val>
                                            <p:fltVal val="360"/>
                                          </p:val>
                                        </p:tav>
                                        <p:tav tm="100000">
                                          <p:val>
                                            <p:fltVal val="0"/>
                                          </p:val>
                                        </p:tav>
                                      </p:tavLst>
                                    </p:anim>
                                    <p:animEffect transition="in" filter="fade">
                                      <p:cBhvr>
                                        <p:cTn id="84" dur="500"/>
                                        <p:tgtEl>
                                          <p:spTgt spid="8197">
                                            <p:txEl>
                                              <p:pRg st="4" end="4"/>
                                            </p:txEl>
                                          </p:spTgt>
                                        </p:tgtEl>
                                      </p:cBhvr>
                                    </p:animEffect>
                                  </p:childTnLst>
                                </p:cTn>
                              </p:par>
                              <p:par>
                                <p:cTn id="85" presetID="49" presetClass="entr" presetSubtype="0" decel="100000" fill="hold" grpId="0" nodeType="withEffect">
                                  <p:stCondLst>
                                    <p:cond delay="0"/>
                                  </p:stCondLst>
                                  <p:iterate type="lt">
                                    <p:tmPct val="10000"/>
                                  </p:iterate>
                                  <p:childTnLst>
                                    <p:set>
                                      <p:cBhvr>
                                        <p:cTn id="86" dur="1" fill="hold">
                                          <p:stCondLst>
                                            <p:cond delay="0"/>
                                          </p:stCondLst>
                                        </p:cTn>
                                        <p:tgtEl>
                                          <p:spTgt spid="8197">
                                            <p:txEl>
                                              <p:pRg st="5" end="5"/>
                                            </p:txEl>
                                          </p:spTgt>
                                        </p:tgtEl>
                                        <p:attrNameLst>
                                          <p:attrName>style.visibility</p:attrName>
                                        </p:attrNameLst>
                                      </p:cBhvr>
                                      <p:to>
                                        <p:strVal val="visible"/>
                                      </p:to>
                                    </p:set>
                                    <p:anim calcmode="lin" valueType="num">
                                      <p:cBhvr>
                                        <p:cTn id="87" dur="500" fill="hold"/>
                                        <p:tgtEl>
                                          <p:spTgt spid="8197">
                                            <p:txEl>
                                              <p:pRg st="5" end="5"/>
                                            </p:txEl>
                                          </p:spTgt>
                                        </p:tgtEl>
                                        <p:attrNameLst>
                                          <p:attrName>ppt_w</p:attrName>
                                        </p:attrNameLst>
                                      </p:cBhvr>
                                      <p:tavLst>
                                        <p:tav tm="0">
                                          <p:val>
                                            <p:fltVal val="0"/>
                                          </p:val>
                                        </p:tav>
                                        <p:tav tm="100000">
                                          <p:val>
                                            <p:strVal val="#ppt_w"/>
                                          </p:val>
                                        </p:tav>
                                      </p:tavLst>
                                    </p:anim>
                                    <p:anim calcmode="lin" valueType="num">
                                      <p:cBhvr>
                                        <p:cTn id="88" dur="500" fill="hold"/>
                                        <p:tgtEl>
                                          <p:spTgt spid="8197">
                                            <p:txEl>
                                              <p:pRg st="5" end="5"/>
                                            </p:txEl>
                                          </p:spTgt>
                                        </p:tgtEl>
                                        <p:attrNameLst>
                                          <p:attrName>ppt_h</p:attrName>
                                        </p:attrNameLst>
                                      </p:cBhvr>
                                      <p:tavLst>
                                        <p:tav tm="0">
                                          <p:val>
                                            <p:fltVal val="0"/>
                                          </p:val>
                                        </p:tav>
                                        <p:tav tm="100000">
                                          <p:val>
                                            <p:strVal val="#ppt_h"/>
                                          </p:val>
                                        </p:tav>
                                      </p:tavLst>
                                    </p:anim>
                                    <p:anim calcmode="lin" valueType="num">
                                      <p:cBhvr>
                                        <p:cTn id="89" dur="500" fill="hold"/>
                                        <p:tgtEl>
                                          <p:spTgt spid="8197">
                                            <p:txEl>
                                              <p:pRg st="5" end="5"/>
                                            </p:txEl>
                                          </p:spTgt>
                                        </p:tgtEl>
                                        <p:attrNameLst>
                                          <p:attrName>style.rotation</p:attrName>
                                        </p:attrNameLst>
                                      </p:cBhvr>
                                      <p:tavLst>
                                        <p:tav tm="0">
                                          <p:val>
                                            <p:fltVal val="360"/>
                                          </p:val>
                                        </p:tav>
                                        <p:tav tm="100000">
                                          <p:val>
                                            <p:fltVal val="0"/>
                                          </p:val>
                                        </p:tav>
                                      </p:tavLst>
                                    </p:anim>
                                    <p:animEffect transition="in" filter="fade">
                                      <p:cBhvr>
                                        <p:cTn id="90" dur="500"/>
                                        <p:tgtEl>
                                          <p:spTgt spid="819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P spid="819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mtClean="0">
                <a:solidFill>
                  <a:schemeClr val="hlink"/>
                </a:solidFill>
              </a:rPr>
              <a:t>Journal Entry #1</a:t>
            </a:r>
            <a:endParaRPr lang="en-US" altLang="en-US" smtClean="0"/>
          </a:p>
        </p:txBody>
      </p:sp>
      <p:sp>
        <p:nvSpPr>
          <p:cNvPr id="25603" name="Rectangle 3"/>
          <p:cNvSpPr>
            <a:spLocks noGrp="1" noChangeArrowheads="1"/>
          </p:cNvSpPr>
          <p:nvPr>
            <p:ph type="body" idx="1"/>
          </p:nvPr>
        </p:nvSpPr>
        <p:spPr>
          <a:xfrm>
            <a:off x="381000" y="1905000"/>
            <a:ext cx="8077200" cy="3886200"/>
          </a:xfrm>
        </p:spPr>
        <p:txBody>
          <a:bodyPr/>
          <a:lstStyle/>
          <a:p>
            <a:r>
              <a:rPr lang="en-US" altLang="en-US" sz="3600" dirty="0" smtClean="0"/>
              <a:t>Pretend you are immigrating to the United States at the turn of the century. Introduce yourself (name, country of origin, and occupation) and your reasons for leaving your homeland and coming to the U.S</a:t>
            </a:r>
            <a:r>
              <a:rPr lang="en-US" altLang="en-US" sz="4400" dirty="0" smtClean="0"/>
              <a:t>.</a:t>
            </a:r>
          </a:p>
        </p:txBody>
      </p:sp>
    </p:spTree>
  </p:cSld>
  <p:clrMapOvr>
    <a:masterClrMapping/>
  </p:clrMapOvr>
  <p:transition spd="med">
    <p:blinds/>
    <p:sndAc>
      <p:stSnd>
        <p:snd r:embed="rId2" name="arrow.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241A09"/>
        </a:solidFill>
        <a:effectLst/>
      </p:bgPr>
    </p:bg>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457200" y="274638"/>
            <a:ext cx="8229600" cy="792162"/>
          </a:xfrm>
        </p:spPr>
        <p:txBody>
          <a:bodyPr/>
          <a:lstStyle/>
          <a:p>
            <a:pPr algn="ctr">
              <a:defRPr/>
            </a:pPr>
            <a:r>
              <a:rPr lang="en-US" dirty="0" smtClean="0">
                <a:solidFill>
                  <a:srgbClr val="FFFF00"/>
                </a:solidFill>
              </a:rPr>
              <a:t>Film Clip: </a:t>
            </a:r>
            <a:r>
              <a:rPr lang="en-US" i="1" dirty="0" smtClean="0">
                <a:solidFill>
                  <a:schemeClr val="bg1">
                    <a:lumMod val="20000"/>
                    <a:lumOff val="80000"/>
                  </a:schemeClr>
                </a:solidFill>
              </a:rPr>
              <a:t>The Voyage</a:t>
            </a:r>
          </a:p>
        </p:txBody>
      </p:sp>
      <p:pic>
        <p:nvPicPr>
          <p:cNvPr id="5" name="Picture 4" descr="C:\Users\Owner\AppData\Local\Microsoft\Windows\Temporary Internet Files\Content.IE5\929WQO2O\movie-making-software-children-200X200[1].jpg">
            <a:hlinkClick r:id="rId4"/>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209800" y="1600200"/>
            <a:ext cx="4343400" cy="4343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p:blinds/>
    <p:sndAc>
      <p:stSnd>
        <p:snd r:embed="rId3" name="arrow.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8" descr="ellis_island_leav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935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10" descr="image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5675" y="0"/>
            <a:ext cx="56483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14" descr="Wald-EllisIsla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3463" y="914400"/>
            <a:ext cx="4300537"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12" descr="woman_carpetba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7050" y="457200"/>
            <a:ext cx="467995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B2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15888"/>
            <a:ext cx="9220200"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blinds/>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1000" fill="hold"/>
                                        <p:tgtEl>
                                          <p:spTgt spid="29698"/>
                                        </p:tgtEl>
                                        <p:attrNameLst>
                                          <p:attrName>ppt_w</p:attrName>
                                        </p:attrNameLst>
                                      </p:cBhvr>
                                      <p:tavLst>
                                        <p:tav tm="0">
                                          <p:val>
                                            <p:strVal val="#ppt_w*0.70"/>
                                          </p:val>
                                        </p:tav>
                                        <p:tav tm="100000">
                                          <p:val>
                                            <p:strVal val="#ppt_w"/>
                                          </p:val>
                                        </p:tav>
                                      </p:tavLst>
                                    </p:anim>
                                    <p:anim calcmode="lin" valueType="num">
                                      <p:cBhvr>
                                        <p:cTn id="8" dur="1000" fill="hold"/>
                                        <p:tgtEl>
                                          <p:spTgt spid="29698"/>
                                        </p:tgtEl>
                                        <p:attrNameLst>
                                          <p:attrName>ppt_h</p:attrName>
                                        </p:attrNameLst>
                                      </p:cBhvr>
                                      <p:tavLst>
                                        <p:tav tm="0">
                                          <p:val>
                                            <p:strVal val="#ppt_h"/>
                                          </p:val>
                                        </p:tav>
                                        <p:tav tm="100000">
                                          <p:val>
                                            <p:strVal val="#ppt_h"/>
                                          </p:val>
                                        </p:tav>
                                      </p:tavLst>
                                    </p:anim>
                                    <p:animEffect transition="in" filter="fade">
                                      <p:cBhvr>
                                        <p:cTn id="9" dur="1000"/>
                                        <p:tgtEl>
                                          <p:spTgt spid="296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29699"/>
                                        </p:tgtEl>
                                        <p:attrNameLst>
                                          <p:attrName>style.visibility</p:attrName>
                                        </p:attrNameLst>
                                      </p:cBhvr>
                                      <p:to>
                                        <p:strVal val="visible"/>
                                      </p:to>
                                    </p:set>
                                    <p:anim calcmode="lin" valueType="num">
                                      <p:cBhvr>
                                        <p:cTn id="14" dur="1000" fill="hold"/>
                                        <p:tgtEl>
                                          <p:spTgt spid="29699"/>
                                        </p:tgtEl>
                                        <p:attrNameLst>
                                          <p:attrName>ppt_w</p:attrName>
                                        </p:attrNameLst>
                                      </p:cBhvr>
                                      <p:tavLst>
                                        <p:tav tm="0">
                                          <p:val>
                                            <p:strVal val="#ppt_w*0.70"/>
                                          </p:val>
                                        </p:tav>
                                        <p:tav tm="100000">
                                          <p:val>
                                            <p:strVal val="#ppt_w"/>
                                          </p:val>
                                        </p:tav>
                                      </p:tavLst>
                                    </p:anim>
                                    <p:anim calcmode="lin" valueType="num">
                                      <p:cBhvr>
                                        <p:cTn id="15" dur="1000" fill="hold"/>
                                        <p:tgtEl>
                                          <p:spTgt spid="29699"/>
                                        </p:tgtEl>
                                        <p:attrNameLst>
                                          <p:attrName>ppt_h</p:attrName>
                                        </p:attrNameLst>
                                      </p:cBhvr>
                                      <p:tavLst>
                                        <p:tav tm="0">
                                          <p:val>
                                            <p:strVal val="#ppt_h"/>
                                          </p:val>
                                        </p:tav>
                                        <p:tav tm="100000">
                                          <p:val>
                                            <p:strVal val="#ppt_h"/>
                                          </p:val>
                                        </p:tav>
                                      </p:tavLst>
                                    </p:anim>
                                    <p:animEffect transition="in" filter="fade">
                                      <p:cBhvr>
                                        <p:cTn id="16" dur="1000"/>
                                        <p:tgtEl>
                                          <p:spTgt spid="2969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12" fill="hold" nodeType="clickEffect">
                                  <p:stCondLst>
                                    <p:cond delay="0"/>
                                  </p:stCondLst>
                                  <p:childTnLst>
                                    <p:set>
                                      <p:cBhvr>
                                        <p:cTn id="20" dur="1" fill="hold">
                                          <p:stCondLst>
                                            <p:cond delay="0"/>
                                          </p:stCondLst>
                                        </p:cTn>
                                        <p:tgtEl>
                                          <p:spTgt spid="29701"/>
                                        </p:tgtEl>
                                        <p:attrNameLst>
                                          <p:attrName>style.visibility</p:attrName>
                                        </p:attrNameLst>
                                      </p:cBhvr>
                                      <p:to>
                                        <p:strVal val="visible"/>
                                      </p:to>
                                    </p:set>
                                    <p:animEffect transition="in" filter="strips(downLeft)">
                                      <p:cBhvr>
                                        <p:cTn id="21" dur="500"/>
                                        <p:tgtEl>
                                          <p:spTgt spid="2970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nodeType="clickEffect">
                                  <p:stCondLst>
                                    <p:cond delay="0"/>
                                  </p:stCondLst>
                                  <p:childTnLst>
                                    <p:set>
                                      <p:cBhvr>
                                        <p:cTn id="25" dur="1" fill="hold">
                                          <p:stCondLst>
                                            <p:cond delay="0"/>
                                          </p:stCondLst>
                                        </p:cTn>
                                        <p:tgtEl>
                                          <p:spTgt spid="29700"/>
                                        </p:tgtEl>
                                        <p:attrNameLst>
                                          <p:attrName>style.visibility</p:attrName>
                                        </p:attrNameLst>
                                      </p:cBhvr>
                                      <p:to>
                                        <p:strVal val="visible"/>
                                      </p:to>
                                    </p:set>
                                    <p:animEffect transition="in" filter="checkerboard(across)">
                                      <p:cBhvr>
                                        <p:cTn id="26" dur="2000"/>
                                        <p:tgtEl>
                                          <p:spTgt spid="2970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amond(in)">
                                      <p:cBhvr>
                                        <p:cTn id="31" dur="2000"/>
                                        <p:tgtEl>
                                          <p:spTgt spid="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6" presetClass="entr" presetSubtype="16"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ircle(in)">
                                      <p:cBhvr>
                                        <p:cTn id="3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228600"/>
            <a:ext cx="7772400" cy="914400"/>
          </a:xfrm>
        </p:spPr>
        <p:txBody>
          <a:bodyPr/>
          <a:lstStyle/>
          <a:p>
            <a:r>
              <a:rPr lang="en-US" altLang="en-US" smtClean="0">
                <a:solidFill>
                  <a:srgbClr val="FFFF00"/>
                </a:solidFill>
              </a:rPr>
              <a:t>Arrival in America</a:t>
            </a:r>
          </a:p>
        </p:txBody>
      </p:sp>
      <p:sp>
        <p:nvSpPr>
          <p:cNvPr id="28675" name="Rectangle 3"/>
          <p:cNvSpPr>
            <a:spLocks noGrp="1" noChangeArrowheads="1"/>
          </p:cNvSpPr>
          <p:nvPr>
            <p:ph type="body" idx="1"/>
          </p:nvPr>
        </p:nvSpPr>
        <p:spPr>
          <a:xfrm>
            <a:off x="685800" y="1219200"/>
            <a:ext cx="7772400" cy="4572000"/>
          </a:xfrm>
        </p:spPr>
        <p:txBody>
          <a:bodyPr/>
          <a:lstStyle/>
          <a:p>
            <a:r>
              <a:rPr lang="en-US" altLang="en-US" smtClean="0">
                <a:solidFill>
                  <a:schemeClr val="hlink"/>
                </a:solidFill>
              </a:rPr>
              <a:t>Ellis Island</a:t>
            </a:r>
          </a:p>
          <a:p>
            <a:pPr lvl="1"/>
            <a:r>
              <a:rPr lang="en-US" altLang="en-US" smtClean="0"/>
              <a:t>75% of immigrants entered at </a:t>
            </a:r>
            <a:r>
              <a:rPr lang="en-US" altLang="en-US" i="1" smtClean="0"/>
              <a:t>Ellis Island </a:t>
            </a:r>
            <a:r>
              <a:rPr lang="en-US" altLang="en-US" smtClean="0"/>
              <a:t>in New York Harbor</a:t>
            </a:r>
          </a:p>
          <a:p>
            <a:r>
              <a:rPr lang="en-US" altLang="en-US" smtClean="0">
                <a:solidFill>
                  <a:schemeClr val="hlink"/>
                </a:solidFill>
              </a:rPr>
              <a:t>Angel Island</a:t>
            </a:r>
          </a:p>
          <a:p>
            <a:pPr lvl="1"/>
            <a:r>
              <a:rPr lang="en-US" altLang="en-US" smtClean="0"/>
              <a:t>Asian immigrants entered at </a:t>
            </a:r>
            <a:r>
              <a:rPr lang="en-US" altLang="en-US" i="1" smtClean="0"/>
              <a:t>Angel Island</a:t>
            </a:r>
            <a:r>
              <a:rPr lang="en-US" altLang="en-US" smtClean="0"/>
              <a:t> in San Francisco</a:t>
            </a:r>
          </a:p>
        </p:txBody>
      </p:sp>
    </p:spTree>
  </p:cSld>
  <p:clrMapOvr>
    <a:masterClrMapping/>
  </p:clrMapOvr>
  <p:transition spd="med">
    <p:blinds/>
    <p:sndAc>
      <p:stSnd>
        <p:snd r:embed="rId2" name="arrow.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elli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66800"/>
            <a:ext cx="4800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descr="3a38144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1066800"/>
            <a:ext cx="434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 Box 4"/>
          <p:cNvSpPr txBox="1">
            <a:spLocks noChangeArrowheads="1"/>
          </p:cNvSpPr>
          <p:nvPr/>
        </p:nvSpPr>
        <p:spPr bwMode="auto">
          <a:xfrm>
            <a:off x="1295400" y="0"/>
            <a:ext cx="5562600" cy="579438"/>
          </a:xfrm>
          <a:prstGeom prst="rect">
            <a:avLst/>
          </a:prstGeom>
          <a:noFill/>
          <a:ln w="9525">
            <a:noFill/>
            <a:miter lim="800000"/>
            <a:headEnd/>
            <a:tailEnd/>
          </a:ln>
          <a:effectLst/>
        </p:spPr>
        <p:txBody>
          <a:bodyPr>
            <a:spAutoFit/>
          </a:bodyPr>
          <a:lstStyle/>
          <a:p>
            <a:pPr>
              <a:defRPr/>
            </a:pPr>
            <a:endParaRPr lang="en-US" sz="3200">
              <a:solidFill>
                <a:schemeClr val="tx2"/>
              </a:solidFill>
              <a:effectLst>
                <a:outerShdw blurRad="38100" dist="38100" dir="2700000" algn="tl">
                  <a:srgbClr val="000000"/>
                </a:outerShdw>
              </a:effectLst>
              <a:latin typeface="Arial" charset="0"/>
            </a:endParaRPr>
          </a:p>
        </p:txBody>
      </p:sp>
      <p:sp>
        <p:nvSpPr>
          <p:cNvPr id="29701" name="Rectangle 6"/>
          <p:cNvSpPr>
            <a:spLocks noGrp="1" noChangeArrowheads="1"/>
          </p:cNvSpPr>
          <p:nvPr>
            <p:ph type="title"/>
          </p:nvPr>
        </p:nvSpPr>
        <p:spPr>
          <a:xfrm>
            <a:off x="0" y="0"/>
            <a:ext cx="9144000" cy="1143000"/>
          </a:xfrm>
          <a:solidFill>
            <a:schemeClr val="accent5">
              <a:lumMod val="10000"/>
            </a:schemeClr>
          </a:solidFill>
        </p:spPr>
        <p:txBody>
          <a:bodyPr/>
          <a:lstStyle/>
          <a:p>
            <a:pPr>
              <a:defRPr/>
            </a:pPr>
            <a:r>
              <a:rPr lang="en-US" altLang="en-US" sz="2400" dirty="0" smtClean="0">
                <a:solidFill>
                  <a:schemeClr val="folHlink"/>
                </a:solidFill>
              </a:rPr>
              <a:t>Listen to the interview with an immigrant describing her story about arriving at Ellis </a:t>
            </a:r>
            <a:r>
              <a:rPr lang="en-US" altLang="en-US" sz="2400" dirty="0" smtClean="0">
                <a:solidFill>
                  <a:schemeClr val="folHlink"/>
                </a:solidFill>
              </a:rPr>
              <a:t>Island (animate the slide </a:t>
            </a:r>
            <a:r>
              <a:rPr lang="en-US" altLang="en-US" sz="2400" dirty="0" err="1" smtClean="0">
                <a:solidFill>
                  <a:srgbClr val="FFFF00"/>
                </a:solidFill>
              </a:rPr>
              <a:t>SlideShow</a:t>
            </a:r>
            <a:r>
              <a:rPr lang="en-US" altLang="en-US" sz="2400" dirty="0" smtClean="0">
                <a:solidFill>
                  <a:srgbClr val="FFFF00"/>
                </a:solidFill>
              </a:rPr>
              <a:t> &gt; From Current Slide</a:t>
            </a:r>
            <a:r>
              <a:rPr lang="en-US" altLang="en-US" sz="2400" dirty="0" smtClean="0">
                <a:solidFill>
                  <a:schemeClr val="folHlink"/>
                </a:solidFill>
              </a:rPr>
              <a:t>)</a:t>
            </a:r>
            <a:endParaRPr lang="en-US" altLang="en-US" sz="2400" dirty="0" smtClean="0">
              <a:solidFill>
                <a:schemeClr val="folHlink"/>
              </a:solidFill>
            </a:endParaRPr>
          </a:p>
        </p:txBody>
      </p:sp>
      <p:pic>
        <p:nvPicPr>
          <p:cNvPr id="2" name="Elli933.wav">
            <a:hlinkClick r:id="" action="ppaction://media"/>
          </p:cNvPr>
          <p:cNvPicPr>
            <a:picLocks noRot="1" noChangeAspect="1"/>
          </p:cNvPicPr>
          <p:nvPr>
            <a:wavAudioFile r:embed="rId1" name="Ellis Island voice 1.wav"/>
          </p:nvPr>
        </p:nvPicPr>
        <p:blipFill>
          <a:blip r:embed="rId7">
            <a:extLst>
              <a:ext uri="{28A0092B-C50C-407E-A947-70E740481C1C}">
                <a14:useLocalDpi xmlns:a14="http://schemas.microsoft.com/office/drawing/2010/main" val="0"/>
              </a:ext>
            </a:extLst>
          </a:blip>
          <a:srcRect/>
          <a:stretch>
            <a:fillRect/>
          </a:stretch>
        </p:blipFill>
        <p:spPr bwMode="auto">
          <a:xfrm>
            <a:off x="8077200" y="5943600"/>
            <a:ext cx="487363" cy="4873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blinds/>
    <p:sndAc>
      <p:stSnd>
        <p:snd r:embed="rId4" name="arrow.wav"/>
      </p:stSnd>
    </p:sndAc>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4301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241A09"/>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638800" y="457200"/>
            <a:ext cx="3505200" cy="3810000"/>
          </a:xfrm>
        </p:spPr>
        <p:txBody>
          <a:bodyPr/>
          <a:lstStyle/>
          <a:p>
            <a:r>
              <a:rPr lang="en-US" altLang="en-US" sz="2400" u="sng" smtClean="0">
                <a:solidFill>
                  <a:srgbClr val="FFFF00"/>
                </a:solidFill>
              </a:rPr>
              <a:t>Legal Inspections</a:t>
            </a:r>
            <a:r>
              <a:rPr lang="en-US" altLang="en-US" sz="2400" smtClean="0">
                <a:solidFill>
                  <a:srgbClr val="FFFF00"/>
                </a:solidFill>
              </a:rPr>
              <a:t/>
            </a:r>
            <a:br>
              <a:rPr lang="en-US" altLang="en-US" sz="2400" smtClean="0">
                <a:solidFill>
                  <a:srgbClr val="FFFF00"/>
                </a:solidFill>
              </a:rPr>
            </a:br>
            <a:r>
              <a:rPr lang="en-US" altLang="en-US" sz="2400" smtClean="0">
                <a:solidFill>
                  <a:srgbClr val="FFFF00"/>
                </a:solidFill>
              </a:rPr>
              <a:t/>
            </a:r>
            <a:br>
              <a:rPr lang="en-US" altLang="en-US" sz="2400" smtClean="0">
                <a:solidFill>
                  <a:srgbClr val="FFFF00"/>
                </a:solidFill>
              </a:rPr>
            </a:br>
            <a:r>
              <a:rPr lang="en-US" altLang="en-US" sz="2400" smtClean="0">
                <a:solidFill>
                  <a:srgbClr val="FFFF00"/>
                </a:solidFill>
              </a:rPr>
              <a:t>Listen to an interview with an immigrant about the legal inspections.</a:t>
            </a:r>
          </a:p>
        </p:txBody>
      </p:sp>
      <p:pic>
        <p:nvPicPr>
          <p:cNvPr id="30723" name="Picture 6" descr="http://www.misterteacher.com/immigration/receivingroo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41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Elli933.wav">
            <a:hlinkClick r:id="" action="ppaction://media"/>
          </p:cNvPr>
          <p:cNvPicPr>
            <a:picLocks noRot="1" noChangeAspect="1"/>
          </p:cNvPicPr>
          <p:nvPr>
            <a:wavAudioFile r:embed="rId1" name="Ellis Island -voice 2.wav"/>
          </p:nvPr>
        </p:nvPicPr>
        <p:blipFill>
          <a:blip r:embed="rId6">
            <a:extLst>
              <a:ext uri="{28A0092B-C50C-407E-A947-70E740481C1C}">
                <a14:useLocalDpi xmlns:a14="http://schemas.microsoft.com/office/drawing/2010/main" val="0"/>
              </a:ext>
            </a:extLst>
          </a:blip>
          <a:srcRect/>
          <a:stretch>
            <a:fillRect/>
          </a:stretch>
        </p:blipFill>
        <p:spPr bwMode="auto">
          <a:xfrm>
            <a:off x="7772400" y="5334000"/>
            <a:ext cx="487363" cy="4873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87340" y="3944034"/>
            <a:ext cx="3657600" cy="646331"/>
          </a:xfrm>
          <a:prstGeom prst="rect">
            <a:avLst/>
          </a:prstGeom>
          <a:solidFill>
            <a:schemeClr val="accent6">
              <a:lumMod val="75000"/>
            </a:schemeClr>
          </a:solidFill>
        </p:spPr>
        <p:txBody>
          <a:bodyPr wrap="square">
            <a:spAutoFit/>
          </a:bodyPr>
          <a:lstStyle/>
          <a:p>
            <a:r>
              <a:rPr lang="en-US" altLang="en-US" sz="1800" dirty="0" smtClean="0">
                <a:solidFill>
                  <a:schemeClr val="folHlink"/>
                </a:solidFill>
              </a:rPr>
              <a:t>(animate the slide </a:t>
            </a:r>
            <a:r>
              <a:rPr lang="en-US" altLang="en-US" sz="1800" dirty="0" err="1" smtClean="0">
                <a:solidFill>
                  <a:srgbClr val="FFFF00"/>
                </a:solidFill>
              </a:rPr>
              <a:t>SlideShow</a:t>
            </a:r>
            <a:r>
              <a:rPr lang="en-US" altLang="en-US" sz="1800" dirty="0" smtClean="0">
                <a:solidFill>
                  <a:srgbClr val="FFFF00"/>
                </a:solidFill>
              </a:rPr>
              <a:t> &gt; From Current Slide</a:t>
            </a:r>
            <a:r>
              <a:rPr lang="en-US" altLang="en-US" sz="1800" dirty="0" smtClean="0">
                <a:solidFill>
                  <a:schemeClr val="folHlink"/>
                </a:solidFill>
              </a:rPr>
              <a:t>)</a:t>
            </a:r>
            <a:endParaRPr lang="en-US" dirty="0"/>
          </a:p>
        </p:txBody>
      </p:sp>
    </p:spTree>
  </p:cSld>
  <p:clrMapOvr>
    <a:masterClrMapping/>
  </p:clrMapOvr>
  <p:transition spd="med">
    <p:blinds/>
    <p:sndAc>
      <p:stSnd>
        <p:snd r:embed="rId4" name="arrow.wav"/>
      </p:stSnd>
    </p:sndAc>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6455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solidFill>
                  <a:schemeClr val="hlink"/>
                </a:solidFill>
              </a:rPr>
              <a:t>Journal Entry #2</a:t>
            </a:r>
          </a:p>
        </p:txBody>
      </p:sp>
      <p:sp>
        <p:nvSpPr>
          <p:cNvPr id="31747" name="Rectangle 3"/>
          <p:cNvSpPr>
            <a:spLocks noGrp="1" noChangeArrowheads="1"/>
          </p:cNvSpPr>
          <p:nvPr>
            <p:ph type="body" idx="1"/>
          </p:nvPr>
        </p:nvSpPr>
        <p:spPr>
          <a:xfrm>
            <a:off x="685800" y="1905000"/>
            <a:ext cx="7772400" cy="3505200"/>
          </a:xfrm>
        </p:spPr>
        <p:txBody>
          <a:bodyPr/>
          <a:lstStyle/>
          <a:p>
            <a:r>
              <a:rPr lang="en-US" altLang="en-US" sz="4400" dirty="0" smtClean="0"/>
              <a:t>Record your thoughts and feelings about the voyage to America and arriving at Ellis Island. Explain what it was like to be processed through Ellis Island.</a:t>
            </a:r>
          </a:p>
        </p:txBody>
      </p:sp>
    </p:spTree>
  </p:cSld>
  <p:clrMapOvr>
    <a:masterClrMapping/>
  </p:clrMapOvr>
  <p:transition spd="med">
    <p:blinds/>
    <p:sndAc>
      <p:stSnd>
        <p:snd r:embed="rId2" name="arrow.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241A09"/>
        </a:solidFill>
        <a:effectLst/>
      </p:bgPr>
    </p:bg>
    <p:spTree>
      <p:nvGrpSpPr>
        <p:cNvPr id="1" name=""/>
        <p:cNvGrpSpPr/>
        <p:nvPr/>
      </p:nvGrpSpPr>
      <p:grpSpPr>
        <a:xfrm>
          <a:off x="0" y="0"/>
          <a:ext cx="0" cy="0"/>
          <a:chOff x="0" y="0"/>
          <a:chExt cx="0" cy="0"/>
        </a:xfrm>
      </p:grpSpPr>
      <p:pic>
        <p:nvPicPr>
          <p:cNvPr id="32770" name="Picture 4"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6"/>
          <p:cNvSpPr txBox="1">
            <a:spLocks noChangeArrowheads="1"/>
          </p:cNvSpPr>
          <p:nvPr/>
        </p:nvSpPr>
        <p:spPr bwMode="auto">
          <a:xfrm>
            <a:off x="2667000" y="152400"/>
            <a:ext cx="44735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400" b="1">
                <a:solidFill>
                  <a:srgbClr val="FFFF00"/>
                </a:solidFill>
              </a:rPr>
              <a:t>Ethnic Enclaves</a:t>
            </a:r>
          </a:p>
        </p:txBody>
      </p:sp>
    </p:spTree>
  </p:cSld>
  <p:clrMapOvr>
    <a:masterClrMapping/>
  </p:clrMapOvr>
  <p:transition spd="med">
    <p:blinds/>
    <p:sndAc>
      <p:stSnd>
        <p:snd r:embed="rId2" name="arrow.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9600" y="228600"/>
            <a:ext cx="7772400" cy="914400"/>
          </a:xfrm>
        </p:spPr>
        <p:txBody>
          <a:bodyPr/>
          <a:lstStyle/>
          <a:p>
            <a:pPr algn="ctr"/>
            <a:r>
              <a:rPr lang="en-US" altLang="en-US" b="1" smtClean="0">
                <a:solidFill>
                  <a:srgbClr val="FFFF00"/>
                </a:solidFill>
              </a:rPr>
              <a:t>Ethnic Enclaves</a:t>
            </a:r>
          </a:p>
        </p:txBody>
      </p:sp>
      <p:sp>
        <p:nvSpPr>
          <p:cNvPr id="33795" name="Rectangle 3"/>
          <p:cNvSpPr>
            <a:spLocks noGrp="1" noChangeArrowheads="1"/>
          </p:cNvSpPr>
          <p:nvPr>
            <p:ph type="body" idx="1"/>
          </p:nvPr>
        </p:nvSpPr>
        <p:spPr>
          <a:xfrm>
            <a:off x="685800" y="1219200"/>
            <a:ext cx="7772400" cy="4572000"/>
          </a:xfrm>
        </p:spPr>
        <p:txBody>
          <a:bodyPr/>
          <a:lstStyle/>
          <a:p>
            <a:pPr>
              <a:lnSpc>
                <a:spcPct val="90000"/>
              </a:lnSpc>
            </a:pPr>
            <a:r>
              <a:rPr lang="en-US" altLang="en-US" smtClean="0">
                <a:solidFill>
                  <a:schemeClr val="hlink"/>
                </a:solidFill>
              </a:rPr>
              <a:t>About 2/3 of immigrants settled in urban centers: </a:t>
            </a:r>
          </a:p>
          <a:p>
            <a:pPr lvl="1">
              <a:lnSpc>
                <a:spcPct val="90000"/>
              </a:lnSpc>
            </a:pPr>
            <a:r>
              <a:rPr lang="en-US" altLang="en-US" smtClean="0"/>
              <a:t>New York, Chicago, &amp; Philadelphia</a:t>
            </a:r>
            <a:r>
              <a:rPr lang="en-US" altLang="en-US" smtClean="0">
                <a:solidFill>
                  <a:schemeClr val="accent2"/>
                </a:solidFill>
              </a:rPr>
              <a:t>. </a:t>
            </a:r>
          </a:p>
          <a:p>
            <a:pPr>
              <a:lnSpc>
                <a:spcPct val="90000"/>
              </a:lnSpc>
            </a:pPr>
            <a:r>
              <a:rPr lang="en-US" altLang="en-US" smtClean="0">
                <a:solidFill>
                  <a:schemeClr val="hlink"/>
                </a:solidFill>
              </a:rPr>
              <a:t>By 1920 75% of foreign-born U.S. residents lived in cities.</a:t>
            </a:r>
          </a:p>
          <a:p>
            <a:pPr>
              <a:lnSpc>
                <a:spcPct val="90000"/>
              </a:lnSpc>
            </a:pPr>
            <a:r>
              <a:rPr lang="en-US" altLang="en-US" smtClean="0">
                <a:solidFill>
                  <a:schemeClr val="hlink"/>
                </a:solidFill>
              </a:rPr>
              <a:t>These enclaves provided immigrants with a sense of community and security</a:t>
            </a:r>
          </a:p>
          <a:p>
            <a:pPr lvl="1">
              <a:lnSpc>
                <a:spcPct val="90000"/>
              </a:lnSpc>
            </a:pPr>
            <a:r>
              <a:rPr lang="en-US" altLang="en-US" smtClean="0"/>
              <a:t>Familiar language, food, religion, customs, etc.</a:t>
            </a:r>
          </a:p>
        </p:txBody>
      </p:sp>
    </p:spTree>
  </p:cSld>
  <p:clrMapOvr>
    <a:masterClrMapping/>
  </p:clrMapOvr>
  <p:transition spd="med">
    <p:blinds/>
    <p:sndAc>
      <p:stSnd>
        <p:snd r:embed="rId2" name="arrow.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228600"/>
            <a:ext cx="7772400" cy="914400"/>
          </a:xfrm>
        </p:spPr>
        <p:txBody>
          <a:bodyPr/>
          <a:lstStyle/>
          <a:p>
            <a:r>
              <a:rPr lang="en-US" altLang="en-US" smtClean="0">
                <a:solidFill>
                  <a:schemeClr val="accent2"/>
                </a:solidFill>
              </a:rPr>
              <a:t>Quote Set 2</a:t>
            </a:r>
          </a:p>
        </p:txBody>
      </p:sp>
      <p:sp>
        <p:nvSpPr>
          <p:cNvPr id="7171" name="Rectangle 3"/>
          <p:cNvSpPr>
            <a:spLocks noGrp="1" noChangeArrowheads="1"/>
          </p:cNvSpPr>
          <p:nvPr>
            <p:ph type="body" idx="1"/>
          </p:nvPr>
        </p:nvSpPr>
        <p:spPr>
          <a:xfrm>
            <a:off x="685800" y="1143000"/>
            <a:ext cx="7772400" cy="5029200"/>
          </a:xfrm>
        </p:spPr>
        <p:txBody>
          <a:bodyPr/>
          <a:lstStyle/>
          <a:p>
            <a:pPr>
              <a:lnSpc>
                <a:spcPct val="80000"/>
              </a:lnSpc>
            </a:pPr>
            <a:r>
              <a:rPr lang="en-US" altLang="en-US" sz="2800" i="1" smtClean="0"/>
              <a:t>“America is a land of wonders, in which everything is in constant motion and every changes seem an improvement”</a:t>
            </a:r>
            <a:r>
              <a:rPr lang="en-US" altLang="en-US" sz="2800" smtClean="0"/>
              <a:t>  </a:t>
            </a:r>
          </a:p>
          <a:p>
            <a:pPr lvl="1">
              <a:lnSpc>
                <a:spcPct val="80000"/>
              </a:lnSpc>
            </a:pPr>
            <a:r>
              <a:rPr lang="en-US" altLang="en-US" sz="2400" smtClean="0"/>
              <a:t>-Alexis de Tocqueville, 1835</a:t>
            </a:r>
          </a:p>
          <a:p>
            <a:pPr lvl="1">
              <a:lnSpc>
                <a:spcPct val="80000"/>
              </a:lnSpc>
              <a:buFontTx/>
              <a:buNone/>
            </a:pPr>
            <a:endParaRPr lang="en-US" altLang="en-US" sz="2400" smtClean="0"/>
          </a:p>
          <a:p>
            <a:pPr>
              <a:lnSpc>
                <a:spcPct val="80000"/>
              </a:lnSpc>
            </a:pPr>
            <a:r>
              <a:rPr lang="en-US" altLang="en-US" sz="2800" i="1" smtClean="0"/>
              <a:t>“We are the pioneers of the world; the advance guard sent though the wilderness of the untried things to break a new path in the New World that is ours”</a:t>
            </a:r>
            <a:r>
              <a:rPr lang="en-US" altLang="en-US" sz="2800" smtClean="0"/>
              <a:t>   </a:t>
            </a:r>
          </a:p>
          <a:p>
            <a:pPr lvl="1">
              <a:lnSpc>
                <a:spcPct val="80000"/>
              </a:lnSpc>
            </a:pPr>
            <a:r>
              <a:rPr lang="en-US" altLang="en-US" sz="2400" smtClean="0"/>
              <a:t>-Herman Melville, 1852</a:t>
            </a:r>
          </a:p>
          <a:p>
            <a:pPr lvl="2">
              <a:lnSpc>
                <a:spcPct val="80000"/>
              </a:lnSpc>
              <a:buFontTx/>
              <a:buNone/>
            </a:pPr>
            <a:endParaRPr lang="en-US" altLang="en-US" sz="2000" smtClean="0"/>
          </a:p>
          <a:p>
            <a:pPr>
              <a:lnSpc>
                <a:spcPct val="80000"/>
              </a:lnSpc>
            </a:pPr>
            <a:r>
              <a:rPr lang="en-US" altLang="en-US" sz="2800" smtClean="0">
                <a:solidFill>
                  <a:schemeClr val="hlink"/>
                </a:solidFill>
              </a:rPr>
              <a:t>Pair Share: What is one principle or ideal that can be extracted from the quotes above?</a:t>
            </a:r>
          </a:p>
        </p:txBody>
      </p:sp>
    </p:spTree>
  </p:cSld>
  <p:clrMapOvr>
    <a:masterClrMapping/>
  </p:clrMapOvr>
  <p:transition spd="med">
    <p:blinds/>
    <p:sndAc>
      <p:stSnd>
        <p:snd r:embed="rId2" name="arrow.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mtClean="0">
                <a:solidFill>
                  <a:schemeClr val="hlink"/>
                </a:solidFill>
              </a:rPr>
              <a:t>Journal Entry #3</a:t>
            </a:r>
          </a:p>
        </p:txBody>
      </p:sp>
      <p:sp>
        <p:nvSpPr>
          <p:cNvPr id="34819" name="Rectangle 3"/>
          <p:cNvSpPr>
            <a:spLocks noGrp="1" noChangeArrowheads="1"/>
          </p:cNvSpPr>
          <p:nvPr>
            <p:ph type="body" idx="1"/>
          </p:nvPr>
        </p:nvSpPr>
        <p:spPr/>
        <p:txBody>
          <a:bodyPr/>
          <a:lstStyle/>
          <a:p>
            <a:r>
              <a:rPr lang="en-US" altLang="en-US" sz="4400" smtClean="0"/>
              <a:t>Record your thoughts and feelings about arriving in the place you intend to settle and describe your living conditions. </a:t>
            </a:r>
          </a:p>
        </p:txBody>
      </p:sp>
    </p:spTree>
  </p:cSld>
  <p:clrMapOvr>
    <a:masterClrMapping/>
  </p:clrMapOvr>
  <p:transition spd="med">
    <p:blinds/>
    <p:sndAc>
      <p:stSnd>
        <p:snd r:embed="rId2" name="arrow.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5842" name="Picture 5"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43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6"/>
          <p:cNvSpPr>
            <a:spLocks noGrp="1" noChangeArrowheads="1"/>
          </p:cNvSpPr>
          <p:nvPr>
            <p:ph type="body" sz="half" idx="4294967295"/>
          </p:nvPr>
        </p:nvSpPr>
        <p:spPr>
          <a:xfrm>
            <a:off x="5638800" y="914400"/>
            <a:ext cx="3505200" cy="6400800"/>
          </a:xfrm>
          <a:solidFill>
            <a:schemeClr val="accent5">
              <a:lumMod val="10000"/>
            </a:schemeClr>
          </a:solidFill>
        </p:spPr>
        <p:txBody>
          <a:bodyPr/>
          <a:lstStyle/>
          <a:p>
            <a:pPr>
              <a:defRPr/>
            </a:pPr>
            <a:r>
              <a:rPr lang="en-US" altLang="en-US" sz="2800" dirty="0" smtClean="0"/>
              <a:t>1. Describe what you see in this cartoon.</a:t>
            </a:r>
          </a:p>
          <a:p>
            <a:pPr>
              <a:defRPr/>
            </a:pPr>
            <a:r>
              <a:rPr lang="en-US" altLang="en-US" sz="2800" dirty="0" smtClean="0"/>
              <a:t>2. What is ironic about this cartoon?</a:t>
            </a:r>
          </a:p>
          <a:p>
            <a:pPr>
              <a:defRPr/>
            </a:pPr>
            <a:r>
              <a:rPr lang="en-US" altLang="en-US" sz="2800" dirty="0" smtClean="0"/>
              <a:t>3. What is the author’s opinion about people who oppose immigration?</a:t>
            </a:r>
          </a:p>
        </p:txBody>
      </p:sp>
    </p:spTree>
  </p:cSld>
  <p:clrMapOvr>
    <a:masterClrMapping/>
  </p:clrMapOvr>
  <p:transition spd="med">
    <p:blinds/>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iterate type="lt">
                                    <p:tmPct val="10000"/>
                                  </p:iterate>
                                  <p:childTnLst>
                                    <p:set>
                                      <p:cBhvr>
                                        <p:cTn id="6" dur="1" fill="hold">
                                          <p:stCondLst>
                                            <p:cond delay="0"/>
                                          </p:stCondLst>
                                        </p:cTn>
                                        <p:tgtEl>
                                          <p:spTgt spid="22534">
                                            <p:bg/>
                                          </p:spTgt>
                                        </p:tgtEl>
                                        <p:attrNameLst>
                                          <p:attrName>style.visibility</p:attrName>
                                        </p:attrNameLst>
                                      </p:cBhvr>
                                      <p:to>
                                        <p:strVal val="visible"/>
                                      </p:to>
                                    </p:set>
                                    <p:anim calcmode="lin" valueType="num">
                                      <p:cBhvr>
                                        <p:cTn id="7" dur="500" fill="hold"/>
                                        <p:tgtEl>
                                          <p:spTgt spid="22534">
                                            <p:bg/>
                                          </p:spTgt>
                                        </p:tgtEl>
                                        <p:attrNameLst>
                                          <p:attrName>ppt_w</p:attrName>
                                        </p:attrNameLst>
                                      </p:cBhvr>
                                      <p:tavLst>
                                        <p:tav tm="0">
                                          <p:val>
                                            <p:fltVal val="0"/>
                                          </p:val>
                                        </p:tav>
                                        <p:tav tm="100000">
                                          <p:val>
                                            <p:strVal val="#ppt_w"/>
                                          </p:val>
                                        </p:tav>
                                      </p:tavLst>
                                    </p:anim>
                                    <p:anim calcmode="lin" valueType="num">
                                      <p:cBhvr>
                                        <p:cTn id="8" dur="500" fill="hold"/>
                                        <p:tgtEl>
                                          <p:spTgt spid="22534">
                                            <p:bg/>
                                          </p:spTgt>
                                        </p:tgtEl>
                                        <p:attrNameLst>
                                          <p:attrName>ppt_h</p:attrName>
                                        </p:attrNameLst>
                                      </p:cBhvr>
                                      <p:tavLst>
                                        <p:tav tm="0">
                                          <p:val>
                                            <p:fltVal val="0"/>
                                          </p:val>
                                        </p:tav>
                                        <p:tav tm="100000">
                                          <p:val>
                                            <p:strVal val="#ppt_h"/>
                                          </p:val>
                                        </p:tav>
                                      </p:tavLst>
                                    </p:anim>
                                    <p:anim calcmode="lin" valueType="num">
                                      <p:cBhvr>
                                        <p:cTn id="9" dur="500" fill="hold"/>
                                        <p:tgtEl>
                                          <p:spTgt spid="22534">
                                            <p:bg/>
                                          </p:spTgt>
                                        </p:tgtEl>
                                        <p:attrNameLst>
                                          <p:attrName>style.rotation</p:attrName>
                                        </p:attrNameLst>
                                      </p:cBhvr>
                                      <p:tavLst>
                                        <p:tav tm="0">
                                          <p:val>
                                            <p:fltVal val="360"/>
                                          </p:val>
                                        </p:tav>
                                        <p:tav tm="100000">
                                          <p:val>
                                            <p:fltVal val="0"/>
                                          </p:val>
                                        </p:tav>
                                      </p:tavLst>
                                    </p:anim>
                                    <p:animEffect transition="in" filter="fade">
                                      <p:cBhvr>
                                        <p:cTn id="10" dur="500"/>
                                        <p:tgtEl>
                                          <p:spTgt spid="22534">
                                            <p:bg/>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22534">
                                            <p:txEl>
                                              <p:pRg st="0" end="0"/>
                                            </p:txEl>
                                          </p:spTgt>
                                        </p:tgtEl>
                                        <p:attrNameLst>
                                          <p:attrName>style.visibility</p:attrName>
                                        </p:attrNameLst>
                                      </p:cBhvr>
                                      <p:to>
                                        <p:strVal val="visible"/>
                                      </p:to>
                                    </p:set>
                                    <p:anim calcmode="lin" valueType="num">
                                      <p:cBhvr>
                                        <p:cTn id="15" dur="500" fill="hold"/>
                                        <p:tgtEl>
                                          <p:spTgt spid="22534">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2534">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22534">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22534">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22534">
                                            <p:txEl>
                                              <p:pRg st="1" end="1"/>
                                            </p:txEl>
                                          </p:spTgt>
                                        </p:tgtEl>
                                        <p:attrNameLst>
                                          <p:attrName>style.visibility</p:attrName>
                                        </p:attrNameLst>
                                      </p:cBhvr>
                                      <p:to>
                                        <p:strVal val="visible"/>
                                      </p:to>
                                    </p:set>
                                    <p:anim calcmode="lin" valueType="num">
                                      <p:cBhvr>
                                        <p:cTn id="23" dur="500" fill="hold"/>
                                        <p:tgtEl>
                                          <p:spTgt spid="22534">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22534">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22534">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22534">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22534">
                                            <p:txEl>
                                              <p:pRg st="2" end="2"/>
                                            </p:txEl>
                                          </p:spTgt>
                                        </p:tgtEl>
                                        <p:attrNameLst>
                                          <p:attrName>style.visibility</p:attrName>
                                        </p:attrNameLst>
                                      </p:cBhvr>
                                      <p:to>
                                        <p:strVal val="visible"/>
                                      </p:to>
                                    </p:set>
                                    <p:anim calcmode="lin" valueType="num">
                                      <p:cBhvr>
                                        <p:cTn id="31" dur="500" fill="hold"/>
                                        <p:tgtEl>
                                          <p:spTgt spid="22534">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22534">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22534">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225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4" name="Rectangle 4"/>
          <p:cNvSpPr>
            <a:spLocks noGrp="1" noChangeArrowheads="1"/>
          </p:cNvSpPr>
          <p:nvPr>
            <p:ph type="title" idx="4294967295"/>
          </p:nvPr>
        </p:nvSpPr>
        <p:spPr>
          <a:xfrm>
            <a:off x="381000" y="304800"/>
            <a:ext cx="8763000" cy="381000"/>
          </a:xfrm>
        </p:spPr>
        <p:txBody>
          <a:bodyPr/>
          <a:lstStyle/>
          <a:p>
            <a:r>
              <a:rPr lang="en-US" altLang="en-US" sz="3200" smtClean="0">
                <a:solidFill>
                  <a:srgbClr val="FFFF00"/>
                </a:solidFill>
              </a:rPr>
              <a:t>American Treatment of Immigrants</a:t>
            </a:r>
          </a:p>
        </p:txBody>
      </p:sp>
      <p:sp>
        <p:nvSpPr>
          <p:cNvPr id="20482" name="Rectangle 3"/>
          <p:cNvSpPr>
            <a:spLocks noGrp="1" noChangeArrowheads="1"/>
          </p:cNvSpPr>
          <p:nvPr>
            <p:ph type="body" idx="1"/>
          </p:nvPr>
        </p:nvSpPr>
        <p:spPr>
          <a:xfrm>
            <a:off x="609600" y="1066800"/>
            <a:ext cx="7772400" cy="5257800"/>
          </a:xfrm>
        </p:spPr>
        <p:txBody>
          <a:bodyPr/>
          <a:lstStyle/>
          <a:p>
            <a:pPr eaLnBrk="1" hangingPunct="1"/>
            <a:r>
              <a:rPr lang="en-US" altLang="en-US" dirty="0" smtClean="0">
                <a:solidFill>
                  <a:schemeClr val="hlink"/>
                </a:solidFill>
              </a:rPr>
              <a:t>American Nativism</a:t>
            </a:r>
          </a:p>
          <a:p>
            <a:pPr lvl="1" eaLnBrk="1" hangingPunct="1"/>
            <a:r>
              <a:rPr lang="en-US" altLang="en-US" dirty="0" smtClean="0"/>
              <a:t>Native born felt threatened by “new immigrant”</a:t>
            </a:r>
          </a:p>
          <a:p>
            <a:pPr lvl="2" eaLnBrk="1" hangingPunct="1"/>
            <a:r>
              <a:rPr lang="en-US" altLang="en-US" b="1" dirty="0" smtClean="0">
                <a:solidFill>
                  <a:schemeClr val="accent2"/>
                </a:solidFill>
              </a:rPr>
              <a:t>considered them inferior</a:t>
            </a:r>
          </a:p>
          <a:p>
            <a:pPr lvl="2" eaLnBrk="1" hangingPunct="1"/>
            <a:r>
              <a:rPr lang="en-US" altLang="en-US" b="1" dirty="0" smtClean="0">
                <a:solidFill>
                  <a:schemeClr val="accent2"/>
                </a:solidFill>
              </a:rPr>
              <a:t>Accused immigrants of taking jobs away from “real” Americans</a:t>
            </a:r>
          </a:p>
          <a:p>
            <a:pPr lvl="2" eaLnBrk="1" hangingPunct="1"/>
            <a:r>
              <a:rPr lang="en-US" altLang="en-US" b="1" dirty="0" smtClean="0">
                <a:solidFill>
                  <a:schemeClr val="accent2"/>
                </a:solidFill>
              </a:rPr>
              <a:t>Immigrants were difficult to Americanize</a:t>
            </a:r>
          </a:p>
          <a:p>
            <a:pPr eaLnBrk="1" hangingPunct="1"/>
            <a:r>
              <a:rPr lang="en-US" altLang="en-US" i="1" dirty="0" smtClean="0">
                <a:solidFill>
                  <a:schemeClr val="hlink"/>
                </a:solidFill>
              </a:rPr>
              <a:t>Americanization Movement</a:t>
            </a:r>
            <a:r>
              <a:rPr lang="en-US" altLang="en-US" dirty="0" smtClean="0"/>
              <a:t> </a:t>
            </a:r>
          </a:p>
          <a:p>
            <a:pPr lvl="1" eaLnBrk="1" hangingPunct="1"/>
            <a:r>
              <a:rPr lang="en-US" altLang="en-US" dirty="0" smtClean="0"/>
              <a:t>The belief that immigrants should adapt to American way of life as soon as possible.</a:t>
            </a:r>
          </a:p>
        </p:txBody>
      </p:sp>
    </p:spTree>
  </p:cSld>
  <p:clrMapOvr>
    <a:masterClrMapping/>
  </p:clrMapOvr>
  <p:transition spd="med">
    <p:blinds/>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500" fill="hold"/>
                                        <p:tgtEl>
                                          <p:spTgt spid="20484"/>
                                        </p:tgtEl>
                                        <p:attrNameLst>
                                          <p:attrName>ppt_w</p:attrName>
                                        </p:attrNameLst>
                                      </p:cBhvr>
                                      <p:tavLst>
                                        <p:tav tm="0">
                                          <p:val>
                                            <p:fltVal val="0"/>
                                          </p:val>
                                        </p:tav>
                                        <p:tav tm="100000">
                                          <p:val>
                                            <p:strVal val="#ppt_w"/>
                                          </p:val>
                                        </p:tav>
                                      </p:tavLst>
                                    </p:anim>
                                    <p:anim calcmode="lin" valueType="num">
                                      <p:cBhvr>
                                        <p:cTn id="8" dur="500" fill="hold"/>
                                        <p:tgtEl>
                                          <p:spTgt spid="20484"/>
                                        </p:tgtEl>
                                        <p:attrNameLst>
                                          <p:attrName>ppt_h</p:attrName>
                                        </p:attrNameLst>
                                      </p:cBhvr>
                                      <p:tavLst>
                                        <p:tav tm="0">
                                          <p:val>
                                            <p:fltVal val="0"/>
                                          </p:val>
                                        </p:tav>
                                        <p:tav tm="100000">
                                          <p:val>
                                            <p:strVal val="#ppt_h"/>
                                          </p:val>
                                        </p:tav>
                                      </p:tavLst>
                                    </p:anim>
                                    <p:anim calcmode="lin" valueType="num">
                                      <p:cBhvr>
                                        <p:cTn id="9" dur="500" fill="hold"/>
                                        <p:tgtEl>
                                          <p:spTgt spid="20484"/>
                                        </p:tgtEl>
                                        <p:attrNameLst>
                                          <p:attrName>style.rotation</p:attrName>
                                        </p:attrNameLst>
                                      </p:cBhvr>
                                      <p:tavLst>
                                        <p:tav tm="0">
                                          <p:val>
                                            <p:fltVal val="360"/>
                                          </p:val>
                                        </p:tav>
                                        <p:tav tm="100000">
                                          <p:val>
                                            <p:fltVal val="0"/>
                                          </p:val>
                                        </p:tav>
                                      </p:tavLst>
                                    </p:anim>
                                    <p:animEffect transition="in" filter="fade">
                                      <p:cBhvr>
                                        <p:cTn id="10" dur="500"/>
                                        <p:tgtEl>
                                          <p:spTgt spid="2048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20482">
                                            <p:txEl>
                                              <p:pRg st="0" end="0"/>
                                            </p:txEl>
                                          </p:spTgt>
                                        </p:tgtEl>
                                        <p:attrNameLst>
                                          <p:attrName>style.visibility</p:attrName>
                                        </p:attrNameLst>
                                      </p:cBhvr>
                                      <p:to>
                                        <p:strVal val="visible"/>
                                      </p:to>
                                    </p:set>
                                    <p:anim calcmode="lin" valueType="num">
                                      <p:cBhvr>
                                        <p:cTn id="15" dur="500" fill="hold"/>
                                        <p:tgtEl>
                                          <p:spTgt spid="2048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0482">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20482">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20482">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20482">
                                            <p:txEl>
                                              <p:pRg st="1" end="1"/>
                                            </p:txEl>
                                          </p:spTgt>
                                        </p:tgtEl>
                                        <p:attrNameLst>
                                          <p:attrName>style.visibility</p:attrName>
                                        </p:attrNameLst>
                                      </p:cBhvr>
                                      <p:to>
                                        <p:strVal val="visible"/>
                                      </p:to>
                                    </p:set>
                                    <p:anim calcmode="lin" valueType="num">
                                      <p:cBhvr>
                                        <p:cTn id="23" dur="500" fill="hold"/>
                                        <p:tgtEl>
                                          <p:spTgt spid="20482">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20482">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20482">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20482">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20482">
                                            <p:txEl>
                                              <p:pRg st="2" end="2"/>
                                            </p:txEl>
                                          </p:spTgt>
                                        </p:tgtEl>
                                        <p:attrNameLst>
                                          <p:attrName>style.visibility</p:attrName>
                                        </p:attrNameLst>
                                      </p:cBhvr>
                                      <p:to>
                                        <p:strVal val="visible"/>
                                      </p:to>
                                    </p:set>
                                    <p:anim calcmode="lin" valueType="num">
                                      <p:cBhvr>
                                        <p:cTn id="31" dur="500" fill="hold"/>
                                        <p:tgtEl>
                                          <p:spTgt spid="20482">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20482">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20482">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20482">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9" presetClass="entr" presetSubtype="0" decel="100000" fill="hold" grpId="0" nodeType="clickEffect">
                                  <p:stCondLst>
                                    <p:cond delay="0"/>
                                  </p:stCondLst>
                                  <p:iterate type="lt">
                                    <p:tmPct val="10000"/>
                                  </p:iterate>
                                  <p:childTnLst>
                                    <p:set>
                                      <p:cBhvr>
                                        <p:cTn id="38" dur="1" fill="hold">
                                          <p:stCondLst>
                                            <p:cond delay="0"/>
                                          </p:stCondLst>
                                        </p:cTn>
                                        <p:tgtEl>
                                          <p:spTgt spid="20482">
                                            <p:txEl>
                                              <p:pRg st="3" end="3"/>
                                            </p:txEl>
                                          </p:spTgt>
                                        </p:tgtEl>
                                        <p:attrNameLst>
                                          <p:attrName>style.visibility</p:attrName>
                                        </p:attrNameLst>
                                      </p:cBhvr>
                                      <p:to>
                                        <p:strVal val="visible"/>
                                      </p:to>
                                    </p:set>
                                    <p:anim calcmode="lin" valueType="num">
                                      <p:cBhvr>
                                        <p:cTn id="39" dur="500" fill="hold"/>
                                        <p:tgtEl>
                                          <p:spTgt spid="20482">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20482">
                                            <p:txEl>
                                              <p:pRg st="3" end="3"/>
                                            </p:txEl>
                                          </p:spTgt>
                                        </p:tgtEl>
                                        <p:attrNameLst>
                                          <p:attrName>ppt_h</p:attrName>
                                        </p:attrNameLst>
                                      </p:cBhvr>
                                      <p:tavLst>
                                        <p:tav tm="0">
                                          <p:val>
                                            <p:fltVal val="0"/>
                                          </p:val>
                                        </p:tav>
                                        <p:tav tm="100000">
                                          <p:val>
                                            <p:strVal val="#ppt_h"/>
                                          </p:val>
                                        </p:tav>
                                      </p:tavLst>
                                    </p:anim>
                                    <p:anim calcmode="lin" valueType="num">
                                      <p:cBhvr>
                                        <p:cTn id="41" dur="500" fill="hold"/>
                                        <p:tgtEl>
                                          <p:spTgt spid="20482">
                                            <p:txEl>
                                              <p:pRg st="3" end="3"/>
                                            </p:txEl>
                                          </p:spTgt>
                                        </p:tgtEl>
                                        <p:attrNameLst>
                                          <p:attrName>style.rotation</p:attrName>
                                        </p:attrNameLst>
                                      </p:cBhvr>
                                      <p:tavLst>
                                        <p:tav tm="0">
                                          <p:val>
                                            <p:fltVal val="360"/>
                                          </p:val>
                                        </p:tav>
                                        <p:tav tm="100000">
                                          <p:val>
                                            <p:fltVal val="0"/>
                                          </p:val>
                                        </p:tav>
                                      </p:tavLst>
                                    </p:anim>
                                    <p:animEffect transition="in" filter="fade">
                                      <p:cBhvr>
                                        <p:cTn id="42" dur="500"/>
                                        <p:tgtEl>
                                          <p:spTgt spid="20482">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9" presetClass="entr" presetSubtype="0" decel="100000" fill="hold" grpId="0" nodeType="clickEffect">
                                  <p:stCondLst>
                                    <p:cond delay="0"/>
                                  </p:stCondLst>
                                  <p:iterate type="lt">
                                    <p:tmPct val="10000"/>
                                  </p:iterate>
                                  <p:childTnLst>
                                    <p:set>
                                      <p:cBhvr>
                                        <p:cTn id="46" dur="1" fill="hold">
                                          <p:stCondLst>
                                            <p:cond delay="0"/>
                                          </p:stCondLst>
                                        </p:cTn>
                                        <p:tgtEl>
                                          <p:spTgt spid="20482">
                                            <p:txEl>
                                              <p:pRg st="4" end="4"/>
                                            </p:txEl>
                                          </p:spTgt>
                                        </p:tgtEl>
                                        <p:attrNameLst>
                                          <p:attrName>style.visibility</p:attrName>
                                        </p:attrNameLst>
                                      </p:cBhvr>
                                      <p:to>
                                        <p:strVal val="visible"/>
                                      </p:to>
                                    </p:set>
                                    <p:anim calcmode="lin" valueType="num">
                                      <p:cBhvr>
                                        <p:cTn id="47" dur="500" fill="hold"/>
                                        <p:tgtEl>
                                          <p:spTgt spid="20482">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20482">
                                            <p:txEl>
                                              <p:pRg st="4" end="4"/>
                                            </p:txEl>
                                          </p:spTgt>
                                        </p:tgtEl>
                                        <p:attrNameLst>
                                          <p:attrName>ppt_h</p:attrName>
                                        </p:attrNameLst>
                                      </p:cBhvr>
                                      <p:tavLst>
                                        <p:tav tm="0">
                                          <p:val>
                                            <p:fltVal val="0"/>
                                          </p:val>
                                        </p:tav>
                                        <p:tav tm="100000">
                                          <p:val>
                                            <p:strVal val="#ppt_h"/>
                                          </p:val>
                                        </p:tav>
                                      </p:tavLst>
                                    </p:anim>
                                    <p:anim calcmode="lin" valueType="num">
                                      <p:cBhvr>
                                        <p:cTn id="49" dur="500" fill="hold"/>
                                        <p:tgtEl>
                                          <p:spTgt spid="20482">
                                            <p:txEl>
                                              <p:pRg st="4" end="4"/>
                                            </p:txEl>
                                          </p:spTgt>
                                        </p:tgtEl>
                                        <p:attrNameLst>
                                          <p:attrName>style.rotation</p:attrName>
                                        </p:attrNameLst>
                                      </p:cBhvr>
                                      <p:tavLst>
                                        <p:tav tm="0">
                                          <p:val>
                                            <p:fltVal val="360"/>
                                          </p:val>
                                        </p:tav>
                                        <p:tav tm="100000">
                                          <p:val>
                                            <p:fltVal val="0"/>
                                          </p:val>
                                        </p:tav>
                                      </p:tavLst>
                                    </p:anim>
                                    <p:animEffect transition="in" filter="fade">
                                      <p:cBhvr>
                                        <p:cTn id="50" dur="500"/>
                                        <p:tgtEl>
                                          <p:spTgt spid="20482">
                                            <p:txEl>
                                              <p:pRg st="4" end="4"/>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9" presetClass="entr" presetSubtype="0" decel="100000" fill="hold" grpId="0" nodeType="clickEffect">
                                  <p:stCondLst>
                                    <p:cond delay="0"/>
                                  </p:stCondLst>
                                  <p:iterate type="lt">
                                    <p:tmPct val="10000"/>
                                  </p:iterate>
                                  <p:childTnLst>
                                    <p:set>
                                      <p:cBhvr>
                                        <p:cTn id="54" dur="1" fill="hold">
                                          <p:stCondLst>
                                            <p:cond delay="0"/>
                                          </p:stCondLst>
                                        </p:cTn>
                                        <p:tgtEl>
                                          <p:spTgt spid="20482">
                                            <p:txEl>
                                              <p:pRg st="5" end="5"/>
                                            </p:txEl>
                                          </p:spTgt>
                                        </p:tgtEl>
                                        <p:attrNameLst>
                                          <p:attrName>style.visibility</p:attrName>
                                        </p:attrNameLst>
                                      </p:cBhvr>
                                      <p:to>
                                        <p:strVal val="visible"/>
                                      </p:to>
                                    </p:set>
                                    <p:anim calcmode="lin" valueType="num">
                                      <p:cBhvr>
                                        <p:cTn id="55" dur="500" fill="hold"/>
                                        <p:tgtEl>
                                          <p:spTgt spid="20482">
                                            <p:txEl>
                                              <p:pRg st="5" end="5"/>
                                            </p:txEl>
                                          </p:spTgt>
                                        </p:tgtEl>
                                        <p:attrNameLst>
                                          <p:attrName>ppt_w</p:attrName>
                                        </p:attrNameLst>
                                      </p:cBhvr>
                                      <p:tavLst>
                                        <p:tav tm="0">
                                          <p:val>
                                            <p:fltVal val="0"/>
                                          </p:val>
                                        </p:tav>
                                        <p:tav tm="100000">
                                          <p:val>
                                            <p:strVal val="#ppt_w"/>
                                          </p:val>
                                        </p:tav>
                                      </p:tavLst>
                                    </p:anim>
                                    <p:anim calcmode="lin" valueType="num">
                                      <p:cBhvr>
                                        <p:cTn id="56" dur="500" fill="hold"/>
                                        <p:tgtEl>
                                          <p:spTgt spid="20482">
                                            <p:txEl>
                                              <p:pRg st="5" end="5"/>
                                            </p:txEl>
                                          </p:spTgt>
                                        </p:tgtEl>
                                        <p:attrNameLst>
                                          <p:attrName>ppt_h</p:attrName>
                                        </p:attrNameLst>
                                      </p:cBhvr>
                                      <p:tavLst>
                                        <p:tav tm="0">
                                          <p:val>
                                            <p:fltVal val="0"/>
                                          </p:val>
                                        </p:tav>
                                        <p:tav tm="100000">
                                          <p:val>
                                            <p:strVal val="#ppt_h"/>
                                          </p:val>
                                        </p:tav>
                                      </p:tavLst>
                                    </p:anim>
                                    <p:anim calcmode="lin" valueType="num">
                                      <p:cBhvr>
                                        <p:cTn id="57" dur="500" fill="hold"/>
                                        <p:tgtEl>
                                          <p:spTgt spid="20482">
                                            <p:txEl>
                                              <p:pRg st="5" end="5"/>
                                            </p:txEl>
                                          </p:spTgt>
                                        </p:tgtEl>
                                        <p:attrNameLst>
                                          <p:attrName>style.rotation</p:attrName>
                                        </p:attrNameLst>
                                      </p:cBhvr>
                                      <p:tavLst>
                                        <p:tav tm="0">
                                          <p:val>
                                            <p:fltVal val="360"/>
                                          </p:val>
                                        </p:tav>
                                        <p:tav tm="100000">
                                          <p:val>
                                            <p:fltVal val="0"/>
                                          </p:val>
                                        </p:tav>
                                      </p:tavLst>
                                    </p:anim>
                                    <p:animEffect transition="in" filter="fade">
                                      <p:cBhvr>
                                        <p:cTn id="58" dur="500"/>
                                        <p:tgtEl>
                                          <p:spTgt spid="20482">
                                            <p:txEl>
                                              <p:pRg st="5" end="5"/>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9" presetClass="entr" presetSubtype="0" decel="100000" fill="hold" grpId="0" nodeType="clickEffect">
                                  <p:stCondLst>
                                    <p:cond delay="0"/>
                                  </p:stCondLst>
                                  <p:iterate type="lt">
                                    <p:tmPct val="10000"/>
                                  </p:iterate>
                                  <p:childTnLst>
                                    <p:set>
                                      <p:cBhvr>
                                        <p:cTn id="62" dur="1" fill="hold">
                                          <p:stCondLst>
                                            <p:cond delay="0"/>
                                          </p:stCondLst>
                                        </p:cTn>
                                        <p:tgtEl>
                                          <p:spTgt spid="20482">
                                            <p:txEl>
                                              <p:pRg st="6" end="6"/>
                                            </p:txEl>
                                          </p:spTgt>
                                        </p:tgtEl>
                                        <p:attrNameLst>
                                          <p:attrName>style.visibility</p:attrName>
                                        </p:attrNameLst>
                                      </p:cBhvr>
                                      <p:to>
                                        <p:strVal val="visible"/>
                                      </p:to>
                                    </p:set>
                                    <p:anim calcmode="lin" valueType="num">
                                      <p:cBhvr>
                                        <p:cTn id="63" dur="500" fill="hold"/>
                                        <p:tgtEl>
                                          <p:spTgt spid="20482">
                                            <p:txEl>
                                              <p:pRg st="6" end="6"/>
                                            </p:txEl>
                                          </p:spTgt>
                                        </p:tgtEl>
                                        <p:attrNameLst>
                                          <p:attrName>ppt_w</p:attrName>
                                        </p:attrNameLst>
                                      </p:cBhvr>
                                      <p:tavLst>
                                        <p:tav tm="0">
                                          <p:val>
                                            <p:fltVal val="0"/>
                                          </p:val>
                                        </p:tav>
                                        <p:tav tm="100000">
                                          <p:val>
                                            <p:strVal val="#ppt_w"/>
                                          </p:val>
                                        </p:tav>
                                      </p:tavLst>
                                    </p:anim>
                                    <p:anim calcmode="lin" valueType="num">
                                      <p:cBhvr>
                                        <p:cTn id="64" dur="500" fill="hold"/>
                                        <p:tgtEl>
                                          <p:spTgt spid="20482">
                                            <p:txEl>
                                              <p:pRg st="6" end="6"/>
                                            </p:txEl>
                                          </p:spTgt>
                                        </p:tgtEl>
                                        <p:attrNameLst>
                                          <p:attrName>ppt_h</p:attrName>
                                        </p:attrNameLst>
                                      </p:cBhvr>
                                      <p:tavLst>
                                        <p:tav tm="0">
                                          <p:val>
                                            <p:fltVal val="0"/>
                                          </p:val>
                                        </p:tav>
                                        <p:tav tm="100000">
                                          <p:val>
                                            <p:strVal val="#ppt_h"/>
                                          </p:val>
                                        </p:tav>
                                      </p:tavLst>
                                    </p:anim>
                                    <p:anim calcmode="lin" valueType="num">
                                      <p:cBhvr>
                                        <p:cTn id="65" dur="500" fill="hold"/>
                                        <p:tgtEl>
                                          <p:spTgt spid="20482">
                                            <p:txEl>
                                              <p:pRg st="6" end="6"/>
                                            </p:txEl>
                                          </p:spTgt>
                                        </p:tgtEl>
                                        <p:attrNameLst>
                                          <p:attrName>style.rotation</p:attrName>
                                        </p:attrNameLst>
                                      </p:cBhvr>
                                      <p:tavLst>
                                        <p:tav tm="0">
                                          <p:val>
                                            <p:fltVal val="360"/>
                                          </p:val>
                                        </p:tav>
                                        <p:tav tm="100000">
                                          <p:val>
                                            <p:fltVal val="0"/>
                                          </p:val>
                                        </p:tav>
                                      </p:tavLst>
                                    </p:anim>
                                    <p:animEffect transition="in" filter="fade">
                                      <p:cBhvr>
                                        <p:cTn id="66" dur="500"/>
                                        <p:tgtEl>
                                          <p:spTgt spid="2048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0482" grpId="0" build="p" bldLvl="5"/>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4800" y="0"/>
            <a:ext cx="8153400" cy="914400"/>
          </a:xfrm>
        </p:spPr>
        <p:txBody>
          <a:bodyPr/>
          <a:lstStyle/>
          <a:p>
            <a:pPr eaLnBrk="1" hangingPunct="1"/>
            <a:r>
              <a:rPr lang="en-US" altLang="en-US" sz="3200" smtClean="0">
                <a:solidFill>
                  <a:srgbClr val="FFFF00"/>
                </a:solidFill>
              </a:rPr>
              <a:t>Early Steps Restricting Immigration</a:t>
            </a:r>
          </a:p>
        </p:txBody>
      </p:sp>
      <p:sp>
        <p:nvSpPr>
          <p:cNvPr id="37891" name="Rectangle 3"/>
          <p:cNvSpPr>
            <a:spLocks noGrp="1" noChangeArrowheads="1"/>
          </p:cNvSpPr>
          <p:nvPr>
            <p:ph type="body" idx="1"/>
          </p:nvPr>
        </p:nvSpPr>
        <p:spPr>
          <a:xfrm>
            <a:off x="0" y="1295400"/>
            <a:ext cx="8915400" cy="4495800"/>
          </a:xfrm>
        </p:spPr>
        <p:txBody>
          <a:bodyPr/>
          <a:lstStyle/>
          <a:p>
            <a:pPr eaLnBrk="1" hangingPunct="1"/>
            <a:r>
              <a:rPr lang="en-US" altLang="en-US" smtClean="0">
                <a:solidFill>
                  <a:schemeClr val="hlink"/>
                </a:solidFill>
              </a:rPr>
              <a:t>The Chinese Exclusion Act (1882)</a:t>
            </a:r>
          </a:p>
          <a:p>
            <a:pPr lvl="1" eaLnBrk="1" hangingPunct="1"/>
            <a:r>
              <a:rPr lang="en-US" altLang="en-US" smtClean="0"/>
              <a:t>lasted until WWII</a:t>
            </a:r>
          </a:p>
          <a:p>
            <a:pPr eaLnBrk="1" hangingPunct="1"/>
            <a:r>
              <a:rPr lang="en-US" altLang="en-US" smtClean="0">
                <a:solidFill>
                  <a:schemeClr val="hlink"/>
                </a:solidFill>
              </a:rPr>
              <a:t>The Gentlemen’s Agreement (1907)</a:t>
            </a:r>
          </a:p>
          <a:p>
            <a:pPr lvl="1" eaLnBrk="1" hangingPunct="1"/>
            <a:r>
              <a:rPr lang="en-US" altLang="en-US" smtClean="0"/>
              <a:t>promise by Japanese government to deny passports to Japanese laborers seeking to migrate to the U.S. </a:t>
            </a:r>
          </a:p>
        </p:txBody>
      </p:sp>
    </p:spTree>
  </p:cSld>
  <p:clrMapOvr>
    <a:masterClrMapping/>
  </p:clrMapOvr>
  <p:transition spd="med">
    <p:blinds/>
    <p:sndAc>
      <p:stSnd>
        <p:snd r:embed="rId2" name="arrow.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09600" y="228600"/>
            <a:ext cx="7772400" cy="914400"/>
          </a:xfrm>
        </p:spPr>
        <p:txBody>
          <a:bodyPr/>
          <a:lstStyle/>
          <a:p>
            <a:pPr eaLnBrk="1" hangingPunct="1"/>
            <a:r>
              <a:rPr lang="en-US" altLang="en-US" sz="3200" smtClean="0">
                <a:solidFill>
                  <a:srgbClr val="FFFF00"/>
                </a:solidFill>
              </a:rPr>
              <a:t>Immigrants and Discrimination</a:t>
            </a:r>
          </a:p>
        </p:txBody>
      </p:sp>
      <p:sp>
        <p:nvSpPr>
          <p:cNvPr id="38915" name="Rectangle 3"/>
          <p:cNvSpPr>
            <a:spLocks noGrp="1" noChangeArrowheads="1"/>
          </p:cNvSpPr>
          <p:nvPr>
            <p:ph type="body" idx="1"/>
          </p:nvPr>
        </p:nvSpPr>
        <p:spPr>
          <a:xfrm>
            <a:off x="685800" y="1066800"/>
            <a:ext cx="7772400" cy="4724400"/>
          </a:xfrm>
        </p:spPr>
        <p:txBody>
          <a:bodyPr/>
          <a:lstStyle/>
          <a:p>
            <a:pPr eaLnBrk="1" hangingPunct="1"/>
            <a:r>
              <a:rPr lang="en-US" altLang="en-US" smtClean="0">
                <a:solidFill>
                  <a:schemeClr val="hlink"/>
                </a:solidFill>
              </a:rPr>
              <a:t>Economically</a:t>
            </a:r>
          </a:p>
          <a:p>
            <a:pPr lvl="1" eaLnBrk="1" hangingPunct="1"/>
            <a:r>
              <a:rPr lang="en-US" altLang="en-US" smtClean="0"/>
              <a:t>last to be </a:t>
            </a:r>
            <a:r>
              <a:rPr lang="en-US" altLang="en-US" smtClean="0">
                <a:solidFill>
                  <a:schemeClr val="accent2"/>
                </a:solidFill>
              </a:rPr>
              <a:t>hired</a:t>
            </a:r>
            <a:r>
              <a:rPr lang="en-US" altLang="en-US" smtClean="0"/>
              <a:t>, kept in poorest 	   	    jobs, first to be fired</a:t>
            </a:r>
          </a:p>
          <a:p>
            <a:pPr eaLnBrk="1" hangingPunct="1"/>
            <a:r>
              <a:rPr lang="en-US" altLang="en-US" smtClean="0">
                <a:solidFill>
                  <a:schemeClr val="hlink"/>
                </a:solidFill>
              </a:rPr>
              <a:t>Socially</a:t>
            </a:r>
          </a:p>
          <a:p>
            <a:pPr lvl="1" eaLnBrk="1" hangingPunct="1"/>
            <a:r>
              <a:rPr lang="en-US" altLang="en-US" smtClean="0"/>
              <a:t>confined to ghettos and </a:t>
            </a:r>
            <a:r>
              <a:rPr lang="en-US" altLang="en-US" smtClean="0">
                <a:solidFill>
                  <a:schemeClr val="accent2"/>
                </a:solidFill>
              </a:rPr>
              <a:t>slums;</a:t>
            </a:r>
            <a:r>
              <a:rPr lang="en-US" altLang="en-US" smtClean="0"/>
              <a:t> 	 </a:t>
            </a:r>
            <a:r>
              <a:rPr lang="en-US" altLang="en-US" smtClean="0">
                <a:solidFill>
                  <a:schemeClr val="accent2"/>
                </a:solidFill>
              </a:rPr>
              <a:t>excluded</a:t>
            </a:r>
            <a:r>
              <a:rPr lang="en-US" altLang="en-US" smtClean="0"/>
              <a:t> from better hotels, 			    restaurants, and clubs; and often 	  	    refused </a:t>
            </a:r>
            <a:r>
              <a:rPr lang="en-US" altLang="en-US" smtClean="0">
                <a:solidFill>
                  <a:schemeClr val="accent2"/>
                </a:solidFill>
              </a:rPr>
              <a:t>admission </a:t>
            </a:r>
            <a:r>
              <a:rPr lang="en-US" altLang="en-US" smtClean="0"/>
              <a:t>to institutions of 		    higher learning</a:t>
            </a:r>
          </a:p>
        </p:txBody>
      </p:sp>
    </p:spTree>
  </p:cSld>
  <p:clrMapOvr>
    <a:masterClrMapping/>
  </p:clrMapOvr>
  <p:transition spd="med">
    <p:blinds/>
    <p:sndAc>
      <p:stSnd>
        <p:snd r:embed="rId2" name="arrow.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228600"/>
            <a:ext cx="9144000" cy="914400"/>
          </a:xfrm>
        </p:spPr>
        <p:txBody>
          <a:bodyPr/>
          <a:lstStyle/>
          <a:p>
            <a:pPr eaLnBrk="1" hangingPunct="1"/>
            <a:r>
              <a:rPr lang="en-US" altLang="en-US" sz="2600" smtClean="0">
                <a:solidFill>
                  <a:srgbClr val="FFFF00"/>
                </a:solidFill>
              </a:rPr>
              <a:t>Contributions of immigrant groups to America </a:t>
            </a:r>
          </a:p>
        </p:txBody>
      </p:sp>
      <p:sp>
        <p:nvSpPr>
          <p:cNvPr id="39939" name="Rectangle 3"/>
          <p:cNvSpPr>
            <a:spLocks noGrp="1" noChangeArrowheads="1"/>
          </p:cNvSpPr>
          <p:nvPr>
            <p:ph type="body" idx="1"/>
          </p:nvPr>
        </p:nvSpPr>
        <p:spPr>
          <a:xfrm>
            <a:off x="0" y="1066800"/>
            <a:ext cx="8839200" cy="4724400"/>
          </a:xfrm>
        </p:spPr>
        <p:txBody>
          <a:bodyPr/>
          <a:lstStyle/>
          <a:p>
            <a:pPr eaLnBrk="1" hangingPunct="1"/>
            <a:r>
              <a:rPr lang="en-US" altLang="en-US" smtClean="0">
                <a:solidFill>
                  <a:schemeClr val="hlink"/>
                </a:solidFill>
              </a:rPr>
              <a:t>Cultural</a:t>
            </a:r>
          </a:p>
          <a:p>
            <a:pPr lvl="1" eaLnBrk="1" hangingPunct="1"/>
            <a:r>
              <a:rPr lang="en-US" altLang="en-US" smtClean="0"/>
              <a:t>brought their different cultural 	  	    	  heritages (</a:t>
            </a:r>
            <a:r>
              <a:rPr lang="en-US" altLang="en-US" i="1" smtClean="0"/>
              <a:t>Melting Pot </a:t>
            </a:r>
            <a:r>
              <a:rPr lang="en-US" altLang="en-US" smtClean="0"/>
              <a:t>vs.</a:t>
            </a:r>
            <a:r>
              <a:rPr lang="en-US" altLang="en-US" i="1" smtClean="0"/>
              <a:t> Salad 	  	    	    Bowl)</a:t>
            </a:r>
          </a:p>
          <a:p>
            <a:pPr eaLnBrk="1" hangingPunct="1"/>
            <a:r>
              <a:rPr lang="en-US" altLang="en-US" smtClean="0">
                <a:solidFill>
                  <a:schemeClr val="hlink"/>
                </a:solidFill>
              </a:rPr>
              <a:t>Economic</a:t>
            </a:r>
          </a:p>
          <a:p>
            <a:pPr lvl="1" eaLnBrk="1" hangingPunct="1"/>
            <a:r>
              <a:rPr lang="en-US" altLang="en-US" smtClean="0"/>
              <a:t>Immigrants </a:t>
            </a:r>
            <a:r>
              <a:rPr lang="en-US" altLang="en-US" smtClean="0">
                <a:solidFill>
                  <a:schemeClr val="accent2"/>
                </a:solidFill>
              </a:rPr>
              <a:t>increased</a:t>
            </a:r>
            <a:r>
              <a:rPr lang="en-US" altLang="en-US" smtClean="0"/>
              <a:t> the demand of 	   	 agriculture and industry, thereby further </a:t>
            </a:r>
            <a:r>
              <a:rPr lang="en-US" altLang="en-US" smtClean="0">
                <a:solidFill>
                  <a:schemeClr val="accent2"/>
                </a:solidFill>
              </a:rPr>
              <a:t>	</a:t>
            </a:r>
            <a:r>
              <a:rPr lang="en-US" altLang="en-US" smtClean="0"/>
              <a:t>encouraged American economic </a:t>
            </a:r>
            <a:r>
              <a:rPr lang="en-US" altLang="en-US" smtClean="0">
                <a:solidFill>
                  <a:schemeClr val="accent2"/>
                </a:solidFill>
              </a:rPr>
              <a:t>growth</a:t>
            </a:r>
          </a:p>
          <a:p>
            <a:pPr lvl="1" eaLnBrk="1" hangingPunct="1"/>
            <a:r>
              <a:rPr lang="en-US" altLang="en-US" smtClean="0"/>
              <a:t>prevented a shortage of </a:t>
            </a:r>
            <a:r>
              <a:rPr lang="en-US" altLang="en-US" smtClean="0">
                <a:solidFill>
                  <a:schemeClr val="accent2"/>
                </a:solidFill>
              </a:rPr>
              <a:t>labor</a:t>
            </a:r>
          </a:p>
        </p:txBody>
      </p:sp>
    </p:spTree>
  </p:cSld>
  <p:clrMapOvr>
    <a:masterClrMapping/>
  </p:clrMapOvr>
  <p:transition spd="med">
    <p:blinds/>
    <p:sndAc>
      <p:stSnd>
        <p:snd r:embed="rId2" name="arrow.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smtClean="0">
                <a:solidFill>
                  <a:schemeClr val="hlink"/>
                </a:solidFill>
              </a:rPr>
              <a:t>Journal Entry #4</a:t>
            </a:r>
          </a:p>
        </p:txBody>
      </p:sp>
      <p:sp>
        <p:nvSpPr>
          <p:cNvPr id="40963" name="Rectangle 3"/>
          <p:cNvSpPr>
            <a:spLocks noGrp="1" noChangeArrowheads="1"/>
          </p:cNvSpPr>
          <p:nvPr>
            <p:ph type="body" idx="1"/>
          </p:nvPr>
        </p:nvSpPr>
        <p:spPr/>
        <p:txBody>
          <a:bodyPr/>
          <a:lstStyle/>
          <a:p>
            <a:r>
              <a:rPr lang="en-US" altLang="en-US" sz="5400" smtClean="0"/>
              <a:t>Describe the Native-born reaction to you and how it made you feel.</a:t>
            </a:r>
            <a:r>
              <a:rPr lang="en-US" altLang="en-US" smtClean="0"/>
              <a:t> </a:t>
            </a:r>
          </a:p>
        </p:txBody>
      </p:sp>
    </p:spTree>
  </p:cSld>
  <p:clrMapOvr>
    <a:masterClrMapping/>
  </p:clrMapOvr>
  <p:transition spd="med">
    <p:blinds/>
    <p:sndAc>
      <p:stSnd>
        <p:snd r:embed="rId2" name="arrow.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0"/>
            <a:ext cx="7772400" cy="914400"/>
          </a:xfrm>
        </p:spPr>
        <p:txBody>
          <a:bodyPr/>
          <a:lstStyle/>
          <a:p>
            <a:pPr algn="ctr"/>
            <a:r>
              <a:rPr lang="en-US" altLang="en-US" smtClean="0">
                <a:solidFill>
                  <a:srgbClr val="FFFF00"/>
                </a:solidFill>
              </a:rPr>
              <a:t>Discussion Question</a:t>
            </a:r>
            <a:r>
              <a:rPr lang="en-US" altLang="en-US" smtClean="0">
                <a:solidFill>
                  <a:schemeClr val="folHlink"/>
                </a:solidFill>
              </a:rPr>
              <a:t>:</a:t>
            </a:r>
          </a:p>
        </p:txBody>
      </p:sp>
      <p:sp>
        <p:nvSpPr>
          <p:cNvPr id="41987" name="Rectangle 3"/>
          <p:cNvSpPr>
            <a:spLocks noGrp="1" noChangeArrowheads="1"/>
          </p:cNvSpPr>
          <p:nvPr>
            <p:ph type="body" idx="1"/>
          </p:nvPr>
        </p:nvSpPr>
        <p:spPr>
          <a:xfrm>
            <a:off x="685800" y="1295400"/>
            <a:ext cx="7772400" cy="4495800"/>
          </a:xfrm>
        </p:spPr>
        <p:txBody>
          <a:bodyPr/>
          <a:lstStyle/>
          <a:p>
            <a:r>
              <a:rPr lang="en-US" altLang="en-US" sz="4800" i="1" dirty="0" smtClean="0">
                <a:solidFill>
                  <a:schemeClr val="hlink"/>
                </a:solidFill>
              </a:rPr>
              <a:t>To what degree should we be proud or ashamed of American Society and government between 1890 and 1920?</a:t>
            </a:r>
          </a:p>
          <a:p>
            <a:endParaRPr lang="en-US" altLang="en-US" dirty="0" smtClean="0"/>
          </a:p>
        </p:txBody>
      </p:sp>
    </p:spTree>
  </p:cSld>
  <p:clrMapOvr>
    <a:masterClrMapping/>
  </p:clrMapOvr>
  <p:transition spd="med">
    <p:blinds/>
    <p:sndAc>
      <p:stSnd>
        <p:snd r:embed="rId2" name="arrow.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990600"/>
            <a:ext cx="7772400" cy="914400"/>
          </a:xfrm>
        </p:spPr>
        <p:txBody>
          <a:bodyPr/>
          <a:lstStyle/>
          <a:p>
            <a:r>
              <a:rPr lang="en-US" altLang="en-US" smtClean="0">
                <a:solidFill>
                  <a:srgbClr val="002060"/>
                </a:solidFill>
              </a:rPr>
              <a:t>In Reflection:</a:t>
            </a:r>
          </a:p>
        </p:txBody>
      </p:sp>
      <p:sp>
        <p:nvSpPr>
          <p:cNvPr id="49155" name="Rectangle 3"/>
          <p:cNvSpPr>
            <a:spLocks noGrp="1" noChangeArrowheads="1"/>
          </p:cNvSpPr>
          <p:nvPr>
            <p:ph type="body" idx="1"/>
          </p:nvPr>
        </p:nvSpPr>
        <p:spPr>
          <a:xfrm>
            <a:off x="0" y="1828800"/>
            <a:ext cx="8915400" cy="3505200"/>
          </a:xfrm>
        </p:spPr>
        <p:txBody>
          <a:bodyPr/>
          <a:lstStyle/>
          <a:p>
            <a:r>
              <a:rPr lang="en-US" altLang="en-US" sz="3800" dirty="0" smtClean="0"/>
              <a:t>As you can see, there were varying attitudes towards immigrants.</a:t>
            </a:r>
          </a:p>
          <a:p>
            <a:r>
              <a:rPr lang="en-US" altLang="en-US" sz="3800" dirty="0" smtClean="0"/>
              <a:t>In examining past attitudes towards immigrants in the United States, do you think that attitudes have changed towards immigrants? Why or why not? </a:t>
            </a:r>
          </a:p>
        </p:txBody>
      </p:sp>
    </p:spTree>
  </p:cSld>
  <p:clrMapOvr>
    <a:masterClrMapping/>
  </p:clrMapOvr>
  <p:transition spd="med">
    <p:blinds/>
    <p:sndAc>
      <p:stSnd>
        <p:snd r:embed="rId2" name="arrow.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228600"/>
            <a:ext cx="7772400" cy="914400"/>
          </a:xfrm>
        </p:spPr>
        <p:txBody>
          <a:bodyPr/>
          <a:lstStyle/>
          <a:p>
            <a:r>
              <a:rPr lang="en-US" altLang="en-US" smtClean="0">
                <a:solidFill>
                  <a:schemeClr val="accent2"/>
                </a:solidFill>
              </a:rPr>
              <a:t>Quote Set 3</a:t>
            </a:r>
          </a:p>
        </p:txBody>
      </p:sp>
      <p:sp>
        <p:nvSpPr>
          <p:cNvPr id="8195" name="Rectangle 3"/>
          <p:cNvSpPr>
            <a:spLocks noGrp="1" noChangeArrowheads="1"/>
          </p:cNvSpPr>
          <p:nvPr>
            <p:ph type="body" idx="1"/>
          </p:nvPr>
        </p:nvSpPr>
        <p:spPr>
          <a:xfrm>
            <a:off x="685800" y="1219200"/>
            <a:ext cx="7772400" cy="4800600"/>
          </a:xfrm>
        </p:spPr>
        <p:txBody>
          <a:bodyPr/>
          <a:lstStyle/>
          <a:p>
            <a:pPr>
              <a:lnSpc>
                <a:spcPct val="90000"/>
              </a:lnSpc>
            </a:pPr>
            <a:r>
              <a:rPr lang="en-US" altLang="en-US" sz="2800" i="1" smtClean="0"/>
              <a:t>“America is a land of unlimited possibilities.” </a:t>
            </a:r>
          </a:p>
          <a:p>
            <a:pPr lvl="1">
              <a:lnSpc>
                <a:spcPct val="90000"/>
              </a:lnSpc>
            </a:pPr>
            <a:r>
              <a:rPr lang="en-US" altLang="en-US" sz="2400" smtClean="0"/>
              <a:t>Ludwig Max Goldberger, 1903</a:t>
            </a:r>
          </a:p>
          <a:p>
            <a:pPr lvl="1">
              <a:lnSpc>
                <a:spcPct val="90000"/>
              </a:lnSpc>
              <a:buFontTx/>
              <a:buNone/>
            </a:pPr>
            <a:endParaRPr lang="en-US" altLang="en-US" sz="2400" i="1" smtClean="0"/>
          </a:p>
          <a:p>
            <a:pPr>
              <a:lnSpc>
                <a:spcPct val="90000"/>
              </a:lnSpc>
            </a:pPr>
            <a:r>
              <a:rPr lang="en-US" altLang="en-US" sz="2800" i="1" smtClean="0"/>
              <a:t>“ What then is the American…here individuals of all nations are melted into a new race of men, whose labors and prosperity will one day cause great changes in the world”  </a:t>
            </a:r>
          </a:p>
          <a:p>
            <a:pPr lvl="1">
              <a:lnSpc>
                <a:spcPct val="90000"/>
              </a:lnSpc>
            </a:pPr>
            <a:r>
              <a:rPr lang="en-US" altLang="en-US" sz="2400" smtClean="0"/>
              <a:t>-J. Hector St. John Crevecoeur, 1782</a:t>
            </a:r>
          </a:p>
          <a:p>
            <a:pPr lvl="2">
              <a:lnSpc>
                <a:spcPct val="90000"/>
              </a:lnSpc>
              <a:buFontTx/>
              <a:buNone/>
            </a:pPr>
            <a:endParaRPr lang="en-US" altLang="en-US" sz="2000" smtClean="0"/>
          </a:p>
          <a:p>
            <a:pPr>
              <a:lnSpc>
                <a:spcPct val="90000"/>
              </a:lnSpc>
            </a:pPr>
            <a:r>
              <a:rPr lang="en-US" altLang="en-US" sz="2800" smtClean="0">
                <a:solidFill>
                  <a:schemeClr val="hlink"/>
                </a:solidFill>
              </a:rPr>
              <a:t>Pair Share: What is one principle or ideal that can be extracted from the quotes above?</a:t>
            </a:r>
          </a:p>
        </p:txBody>
      </p:sp>
    </p:spTree>
  </p:cSld>
  <p:clrMapOvr>
    <a:masterClrMapping/>
  </p:clrMapOvr>
  <p:transition spd="med">
    <p:blinds/>
    <p:sndAc>
      <p:stSnd>
        <p:snd r:embed="rId2" name="arrow.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228600"/>
            <a:ext cx="7772400" cy="914400"/>
          </a:xfrm>
        </p:spPr>
        <p:txBody>
          <a:bodyPr/>
          <a:lstStyle/>
          <a:p>
            <a:r>
              <a:rPr lang="en-US" altLang="en-US" smtClean="0">
                <a:solidFill>
                  <a:schemeClr val="accent2"/>
                </a:solidFill>
              </a:rPr>
              <a:t>Quote Set 4</a:t>
            </a:r>
          </a:p>
        </p:txBody>
      </p:sp>
      <p:sp>
        <p:nvSpPr>
          <p:cNvPr id="9219" name="Rectangle 3"/>
          <p:cNvSpPr>
            <a:spLocks noGrp="1" noChangeArrowheads="1"/>
          </p:cNvSpPr>
          <p:nvPr>
            <p:ph type="body" idx="1"/>
          </p:nvPr>
        </p:nvSpPr>
        <p:spPr>
          <a:xfrm>
            <a:off x="685800" y="1219200"/>
            <a:ext cx="7772400" cy="4572000"/>
          </a:xfrm>
        </p:spPr>
        <p:txBody>
          <a:bodyPr/>
          <a:lstStyle/>
          <a:p>
            <a:pPr>
              <a:lnSpc>
                <a:spcPct val="90000"/>
              </a:lnSpc>
            </a:pPr>
            <a:r>
              <a:rPr lang="en-US" altLang="en-US" sz="2400" i="1" dirty="0" smtClean="0"/>
              <a:t>“ The preservation of the sacred fire of liberty…[is] entrusted to the hands of the American people”  </a:t>
            </a:r>
          </a:p>
          <a:p>
            <a:pPr lvl="1">
              <a:lnSpc>
                <a:spcPct val="90000"/>
              </a:lnSpc>
            </a:pPr>
            <a:r>
              <a:rPr lang="en-US" altLang="en-US" sz="2000" dirty="0" smtClean="0"/>
              <a:t>-George Washington, 1789</a:t>
            </a:r>
          </a:p>
          <a:p>
            <a:pPr lvl="1">
              <a:lnSpc>
                <a:spcPct val="90000"/>
              </a:lnSpc>
              <a:buFontTx/>
              <a:buNone/>
            </a:pPr>
            <a:endParaRPr lang="en-US" altLang="en-US" sz="2000" dirty="0" smtClean="0"/>
          </a:p>
          <a:p>
            <a:pPr>
              <a:lnSpc>
                <a:spcPct val="90000"/>
              </a:lnSpc>
            </a:pPr>
            <a:r>
              <a:rPr lang="en-US" altLang="en-US" sz="2400" i="1" dirty="0" smtClean="0"/>
              <a:t>“ My country ‘tis of thee; Sweet land of liberty; Of thee I sing. Land where my Fathers died; Land of the pilgrims pride; from every mountain side, let freedom ring.” </a:t>
            </a:r>
            <a:r>
              <a:rPr lang="en-US" altLang="en-US" sz="2400" dirty="0" smtClean="0"/>
              <a:t> </a:t>
            </a:r>
          </a:p>
          <a:p>
            <a:pPr lvl="1">
              <a:lnSpc>
                <a:spcPct val="90000"/>
              </a:lnSpc>
            </a:pPr>
            <a:r>
              <a:rPr lang="en-US" altLang="en-US" sz="2000" dirty="0" smtClean="0"/>
              <a:t>Lyrics to “My Country </a:t>
            </a:r>
            <a:r>
              <a:rPr lang="en-US" altLang="en-US" sz="2000" dirty="0" err="1" smtClean="0"/>
              <a:t>‘Tis</a:t>
            </a:r>
            <a:r>
              <a:rPr lang="en-US" altLang="en-US" sz="2000" dirty="0" smtClean="0"/>
              <a:t> of Thee” by Samuel Francis Smith, circa 1900</a:t>
            </a:r>
            <a:r>
              <a:rPr lang="en-US" altLang="en-US" sz="2000" i="1" dirty="0" smtClean="0"/>
              <a:t>              </a:t>
            </a:r>
          </a:p>
          <a:p>
            <a:pPr lvl="2">
              <a:lnSpc>
                <a:spcPct val="90000"/>
              </a:lnSpc>
              <a:buFontTx/>
              <a:buNone/>
            </a:pPr>
            <a:endParaRPr lang="en-US" altLang="en-US" sz="1800" dirty="0" smtClean="0"/>
          </a:p>
          <a:p>
            <a:pPr>
              <a:lnSpc>
                <a:spcPct val="90000"/>
              </a:lnSpc>
            </a:pPr>
            <a:r>
              <a:rPr lang="en-US" altLang="en-US" sz="2400" dirty="0" smtClean="0">
                <a:solidFill>
                  <a:schemeClr val="hlink"/>
                </a:solidFill>
              </a:rPr>
              <a:t>Pair Share: What is one principle or ideal that can be extracted from the quotes above?</a:t>
            </a:r>
            <a:r>
              <a:rPr lang="en-US" altLang="en-US" sz="2400" i="1" dirty="0" smtClean="0"/>
              <a:t>               </a:t>
            </a:r>
          </a:p>
          <a:p>
            <a:pPr>
              <a:lnSpc>
                <a:spcPct val="90000"/>
              </a:lnSpc>
              <a:buFontTx/>
              <a:buNone/>
            </a:pPr>
            <a:endParaRPr lang="en-US" altLang="en-US" sz="2400" i="1" dirty="0" smtClean="0"/>
          </a:p>
          <a:p>
            <a:pPr>
              <a:lnSpc>
                <a:spcPct val="90000"/>
              </a:lnSpc>
            </a:pPr>
            <a:endParaRPr lang="en-US" altLang="en-US" sz="2400" dirty="0" smtClean="0"/>
          </a:p>
        </p:txBody>
      </p:sp>
    </p:spTree>
  </p:cSld>
  <p:clrMapOvr>
    <a:masterClrMapping/>
  </p:clrMapOvr>
  <p:transition spd="med">
    <p:blinds/>
    <p:sndAc>
      <p:stSnd>
        <p:snd r:embed="rId2" name="arrow.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mtClean="0">
                <a:solidFill>
                  <a:schemeClr val="hlink"/>
                </a:solidFill>
              </a:rPr>
              <a:t> Essential Question</a:t>
            </a:r>
          </a:p>
        </p:txBody>
      </p:sp>
      <p:sp>
        <p:nvSpPr>
          <p:cNvPr id="10243" name="Rectangle 3"/>
          <p:cNvSpPr>
            <a:spLocks noGrp="1" noChangeArrowheads="1"/>
          </p:cNvSpPr>
          <p:nvPr>
            <p:ph type="body" idx="1"/>
          </p:nvPr>
        </p:nvSpPr>
        <p:spPr>
          <a:xfrm>
            <a:off x="533400" y="1981200"/>
            <a:ext cx="7772400" cy="3505200"/>
          </a:xfrm>
        </p:spPr>
        <p:txBody>
          <a:bodyPr/>
          <a:lstStyle/>
          <a:p>
            <a:r>
              <a:rPr lang="en-US" altLang="en-US" sz="3600" dirty="0" smtClean="0"/>
              <a:t>Keep these principles in mind as you think about the </a:t>
            </a:r>
            <a:r>
              <a:rPr lang="en-US" altLang="en-US" sz="3600" dirty="0" smtClean="0"/>
              <a:t>mini-project </a:t>
            </a:r>
            <a:r>
              <a:rPr lang="en-US" altLang="en-US" sz="3600" dirty="0" smtClean="0"/>
              <a:t>question:</a:t>
            </a:r>
          </a:p>
          <a:p>
            <a:r>
              <a:rPr lang="en-US" altLang="en-US" sz="3600" i="1" dirty="0" smtClean="0">
                <a:solidFill>
                  <a:schemeClr val="hlink"/>
                </a:solidFill>
              </a:rPr>
              <a:t>To what degree should we be proud or ashamed of American Society and government between 1890 and 1920?</a:t>
            </a:r>
          </a:p>
        </p:txBody>
      </p:sp>
    </p:spTree>
  </p:cSld>
  <p:clrMapOvr>
    <a:masterClrMapping/>
  </p:clrMapOvr>
  <p:transition spd="med">
    <p:blinds/>
    <p:sndAc>
      <p:stSnd>
        <p:snd r:embed="rId2" name="arrow.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a:r>
              <a:rPr lang="en-US" altLang="en-US" smtClean="0">
                <a:solidFill>
                  <a:srgbClr val="A50021"/>
                </a:solidFill>
              </a:rPr>
              <a:t>Objective</a:t>
            </a:r>
          </a:p>
        </p:txBody>
      </p:sp>
      <p:sp>
        <p:nvSpPr>
          <p:cNvPr id="11267" name="Content Placeholder 2"/>
          <p:cNvSpPr>
            <a:spLocks noGrp="1"/>
          </p:cNvSpPr>
          <p:nvPr>
            <p:ph idx="1"/>
          </p:nvPr>
        </p:nvSpPr>
        <p:spPr>
          <a:xfrm>
            <a:off x="533400" y="1981200"/>
            <a:ext cx="7924800" cy="3810000"/>
          </a:xfrm>
        </p:spPr>
        <p:txBody>
          <a:bodyPr/>
          <a:lstStyle/>
          <a:p>
            <a:pPr>
              <a:buFontTx/>
              <a:buNone/>
            </a:pPr>
            <a:r>
              <a:rPr lang="en-US" altLang="en-US" sz="4000" smtClean="0"/>
              <a:t>Students will be able to analyze the “push” and “pull” factors for immigration at the turn of the century and the American reaction to it by completing diary entries.</a:t>
            </a:r>
          </a:p>
        </p:txBody>
      </p:sp>
    </p:spTree>
  </p:cSld>
  <p:clrMapOvr>
    <a:masterClrMapping/>
  </p:clrMapOvr>
  <p:transition spd="med">
    <p:blinds/>
    <p:sndAc>
      <p:stSnd>
        <p:snd r:embed="rId2" name="arrow.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241A09"/>
        </a:solidFill>
        <a:effectLst/>
      </p:bgPr>
    </p:bg>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0" y="274638"/>
            <a:ext cx="9144000" cy="1143000"/>
          </a:xfrm>
        </p:spPr>
        <p:txBody>
          <a:bodyPr/>
          <a:lstStyle/>
          <a:p>
            <a:pPr algn="ctr">
              <a:defRPr/>
            </a:pPr>
            <a:r>
              <a:rPr lang="en-US" dirty="0" smtClean="0">
                <a:solidFill>
                  <a:srgbClr val="FFFF00"/>
                </a:solidFill>
              </a:rPr>
              <a:t>Film Clip: </a:t>
            </a:r>
            <a:r>
              <a:rPr lang="en-US" dirty="0" smtClean="0">
                <a:solidFill>
                  <a:schemeClr val="bg1">
                    <a:lumMod val="20000"/>
                    <a:lumOff val="80000"/>
                  </a:schemeClr>
                </a:solidFill>
              </a:rPr>
              <a:t/>
            </a:r>
            <a:br>
              <a:rPr lang="en-US" dirty="0" smtClean="0">
                <a:solidFill>
                  <a:schemeClr val="bg1">
                    <a:lumMod val="20000"/>
                    <a:lumOff val="80000"/>
                  </a:schemeClr>
                </a:solidFill>
              </a:rPr>
            </a:br>
            <a:r>
              <a:rPr lang="en-US" sz="3600" b="1" dirty="0" smtClean="0">
                <a:solidFill>
                  <a:schemeClr val="bg1">
                    <a:lumMod val="20000"/>
                    <a:lumOff val="80000"/>
                  </a:schemeClr>
                </a:solidFill>
              </a:rPr>
              <a:t> Growth, Cities, and Immigration</a:t>
            </a:r>
            <a:endParaRPr lang="en-US" sz="3600" b="1" dirty="0">
              <a:solidFill>
                <a:schemeClr val="bg1">
                  <a:lumMod val="20000"/>
                  <a:lumOff val="80000"/>
                </a:schemeClr>
              </a:solidFill>
            </a:endParaRPr>
          </a:p>
        </p:txBody>
      </p:sp>
      <p:sp>
        <p:nvSpPr>
          <p:cNvPr id="12291" name="Text Placeholder 6"/>
          <p:cNvSpPr>
            <a:spLocks noGrp="1"/>
          </p:cNvSpPr>
          <p:nvPr>
            <p:ph type="body" sz="quarter" idx="3"/>
          </p:nvPr>
        </p:nvSpPr>
        <p:spPr>
          <a:xfrm>
            <a:off x="4648200" y="1447800"/>
            <a:ext cx="4041775" cy="639763"/>
          </a:xfrm>
        </p:spPr>
        <p:txBody>
          <a:bodyPr/>
          <a:lstStyle/>
          <a:p>
            <a:r>
              <a:rPr lang="en-US" altLang="en-US" sz="2800" dirty="0" smtClean="0">
                <a:solidFill>
                  <a:srgbClr val="FFFF00"/>
                </a:solidFill>
              </a:rPr>
              <a:t>Questions</a:t>
            </a:r>
            <a:endParaRPr lang="en-US" altLang="en-US" sz="2800" dirty="0" smtClean="0">
              <a:solidFill>
                <a:srgbClr val="FFFF00"/>
              </a:solidFill>
            </a:endParaRPr>
          </a:p>
        </p:txBody>
      </p:sp>
      <p:sp>
        <p:nvSpPr>
          <p:cNvPr id="8" name="Content Placeholder 7"/>
          <p:cNvSpPr>
            <a:spLocks noGrp="1"/>
          </p:cNvSpPr>
          <p:nvPr>
            <p:ph sz="quarter" idx="4"/>
          </p:nvPr>
        </p:nvSpPr>
        <p:spPr>
          <a:xfrm>
            <a:off x="4648200" y="2057400"/>
            <a:ext cx="4495800" cy="3951288"/>
          </a:xfrm>
        </p:spPr>
        <p:txBody>
          <a:bodyPr/>
          <a:lstStyle/>
          <a:p>
            <a:pPr>
              <a:defRPr/>
            </a:pPr>
            <a:r>
              <a:rPr lang="en-US" sz="2800" dirty="0" smtClean="0">
                <a:solidFill>
                  <a:schemeClr val="bg1">
                    <a:lumMod val="20000"/>
                    <a:lumOff val="80000"/>
                  </a:schemeClr>
                </a:solidFill>
              </a:rPr>
              <a:t>Where did most “new immigrants” come from? </a:t>
            </a:r>
          </a:p>
          <a:p>
            <a:pPr>
              <a:defRPr/>
            </a:pPr>
            <a:r>
              <a:rPr lang="en-US" sz="2800" dirty="0" smtClean="0">
                <a:solidFill>
                  <a:schemeClr val="bg1">
                    <a:lumMod val="20000"/>
                    <a:lumOff val="80000"/>
                  </a:schemeClr>
                </a:solidFill>
              </a:rPr>
              <a:t>What cities did most new immigrants move to? </a:t>
            </a:r>
          </a:p>
          <a:p>
            <a:pPr>
              <a:defRPr/>
            </a:pPr>
            <a:r>
              <a:rPr lang="en-US" sz="2800" dirty="0" smtClean="0">
                <a:solidFill>
                  <a:schemeClr val="bg1">
                    <a:lumMod val="20000"/>
                    <a:lumOff val="80000"/>
                  </a:schemeClr>
                </a:solidFill>
              </a:rPr>
              <a:t>What were some reasons they came to America? </a:t>
            </a:r>
          </a:p>
          <a:p>
            <a:pPr>
              <a:defRPr/>
            </a:pPr>
            <a:r>
              <a:rPr lang="en-US" sz="2800" dirty="0" smtClean="0">
                <a:solidFill>
                  <a:schemeClr val="bg1">
                    <a:lumMod val="20000"/>
                    <a:lumOff val="80000"/>
                  </a:schemeClr>
                </a:solidFill>
              </a:rPr>
              <a:t>What were examples of intolerance against immigrants? </a:t>
            </a:r>
            <a:endParaRPr lang="en-US" sz="2800" dirty="0">
              <a:solidFill>
                <a:schemeClr val="bg1">
                  <a:lumMod val="20000"/>
                  <a:lumOff val="80000"/>
                </a:schemeClr>
              </a:solidFill>
            </a:endParaRPr>
          </a:p>
        </p:txBody>
      </p:sp>
      <p:pic>
        <p:nvPicPr>
          <p:cNvPr id="5" name="Picture 4" descr="C:\Users\Owner\AppData\Local\Microsoft\Windows\Temporary Internet Files\Content.IE5\929WQO2O\movie-making-software-children-200X200[1].jpg">
            <a:hlinkClick r:id="rId4"/>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09600" y="1905000"/>
            <a:ext cx="3962400" cy="3962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Rectangle 1"/>
          <p:cNvSpPr/>
          <p:nvPr/>
        </p:nvSpPr>
        <p:spPr>
          <a:xfrm>
            <a:off x="457200" y="6153834"/>
            <a:ext cx="4572000" cy="646331"/>
          </a:xfrm>
          <a:prstGeom prst="rect">
            <a:avLst/>
          </a:prstGeom>
        </p:spPr>
        <p:txBody>
          <a:bodyPr>
            <a:spAutoFit/>
          </a:bodyPr>
          <a:lstStyle/>
          <a:p>
            <a:r>
              <a:rPr lang="en-US" dirty="0" smtClean="0"/>
              <a:t>https://www.youtube.com/watch?v=RRhjqqe750A</a:t>
            </a:r>
            <a:endParaRPr lang="en-US" dirty="0"/>
          </a:p>
        </p:txBody>
      </p:sp>
    </p:spTree>
  </p:cSld>
  <p:clrMapOvr>
    <a:masterClrMapping/>
  </p:clrMapOvr>
  <p:transition spd="med">
    <p:blinds/>
    <p:sndAc>
      <p:stSnd>
        <p:snd r:embed="rId3" name="arrow.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241A09"/>
        </a:solidFill>
        <a:effectLst/>
      </p:bgPr>
    </p:bg>
    <p:spTree>
      <p:nvGrpSpPr>
        <p:cNvPr id="1" name=""/>
        <p:cNvGrpSpPr/>
        <p:nvPr/>
      </p:nvGrpSpPr>
      <p:grpSpPr>
        <a:xfrm>
          <a:off x="0" y="0"/>
          <a:ext cx="0" cy="0"/>
          <a:chOff x="0" y="0"/>
          <a:chExt cx="0" cy="0"/>
        </a:xfrm>
      </p:grpSpPr>
      <p:pic>
        <p:nvPicPr>
          <p:cNvPr id="13314" name="Picture 7" descr="T373615A"/>
          <p:cNvPicPr>
            <a:picLocks noChangeAspect="1" noChangeArrowheads="1"/>
          </p:cNvPicPr>
          <p:nvPr/>
        </p:nvPicPr>
        <p:blipFill>
          <a:blip r:embed="rId3"/>
          <a:srcRect t="5556" b="15556"/>
          <a:stretch>
            <a:fillRect/>
          </a:stretch>
        </p:blipFill>
        <p:spPr bwMode="auto">
          <a:xfrm>
            <a:off x="0" y="533400"/>
            <a:ext cx="6248400" cy="5410200"/>
          </a:xfrm>
          <a:prstGeom prst="rect">
            <a:avLst/>
          </a:prstGeom>
          <a:ln>
            <a:noFill/>
          </a:ln>
          <a:effectLst>
            <a:outerShdw blurRad="292100" dist="139700" dir="2700000" algn="tl" rotWithShape="0">
              <a:srgbClr val="333333">
                <a:alpha val="65000"/>
              </a:srgbClr>
            </a:outerShdw>
          </a:effectLst>
        </p:spPr>
      </p:pic>
      <p:sp>
        <p:nvSpPr>
          <p:cNvPr id="13315" name="Text Box 4"/>
          <p:cNvSpPr txBox="1">
            <a:spLocks noChangeArrowheads="1"/>
          </p:cNvSpPr>
          <p:nvPr/>
        </p:nvSpPr>
        <p:spPr bwMode="auto">
          <a:xfrm>
            <a:off x="6689725" y="1255713"/>
            <a:ext cx="2149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3316" name="Text Box 5"/>
          <p:cNvSpPr txBox="1">
            <a:spLocks noChangeArrowheads="1"/>
          </p:cNvSpPr>
          <p:nvPr/>
        </p:nvSpPr>
        <p:spPr bwMode="auto">
          <a:xfrm>
            <a:off x="6248400" y="990600"/>
            <a:ext cx="2895600"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AutoNum type="arabicPeriod"/>
            </a:pPr>
            <a:r>
              <a:rPr lang="en-US" altLang="en-US" sz="2000" b="1" dirty="0"/>
              <a:t>What does this </a:t>
            </a:r>
          </a:p>
          <a:p>
            <a:r>
              <a:rPr lang="en-US" altLang="en-US" sz="2000" b="1" dirty="0"/>
              <a:t>graph </a:t>
            </a:r>
            <a:r>
              <a:rPr lang="en-US" altLang="en-US" b="1" dirty="0"/>
              <a:t>show?</a:t>
            </a:r>
          </a:p>
          <a:p>
            <a:endParaRPr lang="en-US" altLang="en-US" b="1" dirty="0"/>
          </a:p>
          <a:p>
            <a:r>
              <a:rPr lang="en-US" altLang="en-US" b="1" dirty="0"/>
              <a:t>2. What were the </a:t>
            </a:r>
          </a:p>
          <a:p>
            <a:r>
              <a:rPr lang="en-US" altLang="en-US" b="1" dirty="0"/>
              <a:t>Reasons for increased </a:t>
            </a:r>
          </a:p>
          <a:p>
            <a:r>
              <a:rPr lang="en-US" altLang="en-US" b="1" dirty="0"/>
              <a:t>immigration from</a:t>
            </a:r>
          </a:p>
          <a:p>
            <a:r>
              <a:rPr lang="en-US" altLang="en-US" b="1" dirty="0"/>
              <a:t>1830-1910?</a:t>
            </a:r>
          </a:p>
          <a:p>
            <a:endParaRPr lang="en-US" altLang="en-US" b="1" dirty="0"/>
          </a:p>
          <a:p>
            <a:r>
              <a:rPr lang="en-US" altLang="en-US" b="1" dirty="0"/>
              <a:t>3. What could be the </a:t>
            </a:r>
          </a:p>
          <a:p>
            <a:r>
              <a:rPr lang="en-US" altLang="en-US" b="1" dirty="0"/>
              <a:t>Reasons for the rapid </a:t>
            </a:r>
          </a:p>
          <a:p>
            <a:r>
              <a:rPr lang="en-US" altLang="en-US" b="1" dirty="0"/>
              <a:t>decline of immigration</a:t>
            </a:r>
          </a:p>
          <a:p>
            <a:r>
              <a:rPr lang="en-US" altLang="en-US" b="1" dirty="0"/>
              <a:t>between 1910-1940?</a:t>
            </a:r>
          </a:p>
          <a:p>
            <a:endParaRPr lang="en-US" altLang="en-US" b="1" dirty="0"/>
          </a:p>
          <a:p>
            <a:r>
              <a:rPr lang="en-US" altLang="en-US" b="1" dirty="0"/>
              <a:t>4. What could be the </a:t>
            </a:r>
          </a:p>
          <a:p>
            <a:r>
              <a:rPr lang="en-US" altLang="en-US" b="1" dirty="0"/>
              <a:t>reasons</a:t>
            </a:r>
          </a:p>
          <a:p>
            <a:r>
              <a:rPr lang="en-US" altLang="en-US" b="1" dirty="0"/>
              <a:t>for increased </a:t>
            </a:r>
          </a:p>
          <a:p>
            <a:r>
              <a:rPr lang="en-US" altLang="en-US" b="1" dirty="0"/>
              <a:t>immigration after 1940?</a:t>
            </a:r>
          </a:p>
          <a:p>
            <a:endParaRPr lang="en-US" altLang="en-US" dirty="0"/>
          </a:p>
        </p:txBody>
      </p:sp>
    </p:spTree>
  </p:cSld>
  <p:clrMapOvr>
    <a:masterClrMapping/>
  </p:clrMapOvr>
  <p:transition spd="med">
    <p:blinds/>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6">
                                            <p:txEl>
                                              <p:pRg st="3" end="3"/>
                                            </p:txEl>
                                          </p:spTgt>
                                        </p:tgtEl>
                                        <p:attrNameLst>
                                          <p:attrName>style.visibility</p:attrName>
                                        </p:attrNameLst>
                                      </p:cBhvr>
                                      <p:to>
                                        <p:strVal val="visible"/>
                                      </p:to>
                                    </p:set>
                                    <p:anim calcmode="lin" valueType="num">
                                      <p:cBhvr additive="base">
                                        <p:cTn id="7" dur="500" fill="hold"/>
                                        <p:tgtEl>
                                          <p:spTgt spid="1331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6">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316">
                                            <p:txEl>
                                              <p:pRg st="4" end="4"/>
                                            </p:txEl>
                                          </p:spTgt>
                                        </p:tgtEl>
                                        <p:attrNameLst>
                                          <p:attrName>style.visibility</p:attrName>
                                        </p:attrNameLst>
                                      </p:cBhvr>
                                      <p:to>
                                        <p:strVal val="visible"/>
                                      </p:to>
                                    </p:set>
                                    <p:anim calcmode="lin" valueType="num">
                                      <p:cBhvr additive="base">
                                        <p:cTn id="11" dur="500" fill="hold"/>
                                        <p:tgtEl>
                                          <p:spTgt spid="13316">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316">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316">
                                            <p:txEl>
                                              <p:pRg st="5" end="5"/>
                                            </p:txEl>
                                          </p:spTgt>
                                        </p:tgtEl>
                                        <p:attrNameLst>
                                          <p:attrName>style.visibility</p:attrName>
                                        </p:attrNameLst>
                                      </p:cBhvr>
                                      <p:to>
                                        <p:strVal val="visible"/>
                                      </p:to>
                                    </p:set>
                                    <p:anim calcmode="lin" valueType="num">
                                      <p:cBhvr additive="base">
                                        <p:cTn id="15" dur="500" fill="hold"/>
                                        <p:tgtEl>
                                          <p:spTgt spid="13316">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316">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316">
                                            <p:txEl>
                                              <p:pRg st="6" end="6"/>
                                            </p:txEl>
                                          </p:spTgt>
                                        </p:tgtEl>
                                        <p:attrNameLst>
                                          <p:attrName>style.visibility</p:attrName>
                                        </p:attrNameLst>
                                      </p:cBhvr>
                                      <p:to>
                                        <p:strVal val="visible"/>
                                      </p:to>
                                    </p:set>
                                    <p:anim calcmode="lin" valueType="num">
                                      <p:cBhvr additive="base">
                                        <p:cTn id="19" dur="500" fill="hold"/>
                                        <p:tgtEl>
                                          <p:spTgt spid="1331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316">
                                            <p:txEl>
                                              <p:pRg st="8" end="8"/>
                                            </p:txEl>
                                          </p:spTgt>
                                        </p:tgtEl>
                                        <p:attrNameLst>
                                          <p:attrName>style.visibility</p:attrName>
                                        </p:attrNameLst>
                                      </p:cBhvr>
                                      <p:to>
                                        <p:strVal val="visible"/>
                                      </p:to>
                                    </p:set>
                                    <p:anim calcmode="lin" valueType="num">
                                      <p:cBhvr additive="base">
                                        <p:cTn id="25" dur="500" fill="hold"/>
                                        <p:tgtEl>
                                          <p:spTgt spid="13316">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6">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3316">
                                            <p:txEl>
                                              <p:pRg st="9" end="9"/>
                                            </p:txEl>
                                          </p:spTgt>
                                        </p:tgtEl>
                                        <p:attrNameLst>
                                          <p:attrName>style.visibility</p:attrName>
                                        </p:attrNameLst>
                                      </p:cBhvr>
                                      <p:to>
                                        <p:strVal val="visible"/>
                                      </p:to>
                                    </p:set>
                                    <p:anim calcmode="lin" valueType="num">
                                      <p:cBhvr additive="base">
                                        <p:cTn id="29" dur="500" fill="hold"/>
                                        <p:tgtEl>
                                          <p:spTgt spid="13316">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316">
                                            <p:txEl>
                                              <p:pRg st="9" end="9"/>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3316">
                                            <p:txEl>
                                              <p:pRg st="10" end="10"/>
                                            </p:txEl>
                                          </p:spTgt>
                                        </p:tgtEl>
                                        <p:attrNameLst>
                                          <p:attrName>style.visibility</p:attrName>
                                        </p:attrNameLst>
                                      </p:cBhvr>
                                      <p:to>
                                        <p:strVal val="visible"/>
                                      </p:to>
                                    </p:set>
                                    <p:anim calcmode="lin" valueType="num">
                                      <p:cBhvr additive="base">
                                        <p:cTn id="33" dur="500" fill="hold"/>
                                        <p:tgtEl>
                                          <p:spTgt spid="13316">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316">
                                            <p:txEl>
                                              <p:pRg st="10" end="1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3316">
                                            <p:txEl>
                                              <p:pRg st="11" end="11"/>
                                            </p:txEl>
                                          </p:spTgt>
                                        </p:tgtEl>
                                        <p:attrNameLst>
                                          <p:attrName>style.visibility</p:attrName>
                                        </p:attrNameLst>
                                      </p:cBhvr>
                                      <p:to>
                                        <p:strVal val="visible"/>
                                      </p:to>
                                    </p:set>
                                    <p:anim calcmode="lin" valueType="num">
                                      <p:cBhvr additive="base">
                                        <p:cTn id="37" dur="500" fill="hold"/>
                                        <p:tgtEl>
                                          <p:spTgt spid="13316">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3316">
                                            <p:txEl>
                                              <p:pRg st="13" end="13"/>
                                            </p:txEl>
                                          </p:spTgt>
                                        </p:tgtEl>
                                        <p:attrNameLst>
                                          <p:attrName>style.visibility</p:attrName>
                                        </p:attrNameLst>
                                      </p:cBhvr>
                                      <p:to>
                                        <p:strVal val="visible"/>
                                      </p:to>
                                    </p:set>
                                    <p:anim calcmode="lin" valueType="num">
                                      <p:cBhvr additive="base">
                                        <p:cTn id="43" dur="500" fill="hold"/>
                                        <p:tgtEl>
                                          <p:spTgt spid="13316">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316">
                                            <p:txEl>
                                              <p:pRg st="13" end="13"/>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3316">
                                            <p:txEl>
                                              <p:pRg st="14" end="14"/>
                                            </p:txEl>
                                          </p:spTgt>
                                        </p:tgtEl>
                                        <p:attrNameLst>
                                          <p:attrName>style.visibility</p:attrName>
                                        </p:attrNameLst>
                                      </p:cBhvr>
                                      <p:to>
                                        <p:strVal val="visible"/>
                                      </p:to>
                                    </p:set>
                                    <p:anim calcmode="lin" valueType="num">
                                      <p:cBhvr additive="base">
                                        <p:cTn id="47" dur="500" fill="hold"/>
                                        <p:tgtEl>
                                          <p:spTgt spid="13316">
                                            <p:txEl>
                                              <p:pRg st="14" end="1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316">
                                            <p:txEl>
                                              <p:pRg st="14" end="14"/>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3316">
                                            <p:txEl>
                                              <p:pRg st="15" end="15"/>
                                            </p:txEl>
                                          </p:spTgt>
                                        </p:tgtEl>
                                        <p:attrNameLst>
                                          <p:attrName>style.visibility</p:attrName>
                                        </p:attrNameLst>
                                      </p:cBhvr>
                                      <p:to>
                                        <p:strVal val="visible"/>
                                      </p:to>
                                    </p:set>
                                    <p:anim calcmode="lin" valueType="num">
                                      <p:cBhvr additive="base">
                                        <p:cTn id="51" dur="500" fill="hold"/>
                                        <p:tgtEl>
                                          <p:spTgt spid="13316">
                                            <p:txEl>
                                              <p:pRg st="15" end="1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3316">
                                            <p:txEl>
                                              <p:pRg st="15" end="15"/>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316">
                                            <p:txEl>
                                              <p:pRg st="16" end="16"/>
                                            </p:txEl>
                                          </p:spTgt>
                                        </p:tgtEl>
                                        <p:attrNameLst>
                                          <p:attrName>style.visibility</p:attrName>
                                        </p:attrNameLst>
                                      </p:cBhvr>
                                      <p:to>
                                        <p:strVal val="visible"/>
                                      </p:to>
                                    </p:set>
                                    <p:anim calcmode="lin" valueType="num">
                                      <p:cBhvr additive="base">
                                        <p:cTn id="55" dur="500" fill="hold"/>
                                        <p:tgtEl>
                                          <p:spTgt spid="13316">
                                            <p:txEl>
                                              <p:pRg st="16" end="1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316">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pinning globe design template">
  <a:themeElements>
    <a:clrScheme name="Spinning globe design template 11">
      <a:dk1>
        <a:srgbClr val="CC9900"/>
      </a:dk1>
      <a:lt1>
        <a:srgbClr val="D3E0B4"/>
      </a:lt1>
      <a:dk2>
        <a:srgbClr val="F2C686"/>
      </a:dk2>
      <a:lt2>
        <a:srgbClr val="336699"/>
      </a:lt2>
      <a:accent1>
        <a:srgbClr val="EBD29F"/>
      </a:accent1>
      <a:accent2>
        <a:srgbClr val="468A4B"/>
      </a:accent2>
      <a:accent3>
        <a:srgbClr val="E6EDD6"/>
      </a:accent3>
      <a:accent4>
        <a:srgbClr val="AE8200"/>
      </a:accent4>
      <a:accent5>
        <a:srgbClr val="F3E5CD"/>
      </a:accent5>
      <a:accent6>
        <a:srgbClr val="3F7D43"/>
      </a:accent6>
      <a:hlink>
        <a:srgbClr val="993300"/>
      </a:hlink>
      <a:folHlink>
        <a:srgbClr val="FFF8E7"/>
      </a:folHlink>
    </a:clrScheme>
    <a:fontScheme name="Spinning globe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pinning globe design template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Spinning globe design template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6633"/>
        </a:folHlink>
      </a:clrScheme>
      <a:clrMap bg1="lt1" tx1="dk1" bg2="lt2" tx2="dk2" accent1="accent1" accent2="accent2" accent3="accent3" accent4="accent4" accent5="accent5" accent6="accent6" hlink="hlink" folHlink="folHlink"/>
    </a:extraClrScheme>
    <a:extraClrScheme>
      <a:clrScheme name="Spinning globe design template 3">
        <a:dk1>
          <a:srgbClr val="000000"/>
        </a:dk1>
        <a:lt1>
          <a:srgbClr val="FFFFFF"/>
        </a:lt1>
        <a:dk2>
          <a:srgbClr val="000000"/>
        </a:dk2>
        <a:lt2>
          <a:srgbClr val="808080"/>
        </a:lt2>
        <a:accent1>
          <a:srgbClr val="99CCFF"/>
        </a:accent1>
        <a:accent2>
          <a:srgbClr val="CC9900"/>
        </a:accent2>
        <a:accent3>
          <a:srgbClr val="FFFFFF"/>
        </a:accent3>
        <a:accent4>
          <a:srgbClr val="000000"/>
        </a:accent4>
        <a:accent5>
          <a:srgbClr val="CAE2FF"/>
        </a:accent5>
        <a:accent6>
          <a:srgbClr val="B98A00"/>
        </a:accent6>
        <a:hlink>
          <a:srgbClr val="3333CC"/>
        </a:hlink>
        <a:folHlink>
          <a:srgbClr val="CC6600"/>
        </a:folHlink>
      </a:clrScheme>
      <a:clrMap bg1="lt1" tx1="dk1" bg2="lt2" tx2="dk2" accent1="accent1" accent2="accent2" accent3="accent3" accent4="accent4" accent5="accent5" accent6="accent6" hlink="hlink" folHlink="folHlink"/>
    </a:extraClrScheme>
    <a:extraClrScheme>
      <a:clrScheme name="Spinning globe design template 4">
        <a:dk1>
          <a:srgbClr val="CC6600"/>
        </a:dk1>
        <a:lt1>
          <a:srgbClr val="FEF7DC"/>
        </a:lt1>
        <a:dk2>
          <a:srgbClr val="DFD293"/>
        </a:dk2>
        <a:lt2>
          <a:srgbClr val="5C1F00"/>
        </a:lt2>
        <a:accent1>
          <a:srgbClr val="DAAE74"/>
        </a:accent1>
        <a:accent2>
          <a:srgbClr val="BE7960"/>
        </a:accent2>
        <a:accent3>
          <a:srgbClr val="FEFAEB"/>
        </a:accent3>
        <a:accent4>
          <a:srgbClr val="AE5600"/>
        </a:accent4>
        <a:accent5>
          <a:srgbClr val="EAD3BC"/>
        </a:accent5>
        <a:accent6>
          <a:srgbClr val="AC6D56"/>
        </a:accent6>
        <a:hlink>
          <a:srgbClr val="FEEB9A"/>
        </a:hlink>
        <a:folHlink>
          <a:srgbClr val="967312"/>
        </a:folHlink>
      </a:clrScheme>
      <a:clrMap bg1="lt1" tx1="dk1" bg2="lt2" tx2="dk2" accent1="accent1" accent2="accent2" accent3="accent3" accent4="accent4" accent5="accent5" accent6="accent6" hlink="hlink" folHlink="folHlink"/>
    </a:extraClrScheme>
    <a:extraClrScheme>
      <a:clrScheme name="Spinning globe design template 5">
        <a:dk1>
          <a:srgbClr val="B7A867"/>
        </a:dk1>
        <a:lt1>
          <a:srgbClr val="A7AB9F"/>
        </a:lt1>
        <a:dk2>
          <a:srgbClr val="D1D1CB"/>
        </a:dk2>
        <a:lt2>
          <a:srgbClr val="777777"/>
        </a:lt2>
        <a:accent1>
          <a:srgbClr val="6E6E62"/>
        </a:accent1>
        <a:accent2>
          <a:srgbClr val="809EA8"/>
        </a:accent2>
        <a:accent3>
          <a:srgbClr val="D0D2CD"/>
        </a:accent3>
        <a:accent4>
          <a:srgbClr val="9C8F57"/>
        </a:accent4>
        <a:accent5>
          <a:srgbClr val="BABAB7"/>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Spinning globe design template 6">
        <a:dk1>
          <a:srgbClr val="663300"/>
        </a:dk1>
        <a:lt1>
          <a:srgbClr val="EED4B2"/>
        </a:lt1>
        <a:dk2>
          <a:srgbClr val="DFC08D"/>
        </a:dk2>
        <a:lt2>
          <a:srgbClr val="2D2015"/>
        </a:lt2>
        <a:accent1>
          <a:srgbClr val="B9AE9D"/>
        </a:accent1>
        <a:accent2>
          <a:srgbClr val="8F5F2F"/>
        </a:accent2>
        <a:accent3>
          <a:srgbClr val="F5E6D5"/>
        </a:accent3>
        <a:accent4>
          <a:srgbClr val="562A00"/>
        </a:accent4>
        <a:accent5>
          <a:srgbClr val="D9D3CC"/>
        </a:accent5>
        <a:accent6>
          <a:srgbClr val="81552A"/>
        </a:accent6>
        <a:hlink>
          <a:srgbClr val="FED76A"/>
        </a:hlink>
        <a:folHlink>
          <a:srgbClr val="5C6E70"/>
        </a:folHlink>
      </a:clrScheme>
      <a:clrMap bg1="lt1" tx1="dk1" bg2="lt2" tx2="dk2" accent1="accent1" accent2="accent2" accent3="accent3" accent4="accent4" accent5="accent5" accent6="accent6" hlink="hlink" folHlink="folHlink"/>
    </a:extraClrScheme>
    <a:extraClrScheme>
      <a:clrScheme name="Spinning globe design template 7">
        <a:dk1>
          <a:srgbClr val="000000"/>
        </a:dk1>
        <a:lt1>
          <a:srgbClr val="FFFFFF"/>
        </a:lt1>
        <a:dk2>
          <a:srgbClr val="000000"/>
        </a:dk2>
        <a:lt2>
          <a:srgbClr val="969696"/>
        </a:lt2>
        <a:accent1>
          <a:srgbClr val="DBBD73"/>
        </a:accent1>
        <a:accent2>
          <a:srgbClr val="FF9966"/>
        </a:accent2>
        <a:accent3>
          <a:srgbClr val="FFFFFF"/>
        </a:accent3>
        <a:accent4>
          <a:srgbClr val="000000"/>
        </a:accent4>
        <a:accent5>
          <a:srgbClr val="EADBBC"/>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pinning globe design template 8">
        <a:dk1>
          <a:srgbClr val="FFB469"/>
        </a:dk1>
        <a:lt1>
          <a:srgbClr val="FFD899"/>
        </a:lt1>
        <a:dk2>
          <a:srgbClr val="FDD1A1"/>
        </a:dk2>
        <a:lt2>
          <a:srgbClr val="003366"/>
        </a:lt2>
        <a:accent1>
          <a:srgbClr val="FFEECD"/>
        </a:accent1>
        <a:accent2>
          <a:srgbClr val="CC9900"/>
        </a:accent2>
        <a:accent3>
          <a:srgbClr val="FFE9CA"/>
        </a:accent3>
        <a:accent4>
          <a:srgbClr val="DA9959"/>
        </a:accent4>
        <a:accent5>
          <a:srgbClr val="FFF5E3"/>
        </a:accent5>
        <a:accent6>
          <a:srgbClr val="B98A00"/>
        </a:accent6>
        <a:hlink>
          <a:srgbClr val="CC6600"/>
        </a:hlink>
        <a:folHlink>
          <a:srgbClr val="C83214"/>
        </a:folHlink>
      </a:clrScheme>
      <a:clrMap bg1="lt1" tx1="dk1" bg2="lt2" tx2="dk2" accent1="accent1" accent2="accent2" accent3="accent3" accent4="accent4" accent5="accent5" accent6="accent6" hlink="hlink" folHlink="folHlink"/>
    </a:extraClrScheme>
    <a:extraClrScheme>
      <a:clrScheme name="Spinning globe design template 9">
        <a:dk1>
          <a:srgbClr val="000000"/>
        </a:dk1>
        <a:lt1>
          <a:srgbClr val="FFFFD9"/>
        </a:lt1>
        <a:dk2>
          <a:srgbClr val="FFCB37"/>
        </a:dk2>
        <a:lt2>
          <a:srgbClr val="777777"/>
        </a:lt2>
        <a:accent1>
          <a:srgbClr val="FFFFF7"/>
        </a:accent1>
        <a:accent2>
          <a:srgbClr val="FFCC00"/>
        </a:accent2>
        <a:accent3>
          <a:srgbClr val="FFFFE9"/>
        </a:accent3>
        <a:accent4>
          <a:srgbClr val="000000"/>
        </a:accent4>
        <a:accent5>
          <a:srgbClr val="FFFFFA"/>
        </a:accent5>
        <a:accent6>
          <a:srgbClr val="E7B900"/>
        </a:accent6>
        <a:hlink>
          <a:srgbClr val="996600"/>
        </a:hlink>
        <a:folHlink>
          <a:srgbClr val="FF9900"/>
        </a:folHlink>
      </a:clrScheme>
      <a:clrMap bg1="lt1" tx1="dk1" bg2="lt2" tx2="dk2" accent1="accent1" accent2="accent2" accent3="accent3" accent4="accent4" accent5="accent5" accent6="accent6" hlink="hlink" folHlink="folHlink"/>
    </a:extraClrScheme>
    <a:extraClrScheme>
      <a:clrScheme name="Spinning globe design template 10">
        <a:dk1>
          <a:srgbClr val="CC9900"/>
        </a:dk1>
        <a:lt1>
          <a:srgbClr val="FFCC66"/>
        </a:lt1>
        <a:dk2>
          <a:srgbClr val="FFCC00"/>
        </a:dk2>
        <a:lt2>
          <a:srgbClr val="005A58"/>
        </a:lt2>
        <a:accent1>
          <a:srgbClr val="ECD394"/>
        </a:accent1>
        <a:accent2>
          <a:srgbClr val="CBA669"/>
        </a:accent2>
        <a:accent3>
          <a:srgbClr val="FFE2B8"/>
        </a:accent3>
        <a:accent4>
          <a:srgbClr val="AE8200"/>
        </a:accent4>
        <a:accent5>
          <a:srgbClr val="F4E6C8"/>
        </a:accent5>
        <a:accent6>
          <a:srgbClr val="B8965E"/>
        </a:accent6>
        <a:hlink>
          <a:srgbClr val="FF9900"/>
        </a:hlink>
        <a:folHlink>
          <a:srgbClr val="800000"/>
        </a:folHlink>
      </a:clrScheme>
      <a:clrMap bg1="lt1" tx1="dk1" bg2="lt2" tx2="dk2" accent1="accent1" accent2="accent2" accent3="accent3" accent4="accent4" accent5="accent5" accent6="accent6" hlink="hlink" folHlink="folHlink"/>
    </a:extraClrScheme>
    <a:extraClrScheme>
      <a:clrScheme name="Spinning globe design template 11">
        <a:dk1>
          <a:srgbClr val="CC9900"/>
        </a:dk1>
        <a:lt1>
          <a:srgbClr val="D3E0B4"/>
        </a:lt1>
        <a:dk2>
          <a:srgbClr val="F2C686"/>
        </a:dk2>
        <a:lt2>
          <a:srgbClr val="336699"/>
        </a:lt2>
        <a:accent1>
          <a:srgbClr val="EBD29F"/>
        </a:accent1>
        <a:accent2>
          <a:srgbClr val="468A4B"/>
        </a:accent2>
        <a:accent3>
          <a:srgbClr val="E6EDD6"/>
        </a:accent3>
        <a:accent4>
          <a:srgbClr val="AE8200"/>
        </a:accent4>
        <a:accent5>
          <a:srgbClr val="F3E5CD"/>
        </a:accent5>
        <a:accent6>
          <a:srgbClr val="3F7D43"/>
        </a:accent6>
        <a:hlink>
          <a:srgbClr val="993300"/>
        </a:hlink>
        <a:folHlink>
          <a:srgbClr val="FFF8E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Spinning globe design template</Template>
  <TotalTime>1792</TotalTime>
  <Words>1145</Words>
  <Application>Microsoft Office PowerPoint</Application>
  <PresentationFormat>On-screen Show (4:3)</PresentationFormat>
  <Paragraphs>162</Paragraphs>
  <Slides>38</Slides>
  <Notes>4</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Arial Black</vt:lpstr>
      <vt:lpstr>Calibri</vt:lpstr>
      <vt:lpstr>Wingdings</vt:lpstr>
      <vt:lpstr>Algerian</vt:lpstr>
      <vt:lpstr>Spinning globe design template</vt:lpstr>
      <vt:lpstr>Lecture:   Immigration &amp; Intolerance</vt:lpstr>
      <vt:lpstr>Immigration Preview Activity</vt:lpstr>
      <vt:lpstr>Quote Set 2</vt:lpstr>
      <vt:lpstr>Quote Set 3</vt:lpstr>
      <vt:lpstr>Quote Set 4</vt:lpstr>
      <vt:lpstr> Essential Question</vt:lpstr>
      <vt:lpstr>Objective</vt:lpstr>
      <vt:lpstr>Film Clip:   Growth, Cities, and Immigration</vt:lpstr>
      <vt:lpstr>PowerPoint Presentation</vt:lpstr>
      <vt:lpstr>PowerPoint Presentation</vt:lpstr>
      <vt:lpstr>PowerPoint Presentation</vt:lpstr>
      <vt:lpstr>Directions</vt:lpstr>
      <vt:lpstr>The Great Migration</vt:lpstr>
      <vt:lpstr>Old Immigrants</vt:lpstr>
      <vt:lpstr>“Old” Immigrants’</vt:lpstr>
      <vt:lpstr>PowerPoint Presentation</vt:lpstr>
      <vt:lpstr>PowerPoint Presentation</vt:lpstr>
      <vt:lpstr>“New” Immigrants</vt:lpstr>
      <vt:lpstr> Immigration to the United States 1880-1920 </vt:lpstr>
      <vt:lpstr>Reasons for Immigration </vt:lpstr>
      <vt:lpstr>Journal Entry #1</vt:lpstr>
      <vt:lpstr>Film Clip: The Voyage</vt:lpstr>
      <vt:lpstr>PowerPoint Presentation</vt:lpstr>
      <vt:lpstr>Arrival in America</vt:lpstr>
      <vt:lpstr>Listen to the interview with an immigrant describing her story about arriving at Ellis Island (animate the slide SlideShow &gt; From Current Slide)</vt:lpstr>
      <vt:lpstr>Legal Inspections  Listen to an interview with an immigrant about the legal inspections.</vt:lpstr>
      <vt:lpstr>Journal Entry #2</vt:lpstr>
      <vt:lpstr>PowerPoint Presentation</vt:lpstr>
      <vt:lpstr>Ethnic Enclaves</vt:lpstr>
      <vt:lpstr>Journal Entry #3</vt:lpstr>
      <vt:lpstr>PowerPoint Presentation</vt:lpstr>
      <vt:lpstr>American Treatment of Immigrants</vt:lpstr>
      <vt:lpstr>Early Steps Restricting Immigration</vt:lpstr>
      <vt:lpstr>Immigrants and Discrimination</vt:lpstr>
      <vt:lpstr>Contributions of immigrant groups to America </vt:lpstr>
      <vt:lpstr>Journal Entry #4</vt:lpstr>
      <vt:lpstr>Discussion Question:</vt:lpstr>
      <vt:lpstr>In Reflection: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Immigration</dc:title>
  <dc:subject>U.S. History</dc:subject>
  <dc:creator>ChalkDustDiva</dc:creator>
  <cp:keywords>Immigration and Industrialization</cp:keywords>
  <dc:description>https://www.teacherspayteachers.com/Store/Chalk-Dust-Diva</dc:description>
  <cp:lastModifiedBy>alison McLin</cp:lastModifiedBy>
  <cp:revision>157</cp:revision>
  <cp:lastPrinted>1601-01-01T00:00:00Z</cp:lastPrinted>
  <dcterms:created xsi:type="dcterms:W3CDTF">2005-10-18T02:55:16Z</dcterms:created>
  <dcterms:modified xsi:type="dcterms:W3CDTF">2019-10-08T17:37:09Z</dcterms:modified>
  <cp:category>Education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TC010721351033</vt:lpwstr>
  </property>
</Properties>
</file>