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2" r:id="rId4"/>
    <p:sldId id="258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2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244E4-025F-B448-B4A9-662EFBEF9A4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DD97E-70B7-2242-B4B6-D1FE6650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7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Image, 1870:</a:t>
            </a:r>
            <a:r>
              <a:rPr lang="en-US" baseline="0" dirty="0" smtClean="0"/>
              <a:t> http://</a:t>
            </a:r>
            <a:r>
              <a:rPr lang="en-US" baseline="0" dirty="0" err="1" smtClean="0"/>
              <a:t>hd.housedivided.dickinson.edu</a:t>
            </a:r>
            <a:r>
              <a:rPr lang="en-US" baseline="0" dirty="0" smtClean="0"/>
              <a:t>/node/18438</a:t>
            </a:r>
          </a:p>
          <a:p>
            <a:r>
              <a:rPr lang="en-US" baseline="0" dirty="0" smtClean="0"/>
              <a:t>Image, 1916: http://</a:t>
            </a:r>
            <a:r>
              <a:rPr lang="en-US" baseline="0" dirty="0" err="1" smtClean="0"/>
              <a:t>memory.loc.gov</a:t>
            </a:r>
            <a:r>
              <a:rPr lang="en-US" baseline="0" dirty="0" smtClean="0"/>
              <a:t>/</a:t>
            </a:r>
            <a:r>
              <a:rPr lang="en-US" baseline="0" dirty="0" err="1" smtClean="0"/>
              <a:t>cgi</a:t>
            </a:r>
            <a:r>
              <a:rPr lang="en-US" baseline="0" dirty="0" smtClean="0"/>
              <a:t>-bin/query/</a:t>
            </a:r>
            <a:r>
              <a:rPr lang="en-US" baseline="0" dirty="0" err="1" smtClean="0"/>
              <a:t>r?ammem</a:t>
            </a:r>
            <a:r>
              <a:rPr lang="en-US" baseline="0" dirty="0" smtClean="0"/>
              <a:t>/</a:t>
            </a:r>
            <a:r>
              <a:rPr lang="en-US" baseline="0" dirty="0" err="1" smtClean="0"/>
              <a:t>gmd</a:t>
            </a:r>
            <a:r>
              <a:rPr lang="en-US" baseline="0" dirty="0" smtClean="0"/>
              <a:t>:@</a:t>
            </a:r>
            <a:r>
              <a:rPr lang="en-US" baseline="0" dirty="0" err="1" smtClean="0"/>
              <a:t>filreq</a:t>
            </a:r>
            <a:r>
              <a:rPr lang="en-US" baseline="0" dirty="0" smtClean="0"/>
              <a:t>(@field(NUMBER+@band(g4104c+pm001550))+@field(</a:t>
            </a:r>
            <a:r>
              <a:rPr lang="en-US" baseline="0" dirty="0" err="1" smtClean="0"/>
              <a:t>COLLID+pmmap</a:t>
            </a:r>
            <a:r>
              <a:rPr lang="en-US" baseline="0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DD97E-70B7-2242-B4B6-D1FE6650D3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12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dig.lib.niu.edu</a:t>
            </a:r>
            <a:r>
              <a:rPr lang="en-US" dirty="0" smtClean="0"/>
              <a:t>/</a:t>
            </a:r>
            <a:r>
              <a:rPr lang="en-US" dirty="0" err="1" smtClean="0"/>
              <a:t>gildedage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DD97E-70B7-2242-B4B6-D1FE6650D3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8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Image: http://</a:t>
            </a:r>
            <a:r>
              <a:rPr lang="en-US" dirty="0" err="1" smtClean="0"/>
              <a:t>grossmanproject.net</a:t>
            </a:r>
            <a:r>
              <a:rPr lang="en-US" smtClean="0"/>
              <a:t>/The%20Exodus.htm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DD97E-70B7-2242-B4B6-D1FE6650D3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8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historyproject.ucdavis.edu</a:t>
            </a:r>
            <a:r>
              <a:rPr lang="en-US" dirty="0" smtClean="0"/>
              <a:t>/</a:t>
            </a:r>
            <a:r>
              <a:rPr lang="en-US" dirty="0" err="1" smtClean="0"/>
              <a:t>ic</a:t>
            </a:r>
            <a:r>
              <a:rPr lang="en-US" dirty="0" smtClean="0"/>
              <a:t>/</a:t>
            </a:r>
            <a:r>
              <a:rPr lang="en-US" dirty="0" err="1" smtClean="0"/>
              <a:t>image_details.php?id</a:t>
            </a:r>
            <a:r>
              <a:rPr lang="en-US" dirty="0" smtClean="0"/>
              <a:t>=9158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DD97E-70B7-2242-B4B6-D1FE6650D3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83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87468"/>
            <a:ext cx="7315200" cy="194626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74898"/>
            <a:ext cx="7315200" cy="85847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1" y="1370032"/>
            <a:ext cx="1492499" cy="3363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370032"/>
            <a:ext cx="5241476" cy="3363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3179"/>
            <a:ext cx="7315200" cy="970194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98823"/>
            <a:ext cx="7315200" cy="8238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057400"/>
            <a:ext cx="3566160" cy="26951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057401"/>
            <a:ext cx="3566160" cy="26967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057400"/>
            <a:ext cx="336499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057400"/>
            <a:ext cx="336206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537460"/>
            <a:ext cx="3566160" cy="221513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537460"/>
            <a:ext cx="3566160" cy="221513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69022"/>
            <a:ext cx="2950936" cy="162976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370032"/>
            <a:ext cx="4207848" cy="3357461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5822"/>
            <a:ext cx="2950936" cy="1684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2953512" cy="163220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14500"/>
            <a:ext cx="4038600" cy="25146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4952"/>
            <a:ext cx="2953512" cy="16870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430355"/>
            <a:ext cx="86236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430355"/>
            <a:ext cx="576072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77375"/>
            <a:ext cx="7315200" cy="2654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411597"/>
            <a:ext cx="1189132" cy="223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6" y="411598"/>
            <a:ext cx="941203" cy="226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9" y="641968"/>
            <a:ext cx="2246489" cy="22592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68" y="0"/>
            <a:ext cx="7315200" cy="156899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 Growth of Cities and American Culture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68" y="1510686"/>
            <a:ext cx="7315200" cy="858474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Immigration During </a:t>
            </a:r>
            <a:r>
              <a:rPr lang="en-US" sz="1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Gilded Age: 1865-1900</a:t>
            </a:r>
            <a:endParaRPr lang="en-US" sz="18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 descr="HD_Chicago_pre1871.preview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96" y="2371222"/>
            <a:ext cx="4411132" cy="2467477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5" name="TextBox 4"/>
          <p:cNvSpPr txBox="1"/>
          <p:nvPr/>
        </p:nvSpPr>
        <p:spPr>
          <a:xfrm>
            <a:off x="1560658" y="4804939"/>
            <a:ext cx="2111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Chicago, 1870</a:t>
            </a:r>
            <a:endParaRPr lang="en-US" sz="14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Picture 5" descr="chicagomap1916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447" y="2371222"/>
            <a:ext cx="4006984" cy="2481018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7" name="TextBox 6"/>
          <p:cNvSpPr txBox="1"/>
          <p:nvPr/>
        </p:nvSpPr>
        <p:spPr>
          <a:xfrm>
            <a:off x="5936014" y="4804939"/>
            <a:ext cx="2111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Chicago, 1916</a:t>
            </a:r>
            <a:endParaRPr lang="en-US" sz="14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10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688" y="359606"/>
            <a:ext cx="7315200" cy="6162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2600" y="1590678"/>
            <a:ext cx="3566160" cy="26633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Explain the impact of industrialization on the growth of cities and the shift in population, both in terms of immigration and urbanization.</a:t>
            </a:r>
          </a:p>
          <a:p>
            <a:r>
              <a:rPr lang="en-US" dirty="0" smtClean="0"/>
              <a:t>In what ways and to what extent did industrialization and urbanization create a new American culture?</a:t>
            </a:r>
            <a:endParaRPr lang="en-US" dirty="0"/>
          </a:p>
        </p:txBody>
      </p:sp>
      <p:pic>
        <p:nvPicPr>
          <p:cNvPr id="4" name="Content Placeholder 3" descr="gasplash2_03.jpg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22" b="-7522"/>
          <a:stretch>
            <a:fillRect/>
          </a:stretch>
        </p:blipFill>
        <p:spPr>
          <a:xfrm>
            <a:off x="4388759" y="1269483"/>
            <a:ext cx="4536089" cy="3430235"/>
          </a:xfrm>
        </p:spPr>
      </p:pic>
    </p:spTree>
    <p:extLst>
      <p:ext uri="{BB962C8B-B14F-4D97-AF65-F5344CB8AC3E}">
        <p14:creationId xmlns:p14="http://schemas.microsoft.com/office/powerpoint/2010/main" val="131586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260748"/>
            <a:ext cx="5410200" cy="59650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The Gilded 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5314" y="914400"/>
            <a:ext cx="4256288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Coined by Mark Twain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gild: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imes" charset="0"/>
                <a:ea typeface="ＭＳ Ｐゴシック" charset="0"/>
              </a:rPr>
              <a:t>To cover with or as if with a thin layer of gold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gilded: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imes" charset="0"/>
                <a:ea typeface="ＭＳ Ｐゴシック" charset="0"/>
              </a:rPr>
              <a:t>1.covered or highlighted with gold or something of a golden color. 2.having a pleasing or showy appearance that conceals something of little worth</a:t>
            </a:r>
          </a:p>
        </p:txBody>
      </p:sp>
      <p:pic>
        <p:nvPicPr>
          <p:cNvPr id="20484" name="Picture 4" descr="Mark-Twin-The-Gilded-Age.jpg                                   0007E569faculty                        BB1F731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3798888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74635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688" y="359606"/>
            <a:ext cx="7315200" cy="6162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Nation of Immigrants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2600" y="975899"/>
            <a:ext cx="3566160" cy="393615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Growth of Immigration</a:t>
            </a:r>
          </a:p>
          <a:p>
            <a:pPr lvl="1"/>
            <a:r>
              <a:rPr lang="en-US" dirty="0" smtClean="0"/>
              <a:t>By end of 19</a:t>
            </a:r>
            <a:r>
              <a:rPr lang="en-US" baseline="30000" dirty="0" smtClean="0"/>
              <a:t>th</a:t>
            </a:r>
            <a:r>
              <a:rPr lang="en-US" dirty="0" smtClean="0"/>
              <a:t> Century, US population had tripled</a:t>
            </a:r>
          </a:p>
          <a:p>
            <a:pPr lvl="2"/>
            <a:r>
              <a:rPr lang="en-US" dirty="0" smtClean="0"/>
              <a:t>23.3 million (1850) </a:t>
            </a:r>
            <a:r>
              <a:rPr lang="en-US" dirty="0" smtClean="0">
                <a:sym typeface="Wingdings"/>
              </a:rPr>
              <a:t> 76.2 million (1900)</a:t>
            </a:r>
          </a:p>
          <a:p>
            <a:pPr lvl="2"/>
            <a:r>
              <a:rPr lang="en-US" dirty="0" smtClean="0">
                <a:sym typeface="Wingdings"/>
              </a:rPr>
              <a:t>16.2 million immigrants</a:t>
            </a:r>
          </a:p>
          <a:p>
            <a:pPr lvl="1"/>
            <a:r>
              <a:rPr lang="en-US" dirty="0" smtClean="0">
                <a:sym typeface="Wingdings"/>
              </a:rPr>
              <a:t>Causes:</a:t>
            </a:r>
          </a:p>
          <a:p>
            <a:pPr lvl="2"/>
            <a:r>
              <a:rPr lang="en-US" dirty="0" smtClean="0">
                <a:sym typeface="Wingdings"/>
              </a:rPr>
              <a:t>Push factors</a:t>
            </a:r>
          </a:p>
          <a:p>
            <a:pPr lvl="3"/>
            <a:r>
              <a:rPr lang="en-US" dirty="0" smtClean="0">
                <a:sym typeface="Wingdings"/>
              </a:rPr>
              <a:t>Poverty, political turmoil, overcrowding, religious persecution</a:t>
            </a:r>
          </a:p>
          <a:p>
            <a:pPr lvl="2"/>
            <a:r>
              <a:rPr lang="en-US" dirty="0" smtClean="0">
                <a:sym typeface="Wingdings"/>
              </a:rPr>
              <a:t>Pull factors</a:t>
            </a:r>
          </a:p>
          <a:p>
            <a:pPr lvl="3"/>
            <a:r>
              <a:rPr lang="en-US" dirty="0" smtClean="0">
                <a:sym typeface="Wingdings"/>
              </a:rPr>
              <a:t>“land of opportunity”</a:t>
            </a:r>
          </a:p>
          <a:p>
            <a:pPr lvl="3"/>
            <a:r>
              <a:rPr lang="en-US" dirty="0" smtClean="0">
                <a:sym typeface="Wingdings"/>
              </a:rPr>
              <a:t>Availability of industrial jobs</a:t>
            </a:r>
          </a:p>
          <a:p>
            <a:r>
              <a:rPr lang="en-US" dirty="0" smtClean="0">
                <a:sym typeface="Wingdings"/>
              </a:rPr>
              <a:t>“Old” vs. “New” Immigrants</a:t>
            </a:r>
          </a:p>
          <a:p>
            <a:pPr lvl="1"/>
            <a:r>
              <a:rPr lang="en-US" dirty="0" smtClean="0">
                <a:sym typeface="Wingdings"/>
              </a:rPr>
              <a:t>Southern &amp; Eastern Europeans</a:t>
            </a:r>
          </a:p>
          <a:p>
            <a:pPr lvl="2"/>
            <a:r>
              <a:rPr lang="en-US" dirty="0" smtClean="0">
                <a:sym typeface="Wingdings"/>
              </a:rPr>
              <a:t>Many poor and illiterate</a:t>
            </a:r>
          </a:p>
          <a:p>
            <a:pPr lvl="2"/>
            <a:r>
              <a:rPr lang="en-US" dirty="0" smtClean="0">
                <a:sym typeface="Wingdings"/>
              </a:rPr>
              <a:t>Catholic, Greek Orthodox, Russian Orthodox, and Jewish</a:t>
            </a:r>
          </a:p>
          <a:p>
            <a:pPr lvl="2"/>
            <a:r>
              <a:rPr lang="en-US" dirty="0" smtClean="0">
                <a:sym typeface="Wingdings"/>
              </a:rPr>
              <a:t>Non-WASP</a:t>
            </a:r>
          </a:p>
          <a:p>
            <a:pPr lvl="2"/>
            <a:r>
              <a:rPr lang="en-US" dirty="0" smtClean="0">
                <a:sym typeface="Wingdings"/>
              </a:rPr>
              <a:t>“birds of passage”</a:t>
            </a:r>
          </a:p>
          <a:p>
            <a:pPr lvl="1"/>
            <a:r>
              <a:rPr lang="en-US" dirty="0" smtClean="0">
                <a:sym typeface="Wingdings"/>
              </a:rPr>
              <a:t>Largely retained old world customs</a:t>
            </a:r>
          </a:p>
          <a:p>
            <a:pPr lvl="2"/>
            <a:r>
              <a:rPr lang="en-US" dirty="0" smtClean="0">
                <a:sym typeface="Wingdings"/>
              </a:rPr>
              <a:t>Segregated</a:t>
            </a:r>
          </a:p>
          <a:p>
            <a:pPr lvl="3"/>
            <a:r>
              <a:rPr lang="en-US" dirty="0" smtClean="0">
                <a:sym typeface="Wingdings"/>
              </a:rPr>
              <a:t>“Little Italy’s” and “Chinatowns”</a:t>
            </a:r>
          </a:p>
          <a:p>
            <a:pPr lvl="3"/>
            <a:endParaRPr lang="en-US" dirty="0"/>
          </a:p>
        </p:txBody>
      </p:sp>
      <p:pic>
        <p:nvPicPr>
          <p:cNvPr id="6" name="Content Placeholder 5" descr="Immigrants_arrive_New_York.jpg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90" b="-3890"/>
          <a:stretch>
            <a:fillRect/>
          </a:stretch>
        </p:blipFill>
        <p:spPr>
          <a:xfrm>
            <a:off x="4490472" y="1101004"/>
            <a:ext cx="4574252" cy="3459094"/>
          </a:xfrm>
        </p:spPr>
      </p:pic>
    </p:spTree>
    <p:extLst>
      <p:ext uri="{BB962C8B-B14F-4D97-AF65-F5344CB8AC3E}">
        <p14:creationId xmlns:p14="http://schemas.microsoft.com/office/powerpoint/2010/main" val="19539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659" y="109319"/>
            <a:ext cx="7315200" cy="6162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Reaction to Immigration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29900" y="725613"/>
            <a:ext cx="4025768" cy="44178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Statue of Liberty (1886)</a:t>
            </a:r>
            <a:endParaRPr lang="en-US" dirty="0"/>
          </a:p>
          <a:p>
            <a:r>
              <a:rPr lang="en-US" dirty="0" smtClean="0"/>
              <a:t>Restricting Immigration</a:t>
            </a:r>
          </a:p>
          <a:p>
            <a:pPr lvl="1"/>
            <a:r>
              <a:rPr lang="en-US" dirty="0" smtClean="0"/>
              <a:t>Chinese Exclusion Act (1882)</a:t>
            </a:r>
          </a:p>
          <a:p>
            <a:pPr lvl="1"/>
            <a:r>
              <a:rPr lang="en-US" dirty="0" smtClean="0"/>
              <a:t>Restrictions on “undesirables” (1882)</a:t>
            </a:r>
          </a:p>
          <a:p>
            <a:pPr lvl="1"/>
            <a:r>
              <a:rPr lang="en-US" dirty="0" smtClean="0"/>
              <a:t>Contract Labor Law (1885)</a:t>
            </a:r>
          </a:p>
          <a:p>
            <a:pPr lvl="1"/>
            <a:r>
              <a:rPr lang="en-US" dirty="0" smtClean="0"/>
              <a:t>Gentleman’s Agreement (1907)</a:t>
            </a:r>
          </a:p>
          <a:p>
            <a:r>
              <a:rPr lang="en-US" dirty="0"/>
              <a:t>Immigration Centers</a:t>
            </a:r>
          </a:p>
          <a:p>
            <a:pPr lvl="1"/>
            <a:r>
              <a:rPr lang="en-US" dirty="0"/>
              <a:t>Ellis Island, NY</a:t>
            </a:r>
          </a:p>
          <a:p>
            <a:pPr lvl="1"/>
            <a:r>
              <a:rPr lang="en-US" dirty="0"/>
              <a:t>Angel Island, SF</a:t>
            </a:r>
          </a:p>
          <a:p>
            <a:pPr lvl="1"/>
            <a:r>
              <a:rPr lang="en-US" dirty="0"/>
              <a:t>Policies</a:t>
            </a:r>
          </a:p>
          <a:p>
            <a:pPr lvl="2"/>
            <a:r>
              <a:rPr lang="en-US" dirty="0" smtClean="0"/>
              <a:t>Medical Exams &amp; Quarantines (</a:t>
            </a:r>
            <a:r>
              <a:rPr lang="en-US" dirty="0"/>
              <a:t>fear of TB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Detention &amp; Questioning</a:t>
            </a:r>
          </a:p>
          <a:p>
            <a:pPr lvl="3"/>
            <a:r>
              <a:rPr lang="en-US" dirty="0" smtClean="0"/>
              <a:t>Preventing temporary workers and “paper brides”</a:t>
            </a:r>
          </a:p>
          <a:p>
            <a:r>
              <a:rPr lang="en-US" dirty="0" smtClean="0"/>
              <a:t>Nativism</a:t>
            </a:r>
          </a:p>
          <a:p>
            <a:pPr lvl="1"/>
            <a:r>
              <a:rPr lang="en-US" dirty="0" smtClean="0"/>
              <a:t>American Protective Association (1887)</a:t>
            </a:r>
          </a:p>
          <a:p>
            <a:pPr lvl="1"/>
            <a:r>
              <a:rPr lang="en-US" dirty="0" smtClean="0"/>
              <a:t>Immigration Restriction League (1894)</a:t>
            </a:r>
          </a:p>
          <a:p>
            <a:pPr lvl="1"/>
            <a:r>
              <a:rPr lang="en-US" dirty="0" smtClean="0"/>
              <a:t>Social Darwinists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7" name="Content Placeholder 6" descr="comic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655" r="-37655"/>
          <a:stretch>
            <a:fillRect/>
          </a:stretch>
        </p:blipFill>
        <p:spPr>
          <a:xfrm>
            <a:off x="3582907" y="0"/>
            <a:ext cx="6801684" cy="5143500"/>
          </a:xfrm>
          <a:noFill/>
        </p:spPr>
      </p:pic>
    </p:spTree>
    <p:extLst>
      <p:ext uri="{BB962C8B-B14F-4D97-AF65-F5344CB8AC3E}">
        <p14:creationId xmlns:p14="http://schemas.microsoft.com/office/powerpoint/2010/main" val="233646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196</TotalTime>
  <Words>333</Words>
  <Application>Microsoft Office PowerPoint</Application>
  <PresentationFormat>On-screen Show (16:9)</PresentationFormat>
  <Paragraphs>60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The Growth of Cities and American Culture</vt:lpstr>
      <vt:lpstr>Essential Questions</vt:lpstr>
      <vt:lpstr>The Gilded Age</vt:lpstr>
      <vt:lpstr>A Nation of Immigrants</vt:lpstr>
      <vt:lpstr>Reaction to Immigration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Growth of Cities and American Culture</dc:title>
  <dc:creator>ARHS</dc:creator>
  <cp:lastModifiedBy>Alison Mc Lin</cp:lastModifiedBy>
  <cp:revision>26</cp:revision>
  <dcterms:created xsi:type="dcterms:W3CDTF">2014-11-13T16:51:24Z</dcterms:created>
  <dcterms:modified xsi:type="dcterms:W3CDTF">2018-11-05T17:05:41Z</dcterms:modified>
</cp:coreProperties>
</file>