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media4.gif" ContentType="video/unknown"/>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media6.gif" ContentType="video/unknown"/>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9" r:id="rId4"/>
    <p:sldMasterId id="2147483721" r:id="rId5"/>
  </p:sldMasterIdLst>
  <p:notesMasterIdLst>
    <p:notesMasterId r:id="rId40"/>
  </p:notesMasterIdLst>
  <p:sldIdLst>
    <p:sldId id="300" r:id="rId6"/>
    <p:sldId id="313" r:id="rId7"/>
    <p:sldId id="314" r:id="rId8"/>
    <p:sldId id="257" r:id="rId9"/>
    <p:sldId id="258" r:id="rId10"/>
    <p:sldId id="259" r:id="rId11"/>
    <p:sldId id="260" r:id="rId12"/>
    <p:sldId id="302" r:id="rId13"/>
    <p:sldId id="276" r:id="rId14"/>
    <p:sldId id="304" r:id="rId15"/>
    <p:sldId id="278" r:id="rId16"/>
    <p:sldId id="277" r:id="rId17"/>
    <p:sldId id="305" r:id="rId18"/>
    <p:sldId id="261" r:id="rId19"/>
    <p:sldId id="291" r:id="rId20"/>
    <p:sldId id="301" r:id="rId21"/>
    <p:sldId id="297" r:id="rId22"/>
    <p:sldId id="281" r:id="rId23"/>
    <p:sldId id="263" r:id="rId24"/>
    <p:sldId id="306" r:id="rId25"/>
    <p:sldId id="309" r:id="rId26"/>
    <p:sldId id="308" r:id="rId27"/>
    <p:sldId id="307" r:id="rId28"/>
    <p:sldId id="310" r:id="rId29"/>
    <p:sldId id="311" r:id="rId30"/>
    <p:sldId id="312" r:id="rId31"/>
    <p:sldId id="299" r:id="rId32"/>
    <p:sldId id="267" r:id="rId33"/>
    <p:sldId id="265" r:id="rId34"/>
    <p:sldId id="266" r:id="rId35"/>
    <p:sldId id="279" r:id="rId36"/>
    <p:sldId id="271" r:id="rId37"/>
    <p:sldId id="270" r:id="rId38"/>
    <p:sldId id="315"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4" d="100"/>
          <a:sy n="94" d="100"/>
        </p:scale>
        <p:origin x="15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8436E0-8C67-4964-AF2D-41D50291BD2A}" type="datetimeFigureOut">
              <a:rPr lang="en-US" smtClean="0"/>
              <a:pPr/>
              <a:t>8/30/2019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4A5B9A-7DB4-49EF-A7CD-254D8358D200}" type="slidenum">
              <a:rPr lang="en-US" smtClean="0"/>
              <a:pPr/>
              <a:t>‹#›</a:t>
            </a:fld>
            <a:endParaRPr lang="en-US"/>
          </a:p>
        </p:txBody>
      </p:sp>
    </p:spTree>
    <p:extLst>
      <p:ext uri="{BB962C8B-B14F-4D97-AF65-F5344CB8AC3E}">
        <p14:creationId xmlns:p14="http://schemas.microsoft.com/office/powerpoint/2010/main" val="3494941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lesson will</a:t>
            </a:r>
            <a:r>
              <a:rPr lang="en-US" baseline="0" dirty="0" smtClean="0"/>
              <a:t> begin with the teacher briefly going over the final unit project, and then re-</a:t>
            </a:r>
            <a:r>
              <a:rPr lang="en-US" baseline="0" dirty="0" err="1" smtClean="0"/>
              <a:t>visting</a:t>
            </a:r>
            <a:r>
              <a:rPr lang="en-US" baseline="0" dirty="0" smtClean="0"/>
              <a:t> the instructions for the project at the end of the power-point. </a:t>
            </a:r>
            <a:endParaRPr lang="en-US" dirty="0"/>
          </a:p>
        </p:txBody>
      </p:sp>
      <p:sp>
        <p:nvSpPr>
          <p:cNvPr id="4" name="Slide Number Placeholder 3"/>
          <p:cNvSpPr>
            <a:spLocks noGrp="1"/>
          </p:cNvSpPr>
          <p:nvPr>
            <p:ph type="sldNum" sz="quarter" idx="10"/>
          </p:nvPr>
        </p:nvSpPr>
        <p:spPr/>
        <p:txBody>
          <a:bodyPr/>
          <a:lstStyle/>
          <a:p>
            <a:fld id="{FD4A5B9A-7DB4-49EF-A7CD-254D8358D200}" type="slidenum">
              <a:rPr lang="en-US" smtClean="0"/>
              <a:pPr/>
              <a:t>2</a:t>
            </a:fld>
            <a:endParaRPr lang="en-US"/>
          </a:p>
        </p:txBody>
      </p:sp>
    </p:spTree>
    <p:extLst>
      <p:ext uri="{BB962C8B-B14F-4D97-AF65-F5344CB8AC3E}">
        <p14:creationId xmlns:p14="http://schemas.microsoft.com/office/powerpoint/2010/main" val="245273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can share their answers in pairs, or discuss as a class. </a:t>
            </a:r>
            <a:r>
              <a:rPr lang="en-US" dirty="0" smtClean="0"/>
              <a:t>Explain that throughout history, there have been times when people felt so deeply about a political or social issue, they resisted the status quo—the current state of affairs—in some manner. Some of these strategies were effective, some were not.</a:t>
            </a:r>
            <a:endParaRPr lang="en-US" dirty="0"/>
          </a:p>
        </p:txBody>
      </p:sp>
      <p:sp>
        <p:nvSpPr>
          <p:cNvPr id="4" name="Slide Number Placeholder 3"/>
          <p:cNvSpPr>
            <a:spLocks noGrp="1"/>
          </p:cNvSpPr>
          <p:nvPr>
            <p:ph type="sldNum" sz="quarter" idx="10"/>
          </p:nvPr>
        </p:nvSpPr>
        <p:spPr/>
        <p:txBody>
          <a:bodyPr/>
          <a:lstStyle/>
          <a:p>
            <a:fld id="{FD4A5B9A-7DB4-49EF-A7CD-254D8358D200}"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798319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your students that you will be briefly examining</a:t>
            </a:r>
            <a:r>
              <a:rPr lang="en-US" baseline="0" dirty="0" smtClean="0"/>
              <a:t> the</a:t>
            </a:r>
            <a:r>
              <a:rPr lang="en-US" dirty="0" smtClean="0"/>
              <a:t> different ways people have behaved in an effort to bring about big societal changes.</a:t>
            </a:r>
            <a:endParaRPr lang="en-US" dirty="0"/>
          </a:p>
        </p:txBody>
      </p:sp>
      <p:sp>
        <p:nvSpPr>
          <p:cNvPr id="4" name="Slide Number Placeholder 3"/>
          <p:cNvSpPr>
            <a:spLocks noGrp="1"/>
          </p:cNvSpPr>
          <p:nvPr>
            <p:ph type="sldNum" sz="quarter" idx="10"/>
          </p:nvPr>
        </p:nvSpPr>
        <p:spPr/>
        <p:txBody>
          <a:bodyPr/>
          <a:lstStyle/>
          <a:p>
            <a:fld id="{FD4A5B9A-7DB4-49EF-A7CD-254D8358D200}"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798319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students silently analyze each image (without sharing their responses). </a:t>
            </a:r>
            <a:endParaRPr lang="en-US" dirty="0"/>
          </a:p>
        </p:txBody>
      </p:sp>
      <p:sp>
        <p:nvSpPr>
          <p:cNvPr id="4" name="Slide Number Placeholder 3"/>
          <p:cNvSpPr>
            <a:spLocks noGrp="1"/>
          </p:cNvSpPr>
          <p:nvPr>
            <p:ph type="sldNum" sz="quarter" idx="10"/>
          </p:nvPr>
        </p:nvSpPr>
        <p:spPr/>
        <p:txBody>
          <a:bodyPr/>
          <a:lstStyle/>
          <a:p>
            <a:fld id="{FD4A5B9A-7DB4-49EF-A7CD-254D8358D200}" type="slidenum">
              <a:rPr lang="en-US" smtClean="0"/>
              <a:pPr/>
              <a:t>24</a:t>
            </a:fld>
            <a:endParaRPr lang="en-US"/>
          </a:p>
        </p:txBody>
      </p:sp>
    </p:spTree>
    <p:extLst>
      <p:ext uri="{BB962C8B-B14F-4D97-AF65-F5344CB8AC3E}">
        <p14:creationId xmlns:p14="http://schemas.microsoft.com/office/powerpoint/2010/main" val="4117478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2AD9BEF-8C6E-4040-80ED-52FF3E2B0876}" type="slidenum">
              <a:rPr lang="en-US" smtClean="0">
                <a:latin typeface="Arial" pitchFamily="34" charset="0"/>
              </a:rPr>
              <a:pPr/>
              <a:t>28</a:t>
            </a:fld>
            <a:endParaRPr lang="en-US" smtClean="0">
              <a:latin typeface="Arial"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chemeClr val="tx1"/>
                </a:solidFill>
                <a:effectLst/>
                <a:latin typeface="Cambria" charset="0"/>
                <a:ea typeface="ÇlÇr ñæí©" charset="0"/>
              </a:rPr>
              <a:t>Remind students to Identify any examples you see in the PowerPoint that show </a:t>
            </a:r>
            <a:r>
              <a:rPr kumimoji="0" lang="en-US" altLang="en-US" sz="1200" b="1" i="0" u="none" strike="noStrike" cap="none" normalizeH="0" baseline="0" dirty="0" smtClean="0">
                <a:ln>
                  <a:noFill/>
                </a:ln>
                <a:solidFill>
                  <a:schemeClr val="tx1"/>
                </a:solidFill>
                <a:effectLst/>
                <a:latin typeface="Cambria" charset="0"/>
                <a:ea typeface="ÇlÇr ñæí©" charset="0"/>
              </a:rPr>
              <a:t>‘</a:t>
            </a:r>
            <a:r>
              <a:rPr kumimoji="0" lang="en-US" sz="1200" b="1" i="0" u="none" strike="noStrike" cap="none" normalizeH="0" baseline="0" dirty="0" smtClean="0">
                <a:ln>
                  <a:noFill/>
                </a:ln>
                <a:solidFill>
                  <a:schemeClr val="tx1"/>
                </a:solidFill>
                <a:effectLst/>
                <a:latin typeface="Cambria" charset="0"/>
                <a:ea typeface="ÇlÇr ñæí©" charset="0"/>
              </a:rPr>
              <a:t>Oppression</a:t>
            </a:r>
            <a:r>
              <a:rPr kumimoji="0" lang="en-US" altLang="en-US" sz="1200" b="1" i="0" u="none" strike="noStrike" cap="none" normalizeH="0" baseline="0" dirty="0" smtClean="0">
                <a:ln>
                  <a:noFill/>
                </a:ln>
                <a:solidFill>
                  <a:schemeClr val="tx1"/>
                </a:solidFill>
                <a:effectLst/>
                <a:latin typeface="Cambria" charset="0"/>
                <a:ea typeface="ÇlÇr ñæí©" charset="0"/>
              </a:rPr>
              <a:t>’</a:t>
            </a:r>
            <a:r>
              <a:rPr kumimoji="0" lang="en-US" sz="1200" b="1" i="0" u="none" strike="noStrike" cap="none" normalizeH="0" baseline="0" dirty="0" smtClean="0">
                <a:ln>
                  <a:noFill/>
                </a:ln>
                <a:solidFill>
                  <a:schemeClr val="tx1"/>
                </a:solidFill>
                <a:effectLst/>
                <a:latin typeface="Cambria" charset="0"/>
                <a:ea typeface="ÇlÇr ñæí©" charset="0"/>
              </a:rPr>
              <a:t>, </a:t>
            </a:r>
            <a:r>
              <a:rPr kumimoji="0" lang="en-US" sz="1200" b="0" i="0" u="none" strike="noStrike" cap="none" normalizeH="0" baseline="0" dirty="0" smtClean="0">
                <a:ln>
                  <a:noFill/>
                </a:ln>
                <a:solidFill>
                  <a:schemeClr val="tx1"/>
                </a:solidFill>
                <a:effectLst/>
                <a:latin typeface="Cambria" charset="0"/>
                <a:ea typeface="ÇlÇr ñæí©" charset="0"/>
              </a:rPr>
              <a:t>and distinguish at which level it applies.</a:t>
            </a:r>
            <a:endParaRPr kumimoji="0" lang="en-US" sz="3600" b="0" i="0" u="none" strike="noStrike" cap="none" normalizeH="0" baseline="0" dirty="0" smtClean="0">
              <a:ln>
                <a:noFill/>
              </a:ln>
              <a:solidFill>
                <a:schemeClr val="tx1"/>
              </a:solidFill>
              <a:effectLst/>
              <a:latin typeface="Arial" charset="0"/>
              <a:ea typeface="ＭＳ Ｐゴシック" charset="0"/>
            </a:endParaRPr>
          </a:p>
          <a:p>
            <a:pPr eaLnBrk="1" hangingPunct="1"/>
            <a:endParaRPr lang="en-US" dirty="0" smtClean="0">
              <a:latin typeface="Arial" pitchFamily="34" charset="0"/>
            </a:endParaRPr>
          </a:p>
        </p:txBody>
      </p:sp>
    </p:spTree>
    <p:extLst>
      <p:ext uri="{BB962C8B-B14F-4D97-AF65-F5344CB8AC3E}">
        <p14:creationId xmlns:p14="http://schemas.microsoft.com/office/powerpoint/2010/main" val="661123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0B2204D1-9DFE-456D-977D-A2B946913840}" type="slidenum">
              <a:rPr lang="en-US" smtClean="0">
                <a:latin typeface="Arial" pitchFamily="34" charset="0"/>
              </a:rPr>
              <a:pPr/>
              <a:t>32</a:t>
            </a:fld>
            <a:endParaRPr lang="en-US" smtClean="0">
              <a:latin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dirty="0" smtClean="0"/>
              <a:t>#1. Against</a:t>
            </a:r>
            <a:r>
              <a:rPr lang="en-US" baseline="0" dirty="0" smtClean="0"/>
              <a:t> Jim Crow  </a:t>
            </a:r>
          </a:p>
          <a:p>
            <a:pPr eaLnBrk="1" hangingPunct="1"/>
            <a:r>
              <a:rPr lang="en-US" baseline="0" dirty="0" smtClean="0"/>
              <a:t>John </a:t>
            </a:r>
            <a:r>
              <a:rPr lang="en-US" baseline="0" dirty="0" err="1" smtClean="0"/>
              <a:t>Tinney</a:t>
            </a:r>
            <a:r>
              <a:rPr lang="en-US" baseline="0" dirty="0" smtClean="0"/>
              <a:t> McCutcheon was a famous cartoonist in the early 1900s.  Many of his political cartoons were published in newspapers, especially the Chicago Tribune, and in subsequent books. </a:t>
            </a:r>
          </a:p>
          <a:p>
            <a:pPr eaLnBrk="1" hangingPunct="1"/>
            <a:r>
              <a:rPr lang="en-US" baseline="0" dirty="0" smtClean="0"/>
              <a:t>This image, depicting the real (not theoretical) impact of "Jim Crow" laws in public transportation, is cropped from a larger political cartoon entitled "Mississippi at the St. Louis Fair." </a:t>
            </a:r>
          </a:p>
          <a:p>
            <a:pPr eaLnBrk="1" hangingPunct="1"/>
            <a:endParaRPr lang="en-US" baseline="0" dirty="0" smtClean="0"/>
          </a:p>
          <a:p>
            <a:pPr eaLnBrk="1" hangingPunct="1"/>
            <a:r>
              <a:rPr lang="en-US" baseline="0" dirty="0" smtClean="0"/>
              <a:t>#2. Pro- Jim Crow   </a:t>
            </a:r>
          </a:p>
          <a:p>
            <a:pPr eaLnBrk="1" hangingPunct="1"/>
            <a:endParaRPr lang="en-US" baseline="0" dirty="0" smtClean="0"/>
          </a:p>
          <a:p>
            <a:pPr eaLnBrk="1" hangingPunct="1"/>
            <a:r>
              <a:rPr lang="en-US" baseline="0" dirty="0" smtClean="0"/>
              <a:t>#3.</a:t>
            </a:r>
            <a:r>
              <a:rPr lang="en-US" dirty="0" smtClean="0"/>
              <a:t> Against</a:t>
            </a:r>
            <a:r>
              <a:rPr lang="en-US" baseline="0" dirty="0" smtClean="0"/>
              <a:t> Jim Crow    </a:t>
            </a:r>
          </a:p>
          <a:p>
            <a:pPr eaLnBrk="1" hangingPunct="1"/>
            <a:endParaRPr lang="en-US" baseline="0" dirty="0" smtClean="0"/>
          </a:p>
          <a:p>
            <a:pPr eaLnBrk="1" hangingPunct="1"/>
            <a:r>
              <a:rPr lang="en-US" dirty="0" smtClean="0"/>
              <a:t>#4. Against</a:t>
            </a:r>
            <a:r>
              <a:rPr lang="en-US" baseline="0" dirty="0" smtClean="0"/>
              <a:t> Jim Crow </a:t>
            </a:r>
          </a:p>
          <a:p>
            <a:pPr eaLnBrk="1" hangingPunct="1"/>
            <a:r>
              <a:rPr lang="en-US" dirty="0" smtClean="0"/>
              <a:t>Mauldin drew this specific cartoon to represent the slow speed at which states were enforcing integration of schools. In this cartoon, there are 3 black children trying to open a huge door labeled ‘school segregation’ which is barely open. The words ‘inch by inch’ are written at the bottom of the cartoon. The door is a metaphor for how large the problem of school segregation is. The children are so small compared to the door, implying that blacks have an immense amount of work to do before they will be able to open the door and break down segregation. However, the door is slightly open. This refers to how the </a:t>
            </a:r>
            <a:r>
              <a:rPr lang="en-US" i="1" dirty="0" smtClean="0"/>
              <a:t>Brown v. Board</a:t>
            </a:r>
            <a:r>
              <a:rPr lang="en-US" dirty="0" smtClean="0"/>
              <a:t> decision, among other events, had just begun the process to end segregation.</a:t>
            </a:r>
            <a:endParaRPr lang="en-US" dirty="0" smtClean="0">
              <a:latin typeface="Arial" pitchFamily="34" charset="0"/>
            </a:endParaRPr>
          </a:p>
        </p:txBody>
      </p:sp>
    </p:spTree>
    <p:extLst>
      <p:ext uri="{BB962C8B-B14F-4D97-AF65-F5344CB8AC3E}">
        <p14:creationId xmlns:p14="http://schemas.microsoft.com/office/powerpoint/2010/main" val="3285322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needed, d</a:t>
            </a:r>
            <a:r>
              <a:rPr lang="en-US" dirty="0" smtClean="0"/>
              <a:t>iscuss with your students the concept or</a:t>
            </a:r>
            <a:r>
              <a:rPr lang="en-US" baseline="0" dirty="0" smtClean="0"/>
              <a:t> act of ‘resistance’. </a:t>
            </a:r>
            <a:endParaRPr lang="en-US" dirty="0"/>
          </a:p>
        </p:txBody>
      </p:sp>
      <p:sp>
        <p:nvSpPr>
          <p:cNvPr id="4" name="Slide Number Placeholder 3"/>
          <p:cNvSpPr>
            <a:spLocks noGrp="1"/>
          </p:cNvSpPr>
          <p:nvPr>
            <p:ph type="sldNum" sz="quarter" idx="10"/>
          </p:nvPr>
        </p:nvSpPr>
        <p:spPr/>
        <p:txBody>
          <a:bodyPr/>
          <a:lstStyle/>
          <a:p>
            <a:fld id="{FD4A5B9A-7DB4-49EF-A7CD-254D8358D200}" type="slidenum">
              <a:rPr lang="en-US" smtClean="0"/>
              <a:pPr/>
              <a:t>34</a:t>
            </a:fld>
            <a:endParaRPr lang="en-US"/>
          </a:p>
        </p:txBody>
      </p:sp>
    </p:spTree>
    <p:extLst>
      <p:ext uri="{BB962C8B-B14F-4D97-AF65-F5344CB8AC3E}">
        <p14:creationId xmlns:p14="http://schemas.microsoft.com/office/powerpoint/2010/main" val="478459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can share their answers in pairs, or discuss as a class. </a:t>
            </a:r>
            <a:endParaRPr lang="en-US" dirty="0"/>
          </a:p>
        </p:txBody>
      </p:sp>
      <p:sp>
        <p:nvSpPr>
          <p:cNvPr id="4" name="Slide Number Placeholder 3"/>
          <p:cNvSpPr>
            <a:spLocks noGrp="1"/>
          </p:cNvSpPr>
          <p:nvPr>
            <p:ph type="sldNum" sz="quarter" idx="10"/>
          </p:nvPr>
        </p:nvSpPr>
        <p:spPr/>
        <p:txBody>
          <a:bodyPr/>
          <a:lstStyle/>
          <a:p>
            <a:fld id="{FD4A5B9A-7DB4-49EF-A7CD-254D8358D200}" type="slidenum">
              <a:rPr lang="en-US" smtClean="0"/>
              <a:pPr/>
              <a:t>4</a:t>
            </a:fld>
            <a:endParaRPr lang="en-US"/>
          </a:p>
        </p:txBody>
      </p:sp>
    </p:spTree>
    <p:extLst>
      <p:ext uri="{BB962C8B-B14F-4D97-AF65-F5344CB8AC3E}">
        <p14:creationId xmlns:p14="http://schemas.microsoft.com/office/powerpoint/2010/main" val="1798319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0B2204D1-9DFE-456D-977D-A2B946913840}" type="slidenum">
              <a:rPr lang="en-US" smtClean="0">
                <a:latin typeface="Arial" pitchFamily="34" charset="0"/>
              </a:rPr>
              <a:pPr/>
              <a:t>5</a:t>
            </a:fld>
            <a:endParaRPr lang="en-US" smtClean="0">
              <a:latin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842788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38B74E05-FF8F-4C2C-9627-DB44E767730F}" type="slidenum">
              <a:rPr lang="en-US" smtClean="0">
                <a:latin typeface="Arial" pitchFamily="34" charset="0"/>
              </a:rPr>
              <a:pPr/>
              <a:t>6</a:t>
            </a:fld>
            <a:endParaRPr lang="en-US" smtClean="0">
              <a:latin typeface="Arial"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190647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D3E122F0-19B7-4172-A631-1891B5B3EA92}" type="slidenum">
              <a:rPr lang="en-US" smtClean="0">
                <a:latin typeface="Arial" pitchFamily="34" charset="0"/>
              </a:rPr>
              <a:pPr/>
              <a:t>7</a:t>
            </a:fld>
            <a:endParaRPr lang="en-US" smtClean="0">
              <a:latin typeface="Arial"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Students</a:t>
            </a:r>
            <a:r>
              <a:rPr lang="en-US" baseline="0" dirty="0" smtClean="0"/>
              <a:t> can share their answers in pairs, or discuss as a class. </a:t>
            </a:r>
            <a:endParaRPr lang="en-US" dirty="0" smtClean="0"/>
          </a:p>
          <a:p>
            <a:pPr eaLnBrk="1" hangingPunct="1"/>
            <a:endParaRPr lang="en-US" dirty="0" smtClean="0">
              <a:latin typeface="Arial" pitchFamily="34" charset="0"/>
            </a:endParaRPr>
          </a:p>
        </p:txBody>
      </p:sp>
    </p:spTree>
    <p:extLst>
      <p:ext uri="{BB962C8B-B14F-4D97-AF65-F5344CB8AC3E}">
        <p14:creationId xmlns:p14="http://schemas.microsoft.com/office/powerpoint/2010/main" val="2765016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495B8F12-B40B-488E-8CB0-30086E288558}" type="slidenum">
              <a:rPr lang="en-US" smtClean="0">
                <a:latin typeface="Arial" pitchFamily="34" charset="0"/>
              </a:rPr>
              <a:pPr/>
              <a:t>14</a:t>
            </a:fld>
            <a:endParaRPr lang="en-US" smtClean="0">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698052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495B8F12-B40B-488E-8CB0-30086E288558}" type="slidenum">
              <a:rPr lang="en-US" smtClean="0">
                <a:latin typeface="Arial" pitchFamily="34" charset="0"/>
              </a:rPr>
              <a:pPr/>
              <a:t>15</a:t>
            </a:fld>
            <a:endParaRPr lang="en-US" smtClean="0">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698052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CCF52B12-1882-4E1F-92DB-7BB50E446611}" type="slidenum">
              <a:rPr lang="en-US" smtClean="0">
                <a:latin typeface="Arial" pitchFamily="34" charset="0"/>
              </a:rPr>
              <a:pPr/>
              <a:t>19</a:t>
            </a:fld>
            <a:endParaRPr lang="en-US" smtClean="0">
              <a:latin typeface="Arial"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mbria" charset="0"/>
                <a:ea typeface="ÇlÇr ñæí©" charset="0"/>
              </a:rPr>
              <a:t>Remind students to Identify any examples you see in the PowerPoint that show </a:t>
            </a:r>
            <a:r>
              <a:rPr kumimoji="0" lang="en-US" altLang="en-US" sz="1200" b="1" i="0" u="none" strike="noStrike" cap="none" normalizeH="0" baseline="0" dirty="0" smtClean="0">
                <a:ln>
                  <a:noFill/>
                </a:ln>
                <a:solidFill>
                  <a:schemeClr val="tx1"/>
                </a:solidFill>
                <a:effectLst/>
                <a:latin typeface="Cambria" charset="0"/>
                <a:ea typeface="ÇlÇr ñæí©" charset="0"/>
              </a:rPr>
              <a:t>‘</a:t>
            </a:r>
            <a:r>
              <a:rPr kumimoji="0" lang="en-US" sz="1200" b="1" i="0" u="none" strike="noStrike" cap="none" normalizeH="0" baseline="0" dirty="0" smtClean="0">
                <a:ln>
                  <a:noFill/>
                </a:ln>
                <a:solidFill>
                  <a:schemeClr val="tx1"/>
                </a:solidFill>
                <a:effectLst/>
                <a:latin typeface="Cambria" charset="0"/>
                <a:ea typeface="ÇlÇr ñæí©" charset="0"/>
              </a:rPr>
              <a:t>Oppression</a:t>
            </a:r>
            <a:r>
              <a:rPr kumimoji="0" lang="en-US" altLang="en-US" sz="1200" b="1" i="0" u="none" strike="noStrike" cap="none" normalizeH="0" baseline="0" dirty="0" smtClean="0">
                <a:ln>
                  <a:noFill/>
                </a:ln>
                <a:solidFill>
                  <a:schemeClr val="tx1"/>
                </a:solidFill>
                <a:effectLst/>
                <a:latin typeface="Cambria" charset="0"/>
                <a:ea typeface="ÇlÇr ñæí©" charset="0"/>
              </a:rPr>
              <a:t>’</a:t>
            </a:r>
            <a:r>
              <a:rPr kumimoji="0" lang="en-US" sz="1200" b="1" i="0" u="none" strike="noStrike" cap="none" normalizeH="0" baseline="0" dirty="0" smtClean="0">
                <a:ln>
                  <a:noFill/>
                </a:ln>
                <a:solidFill>
                  <a:schemeClr val="tx1"/>
                </a:solidFill>
                <a:effectLst/>
                <a:latin typeface="Cambria" charset="0"/>
                <a:ea typeface="ÇlÇr ñæí©" charset="0"/>
              </a:rPr>
              <a:t>, </a:t>
            </a:r>
            <a:r>
              <a:rPr kumimoji="0" lang="en-US" sz="1200" b="0" i="0" u="none" strike="noStrike" cap="none" normalizeH="0" baseline="0" dirty="0" smtClean="0">
                <a:ln>
                  <a:noFill/>
                </a:ln>
                <a:solidFill>
                  <a:schemeClr val="tx1"/>
                </a:solidFill>
                <a:effectLst/>
                <a:latin typeface="Cambria" charset="0"/>
                <a:ea typeface="ÇlÇr ñæí©" charset="0"/>
              </a:rPr>
              <a:t>and distinguish at which level it applies.</a:t>
            </a:r>
            <a:endParaRPr kumimoji="0" lang="en-US" sz="3600" b="0" i="0" u="none" strike="noStrike" cap="none" normalizeH="0" baseline="0" dirty="0" smtClean="0">
              <a:ln>
                <a:noFill/>
              </a:ln>
              <a:solidFill>
                <a:schemeClr val="tx1"/>
              </a:solidFill>
              <a:effectLst/>
              <a:latin typeface="Arial" charset="0"/>
              <a:ea typeface="ＭＳ Ｐゴシック" charset="0"/>
            </a:endParaRPr>
          </a:p>
          <a:p>
            <a:pPr eaLnBrk="1" hangingPunct="1"/>
            <a:endParaRPr lang="en-US" dirty="0" smtClean="0">
              <a:latin typeface="Arial" pitchFamily="34" charset="0"/>
            </a:endParaRPr>
          </a:p>
        </p:txBody>
      </p:sp>
    </p:spTree>
    <p:extLst>
      <p:ext uri="{BB962C8B-B14F-4D97-AF65-F5344CB8AC3E}">
        <p14:creationId xmlns:p14="http://schemas.microsoft.com/office/powerpoint/2010/main" val="1990363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can share their answers in pairs, or discuss as a class. </a:t>
            </a:r>
            <a:endParaRPr lang="en-US" dirty="0"/>
          </a:p>
        </p:txBody>
      </p:sp>
      <p:sp>
        <p:nvSpPr>
          <p:cNvPr id="4" name="Slide Number Placeholder 3"/>
          <p:cNvSpPr>
            <a:spLocks noGrp="1"/>
          </p:cNvSpPr>
          <p:nvPr>
            <p:ph type="sldNum" sz="quarter" idx="10"/>
          </p:nvPr>
        </p:nvSpPr>
        <p:spPr/>
        <p:txBody>
          <a:bodyPr/>
          <a:lstStyle/>
          <a:p>
            <a:fld id="{FD4A5B9A-7DB4-49EF-A7CD-254D8358D200}"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798319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5FF5332-EBCB-4278-BCCC-9CFD088209A9}" type="slidenum">
              <a:rPr lang="en-US" smtClean="0"/>
              <a:pPr>
                <a:defRPr/>
              </a:pPr>
              <a:t>‹#›</a:t>
            </a:fld>
            <a:endParaRPr lang="en-US"/>
          </a:p>
        </p:txBody>
      </p:sp>
    </p:spTree>
  </p:cSld>
  <p:clrMapOvr>
    <a:masterClrMapping/>
  </p:clrMapOvr>
  <p:transition spd="med">
    <p:rand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086FA60-D4FC-4A79-8414-8EB151533090}" type="slidenum">
              <a:rPr lang="en-US" smtClean="0"/>
              <a:pPr>
                <a:defRPr/>
              </a:pPr>
              <a:t>‹#›</a:t>
            </a:fld>
            <a:endParaRPr lang="en-US"/>
          </a:p>
        </p:txBody>
      </p:sp>
    </p:spTree>
  </p:cSld>
  <p:clrMapOvr>
    <a:masterClrMapping/>
  </p:clrMapOvr>
  <p:transition spd="med">
    <p:random/>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094788E-899D-4DDB-B3C5-A3AF2F3686D1}" type="slidenum">
              <a:rPr lang="en-US" smtClean="0"/>
              <a:pPr>
                <a:defRPr/>
              </a:pPr>
              <a:t>‹#›</a:t>
            </a:fld>
            <a:endParaRPr lang="en-US"/>
          </a:p>
        </p:txBody>
      </p:sp>
    </p:spTree>
  </p:cSld>
  <p:clrMapOvr>
    <a:masterClrMapping/>
  </p:clrMapOvr>
  <p:transition spd="med">
    <p:random/>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headEnd/>
            <a:tailEnd/>
          </a:ln>
        </p:spPr>
        <p:txBody>
          <a:bodyPr/>
          <a:lstStyle/>
          <a:p>
            <a:pPr>
              <a:defRPr/>
            </a:pPr>
            <a:endParaRPr lang="en-US">
              <a:latin typeface="Arial" charset="0"/>
            </a:endParaRPr>
          </a:p>
        </p:txBody>
      </p:sp>
      <p:grpSp>
        <p:nvGrpSpPr>
          <p:cNvPr id="2" name="Group 8"/>
          <p:cNvGrpSpPr>
            <a:grpSpLocks/>
          </p:cNvGrpSpPr>
          <p:nvPr/>
        </p:nvGrpSpPr>
        <p:grpSpPr bwMode="auto">
          <a:xfrm>
            <a:off x="195263" y="234950"/>
            <a:ext cx="3787775" cy="1778000"/>
            <a:chOff x="123" y="148"/>
            <a:chExt cx="2386" cy="1120"/>
          </a:xfrm>
        </p:grpSpPr>
        <p:sp>
          <p:nvSpPr>
            <p:cNvPr id="6" name="Freeform 9"/>
            <p:cNvSpPr>
              <a:spLocks/>
            </p:cNvSpPr>
            <p:nvPr userDrawn="1"/>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en-US">
                <a:latin typeface="Arial" charset="0"/>
              </a:endParaRPr>
            </a:p>
          </p:txBody>
        </p:sp>
        <p:sp>
          <p:nvSpPr>
            <p:cNvPr id="7" name="Freeform 10"/>
            <p:cNvSpPr>
              <a:spLocks/>
            </p:cNvSpPr>
            <p:nvPr userDrawn="1"/>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en-US">
                <a:latin typeface="Arial" charset="0"/>
              </a:endParaRPr>
            </a:p>
          </p:txBody>
        </p:sp>
        <p:sp>
          <p:nvSpPr>
            <p:cNvPr id="8" name="Freeform 11"/>
            <p:cNvSpPr>
              <a:spLocks/>
            </p:cNvSpPr>
            <p:nvPr userDrawn="1"/>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en-US">
                <a:latin typeface="Arial" charset="0"/>
              </a:endParaRPr>
            </a:p>
          </p:txBody>
        </p:sp>
        <p:grpSp>
          <p:nvGrpSpPr>
            <p:cNvPr id="3"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11" name="Freeform 14"/>
              <p:cNvSpPr>
                <a:spLocks/>
              </p:cNvSpPr>
              <p:nvPr userDrawn="1"/>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12" name="Freeform 15"/>
              <p:cNvSpPr>
                <a:spLocks/>
              </p:cNvSpPr>
              <p:nvPr userDrawn="1"/>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13" name="Freeform 16"/>
              <p:cNvSpPr>
                <a:spLocks/>
              </p:cNvSpPr>
              <p:nvPr userDrawn="1"/>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14" name="Freeform 17"/>
              <p:cNvSpPr>
                <a:spLocks/>
              </p:cNvSpPr>
              <p:nvPr userDrawn="1"/>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en-US">
                  <a:latin typeface="Arial" charset="0"/>
                </a:endParaRPr>
              </a:p>
            </p:txBody>
          </p:sp>
        </p:grpSp>
      </p:grpSp>
      <p:grpSp>
        <p:nvGrpSpPr>
          <p:cNvPr id="5" name="Group 18"/>
          <p:cNvGrpSpPr>
            <a:grpSpLocks/>
          </p:cNvGrpSpPr>
          <p:nvPr/>
        </p:nvGrpSpPr>
        <p:grpSpPr bwMode="auto">
          <a:xfrm>
            <a:off x="7915275" y="4368800"/>
            <a:ext cx="742950" cy="1058863"/>
            <a:chOff x="4986" y="2752"/>
            <a:chExt cx="468" cy="667"/>
          </a:xfrm>
        </p:grpSpPr>
        <p:sp>
          <p:nvSpPr>
            <p:cNvPr id="16" name="Freeform 19"/>
            <p:cNvSpPr>
              <a:spLocks/>
            </p:cNvSpPr>
            <p:nvPr userDrawn="1"/>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en-US">
                <a:latin typeface="Arial" charset="0"/>
              </a:endParaRPr>
            </a:p>
          </p:txBody>
        </p:sp>
        <p:sp>
          <p:nvSpPr>
            <p:cNvPr id="17" name="Freeform 20"/>
            <p:cNvSpPr>
              <a:spLocks/>
            </p:cNvSpPr>
            <p:nvPr userDrawn="1"/>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headEnd/>
              <a:tailEnd/>
            </a:ln>
          </p:spPr>
          <p:txBody>
            <a:bodyPr/>
            <a:lstStyle/>
            <a:p>
              <a:pPr>
                <a:defRPr/>
              </a:pPr>
              <a:endParaRPr lang="en-US">
                <a:latin typeface="Arial" charset="0"/>
              </a:endParaRPr>
            </a:p>
          </p:txBody>
        </p:sp>
        <p:sp>
          <p:nvSpPr>
            <p:cNvPr id="18" name="Freeform 21"/>
            <p:cNvSpPr>
              <a:spLocks/>
            </p:cNvSpPr>
            <p:nvPr userDrawn="1"/>
          </p:nvSpPr>
          <p:spPr bwMode="auto">
            <a:xfrm rot="7320404">
              <a:off x="5000" y="2913"/>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en-US">
                <a:latin typeface="Arial" charset="0"/>
              </a:endParaRPr>
            </a:p>
          </p:txBody>
        </p:sp>
        <p:grpSp>
          <p:nvGrpSpPr>
            <p:cNvPr id="9" name="Group 22"/>
            <p:cNvGrpSpPr>
              <a:grpSpLocks/>
            </p:cNvGrpSpPr>
            <p:nvPr userDrawn="1"/>
          </p:nvGrpSpPr>
          <p:grpSpPr bwMode="auto">
            <a:xfrm>
              <a:off x="4986" y="2752"/>
              <a:ext cx="470" cy="667"/>
              <a:chOff x="4986" y="2752"/>
              <a:chExt cx="470" cy="667"/>
            </a:xfrm>
          </p:grpSpPr>
          <p:sp>
            <p:nvSpPr>
              <p:cNvPr id="20" name="Freeform 23"/>
              <p:cNvSpPr>
                <a:spLocks/>
              </p:cNvSpPr>
              <p:nvPr userDrawn="1"/>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21" name="Freeform 24"/>
              <p:cNvSpPr>
                <a:spLocks/>
              </p:cNvSpPr>
              <p:nvPr userDrawn="1"/>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22" name="Freeform 25"/>
              <p:cNvSpPr>
                <a:spLocks/>
              </p:cNvSpPr>
              <p:nvPr userDrawn="1"/>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23" name="Freeform 26"/>
              <p:cNvSpPr>
                <a:spLocks/>
              </p:cNvSpPr>
              <p:nvPr userDrawn="1"/>
            </p:nvSpPr>
            <p:spPr bwMode="auto">
              <a:xfrm rot="7320404">
                <a:off x="5365" y="2873"/>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24" name="Freeform 27"/>
              <p:cNvSpPr>
                <a:spLocks/>
              </p:cNvSpPr>
              <p:nvPr userDrawn="1"/>
            </p:nvSpPr>
            <p:spPr bwMode="auto">
              <a:xfrm rot="7320404">
                <a:off x="5137"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en-US">
                  <a:latin typeface="Arial" charset="0"/>
                </a:endParaRPr>
              </a:p>
            </p:txBody>
          </p:sp>
        </p:grpSp>
      </p:grpSp>
      <p:sp>
        <p:nvSpPr>
          <p:cNvPr id="25" name="Freeform 28"/>
          <p:cNvSpPr>
            <a:spLocks/>
          </p:cNvSpPr>
          <p:nvPr/>
        </p:nvSpPr>
        <p:spPr bwMode="auto">
          <a:xfrm>
            <a:off x="901700" y="5054600"/>
            <a:ext cx="6807200"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p:spPr>
        <p:txBody>
          <a:bodyPr/>
          <a:lstStyle/>
          <a:p>
            <a:pPr>
              <a:defRPr/>
            </a:pPr>
            <a:endParaRPr lang="en-US">
              <a:latin typeface="Arial" charset="0"/>
            </a:endParaRPr>
          </a:p>
        </p:txBody>
      </p:sp>
      <p:sp>
        <p:nvSpPr>
          <p:cNvPr id="26" name="Freeform 29"/>
          <p:cNvSpPr>
            <a:spLocks/>
          </p:cNvSpPr>
          <p:nvPr/>
        </p:nvSpPr>
        <p:spPr bwMode="auto">
          <a:xfrm>
            <a:off x="4076700" y="1930400"/>
            <a:ext cx="889000"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p:spPr>
        <p:txBody>
          <a:bodyPr/>
          <a:lstStyle/>
          <a:p>
            <a:pPr>
              <a:defRPr/>
            </a:pPr>
            <a:endParaRPr lang="en-US">
              <a:latin typeface="Arial" charset="0"/>
            </a:endParaRPr>
          </a:p>
        </p:txBody>
      </p:sp>
      <p:sp>
        <p:nvSpPr>
          <p:cNvPr id="57347" name="Rectangle 3"/>
          <p:cNvSpPr>
            <a:spLocks noGrp="1" noChangeArrowheads="1"/>
          </p:cNvSpPr>
          <p:nvPr>
            <p:ph type="ctrTitle"/>
          </p:nvPr>
        </p:nvSpPr>
        <p:spPr>
          <a:xfrm>
            <a:off x="1371600" y="1511300"/>
            <a:ext cx="64008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en-US"/>
              <a:t>Click to edit Master title style</a:t>
            </a:r>
          </a:p>
        </p:txBody>
      </p:sp>
      <p:sp>
        <p:nvSpPr>
          <p:cNvPr id="57348"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r>
              <a:rPr lang="en-US"/>
              <a:t>Click to edit Master subtitle style</a:t>
            </a:r>
          </a:p>
        </p:txBody>
      </p:sp>
      <p:sp>
        <p:nvSpPr>
          <p:cNvPr id="27" name="Rectangle 5"/>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8"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9" name="Rectangle 7"/>
          <p:cNvSpPr>
            <a:spLocks noGrp="1" noChangeArrowheads="1"/>
          </p:cNvSpPr>
          <p:nvPr>
            <p:ph type="sldNum" sz="quarter" idx="12"/>
          </p:nvPr>
        </p:nvSpPr>
        <p:spPr>
          <a:xfrm>
            <a:off x="6553200" y="6248400"/>
            <a:ext cx="1905000" cy="457200"/>
          </a:xfrm>
        </p:spPr>
        <p:txBody>
          <a:bodyPr/>
          <a:lstStyle>
            <a:lvl1pPr>
              <a:defRPr/>
            </a:lvl1pPr>
          </a:lstStyle>
          <a:p>
            <a:pPr>
              <a:defRPr/>
            </a:pPr>
            <a:fld id="{B048AF14-F98F-4B50-B7ED-C412B27AEB92}" type="slidenum">
              <a:rPr lang="en-US"/>
              <a:pPr>
                <a:defRPr/>
              </a:pPr>
              <a:t>‹#›</a:t>
            </a:fld>
            <a:endParaRPr lang="en-US"/>
          </a:p>
        </p:txBody>
      </p:sp>
    </p:spTree>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E1ECDA7-B10E-4F4A-AAE7-4AA02FFAD0C1}" type="slidenum">
              <a:rPr lang="en-US"/>
              <a:pPr>
                <a:defRPr/>
              </a:pPr>
              <a:t>‹#›</a:t>
            </a:fld>
            <a:endParaRPr lang="en-US"/>
          </a:p>
        </p:txBody>
      </p:sp>
    </p:spTree>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AEC31DE-CF1D-4D55-AC88-8D4D51BFCB48}" type="slidenum">
              <a:rPr lang="en-US"/>
              <a:pPr>
                <a:defRPr/>
              </a:pPr>
              <a:t>‹#›</a:t>
            </a:fld>
            <a:endParaRPr lang="en-US"/>
          </a:p>
        </p:txBody>
      </p:sp>
    </p:spTree>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5B32B19-80DD-47A5-A854-FAA93FAFB5D9}" type="slidenum">
              <a:rPr lang="en-US"/>
              <a:pPr>
                <a:defRPr/>
              </a:pPr>
              <a:t>‹#›</a:t>
            </a:fld>
            <a:endParaRPr lang="en-US"/>
          </a:p>
        </p:txBody>
      </p:sp>
    </p:spTree>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B1C33E43-B56E-4266-B12A-82684E228D7F}" type="slidenum">
              <a:rPr lang="en-US"/>
              <a:pPr>
                <a:defRPr/>
              </a:pPr>
              <a:t>‹#›</a:t>
            </a:fld>
            <a:endParaRPr lang="en-US"/>
          </a:p>
        </p:txBody>
      </p:sp>
    </p:spTree>
  </p:cSld>
  <p:clrMapOvr>
    <a:masterClrMapping/>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F8E27DE8-1B40-458C-80D9-EB591834B5E9}" type="slidenum">
              <a:rPr lang="en-US"/>
              <a:pPr>
                <a:defRPr/>
              </a:pPr>
              <a:t>‹#›</a:t>
            </a:fld>
            <a:endParaRPr lang="en-US"/>
          </a:p>
        </p:txBody>
      </p:sp>
    </p:spTree>
  </p:cSld>
  <p:clrMapOvr>
    <a:masterClrMapping/>
  </p:clrMapOvr>
  <p:transition spd="med">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61C168D7-CCE8-4547-823F-E9D267FD3D45}" type="slidenum">
              <a:rPr lang="en-US"/>
              <a:pPr>
                <a:defRPr/>
              </a:pPr>
              <a:t>‹#›</a:t>
            </a:fld>
            <a:endParaRPr lang="en-US"/>
          </a:p>
        </p:txBody>
      </p:sp>
    </p:spTree>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B15099D-6593-410B-BA72-C7251932E88E}" type="slidenum">
              <a:rPr lang="en-US"/>
              <a:pPr>
                <a:defRPr/>
              </a:pPr>
              <a:t>‹#›</a:t>
            </a:fld>
            <a:endParaRPr lang="en-US"/>
          </a:p>
        </p:txBody>
      </p:sp>
    </p:spTree>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D086818-1BA9-480C-8B3A-3F1A5727678E}" type="slidenum">
              <a:rPr lang="en-US" smtClean="0"/>
              <a:pPr>
                <a:defRPr/>
              </a:pPr>
              <a:t>‹#›</a:t>
            </a:fld>
            <a:endParaRPr lang="en-US"/>
          </a:p>
        </p:txBody>
      </p:sp>
    </p:spTree>
  </p:cSld>
  <p:clrMapOvr>
    <a:masterClrMapping/>
  </p:clrMapOvr>
  <p:transition spd="med">
    <p:random/>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76FFF1A-DAA8-4E20-95A5-5D9D1B2D6E57}" type="slidenum">
              <a:rPr lang="en-US"/>
              <a:pPr>
                <a:defRPr/>
              </a:pPr>
              <a:t>‹#›</a:t>
            </a:fld>
            <a:endParaRPr lang="en-US"/>
          </a:p>
        </p:txBody>
      </p:sp>
    </p:spTree>
  </p:cSld>
  <p:clrMapOvr>
    <a:masterClrMapping/>
  </p:clrMapOvr>
  <p:transition spd="med">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4628222-E522-43E5-90EB-3D2519DCF4C4}" type="slidenum">
              <a:rPr lang="en-US"/>
              <a:pPr>
                <a:defRPr/>
              </a:pPr>
              <a:t>‹#›</a:t>
            </a:fld>
            <a:endParaRPr lang="en-US"/>
          </a:p>
        </p:txBody>
      </p:sp>
    </p:spTree>
  </p:cSld>
  <p:clrMapOvr>
    <a:masterClrMapping/>
  </p:clrMapOvr>
  <p:transition spd="med">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53EBB67-B8F4-49B4-917F-1B1404546BD3}" type="slidenum">
              <a:rPr lang="en-US"/>
              <a:pPr>
                <a:defRPr/>
              </a:pPr>
              <a:t>‹#›</a:t>
            </a:fld>
            <a:endParaRPr lang="en-US"/>
          </a:p>
        </p:txBody>
      </p:sp>
    </p:spTree>
  </p:cSld>
  <p:clrMapOvr>
    <a:masterClrMapping/>
  </p:clrMapOvr>
  <p:transition spd="med">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6280518-D74E-4A90-AE6E-94E0A9CBB578}" type="slidenum">
              <a:rPr lang="en-US"/>
              <a:pPr>
                <a:defRPr/>
              </a:pPr>
              <a:t>‹#›</a:t>
            </a:fld>
            <a:endParaRPr lang="en-US"/>
          </a:p>
        </p:txBody>
      </p:sp>
    </p:spTree>
  </p:cSld>
  <p:clrMapOvr>
    <a:masterClrMapping/>
  </p:clrMapOvr>
  <p:transition spd="med">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D21AE7-DB5F-40D2-8EE5-FBA3068039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296249"/>
      </p:ext>
    </p:extLst>
  </p:cSld>
  <p:clrMapOvr>
    <a:masterClrMapping/>
  </p:clrMapOvr>
  <p:transition spd="med">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2E17C-FC07-44BC-9C3E-ABCF2EB0E3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08051"/>
      </p:ext>
    </p:extLst>
  </p:cSld>
  <p:clrMapOvr>
    <a:masterClrMapping/>
  </p:clrMapOvr>
  <p:transition spd="med">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4E2F0F-0BDC-447A-9A93-3BA7353C38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235076"/>
      </p:ext>
    </p:extLst>
  </p:cSld>
  <p:clrMapOvr>
    <a:masterClrMapping/>
  </p:clrMapOvr>
  <p:transition spd="med">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95EC32-DF70-4FA9-BC66-E4D19D5B2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90319"/>
      </p:ext>
    </p:extLst>
  </p:cSld>
  <p:clrMapOvr>
    <a:masterClrMapping/>
  </p:clrMapOvr>
  <p:transition spd="med">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7F1E80-49AF-4DB5-8861-53C7FCC5B2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18039"/>
      </p:ext>
    </p:extLst>
  </p:cSld>
  <p:clrMapOvr>
    <a:masterClrMapping/>
  </p:clrMapOvr>
  <p:transition spd="med">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13AFC1-3A38-4CF6-A65B-CBCA0AF9B5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175597"/>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EA86509-4961-4971-B9CF-F8149B958BD4}" type="slidenum">
              <a:rPr lang="en-US" smtClean="0"/>
              <a:pPr>
                <a:defRPr/>
              </a:pPr>
              <a:t>‹#›</a:t>
            </a:fld>
            <a:endParaRPr lang="en-US"/>
          </a:p>
        </p:txBody>
      </p:sp>
    </p:spTree>
  </p:cSld>
  <p:clrMapOvr>
    <a:masterClrMapping/>
  </p:clrMapOvr>
  <p:transition spd="med">
    <p:random/>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F5C4DE-8D4D-4436-9139-6619B7997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336060"/>
      </p:ext>
    </p:extLst>
  </p:cSld>
  <p:clrMapOvr>
    <a:masterClrMapping/>
  </p:clrMapOvr>
  <p:transition spd="med">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6E2622-6538-4BE9-8515-660483ADE7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451829"/>
      </p:ext>
    </p:extLst>
  </p:cSld>
  <p:clrMapOvr>
    <a:masterClrMapping/>
  </p:clrMapOvr>
  <p:transition spd="med">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BBB618-51D1-41C6-96E7-0F4E00ECCD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519967"/>
      </p:ext>
    </p:extLst>
  </p:cSld>
  <p:clrMapOvr>
    <a:masterClrMapping/>
  </p:clrMapOvr>
  <p:transition spd="med">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E24C0E-7727-46C0-ABAF-1724E3BB5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956605"/>
      </p:ext>
    </p:extLst>
  </p:cSld>
  <p:clrMapOvr>
    <a:masterClrMapping/>
  </p:clrMapOvr>
  <p:transition spd="med">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E14A25-BA52-4E17-B707-847755EA0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593001"/>
      </p:ext>
    </p:extLst>
  </p:cSld>
  <p:clrMapOvr>
    <a:masterClrMapping/>
  </p:clrMapOvr>
  <p:transition spd="med">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E5B587-E83A-4AAC-8D36-EEA992934BE7}" type="datetimeFigureOut">
              <a:rPr lang="en-US" smtClean="0">
                <a:solidFill>
                  <a:prstClr val="black">
                    <a:tint val="75000"/>
                  </a:prstClr>
                </a:solidFill>
                <a:latin typeface="Calibri"/>
              </a:rPr>
              <a:pPr/>
              <a:t>8/30/2019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1031D9B-5D38-439D-9069-5AD3D37EC1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7756744"/>
      </p:ext>
    </p:extLst>
  </p:cSld>
  <p:clrMapOvr>
    <a:masterClrMapping/>
  </p:clrMapOvr>
  <p:transition spd="med">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E5B587-E83A-4AAC-8D36-EEA992934BE7}" type="datetimeFigureOut">
              <a:rPr lang="en-US" smtClean="0">
                <a:solidFill>
                  <a:prstClr val="black">
                    <a:tint val="75000"/>
                  </a:prstClr>
                </a:solidFill>
                <a:latin typeface="Calibri"/>
              </a:rPr>
              <a:pPr/>
              <a:t>8/30/2019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1031D9B-5D38-439D-9069-5AD3D37EC1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4667639"/>
      </p:ext>
    </p:extLst>
  </p:cSld>
  <p:clrMapOvr>
    <a:masterClrMapping/>
  </p:clrMapOvr>
  <p:transition spd="med">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E5B587-E83A-4AAC-8D36-EEA992934BE7}" type="datetimeFigureOut">
              <a:rPr lang="en-US" smtClean="0">
                <a:solidFill>
                  <a:prstClr val="black">
                    <a:tint val="75000"/>
                  </a:prstClr>
                </a:solidFill>
                <a:latin typeface="Calibri"/>
              </a:rPr>
              <a:pPr/>
              <a:t>8/30/2019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1031D9B-5D38-439D-9069-5AD3D37EC1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4773198"/>
      </p:ext>
    </p:extLst>
  </p:cSld>
  <p:clrMapOvr>
    <a:masterClrMapping/>
  </p:clrMapOvr>
  <p:transition spd="med">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E5B587-E83A-4AAC-8D36-EEA992934BE7}" type="datetimeFigureOut">
              <a:rPr lang="en-US" smtClean="0">
                <a:solidFill>
                  <a:prstClr val="black">
                    <a:tint val="75000"/>
                  </a:prstClr>
                </a:solidFill>
                <a:latin typeface="Calibri"/>
              </a:rPr>
              <a:pPr/>
              <a:t>8/30/2019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1031D9B-5D38-439D-9069-5AD3D37EC1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7172399"/>
      </p:ext>
    </p:extLst>
  </p:cSld>
  <p:clrMapOvr>
    <a:masterClrMapping/>
  </p:clrMapOvr>
  <p:transition spd="med">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E5B587-E83A-4AAC-8D36-EEA992934BE7}" type="datetimeFigureOut">
              <a:rPr lang="en-US" smtClean="0">
                <a:solidFill>
                  <a:prstClr val="black">
                    <a:tint val="75000"/>
                  </a:prstClr>
                </a:solidFill>
                <a:latin typeface="Calibri"/>
              </a:rPr>
              <a:pPr/>
              <a:t>8/30/2019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1031D9B-5D38-439D-9069-5AD3D37EC1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313415"/>
      </p:ext>
    </p:extLst>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0A2FD6B-8491-4770-AC24-6D3ECB0341AA}" type="slidenum">
              <a:rPr lang="en-US" smtClean="0"/>
              <a:pPr>
                <a:defRPr/>
              </a:pPr>
              <a:t>‹#›</a:t>
            </a:fld>
            <a:endParaRPr lang="en-US"/>
          </a:p>
        </p:txBody>
      </p:sp>
    </p:spTree>
  </p:cSld>
  <p:clrMapOvr>
    <a:masterClrMapping/>
  </p:clrMapOvr>
  <p:transition spd="med">
    <p:random/>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E5B587-E83A-4AAC-8D36-EEA992934BE7}" type="datetimeFigureOut">
              <a:rPr lang="en-US" smtClean="0">
                <a:solidFill>
                  <a:prstClr val="black">
                    <a:tint val="75000"/>
                  </a:prstClr>
                </a:solidFill>
                <a:latin typeface="Calibri"/>
              </a:rPr>
              <a:pPr/>
              <a:t>8/30/2019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1031D9B-5D38-439D-9069-5AD3D37EC1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2427113"/>
      </p:ext>
    </p:extLst>
  </p:cSld>
  <p:clrMapOvr>
    <a:masterClrMapping/>
  </p:clrMapOvr>
  <p:transition spd="med">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5B587-E83A-4AAC-8D36-EEA992934BE7}" type="datetimeFigureOut">
              <a:rPr lang="en-US" smtClean="0">
                <a:solidFill>
                  <a:prstClr val="black">
                    <a:tint val="75000"/>
                  </a:prstClr>
                </a:solidFill>
                <a:latin typeface="Calibri"/>
              </a:rPr>
              <a:pPr/>
              <a:t>8/30/2019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1031D9B-5D38-439D-9069-5AD3D37EC1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3360621"/>
      </p:ext>
    </p:extLst>
  </p:cSld>
  <p:clrMapOvr>
    <a:masterClrMapping/>
  </p:clrMapOvr>
  <p:transition spd="med">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E5B587-E83A-4AAC-8D36-EEA992934BE7}" type="datetimeFigureOut">
              <a:rPr lang="en-US" smtClean="0">
                <a:solidFill>
                  <a:prstClr val="black">
                    <a:tint val="75000"/>
                  </a:prstClr>
                </a:solidFill>
                <a:latin typeface="Calibri"/>
              </a:rPr>
              <a:pPr/>
              <a:t>8/30/2019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1031D9B-5D38-439D-9069-5AD3D37EC1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5546171"/>
      </p:ext>
    </p:extLst>
  </p:cSld>
  <p:clrMapOvr>
    <a:masterClrMapping/>
  </p:clrMapOvr>
  <p:transition spd="med">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E5B587-E83A-4AAC-8D36-EEA992934BE7}" type="datetimeFigureOut">
              <a:rPr lang="en-US" smtClean="0">
                <a:solidFill>
                  <a:prstClr val="black">
                    <a:tint val="75000"/>
                  </a:prstClr>
                </a:solidFill>
                <a:latin typeface="Calibri"/>
              </a:rPr>
              <a:pPr/>
              <a:t>8/30/2019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1031D9B-5D38-439D-9069-5AD3D37EC1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3491"/>
      </p:ext>
    </p:extLst>
  </p:cSld>
  <p:clrMapOvr>
    <a:masterClrMapping/>
  </p:clrMapOvr>
  <p:transition spd="med">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E5B587-E83A-4AAC-8D36-EEA992934BE7}" type="datetimeFigureOut">
              <a:rPr lang="en-US" smtClean="0">
                <a:solidFill>
                  <a:prstClr val="black">
                    <a:tint val="75000"/>
                  </a:prstClr>
                </a:solidFill>
                <a:latin typeface="Calibri"/>
              </a:rPr>
              <a:pPr/>
              <a:t>8/30/2019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1031D9B-5D38-439D-9069-5AD3D37EC1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6858816"/>
      </p:ext>
    </p:extLst>
  </p:cSld>
  <p:clrMapOvr>
    <a:masterClrMapping/>
  </p:clrMapOvr>
  <p:transition spd="med">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E5B587-E83A-4AAC-8D36-EEA992934BE7}" type="datetimeFigureOut">
              <a:rPr lang="en-US" smtClean="0">
                <a:solidFill>
                  <a:prstClr val="black">
                    <a:tint val="75000"/>
                  </a:prstClr>
                </a:solidFill>
                <a:latin typeface="Calibri"/>
              </a:rPr>
              <a:pPr/>
              <a:t>8/30/2019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1031D9B-5D38-439D-9069-5AD3D37EC1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9512679"/>
      </p:ext>
    </p:extLst>
  </p:cSld>
  <p:clrMapOvr>
    <a:masterClrMapping/>
  </p:clrMapOvr>
  <p:transition spd="med">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B5FF5332-EBCB-4278-BCCC-9CFD088209A9}"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191359592"/>
      </p:ext>
    </p:extLst>
  </p:cSld>
  <p:clrMapOvr>
    <a:masterClrMapping/>
  </p:clrMapOvr>
  <p:transition spd="med">
    <p:random/>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4D086818-1BA9-480C-8B3A-3F1A5727678E}"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737355877"/>
      </p:ext>
    </p:extLst>
  </p:cSld>
  <p:clrMapOvr>
    <a:masterClrMapping/>
  </p:clrMapOvr>
  <p:transition spd="med">
    <p:random/>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AEA86509-4961-4971-B9CF-F8149B958BD4}"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164501377"/>
      </p:ext>
    </p:extLst>
  </p:cSld>
  <p:clrMapOvr>
    <a:masterClrMapping/>
  </p:clrMapOvr>
  <p:transition spd="med">
    <p:random/>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D0A2FD6B-8491-4770-AC24-6D3ECB0341AA}"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686871285"/>
      </p:ext>
    </p:extLst>
  </p:cSld>
  <p:clrMapOvr>
    <a:masterClrMapping/>
  </p:clrMapOvr>
  <p:transition spd="med">
    <p:random/>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83086E1-7025-44DF-8D2D-02AE698ACA85}" type="slidenum">
              <a:rPr lang="en-US" smtClean="0"/>
              <a:pPr>
                <a:defRPr/>
              </a:pPr>
              <a:t>‹#›</a:t>
            </a:fld>
            <a:endParaRPr lang="en-US"/>
          </a:p>
        </p:txBody>
      </p:sp>
    </p:spTree>
  </p:cSld>
  <p:clrMapOvr>
    <a:masterClrMapping/>
  </p:clrMapOvr>
  <p:transition spd="med">
    <p:random/>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pPr>
              <a:defRPr/>
            </a:pPr>
            <a:fld id="{C83086E1-7025-44DF-8D2D-02AE698ACA85}"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096913310"/>
      </p:ext>
    </p:extLst>
  </p:cSld>
  <p:clrMapOvr>
    <a:masterClrMapping/>
  </p:clrMapOvr>
  <p:transition spd="med">
    <p:random/>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pPr>
              <a:defRPr/>
            </a:pPr>
            <a:fld id="{27CD5EF3-1F32-46D8-9E2C-D96AFC0F1616}"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62055299"/>
      </p:ext>
    </p:extLst>
  </p:cSld>
  <p:clrMapOvr>
    <a:masterClrMapping/>
  </p:clrMapOvr>
  <p:transition spd="med">
    <p:random/>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pPr>
              <a:defRPr/>
            </a:pPr>
            <a:fld id="{7BD76492-B76E-4D9D-B955-6BAC7B04D1AE}"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371999699"/>
      </p:ext>
    </p:extLst>
  </p:cSld>
  <p:clrMapOvr>
    <a:masterClrMapping/>
  </p:clrMapOvr>
  <p:transition spd="med">
    <p:random/>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868CD991-9179-4D72-8811-98BFAC86D65B}"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658811817"/>
      </p:ext>
    </p:extLst>
  </p:cSld>
  <p:clrMapOvr>
    <a:masterClrMapping/>
  </p:clrMapOvr>
  <p:transition spd="med">
    <p:random/>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B9EB268B-DBCA-4F8F-8C18-4559AC4FF138}"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163438291"/>
      </p:ext>
    </p:extLst>
  </p:cSld>
  <p:clrMapOvr>
    <a:masterClrMapping/>
  </p:clrMapOvr>
  <p:transition spd="med">
    <p:random/>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9086FA60-D4FC-4A79-8414-8EB151533090}"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114094010"/>
      </p:ext>
    </p:extLst>
  </p:cSld>
  <p:clrMapOvr>
    <a:masterClrMapping/>
  </p:clrMapOvr>
  <p:transition spd="med">
    <p:random/>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5094788E-899D-4DDB-B3C5-A3AF2F3686D1}"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658598077"/>
      </p:ext>
    </p:extLst>
  </p:cSld>
  <p:clrMapOvr>
    <a:masterClrMapping/>
  </p:clrMapOvr>
  <p:transition spd="med">
    <p:rand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7CD5EF3-1F32-46D8-9E2C-D96AFC0F1616}" type="slidenum">
              <a:rPr lang="en-US" smtClean="0"/>
              <a:pPr>
                <a:defRPr/>
              </a:pPr>
              <a:t>‹#›</a:t>
            </a:fld>
            <a:endParaRPr lang="en-US"/>
          </a:p>
        </p:txBody>
      </p:sp>
    </p:spTree>
  </p:cSld>
  <p:clrMapOvr>
    <a:masterClrMapping/>
  </p:clrMapOvr>
  <p:transition spd="med">
    <p:random/>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BD76492-B76E-4D9D-B955-6BAC7B04D1AE}" type="slidenum">
              <a:rPr lang="en-US" smtClean="0"/>
              <a:pPr>
                <a:defRPr/>
              </a:pPr>
              <a:t>‹#›</a:t>
            </a:fld>
            <a:endParaRPr lang="en-US"/>
          </a:p>
        </p:txBody>
      </p:sp>
    </p:spTree>
  </p:cSld>
  <p:clrMapOvr>
    <a:masterClrMapping/>
  </p:clrMapOvr>
  <p:transition spd="med">
    <p:rand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68CD991-9179-4D72-8811-98BFAC86D65B}" type="slidenum">
              <a:rPr lang="en-US" smtClean="0"/>
              <a:pPr>
                <a:defRPr/>
              </a:pPr>
              <a:t>‹#›</a:t>
            </a:fld>
            <a:endParaRPr lang="en-US"/>
          </a:p>
        </p:txBody>
      </p:sp>
    </p:spTree>
  </p:cSld>
  <p:clrMapOvr>
    <a:masterClrMapping/>
  </p:clrMapOvr>
  <p:transition spd="med">
    <p:random/>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9EB268B-DBCA-4F8F-8C18-4559AC4FF138}" type="slidenum">
              <a:rPr lang="en-US" smtClean="0"/>
              <a:pPr>
                <a:defRPr/>
              </a:pPr>
              <a:t>‹#›</a:t>
            </a:fld>
            <a:endParaRPr lang="en-US"/>
          </a:p>
        </p:txBody>
      </p:sp>
    </p:spTree>
  </p:cSld>
  <p:clrMapOvr>
    <a:masterClrMapping/>
  </p:clrMapOvr>
  <p:transition spd="med">
    <p:rand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8C06F90-C1E3-4DDA-BDE6-DE34BBDF4ED2}"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random/>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p:bgPr>
    </p:bg>
    <p:spTree>
      <p:nvGrpSpPr>
        <p:cNvPr id="1" name=""/>
        <p:cNvGrpSpPr/>
        <p:nvPr/>
      </p:nvGrpSpPr>
      <p:grpSpPr>
        <a:xfrm>
          <a:off x="0" y="0"/>
          <a:ext cx="0" cy="0"/>
          <a:chOff x="0" y="0"/>
          <a:chExt cx="0" cy="0"/>
        </a:xfrm>
      </p:grpSpPr>
      <p:sp>
        <p:nvSpPr>
          <p:cNvPr id="56322" name="Freeform 2"/>
          <p:cNvSpPr>
            <a:spLocks/>
          </p:cNvSpPr>
          <p:nvPr/>
        </p:nvSpPr>
        <p:spPr bwMode="auto">
          <a:xfrm rot="-3172564">
            <a:off x="7777957" y="-15081"/>
            <a:ext cx="1162050" cy="2084387"/>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headEnd/>
            <a:tailEnd/>
          </a:ln>
        </p:spPr>
        <p:txBody>
          <a:bodyPr/>
          <a:lstStyle/>
          <a:p>
            <a:pPr>
              <a:defRPr/>
            </a:pPr>
            <a:endParaRPr lang="en-US">
              <a:latin typeface="Arial" charset="0"/>
            </a:endParaRPr>
          </a:p>
        </p:txBody>
      </p:sp>
      <p:sp>
        <p:nvSpPr>
          <p:cNvPr id="6147" name="Rectangle 3"/>
          <p:cNvSpPr>
            <a:spLocks noGrp="1" noChangeArrowheads="1"/>
          </p:cNvSpPr>
          <p:nvPr>
            <p:ph type="title"/>
          </p:nvPr>
        </p:nvSpPr>
        <p:spPr bwMode="auto">
          <a:xfrm>
            <a:off x="685800" y="152400"/>
            <a:ext cx="6870700" cy="1600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48" name="Rectangle 4"/>
          <p:cNvSpPr>
            <a:spLocks noGrp="1" noChangeArrowheads="1"/>
          </p:cNvSpPr>
          <p:nvPr>
            <p:ph type="body" idx="1"/>
          </p:nvPr>
        </p:nvSpPr>
        <p:spPr bwMode="auto">
          <a:xfrm>
            <a:off x="685800" y="1828800"/>
            <a:ext cx="7696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5" name="Rectangle 5"/>
          <p:cNvSpPr>
            <a:spLocks noGrp="1" noChangeArrowheads="1"/>
          </p:cNvSpPr>
          <p:nvPr>
            <p:ph type="dt" sz="half" idx="2"/>
          </p:nvPr>
        </p:nvSpPr>
        <p:spPr bwMode="auto">
          <a:xfrm>
            <a:off x="1371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56326" name="Rectangle 6"/>
          <p:cNvSpPr>
            <a:spLocks noGrp="1" noChangeArrowheads="1"/>
          </p:cNvSpPr>
          <p:nvPr>
            <p:ph type="ftr" sz="quarter" idx="3"/>
          </p:nvPr>
        </p:nvSpPr>
        <p:spPr bwMode="auto">
          <a:xfrm>
            <a:off x="35560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56327" name="Rectangle 7"/>
          <p:cNvSpPr>
            <a:spLocks noGrp="1" noChangeArrowheads="1"/>
          </p:cNvSpPr>
          <p:nvPr>
            <p:ph type="sldNum" sz="quarter" idx="4"/>
          </p:nvPr>
        </p:nvSpPr>
        <p:spPr bwMode="auto">
          <a:xfrm>
            <a:off x="67183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5F5123E2-EDAA-4D19-A955-431ADF44FF02}" type="slidenum">
              <a:rPr lang="en-US"/>
              <a:pPr>
                <a:defRPr/>
              </a:pPr>
              <a:t>‹#›</a:t>
            </a:fld>
            <a:endParaRPr lang="en-US"/>
          </a:p>
        </p:txBody>
      </p:sp>
      <p:sp>
        <p:nvSpPr>
          <p:cNvPr id="56328" name="Freeform 8"/>
          <p:cNvSpPr>
            <a:spLocks/>
          </p:cNvSpPr>
          <p:nvPr/>
        </p:nvSpPr>
        <p:spPr bwMode="auto">
          <a:xfrm rot="-3172564">
            <a:off x="7865269" y="24607"/>
            <a:ext cx="1165225" cy="2097087"/>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headEnd/>
            <a:tailEnd/>
          </a:ln>
        </p:spPr>
        <p:txBody>
          <a:bodyPr/>
          <a:lstStyle/>
          <a:p>
            <a:pPr>
              <a:defRPr/>
            </a:pPr>
            <a:endParaRPr lang="en-US">
              <a:latin typeface="Arial" charset="0"/>
            </a:endParaRPr>
          </a:p>
        </p:txBody>
      </p:sp>
      <p:sp>
        <p:nvSpPr>
          <p:cNvPr id="56329" name="Freeform 9"/>
          <p:cNvSpPr>
            <a:spLocks/>
          </p:cNvSpPr>
          <p:nvPr/>
        </p:nvSpPr>
        <p:spPr bwMode="auto">
          <a:xfrm rot="-3172564">
            <a:off x="7831138" y="192088"/>
            <a:ext cx="1025525" cy="1571625"/>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headEnd/>
            <a:tailEnd/>
          </a:ln>
        </p:spPr>
        <p:txBody>
          <a:bodyPr/>
          <a:lstStyle/>
          <a:p>
            <a:pPr>
              <a:defRPr/>
            </a:pPr>
            <a:endParaRPr lang="en-US">
              <a:latin typeface="Arial" charset="0"/>
            </a:endParaRPr>
          </a:p>
        </p:txBody>
      </p:sp>
      <p:grpSp>
        <p:nvGrpSpPr>
          <p:cNvPr id="2" name="Group 10"/>
          <p:cNvGrpSpPr>
            <a:grpSpLocks/>
          </p:cNvGrpSpPr>
          <p:nvPr/>
        </p:nvGrpSpPr>
        <p:grpSpPr bwMode="auto">
          <a:xfrm>
            <a:off x="7938" y="5540375"/>
            <a:ext cx="1784350" cy="1246188"/>
            <a:chOff x="5" y="3490"/>
            <a:chExt cx="1124" cy="785"/>
          </a:xfrm>
        </p:grpSpPr>
        <p:sp>
          <p:nvSpPr>
            <p:cNvPr id="56331" name="Freeform 11"/>
            <p:cNvSpPr>
              <a:spLocks/>
            </p:cNvSpPr>
            <p:nvPr userDrawn="1"/>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headEnd/>
              <a:tailEnd/>
            </a:ln>
          </p:spPr>
          <p:txBody>
            <a:bodyPr/>
            <a:lstStyle/>
            <a:p>
              <a:pPr>
                <a:defRPr/>
              </a:pPr>
              <a:endParaRPr lang="en-US">
                <a:latin typeface="Arial" charset="0"/>
              </a:endParaRPr>
            </a:p>
          </p:txBody>
        </p:sp>
        <p:sp>
          <p:nvSpPr>
            <p:cNvPr id="56332" name="Freeform 12"/>
            <p:cNvSpPr>
              <a:spLocks/>
            </p:cNvSpPr>
            <p:nvPr userDrawn="1"/>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headEnd/>
              <a:tailEnd/>
            </a:ln>
          </p:spPr>
          <p:txBody>
            <a:bodyPr/>
            <a:lstStyle/>
            <a:p>
              <a:pPr>
                <a:defRPr/>
              </a:pPr>
              <a:endParaRPr lang="en-US">
                <a:latin typeface="Arial" charset="0"/>
              </a:endParaRPr>
            </a:p>
          </p:txBody>
        </p:sp>
        <p:sp>
          <p:nvSpPr>
            <p:cNvPr id="56333" name="Freeform 13"/>
            <p:cNvSpPr>
              <a:spLocks/>
            </p:cNvSpPr>
            <p:nvPr userDrawn="1"/>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en-US">
                <a:latin typeface="Arial" charset="0"/>
              </a:endParaRPr>
            </a:p>
          </p:txBody>
        </p:sp>
        <p:sp>
          <p:nvSpPr>
            <p:cNvPr id="56334" name="Freeform 14"/>
            <p:cNvSpPr>
              <a:spLocks/>
            </p:cNvSpPr>
            <p:nvPr userDrawn="1"/>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en-US">
                <a:latin typeface="Arial" charset="0"/>
              </a:endParaRPr>
            </a:p>
          </p:txBody>
        </p:sp>
        <p:sp>
          <p:nvSpPr>
            <p:cNvPr id="56335" name="Freeform 15"/>
            <p:cNvSpPr>
              <a:spLocks/>
            </p:cNvSpPr>
            <p:nvPr userDrawn="1"/>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headEnd/>
              <a:tailEnd/>
            </a:ln>
          </p:spPr>
          <p:txBody>
            <a:bodyPr/>
            <a:lstStyle/>
            <a:p>
              <a:pPr>
                <a:defRPr/>
              </a:pPr>
              <a:endParaRPr lang="en-US">
                <a:latin typeface="Arial" charset="0"/>
              </a:endParaRPr>
            </a:p>
          </p:txBody>
        </p:sp>
        <p:sp>
          <p:nvSpPr>
            <p:cNvPr id="56336" name="Freeform 16"/>
            <p:cNvSpPr>
              <a:spLocks/>
            </p:cNvSpPr>
            <p:nvPr userDrawn="1"/>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headEnd/>
              <a:tailEnd/>
            </a:ln>
          </p:spPr>
          <p:txBody>
            <a:bodyPr/>
            <a:lstStyle/>
            <a:p>
              <a:pPr>
                <a:defRPr/>
              </a:pPr>
              <a:endParaRPr lang="en-US">
                <a:latin typeface="Arial" charset="0"/>
              </a:endParaRPr>
            </a:p>
          </p:txBody>
        </p:sp>
        <p:sp>
          <p:nvSpPr>
            <p:cNvPr id="56337" name="Freeform 17"/>
            <p:cNvSpPr>
              <a:spLocks/>
            </p:cNvSpPr>
            <p:nvPr userDrawn="1"/>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headEnd/>
              <a:tailEnd/>
            </a:ln>
          </p:spPr>
          <p:txBody>
            <a:bodyPr/>
            <a:lstStyle/>
            <a:p>
              <a:pPr>
                <a:defRPr/>
              </a:pPr>
              <a:endParaRPr lang="en-US">
                <a:latin typeface="Arial" charset="0"/>
              </a:endParaRPr>
            </a:p>
          </p:txBody>
        </p:sp>
        <p:sp>
          <p:nvSpPr>
            <p:cNvPr id="56338" name="Freeform 18"/>
            <p:cNvSpPr>
              <a:spLocks/>
            </p:cNvSpPr>
            <p:nvPr userDrawn="1"/>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headEnd/>
              <a:tailEnd/>
            </a:ln>
          </p:spPr>
          <p:txBody>
            <a:bodyPr/>
            <a:lstStyle/>
            <a:p>
              <a:pPr>
                <a:defRPr/>
              </a:pPr>
              <a:endParaRPr lang="en-US">
                <a:latin typeface="Arial" charset="0"/>
              </a:endParaRPr>
            </a:p>
          </p:txBody>
        </p:sp>
        <p:sp>
          <p:nvSpPr>
            <p:cNvPr id="56339" name="Freeform 19"/>
            <p:cNvSpPr>
              <a:spLocks/>
            </p:cNvSpPr>
            <p:nvPr userDrawn="1"/>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headEnd/>
              <a:tailEnd/>
            </a:ln>
          </p:spPr>
          <p:txBody>
            <a:bodyPr/>
            <a:lstStyle/>
            <a:p>
              <a:pPr>
                <a:defRPr/>
              </a:pPr>
              <a:endParaRPr lang="en-US">
                <a:latin typeface="Arial" charset="0"/>
              </a:endParaRPr>
            </a:p>
          </p:txBody>
        </p:sp>
        <p:grpSp>
          <p:nvGrpSpPr>
            <p:cNvPr id="3" name="Group 20"/>
            <p:cNvGrpSpPr>
              <a:grpSpLocks/>
            </p:cNvGrpSpPr>
            <p:nvPr userDrawn="1"/>
          </p:nvGrpSpPr>
          <p:grpSpPr bwMode="auto">
            <a:xfrm>
              <a:off x="5" y="3490"/>
              <a:ext cx="1124" cy="780"/>
              <a:chOff x="5" y="3490"/>
              <a:chExt cx="1124" cy="780"/>
            </a:xfrm>
          </p:grpSpPr>
          <p:grpSp>
            <p:nvGrpSpPr>
              <p:cNvPr id="4" name="Group 21"/>
              <p:cNvGrpSpPr>
                <a:grpSpLocks/>
              </p:cNvGrpSpPr>
              <p:nvPr userDrawn="1"/>
            </p:nvGrpSpPr>
            <p:grpSpPr bwMode="auto">
              <a:xfrm>
                <a:off x="499" y="3562"/>
                <a:ext cx="548" cy="708"/>
                <a:chOff x="499" y="3562"/>
                <a:chExt cx="548" cy="708"/>
              </a:xfrm>
            </p:grpSpPr>
            <p:sp>
              <p:nvSpPr>
                <p:cNvPr id="56342" name="Freeform 22"/>
                <p:cNvSpPr>
                  <a:spLocks/>
                </p:cNvSpPr>
                <p:nvPr userDrawn="1"/>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43" name="Freeform 23"/>
                <p:cNvSpPr>
                  <a:spLocks/>
                </p:cNvSpPr>
                <p:nvPr userDrawn="1"/>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44" name="Freeform 24"/>
                <p:cNvSpPr>
                  <a:spLocks/>
                </p:cNvSpPr>
                <p:nvPr userDrawn="1"/>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headEnd/>
                  <a:tailEnd/>
                </a:ln>
              </p:spPr>
              <p:txBody>
                <a:bodyPr/>
                <a:lstStyle/>
                <a:p>
                  <a:pPr>
                    <a:defRPr/>
                  </a:pPr>
                  <a:endParaRPr lang="en-US">
                    <a:latin typeface="Arial" charset="0"/>
                  </a:endParaRPr>
                </a:p>
              </p:txBody>
            </p:sp>
          </p:grpSp>
          <p:sp>
            <p:nvSpPr>
              <p:cNvPr id="56345" name="Freeform 25"/>
              <p:cNvSpPr>
                <a:spLocks/>
              </p:cNvSpPr>
              <p:nvPr userDrawn="1"/>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46" name="Freeform 26"/>
              <p:cNvSpPr>
                <a:spLocks/>
              </p:cNvSpPr>
              <p:nvPr userDrawn="1"/>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47" name="Freeform 27"/>
              <p:cNvSpPr>
                <a:spLocks/>
              </p:cNvSpPr>
              <p:nvPr userDrawn="1"/>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headEnd/>
                <a:tailEnd/>
              </a:ln>
            </p:spPr>
            <p:txBody>
              <a:bodyPr/>
              <a:lstStyle/>
              <a:p>
                <a:pPr>
                  <a:defRPr/>
                </a:pPr>
                <a:endParaRPr lang="en-US">
                  <a:latin typeface="Arial" charset="0"/>
                </a:endParaRPr>
              </a:p>
            </p:txBody>
          </p:sp>
          <p:grpSp>
            <p:nvGrpSpPr>
              <p:cNvPr id="5" name="Group 28"/>
              <p:cNvGrpSpPr>
                <a:grpSpLocks/>
              </p:cNvGrpSpPr>
              <p:nvPr userDrawn="1"/>
            </p:nvGrpSpPr>
            <p:grpSpPr bwMode="auto">
              <a:xfrm>
                <a:off x="5" y="3490"/>
                <a:ext cx="1124" cy="678"/>
                <a:chOff x="5" y="3490"/>
                <a:chExt cx="1124" cy="678"/>
              </a:xfrm>
            </p:grpSpPr>
            <p:sp>
              <p:nvSpPr>
                <p:cNvPr id="56349" name="Freeform 29"/>
                <p:cNvSpPr>
                  <a:spLocks/>
                </p:cNvSpPr>
                <p:nvPr userDrawn="1"/>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50" name="Freeform 30"/>
                <p:cNvSpPr>
                  <a:spLocks/>
                </p:cNvSpPr>
                <p:nvPr userDrawn="1"/>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51" name="Freeform 31"/>
                <p:cNvSpPr>
                  <a:spLocks/>
                </p:cNvSpPr>
                <p:nvPr userDrawn="1"/>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52" name="Freeform 32"/>
                <p:cNvSpPr>
                  <a:spLocks/>
                </p:cNvSpPr>
                <p:nvPr userDrawn="1"/>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53" name="Freeform 33"/>
                <p:cNvSpPr>
                  <a:spLocks/>
                </p:cNvSpPr>
                <p:nvPr userDrawn="1"/>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54" name="Freeform 34"/>
                <p:cNvSpPr>
                  <a:spLocks/>
                </p:cNvSpPr>
                <p:nvPr userDrawn="1"/>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55" name="Freeform 35"/>
                <p:cNvSpPr>
                  <a:spLocks/>
                </p:cNvSpPr>
                <p:nvPr userDrawn="1"/>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56" name="Freeform 36"/>
                <p:cNvSpPr>
                  <a:spLocks/>
                </p:cNvSpPr>
                <p:nvPr userDrawn="1"/>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headEnd/>
                  <a:tailEnd/>
                </a:ln>
              </p:spPr>
              <p:txBody>
                <a:bodyPr/>
                <a:lstStyle/>
                <a:p>
                  <a:pPr>
                    <a:defRPr/>
                  </a:pPr>
                  <a:endParaRPr lang="en-US">
                    <a:latin typeface="Arial" charset="0"/>
                  </a:endParaRPr>
                </a:p>
              </p:txBody>
            </p:sp>
          </p:grpSp>
        </p:grpSp>
      </p:grpSp>
      <p:grpSp>
        <p:nvGrpSpPr>
          <p:cNvPr id="6" name="Group 37"/>
          <p:cNvGrpSpPr>
            <a:grpSpLocks/>
          </p:cNvGrpSpPr>
          <p:nvPr/>
        </p:nvGrpSpPr>
        <p:grpSpPr bwMode="auto">
          <a:xfrm>
            <a:off x="8680450" y="2116138"/>
            <a:ext cx="385763" cy="4308475"/>
            <a:chOff x="5468" y="1333"/>
            <a:chExt cx="243" cy="2714"/>
          </a:xfrm>
        </p:grpSpPr>
        <p:sp>
          <p:nvSpPr>
            <p:cNvPr id="56358" name="Freeform 38"/>
            <p:cNvSpPr>
              <a:spLocks/>
            </p:cNvSpPr>
            <p:nvPr userDrawn="1"/>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en-US">
                <a:latin typeface="Arial" charset="0"/>
              </a:endParaRPr>
            </a:p>
          </p:txBody>
        </p:sp>
        <p:sp>
          <p:nvSpPr>
            <p:cNvPr id="56359" name="Freeform 39"/>
            <p:cNvSpPr>
              <a:spLocks/>
            </p:cNvSpPr>
            <p:nvPr userDrawn="1"/>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en-US">
                <a:latin typeface="Arial" charset="0"/>
              </a:endParaRPr>
            </a:p>
          </p:txBody>
        </p:sp>
      </p:grpSp>
      <p:grpSp>
        <p:nvGrpSpPr>
          <p:cNvPr id="7" name="Group 40"/>
          <p:cNvGrpSpPr>
            <a:grpSpLocks/>
          </p:cNvGrpSpPr>
          <p:nvPr/>
        </p:nvGrpSpPr>
        <p:grpSpPr bwMode="auto">
          <a:xfrm>
            <a:off x="7318375" y="90488"/>
            <a:ext cx="2133600" cy="1911350"/>
            <a:chOff x="4610" y="57"/>
            <a:chExt cx="1344" cy="1204"/>
          </a:xfrm>
        </p:grpSpPr>
        <p:grpSp>
          <p:nvGrpSpPr>
            <p:cNvPr id="8" name="Group 41"/>
            <p:cNvGrpSpPr>
              <a:grpSpLocks/>
            </p:cNvGrpSpPr>
            <p:nvPr userDrawn="1"/>
          </p:nvGrpSpPr>
          <p:grpSpPr bwMode="auto">
            <a:xfrm>
              <a:off x="4610" y="57"/>
              <a:ext cx="1344" cy="1204"/>
              <a:chOff x="4610" y="57"/>
              <a:chExt cx="1344" cy="1204"/>
            </a:xfrm>
          </p:grpSpPr>
          <p:sp>
            <p:nvSpPr>
              <p:cNvPr id="56362" name="Freeform 42"/>
              <p:cNvSpPr>
                <a:spLocks/>
              </p:cNvSpPr>
              <p:nvPr userDrawn="1"/>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headEnd/>
                <a:tailEnd/>
              </a:ln>
            </p:spPr>
            <p:txBody>
              <a:bodyPr/>
              <a:lstStyle/>
              <a:p>
                <a:pPr>
                  <a:defRPr/>
                </a:pPr>
                <a:endParaRPr lang="en-US">
                  <a:latin typeface="Arial" charset="0"/>
                </a:endParaRPr>
              </a:p>
            </p:txBody>
          </p:sp>
          <p:grpSp>
            <p:nvGrpSpPr>
              <p:cNvPr id="9" name="Group 43"/>
              <p:cNvGrpSpPr>
                <a:grpSpLocks/>
              </p:cNvGrpSpPr>
              <p:nvPr userDrawn="1"/>
            </p:nvGrpSpPr>
            <p:grpSpPr bwMode="auto">
              <a:xfrm>
                <a:off x="4610" y="57"/>
                <a:ext cx="1344" cy="985"/>
                <a:chOff x="4610" y="57"/>
                <a:chExt cx="1344" cy="985"/>
              </a:xfrm>
            </p:grpSpPr>
            <p:sp>
              <p:nvSpPr>
                <p:cNvPr id="56364" name="Freeform 44"/>
                <p:cNvSpPr>
                  <a:spLocks/>
                </p:cNvSpPr>
                <p:nvPr userDrawn="1"/>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65" name="Freeform 45"/>
                <p:cNvSpPr>
                  <a:spLocks/>
                </p:cNvSpPr>
                <p:nvPr userDrawn="1"/>
              </p:nvSpPr>
              <p:spPr bwMode="auto">
                <a:xfrm rot="-3172564">
                  <a:off x="5050" y="330"/>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66" name="Freeform 46"/>
                <p:cNvSpPr>
                  <a:spLocks/>
                </p:cNvSpPr>
                <p:nvPr userDrawn="1"/>
              </p:nvSpPr>
              <p:spPr bwMode="auto">
                <a:xfrm rot="-3172564">
                  <a:off x="4860" y="180"/>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67" name="Freeform 47"/>
                <p:cNvSpPr>
                  <a:spLocks/>
                </p:cNvSpPr>
                <p:nvPr userDrawn="1"/>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68" name="Freeform 48"/>
                <p:cNvSpPr>
                  <a:spLocks/>
                </p:cNvSpPr>
                <p:nvPr userDrawn="1"/>
              </p:nvSpPr>
              <p:spPr bwMode="auto">
                <a:xfrm rot="-3172564">
                  <a:off x="5299" y="895"/>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69" name="Freeform 49"/>
                <p:cNvSpPr>
                  <a:spLocks/>
                </p:cNvSpPr>
                <p:nvPr userDrawn="1"/>
              </p:nvSpPr>
              <p:spPr bwMode="auto">
                <a:xfrm rot="-3172564">
                  <a:off x="5253" y="804"/>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70" name="Freeform 50"/>
                <p:cNvSpPr>
                  <a:spLocks/>
                </p:cNvSpPr>
                <p:nvPr userDrawn="1"/>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6371" name="Freeform 51"/>
                <p:cNvSpPr>
                  <a:spLocks/>
                </p:cNvSpPr>
                <p:nvPr userDrawn="1"/>
              </p:nvSpPr>
              <p:spPr bwMode="auto">
                <a:xfrm rot="-3172564">
                  <a:off x="4949" y="140"/>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headEnd/>
                  <a:tailEnd/>
                </a:ln>
              </p:spPr>
              <p:txBody>
                <a:bodyPr/>
                <a:lstStyle/>
                <a:p>
                  <a:pPr>
                    <a:defRPr/>
                  </a:pPr>
                  <a:endParaRPr lang="en-US">
                    <a:latin typeface="Arial" charset="0"/>
                  </a:endParaRPr>
                </a:p>
              </p:txBody>
            </p:sp>
          </p:grpSp>
        </p:grpSp>
        <p:sp>
          <p:nvSpPr>
            <p:cNvPr id="56372"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p:spPr>
          <p:txBody>
            <a:bodyPr/>
            <a:lstStyle/>
            <a:p>
              <a:pPr>
                <a:defRPr/>
              </a:pPr>
              <a:endParaRPr lang="en-US">
                <a:latin typeface="Arial" charset="0"/>
              </a:endParaRPr>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med">
    <p:rand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B9AAAF92-5E7D-4D58-B718-9C1A034CD2BA}" type="slidenum">
              <a:rPr lang="en-US" smtClean="0">
                <a:solidFill>
                  <a:prstClr val="black">
                    <a:tint val="75000"/>
                  </a:prstClr>
                </a:solidFill>
                <a:latin typeface="Arial" charset="0"/>
              </a:rPr>
              <a:pPr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340431729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med">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5B587-E83A-4AAC-8D36-EEA992934BE7}" type="datetimeFigureOut">
              <a:rPr lang="en-US" smtClean="0">
                <a:solidFill>
                  <a:prstClr val="black">
                    <a:tint val="75000"/>
                  </a:prstClr>
                </a:solidFill>
                <a:latin typeface="Calibri"/>
              </a:rPr>
              <a:pPr/>
              <a:t>8/30/2019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031D9B-5D38-439D-9069-5AD3D37EC1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235195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med">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8C06F90-C1E3-4DDA-BDE6-DE34BBDF4ED2}"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0647221"/>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med">
    <p:random/>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google.com/url?sa=i&amp;rct=j&amp;q=&amp;esrc=s&amp;source=images&amp;cd=&amp;cad=rja&amp;uact=8&amp;docid=P1kmbpniIGihvM&amp;tbnid=ch97z4zR8nJ2cM:&amp;ved=0CAUQjRw&amp;url=http://www.neh.gov/humanities/2013/septemberoctober/feature/massive-resistance-in-small-town&amp;ei=7Kc9U7-vL9H8yAHKnYHQDA&amp;bvm=bv.64125504,bs.1,d.aWc&amp;psig=AFQjCNHQ5KpI7oc2cjkgD7WLdlpm5mNSfw&amp;ust=1396635959886085" TargetMode="Externa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www.google.com/url?sa=i&amp;rct=j&amp;q=&amp;esrc=s&amp;source=images&amp;cd=&amp;cad=rja&amp;uact=8&amp;docid=lvVbbjAM9rEKJM&amp;tbnid=IfP94YKtstLtbM:&amp;ved=0CAUQjRw&amp;url=http://www.vahistorical.org/collections-and-resources/virginia-history-explorer/civil-rights-movement-virginia/beginnings-black&amp;ei=2qs9U4mqJq6ayQGwi4DoAw&amp;bvm=bv.64125504,bs.1,d.aWc&amp;psig=AFQjCNHQ5KpI7oc2cjkgD7WLdlpm5mNSfw&amp;ust=139663595988608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google.com/url?sa=i&amp;rct=j&amp;q=&amp;esrc=s&amp;source=images&amp;cd=&amp;cad=rja&amp;uact=8&amp;docid=FPqZNDQrpLwcWM&amp;tbnid=85XfDYR_OhaT8M:&amp;ved=0CAUQjRw&amp;url=http://www.lva.virginia.gov/exhibits/brown/road.htm&amp;ei=GKs9U7W6EqOWyAGVrIGgDQ&amp;bvm=bv.64125504,bs.1,d.aWc&amp;psig=AFQjCNHQ5KpI7oc2cjkgD7WLdlpm5mNSfw&amp;ust=1396635959886085" TargetMode="Externa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hyperlink" Target="http://www.google.com/url?sa=i&amp;rct=j&amp;q=&amp;esrc=s&amp;source=images&amp;cd=&amp;cad=rja&amp;uact=8&amp;docid=grsIJl9OE-PHMM&amp;tbnid=hx75M1EOJ10JfM:&amp;ved=0CAUQjRw&amp;url=http://www.archives.gov/education/lessons/davis-case/&amp;ei=9Lg9U5LGMY-wsAT4hYHYAw&amp;bvm=bv.64125504,d.aWc&amp;psig=AFQjCNH1kA9hNpae5wz9-Wk8ZLs0FVsMUw&amp;ust=139664035210640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google.com/url?sa=i&amp;rct=j&amp;q=&amp;esrc=s&amp;source=images&amp;cd=&amp;cad=rja&amp;uact=8&amp;docid=aswpP1bwkYeFhM&amp;tbnid=fP20SflzyxX70M:&amp;ved=0CAUQjRw&amp;url=https://coldwar-hms09f.wikispaces.com/Civil+Rights+Movement&amp;ei=Q7k9U6bcHdDnsASetYKAAg&amp;bvm=bv.64125504,d.aWc&amp;psig=AFQjCNH1kA9hNpae5wz9-Wk8ZLs0FVsMUw&amp;ust=1396640352106401" TargetMode="Externa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hyperlink" Target="http://www.google.com/url?sa=i&amp;rct=j&amp;q=&amp;esrc=s&amp;source=images&amp;cd=&amp;cad=rja&amp;uact=8&amp;docid=aswpP1bwkYeFhM&amp;tbnid=fP20SflzyxX70M:&amp;ved=0CAUQjRw&amp;url=http://www.saturdayeveningpost.com/2013/08/16/archives/post-perspective/the-deep-south-says-never.html&amp;ei=MLs9U-OJEo-wsAT4hYHYAw&amp;bvm=bv.64125504,d.aWc&amp;psig=AFQjCNH1kA9hNpae5wz9-Wk8ZLs0FVsMUw&amp;ust=139664035210640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50.png"/><Relationship Id="rId3" Type="http://schemas.microsoft.com/office/2007/relationships/media" Target="../media/media4.gif"/><Relationship Id="rId7" Type="http://schemas.openxmlformats.org/officeDocument/2006/relationships/slideLayout" Target="../slideLayouts/slideLayout12.xml"/><Relationship Id="rId12" Type="http://schemas.openxmlformats.org/officeDocument/2006/relationships/image" Target="../media/image4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video" Target="../media/media1.mp4"/><Relationship Id="rId11" Type="http://schemas.openxmlformats.org/officeDocument/2006/relationships/image" Target="../media/image48.png"/><Relationship Id="rId5" Type="http://schemas.microsoft.com/office/2007/relationships/media" Target="../media/media1.mp4"/><Relationship Id="rId10" Type="http://schemas.openxmlformats.org/officeDocument/2006/relationships/image" Target="../media/image47.png"/><Relationship Id="rId4" Type="http://schemas.openxmlformats.org/officeDocument/2006/relationships/video" Target="../media/media4.gif"/><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47.xml"/><Relationship Id="rId7" Type="http://schemas.openxmlformats.org/officeDocument/2006/relationships/image" Target="../media/image5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12.png"/><Relationship Id="rId10" Type="http://schemas.microsoft.com/office/2007/relationships/hdphoto" Target="../media/hdphoto2.wdp"/><Relationship Id="rId4" Type="http://schemas.openxmlformats.org/officeDocument/2006/relationships/notesSlide" Target="../notesSlides/notesSlide9.xml"/><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5.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56.png"/><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6.gif"/><Relationship Id="rId1" Type="http://schemas.microsoft.com/office/2007/relationships/media" Target="../media/media6.gif"/><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4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7.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47.xml"/><Relationship Id="rId7" Type="http://schemas.openxmlformats.org/officeDocument/2006/relationships/image" Target="../media/image5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0.png"/><Relationship Id="rId5" Type="http://schemas.openxmlformats.org/officeDocument/2006/relationships/image" Target="../media/image61.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6.gif"/><Relationship Id="rId13" Type="http://schemas.openxmlformats.org/officeDocument/2006/relationships/image" Target="../media/image69.png"/><Relationship Id="rId3" Type="http://schemas.openxmlformats.org/officeDocument/2006/relationships/slideLayout" Target="../slideLayouts/slideLayout36.xml"/><Relationship Id="rId7" Type="http://schemas.openxmlformats.org/officeDocument/2006/relationships/image" Target="../media/image65.jpeg"/><Relationship Id="rId12" Type="http://schemas.openxmlformats.org/officeDocument/2006/relationships/image" Target="../media/image68.jpe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64.gif"/><Relationship Id="rId11" Type="http://schemas.openxmlformats.org/officeDocument/2006/relationships/hyperlink" Target="http://www.google.com/url?sa=i&amp;rct=j&amp;q=&amp;esrc=s&amp;frm=1&amp;source=images&amp;cd=&amp;cad=rja&amp;docid=VJ2Xqt6-mvCGeM&amp;tbnid=EHECW08JZJs4uM:&amp;ved=0CAUQjRw&amp;url=http://www.forbes.com/sites/stephenricher/2012/10/15/the-alleged-pro-business-bias-of-the-supreme-court-sigh/&amp;ei=UM5JUo21EYWnqAGmi4GYCg&amp;psig=AFQjCNFLlOsK7PTHm-2pUJIvmDg2D9j1CQ&amp;ust=1380655033560099" TargetMode="External"/><Relationship Id="rId5" Type="http://schemas.openxmlformats.org/officeDocument/2006/relationships/hyperlink" Target="http://www.google.com/url?sa=i&amp;rct=j&amp;q=&amp;esrc=s&amp;frm=1&amp;source=images&amp;cd=&amp;cad=rja&amp;docid=-v8FN0ck0qVrSM&amp;tbnid=RChGZhWadfNjJM:&amp;ved=0CAUQjRw&amp;url=http://www.homewoodlibrary.org/trustees&amp;ei=q89JUvKxEcGbqgHAzYCgCg&amp;psig=AFQjCNFkd5a7K9HTi76DQrqZA2RyvqyOQA&amp;ust=1380655278562032" TargetMode="External"/><Relationship Id="rId10" Type="http://schemas.microsoft.com/office/2007/relationships/hdphoto" Target="../media/hdphoto3.wdp"/><Relationship Id="rId4" Type="http://schemas.openxmlformats.org/officeDocument/2006/relationships/image" Target="../media/image63.png"/><Relationship Id="rId9" Type="http://schemas.openxmlformats.org/officeDocument/2006/relationships/image" Target="../media/image67.png"/><Relationship Id="rId1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71.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docid=hnbd2jbm-66X5M&amp;tbnid=-arVWP-RV3-FHM:&amp;ved=0CAUQjRw&amp;url=http://www.nps.gov/nr/travel/civilrights/prize.htm&amp;ei=Ayo3U77mKcbfsASp04GgDQ&amp;bvm=bv.63808443,d.b2I&amp;psig=AFQjCNFjWPM9lbM_69dkobhPonKTskd5Kw&amp;ust=1396210540590933" TargetMode="External"/><Relationship Id="rId3" Type="http://schemas.openxmlformats.org/officeDocument/2006/relationships/hyperlink" Target="http://www.infoplease.com/spot/brown.html" TargetMode="External"/><Relationship Id="rId7" Type="http://schemas.openxmlformats.org/officeDocument/2006/relationships/hyperlink" Target="http://en.wikipedia.org/wiki/Voting_Rights_Act_of_1965" TargetMode="External"/><Relationship Id="rId2" Type="http://schemas.openxmlformats.org/officeDocument/2006/relationships/hyperlink" Target="http://www.infoplease.com/id/CE050192" TargetMode="External"/><Relationship Id="rId1" Type="http://schemas.openxmlformats.org/officeDocument/2006/relationships/slideLayout" Target="../slideLayouts/slideLayout2.xml"/><Relationship Id="rId6" Type="http://schemas.openxmlformats.org/officeDocument/2006/relationships/hyperlink" Target="http://en.wikipedia.org/wiki/Civil_Rights_Act_of_1964" TargetMode="External"/><Relationship Id="rId5" Type="http://schemas.openxmlformats.org/officeDocument/2006/relationships/hyperlink" Target="http://en.wikipedia.org/wiki/Racial_segregation_in_the_United_States" TargetMode="External"/><Relationship Id="rId10" Type="http://schemas.openxmlformats.org/officeDocument/2006/relationships/image" Target="../media/image74.png"/><Relationship Id="rId4" Type="http://schemas.openxmlformats.org/officeDocument/2006/relationships/image" Target="../media/image72.gif"/><Relationship Id="rId9"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hyperlink" Target="http://www.google.com/url?sa=i&amp;rct=j&amp;q=&amp;esrc=s&amp;source=images&amp;cd=&amp;cad=rja&amp;uact=8&amp;docid=YisaNFffusyUDM&amp;tbnid=7iZa-F7bBzzsOM:&amp;ved=0CAUQjRw&amp;url=http://dougdawg.blogspot.com/2009/05/jim-crow-in-oklahoma-city.html&amp;ei=ujs4U47wNarUsATltYCACQ&amp;psig=AFQjCNFkTfKTfWmZwraDMwnAJ2ZdE2HKVA&amp;ust=1396280540329849"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en.wikipedia.org/wiki/Separate_but_equal" TargetMode="External"/><Relationship Id="rId5" Type="http://schemas.openxmlformats.org/officeDocument/2006/relationships/hyperlink" Target="http://en.wikipedia.org/wiki/Racial_segregation_in_the_United_States" TargetMode="External"/><Relationship Id="rId4" Type="http://schemas.openxmlformats.org/officeDocument/2006/relationships/hyperlink" Target="http://en.wikipedia.org/wiki/United_State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6200"/>
            <a:ext cx="9296400" cy="7010400"/>
          </a:xfrm>
          <a:prstGeom prst="rect">
            <a:avLst/>
          </a:prstGeom>
        </p:spPr>
      </p:pic>
      <p:sp>
        <p:nvSpPr>
          <p:cNvPr id="4" name="Text Box 3"/>
          <p:cNvSpPr txBox="1"/>
          <p:nvPr/>
        </p:nvSpPr>
        <p:spPr>
          <a:xfrm>
            <a:off x="1295400" y="228600"/>
            <a:ext cx="7429500" cy="1600200"/>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600" kern="0" dirty="0" smtClean="0">
                <a:solidFill>
                  <a:sysClr val="windowText" lastClr="000000"/>
                </a:solidFill>
                <a:effectLst>
                  <a:glow rad="127000">
                    <a:sysClr val="window" lastClr="FFFFFF">
                      <a:alpha val="75000"/>
                    </a:sysClr>
                  </a:glow>
                </a:effectLst>
                <a:latin typeface="History repeats itself"/>
              </a:rPr>
              <a:t>JIM CROW</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smtClean="0">
                <a:ln>
                  <a:noFill/>
                </a:ln>
                <a:solidFill>
                  <a:sysClr val="windowText" lastClr="000000"/>
                </a:solidFill>
                <a:effectLst>
                  <a:glow rad="127000">
                    <a:sysClr val="window" lastClr="FFFFFF">
                      <a:alpha val="75000"/>
                    </a:sysClr>
                  </a:glow>
                </a:effectLst>
                <a:uLnTx/>
                <a:uFillTx/>
                <a:latin typeface="History repeats itself"/>
                <a:ea typeface="ＭＳ 明朝"/>
                <a:cs typeface="Times New Roman"/>
              </a:rPr>
              <a:t>SEPAR</a:t>
            </a:r>
            <a:r>
              <a:rPr kumimoji="0" lang="en-US" sz="6600" b="0" i="0" u="none" strike="noStrike" kern="0" cap="none" spc="0" normalizeH="0" baseline="0" noProof="0" dirty="0" smtClean="0">
                <a:ln>
                  <a:noFill/>
                </a:ln>
                <a:solidFill>
                  <a:sysClr val="windowText" lastClr="000000"/>
                </a:solidFill>
                <a:effectLst>
                  <a:glow rad="127000">
                    <a:sysClr val="window" lastClr="FFFFFF">
                      <a:alpha val="75000"/>
                    </a:sysClr>
                  </a:glow>
                </a:effectLst>
                <a:uLnTx/>
                <a:uFillTx/>
                <a:latin typeface="History repeats itself"/>
                <a:ea typeface="ＭＳ 明朝"/>
                <a:cs typeface="Times New Roman"/>
              </a:rPr>
              <a:t>ATE</a:t>
            </a:r>
            <a:r>
              <a:rPr kumimoji="0" lang="en-US" sz="6600" b="0" i="0" u="none" strike="noStrike" kern="0" cap="none" spc="0" normalizeH="0" noProof="0" dirty="0" smtClean="0">
                <a:ln>
                  <a:noFill/>
                </a:ln>
                <a:solidFill>
                  <a:sysClr val="windowText" lastClr="000000"/>
                </a:solidFill>
                <a:effectLst>
                  <a:glow rad="127000">
                    <a:sysClr val="window" lastClr="FFFFFF">
                      <a:alpha val="75000"/>
                    </a:sysClr>
                  </a:glow>
                </a:effectLst>
                <a:uLnTx/>
                <a:uFillTx/>
                <a:latin typeface="History repeats itself"/>
                <a:ea typeface="ＭＳ 明朝"/>
                <a:cs typeface="Times New Roman"/>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noProof="0" dirty="0" smtClean="0">
                <a:ln>
                  <a:noFill/>
                </a:ln>
                <a:solidFill>
                  <a:sysClr val="windowText" lastClr="000000"/>
                </a:solidFill>
                <a:effectLst>
                  <a:glow rad="127000">
                    <a:sysClr val="window" lastClr="FFFFFF">
                      <a:alpha val="75000"/>
                    </a:sysClr>
                  </a:glow>
                </a:effectLst>
                <a:uLnTx/>
                <a:uFillTx/>
                <a:latin typeface="History repeats itself"/>
                <a:ea typeface="ＭＳ 明朝"/>
                <a:cs typeface="Times New Roman"/>
              </a:rPr>
              <a:t>&amp;</a:t>
            </a:r>
            <a:r>
              <a:rPr kumimoji="0" lang="en-US" sz="6600" b="0" i="0" u="none" strike="noStrike" kern="0" cap="none" spc="0" normalizeH="0" noProof="0" dirty="0" smtClean="0">
                <a:ln>
                  <a:noFill/>
                </a:ln>
                <a:solidFill>
                  <a:sysClr val="windowText" lastClr="000000"/>
                </a:solidFill>
                <a:effectLst>
                  <a:glow rad="127000">
                    <a:sysClr val="window" lastClr="FFFFFF">
                      <a:alpha val="75000"/>
                    </a:sysClr>
                  </a:glow>
                </a:effectLst>
                <a:uLnTx/>
                <a:uFillTx/>
                <a:latin typeface="History repeats itself"/>
                <a:ea typeface="ＭＳ 明朝"/>
                <a:cs typeface="Times New Roman"/>
              </a:rPr>
              <a:t> </a:t>
            </a:r>
            <a:r>
              <a:rPr kumimoji="0" lang="en-US" sz="6000" b="0" i="0" u="none" strike="noStrike" kern="0" cap="none" spc="0" normalizeH="0" noProof="0" dirty="0" smtClean="0">
                <a:ln>
                  <a:noFill/>
                </a:ln>
                <a:solidFill>
                  <a:sysClr val="windowText" lastClr="000000"/>
                </a:solidFill>
                <a:effectLst>
                  <a:glow rad="127000">
                    <a:sysClr val="window" lastClr="FFFFFF">
                      <a:alpha val="75000"/>
                    </a:sysClr>
                  </a:glow>
                </a:effectLst>
                <a:uLnTx/>
                <a:uFillTx/>
                <a:latin typeface="History repeats itself"/>
                <a:ea typeface="ＭＳ 明朝"/>
                <a:cs typeface="Times New Roman"/>
              </a:rPr>
              <a:t>U</a:t>
            </a:r>
            <a:r>
              <a:rPr kumimoji="0" lang="en-US" sz="5800" b="0" i="0" u="none" strike="noStrike" kern="0" cap="none" spc="0" normalizeH="0" noProof="0" dirty="0" smtClean="0">
                <a:ln>
                  <a:noFill/>
                </a:ln>
                <a:solidFill>
                  <a:sysClr val="windowText" lastClr="000000"/>
                </a:solidFill>
                <a:effectLst>
                  <a:glow rad="127000">
                    <a:sysClr val="window" lastClr="FFFFFF">
                      <a:alpha val="75000"/>
                    </a:sysClr>
                  </a:glow>
                </a:effectLst>
                <a:uLnTx/>
                <a:uFillTx/>
                <a:latin typeface="History repeats itself"/>
                <a:ea typeface="ＭＳ 明朝"/>
                <a:cs typeface="Times New Roman"/>
              </a:rPr>
              <a:t>N</a:t>
            </a:r>
            <a:r>
              <a:rPr kumimoji="0" lang="en-US" sz="5400" b="0" i="0" u="none" strike="noStrike" kern="0" cap="none" spc="0" normalizeH="0" noProof="0" dirty="0" smtClean="0">
                <a:ln>
                  <a:noFill/>
                </a:ln>
                <a:solidFill>
                  <a:sysClr val="windowText" lastClr="000000"/>
                </a:solidFill>
                <a:effectLst>
                  <a:glow rad="127000">
                    <a:sysClr val="window" lastClr="FFFFFF">
                      <a:alpha val="75000"/>
                    </a:sysClr>
                  </a:glow>
                </a:effectLst>
                <a:uLnTx/>
                <a:uFillTx/>
                <a:latin typeface="History repeats itself"/>
                <a:ea typeface="ＭＳ 明朝"/>
                <a:cs typeface="Times New Roman"/>
              </a:rPr>
              <a:t>EQ</a:t>
            </a:r>
            <a:r>
              <a:rPr kumimoji="0" lang="en-US" sz="4800" b="0" i="0" u="none" strike="noStrike" kern="0" cap="none" spc="0" normalizeH="0" noProof="0" dirty="0" smtClean="0">
                <a:ln>
                  <a:noFill/>
                </a:ln>
                <a:solidFill>
                  <a:sysClr val="windowText" lastClr="000000"/>
                </a:solidFill>
                <a:effectLst>
                  <a:glow rad="127000">
                    <a:sysClr val="window" lastClr="FFFFFF">
                      <a:alpha val="75000"/>
                    </a:sysClr>
                  </a:glow>
                </a:effectLst>
                <a:uLnTx/>
                <a:uFillTx/>
                <a:latin typeface="History repeats itself"/>
                <a:ea typeface="ＭＳ 明朝"/>
                <a:cs typeface="Times New Roman"/>
              </a:rPr>
              <a:t>UAL</a:t>
            </a:r>
            <a:r>
              <a:rPr kumimoji="0" lang="en-US" sz="4800" b="0" i="0" u="none" strike="noStrike" kern="0" cap="none" spc="0" normalizeH="0" baseline="0" noProof="0" dirty="0">
                <a:ln>
                  <a:noFill/>
                </a:ln>
                <a:solidFill>
                  <a:sysClr val="windowText" lastClr="000000"/>
                </a:solidFill>
                <a:effectLst>
                  <a:glow rad="127000">
                    <a:sysClr val="window" lastClr="FFFFFF">
                      <a:alpha val="75000"/>
                    </a:sysClr>
                  </a:glow>
                </a:effectLst>
                <a:uLnTx/>
                <a:uFillTx/>
                <a:latin typeface="History repeats itself"/>
                <a:ea typeface="ＭＳ 明朝"/>
                <a:cs typeface="Times New Roman"/>
              </a:rPr>
              <a:t> </a:t>
            </a:r>
            <a:endParaRPr kumimoji="0" lang="en-US" sz="1200" b="0" i="0" u="none" strike="noStrike" kern="0" cap="none" spc="0" normalizeH="0" baseline="0" noProof="0" dirty="0">
              <a:ln>
                <a:noFill/>
              </a:ln>
              <a:solidFill>
                <a:sysClr val="windowText" lastClr="000000"/>
              </a:solidFill>
              <a:effectLst/>
              <a:uLnTx/>
              <a:uFillTx/>
              <a:latin typeface="Cambria"/>
              <a:ea typeface="ＭＳ 明朝"/>
              <a:cs typeface="Times New Roman"/>
            </a:endParaRPr>
          </a:p>
        </p:txBody>
      </p:sp>
    </p:spTree>
    <p:extLst>
      <p:ext uri="{BB962C8B-B14F-4D97-AF65-F5344CB8AC3E}">
        <p14:creationId xmlns:p14="http://schemas.microsoft.com/office/powerpoint/2010/main" val="2309619140"/>
      </p:ext>
    </p:extLst>
  </p:cSld>
  <p:clrMapOvr>
    <a:masterClrMapping/>
  </p:clrMapOvr>
  <p:transition spd="med">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neh.gov/files/imagecache/neh_large/humanities/articles/2013_0910_images_12_moton.jpg">
            <a:hlinkClick r:id="rId2"/>
          </p:cNvPr>
          <p:cNvPicPr>
            <a:picLocks noChangeAspect="1" noChangeArrowheads="1"/>
          </p:cNvPicPr>
          <p:nvPr/>
        </p:nvPicPr>
        <p:blipFill>
          <a:blip r:embed="rId3" cstate="print"/>
          <a:srcRect/>
          <a:stretch>
            <a:fillRect/>
          </a:stretch>
        </p:blipFill>
        <p:spPr bwMode="auto">
          <a:xfrm>
            <a:off x="0" y="0"/>
            <a:ext cx="44196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http://www.vahistorical.org/sites/default/files/styles/fullscreen_gallery_image/public/slideshow_image/19.3%20HarrisonSchool%2014'wide.jpg?itok=NbefkQs3">
            <a:hlinkClick r:id="rId4"/>
          </p:cNvPr>
          <p:cNvPicPr>
            <a:picLocks noChangeAspect="1" noChangeArrowheads="1"/>
          </p:cNvPicPr>
          <p:nvPr/>
        </p:nvPicPr>
        <p:blipFill>
          <a:blip r:embed="rId5" cstate="print"/>
          <a:srcRect/>
          <a:stretch>
            <a:fillRect/>
          </a:stretch>
        </p:blipFill>
        <p:spPr bwMode="auto">
          <a:xfrm>
            <a:off x="4495800" y="2988"/>
            <a:ext cx="4648200" cy="6855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3"/>
          <p:cNvSpPr/>
          <p:nvPr/>
        </p:nvSpPr>
        <p:spPr>
          <a:xfrm>
            <a:off x="8077200" y="0"/>
            <a:ext cx="838200" cy="6858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#1</a:t>
            </a:r>
            <a:r>
              <a:rPr lang="en-US" b="1" dirty="0" smtClean="0">
                <a:solidFill>
                  <a:srgbClr val="000000"/>
                </a:solidFill>
              </a:rPr>
              <a:t>. </a:t>
            </a:r>
            <a:endParaRPr lang="en-US" b="1" dirty="0">
              <a:solidFill>
                <a:srgbClr val="000000"/>
              </a:solidFill>
            </a:endParaRPr>
          </a:p>
        </p:txBody>
      </p:sp>
      <p:sp>
        <p:nvSpPr>
          <p:cNvPr id="5" name="Title 1"/>
          <p:cNvSpPr txBox="1">
            <a:spLocks/>
          </p:cNvSpPr>
          <p:nvPr/>
        </p:nvSpPr>
        <p:spPr>
          <a:xfrm>
            <a:off x="0" y="0"/>
            <a:ext cx="8458200" cy="990600"/>
          </a:xfrm>
          <a:prstGeom prst="rect">
            <a:avLst/>
          </a:prstGeom>
          <a:noFill/>
          <a:ln>
            <a:noFill/>
          </a:ln>
          <a:effectLst/>
        </p:spPr>
        <p:style>
          <a:lnRef idx="3">
            <a:schemeClr val="lt1"/>
          </a:lnRef>
          <a:fillRef idx="1">
            <a:schemeClr val="dk1"/>
          </a:fillRef>
          <a:effectRef idx="1">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ct val="90000"/>
              </a:lnSpc>
            </a:pP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75000"/>
                    </a:schemeClr>
                  </a:glow>
                </a:effectLst>
                <a:latin typeface="AntiqueOliNorDReg"/>
                <a:cs typeface="AntiqueOliNorDReg"/>
              </a:rPr>
              <a:t>Contrasting Two Worlds of Education</a:t>
            </a:r>
            <a:r>
              <a:rPr lang="mr-IN"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75000"/>
                    </a:schemeClr>
                  </a:glow>
                </a:effectLst>
                <a:latin typeface="AntiqueOliNorDReg"/>
                <a:cs typeface="AntiqueOliNorDReg"/>
              </a:rPr>
              <a:t>…</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75000"/>
                  </a:schemeClr>
                </a:glow>
              </a:effectLst>
              <a:latin typeface="AntiqueOliNorDReg"/>
              <a:cs typeface="AntiqueOliNorDReg"/>
            </a:endParaRPr>
          </a:p>
        </p:txBody>
      </p:sp>
    </p:spTree>
    <p:extLst>
      <p:ext uri="{BB962C8B-B14F-4D97-AF65-F5344CB8AC3E}">
        <p14:creationId xmlns:p14="http://schemas.microsoft.com/office/powerpoint/2010/main" val="408032828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2050"/>
                            </p:stCondLst>
                            <p:childTnLst>
                              <p:par>
                                <p:cTn id="13" presetID="6" presetClass="entr" presetSubtype="16"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2000" fill="hold"/>
                                        <p:tgtEl>
                                          <p:spTgt spid="4"/>
                                        </p:tgtEl>
                                        <p:attrNameLst>
                                          <p:attrName>ppt_w</p:attrName>
                                        </p:attrNameLst>
                                      </p:cBhvr>
                                      <p:tavLst>
                                        <p:tav tm="0">
                                          <p:val>
                                            <p:strVal val="#ppt_w*0.70"/>
                                          </p:val>
                                        </p:tav>
                                        <p:tav tm="100000">
                                          <p:val>
                                            <p:strVal val="#ppt_w"/>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animEffect transition="in" filter="fade">
                                      <p:cBhvr>
                                        <p:cTn id="20" dur="2000"/>
                                        <p:tgtEl>
                                          <p:spTgt spid="4"/>
                                        </p:tgtEl>
                                      </p:cBhvr>
                                    </p:animEffect>
                                  </p:childTnLst>
                                </p:cTn>
                              </p:par>
                            </p:childTnLst>
                          </p:cTn>
                        </p:par>
                        <p:par>
                          <p:cTn id="21" fill="hold">
                            <p:stCondLst>
                              <p:cond delay="5050"/>
                            </p:stCondLst>
                            <p:childTnLst>
                              <p:par>
                                <p:cTn id="22" presetID="42" presetClass="entr" presetSubtype="0" fill="hold" nodeType="after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anim calcmode="lin" valueType="num">
                                      <p:cBhvr>
                                        <p:cTn id="25" dur="2000" fill="hold"/>
                                        <p:tgtEl>
                                          <p:spTgt spid="7"/>
                                        </p:tgtEl>
                                        <p:attrNameLst>
                                          <p:attrName>ppt_x</p:attrName>
                                        </p:attrNameLst>
                                      </p:cBhvr>
                                      <p:tavLst>
                                        <p:tav tm="0">
                                          <p:val>
                                            <p:strVal val="#ppt_x"/>
                                          </p:val>
                                        </p:tav>
                                        <p:tav tm="100000">
                                          <p:val>
                                            <p:strVal val="#ppt_x"/>
                                          </p:val>
                                        </p:tav>
                                      </p:tavLst>
                                    </p:anim>
                                    <p:anim calcmode="lin" valueType="num">
                                      <p:cBhvr>
                                        <p:cTn id="26" dur="2000" fill="hold"/>
                                        <p:tgtEl>
                                          <p:spTgt spid="7"/>
                                        </p:tgtEl>
                                        <p:attrNameLst>
                                          <p:attrName>ppt_y</p:attrName>
                                        </p:attrNameLst>
                                      </p:cBhvr>
                                      <p:tavLst>
                                        <p:tav tm="0">
                                          <p:val>
                                            <p:strVal val="#ppt_y+.1"/>
                                          </p:val>
                                        </p:tav>
                                        <p:tav tm="100000">
                                          <p:val>
                                            <p:strVal val="#ppt_y"/>
                                          </p:val>
                                        </p:tav>
                                      </p:tavLst>
                                    </p:anim>
                                  </p:childTnLst>
                                </p:cTn>
                              </p:par>
                              <p:par>
                                <p:cTn id="27" presetID="56" presetClass="exit" presetSubtype="0" fill="hold" grpId="1" nodeType="withEffect">
                                  <p:stCondLst>
                                    <p:cond delay="2000"/>
                                  </p:stCondLst>
                                  <p:iterate type="lt">
                                    <p:tmPct val="10000"/>
                                  </p:iterate>
                                  <p:childTnLst>
                                    <p:anim from="(ppt_w)" to="(-ppt_w*2)" calcmode="lin" valueType="num">
                                      <p:cBhvr rctx="PPT">
                                        <p:cTn id="28" dur="500" autoRev="1">
                                          <p:stCondLst>
                                            <p:cond delay="0"/>
                                          </p:stCondLst>
                                        </p:cTn>
                                        <p:tgtEl>
                                          <p:spTgt spid="5"/>
                                        </p:tgtEl>
                                        <p:attrNameLst>
                                          <p:attrName>ppt_w</p:attrName>
                                        </p:attrNameLst>
                                      </p:cBhvr>
                                    </p:anim>
                                    <p:anim by="(ppt_w*0.50)" calcmode="lin" valueType="num">
                                      <p:cBhvr>
                                        <p:cTn id="29" dur="500" decel="50000" autoRev="1">
                                          <p:stCondLst>
                                            <p:cond delay="0"/>
                                          </p:stCondLst>
                                        </p:cTn>
                                        <p:tgtEl>
                                          <p:spTgt spid="5"/>
                                        </p:tgtEl>
                                        <p:attrNameLst>
                                          <p:attrName>ppt_x</p:attrName>
                                        </p:attrNameLst>
                                      </p:cBhvr>
                                    </p:anim>
                                    <p:anim from="(ppt_y)" to="(1+ppt_h/2)" calcmode="lin" valueType="num">
                                      <p:cBhvr>
                                        <p:cTn id="30" dur="1000">
                                          <p:stCondLst>
                                            <p:cond delay="0"/>
                                          </p:stCondLst>
                                        </p:cTn>
                                        <p:tgtEl>
                                          <p:spTgt spid="5"/>
                                        </p:tgtEl>
                                        <p:attrNameLst>
                                          <p:attrName>ppt_y</p:attrName>
                                        </p:attrNameLst>
                                      </p:cBhvr>
                                    </p:anim>
                                    <p:animRot by="21600000">
                                      <p:cBhvr>
                                        <p:cTn id="31" dur="1000">
                                          <p:stCondLst>
                                            <p:cond delay="0"/>
                                          </p:stCondLst>
                                        </p:cTn>
                                        <p:tgtEl>
                                          <p:spTgt spid="5"/>
                                        </p:tgtEl>
                                        <p:attrNameLst>
                                          <p:attrName>r</p:attrName>
                                        </p:attrNameLst>
                                      </p:cBhvr>
                                    </p:animRot>
                                    <p:set>
                                      <p:cBhvr>
                                        <p:cTn id="3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www.lva.virginia.gov/exhibits/brown/images/schoof_building.jpg">
            <a:hlinkClick r:id="rId2"/>
          </p:cNvPr>
          <p:cNvPicPr>
            <a:picLocks noChangeAspect="1" noChangeArrowheads="1"/>
          </p:cNvPicPr>
          <p:nvPr/>
        </p:nvPicPr>
        <p:blipFill>
          <a:blip r:embed="rId3" cstate="print"/>
          <a:srcRect/>
          <a:stretch>
            <a:fillRect/>
          </a:stretch>
        </p:blipFill>
        <p:spPr bwMode="auto">
          <a:xfrm>
            <a:off x="10459" y="0"/>
            <a:ext cx="457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410" name="Picture 2" descr="http://www.archives.gov/education/lessons/davis-case/images/davis-exhibit-1.gif">
            <a:hlinkClick r:id="rId4"/>
          </p:cNvPr>
          <p:cNvPicPr>
            <a:picLocks noChangeAspect="1" noChangeArrowheads="1"/>
          </p:cNvPicPr>
          <p:nvPr/>
        </p:nvPicPr>
        <p:blipFill>
          <a:blip r:embed="rId5" cstate="print"/>
          <a:srcRect/>
          <a:stretch>
            <a:fillRect/>
          </a:stretch>
        </p:blipFill>
        <p:spPr bwMode="auto">
          <a:xfrm>
            <a:off x="4569011" y="0"/>
            <a:ext cx="4592918" cy="6840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Oval 4"/>
          <p:cNvSpPr/>
          <p:nvPr/>
        </p:nvSpPr>
        <p:spPr>
          <a:xfrm>
            <a:off x="8275918" y="0"/>
            <a:ext cx="838200" cy="6858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#2</a:t>
            </a:r>
            <a:r>
              <a:rPr lang="en-US" b="1" dirty="0" smtClean="0">
                <a:solidFill>
                  <a:srgbClr val="000000"/>
                </a:solidFill>
              </a:rPr>
              <a:t>. </a:t>
            </a:r>
            <a:endParaRPr lang="en-US" b="1" dirty="0">
              <a:solidFill>
                <a:srgbClr val="000000"/>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1200" fill="hold">
                                          <p:stCondLst>
                                            <p:cond delay="0"/>
                                          </p:stCondLst>
                                        </p:cTn>
                                        <p:tgtEl>
                                          <p:spTgt spid="9"/>
                                        </p:tgtEl>
                                        <p:attrNameLst>
                                          <p:attrName>ppt_x</p:attrName>
                                        </p:attrNameLst>
                                      </p:cBhvr>
                                    </p:anim>
                                    <p:anim from="0" to="-1.0" calcmode="lin" valueType="num">
                                      <p:cBhvr>
                                        <p:cTn id="8" dur="400" decel="50000" autoRev="1" fill="hold">
                                          <p:stCondLst>
                                            <p:cond delay="1200"/>
                                          </p:stCondLst>
                                        </p:cTn>
                                        <p:tgtEl>
                                          <p:spTgt spid="9"/>
                                        </p:tgtEl>
                                        <p:attrNameLst>
                                          <p:attrName>xshear</p:attrName>
                                        </p:attrNameLst>
                                      </p:cBhvr>
                                    </p:anim>
                                    <p:animScale>
                                      <p:cBhvr>
                                        <p:cTn id="9" dur="400" decel="100000" autoRev="1" fill="hold">
                                          <p:stCondLst>
                                            <p:cond delay="1200"/>
                                          </p:stCondLst>
                                        </p:cTn>
                                        <p:tgtEl>
                                          <p:spTgt spid="9"/>
                                        </p:tgtEl>
                                      </p:cBhvr>
                                      <p:from x="100000" y="100000"/>
                                      <p:to x="80000" y="100000"/>
                                    </p:animScale>
                                    <p:anim by="(#ppt_h/3+#ppt_w*0.1)" calcmode="lin" valueType="num">
                                      <p:cBhvr additive="sum">
                                        <p:cTn id="10" dur="400" decel="100000" autoRev="1" fill="hold">
                                          <p:stCondLst>
                                            <p:cond delay="1200"/>
                                          </p:stCondLst>
                                        </p:cTn>
                                        <p:tgtEl>
                                          <p:spTgt spid="9"/>
                                        </p:tgtEl>
                                        <p:attrNameLst>
                                          <p:attrName>ppt_x</p:attrName>
                                        </p:attrNameLst>
                                      </p:cBhvr>
                                    </p:anim>
                                  </p:childTnLst>
                                </p:cTn>
                              </p:par>
                            </p:childTnLst>
                          </p:cTn>
                        </p:par>
                        <p:par>
                          <p:cTn id="11" fill="hold">
                            <p:stCondLst>
                              <p:cond delay="2000"/>
                            </p:stCondLst>
                            <p:childTnLst>
                              <p:par>
                                <p:cTn id="12" presetID="39" presetClass="entr" presetSubtype="0" accel="100000" fill="hold" nodeType="afterEffect">
                                  <p:stCondLst>
                                    <p:cond delay="0"/>
                                  </p:stCondLst>
                                  <p:childTnLst>
                                    <p:set>
                                      <p:cBhvr>
                                        <p:cTn id="13" dur="1" fill="hold">
                                          <p:stCondLst>
                                            <p:cond delay="0"/>
                                          </p:stCondLst>
                                        </p:cTn>
                                        <p:tgtEl>
                                          <p:spTgt spid="17410"/>
                                        </p:tgtEl>
                                        <p:attrNameLst>
                                          <p:attrName>style.visibility</p:attrName>
                                        </p:attrNameLst>
                                      </p:cBhvr>
                                      <p:to>
                                        <p:strVal val="visible"/>
                                      </p:to>
                                    </p:set>
                                    <p:anim calcmode="lin" valueType="num">
                                      <p:cBhvr>
                                        <p:cTn id="14" dur="1000" fill="hold"/>
                                        <p:tgtEl>
                                          <p:spTgt spid="17410"/>
                                        </p:tgtEl>
                                        <p:attrNameLst>
                                          <p:attrName>ppt_h</p:attrName>
                                        </p:attrNameLst>
                                      </p:cBhvr>
                                      <p:tavLst>
                                        <p:tav tm="0">
                                          <p:val>
                                            <p:strVal val="#ppt_h/20"/>
                                          </p:val>
                                        </p:tav>
                                        <p:tav tm="50000">
                                          <p:val>
                                            <p:strVal val="#ppt_h/20"/>
                                          </p:val>
                                        </p:tav>
                                        <p:tav tm="100000">
                                          <p:val>
                                            <p:strVal val="#ppt_h"/>
                                          </p:val>
                                        </p:tav>
                                      </p:tavLst>
                                    </p:anim>
                                    <p:anim calcmode="lin" valueType="num">
                                      <p:cBhvr>
                                        <p:cTn id="15" dur="1000" fill="hold"/>
                                        <p:tgtEl>
                                          <p:spTgt spid="17410"/>
                                        </p:tgtEl>
                                        <p:attrNameLst>
                                          <p:attrName>ppt_w</p:attrName>
                                        </p:attrNameLst>
                                      </p:cBhvr>
                                      <p:tavLst>
                                        <p:tav tm="0">
                                          <p:val>
                                            <p:strVal val="#ppt_w+.3"/>
                                          </p:val>
                                        </p:tav>
                                        <p:tav tm="50000">
                                          <p:val>
                                            <p:strVal val="#ppt_w+.3"/>
                                          </p:val>
                                        </p:tav>
                                        <p:tav tm="100000">
                                          <p:val>
                                            <p:strVal val="#ppt_w"/>
                                          </p:val>
                                        </p:tav>
                                      </p:tavLst>
                                    </p:anim>
                                    <p:anim calcmode="lin" valueType="num">
                                      <p:cBhvr>
                                        <p:cTn id="16" dur="1000" fill="hold"/>
                                        <p:tgtEl>
                                          <p:spTgt spid="17410"/>
                                        </p:tgtEl>
                                        <p:attrNameLst>
                                          <p:attrName>ppt_x</p:attrName>
                                        </p:attrNameLst>
                                      </p:cBhvr>
                                      <p:tavLst>
                                        <p:tav tm="0">
                                          <p:val>
                                            <p:strVal val="#ppt_x-.3"/>
                                          </p:val>
                                        </p:tav>
                                        <p:tav tm="50000">
                                          <p:val>
                                            <p:strVal val="#ppt_x"/>
                                          </p:val>
                                        </p:tav>
                                        <p:tav tm="100000">
                                          <p:val>
                                            <p:strVal val="#ppt_x"/>
                                          </p:val>
                                        </p:tav>
                                      </p:tavLst>
                                    </p:anim>
                                    <p:anim calcmode="lin" valueType="num">
                                      <p:cBhvr>
                                        <p:cTn id="17" dur="1000" fill="hold"/>
                                        <p:tgtEl>
                                          <p:spTgt spid="17410"/>
                                        </p:tgtEl>
                                        <p:attrNameLst>
                                          <p:attrName>ppt_y</p:attrName>
                                        </p:attrNameLst>
                                      </p:cBhvr>
                                      <p:tavLst>
                                        <p:tav tm="0">
                                          <p:val>
                                            <p:strVal val="#ppt_y"/>
                                          </p:val>
                                        </p:tav>
                                        <p:tav tm="100000">
                                          <p:val>
                                            <p:strVal val="#ppt_y"/>
                                          </p:val>
                                        </p:tav>
                                      </p:tavLst>
                                    </p:anim>
                                  </p:childTnLst>
                                </p:cTn>
                              </p:par>
                              <p:par>
                                <p:cTn id="18" presetID="55"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2000" fill="hold"/>
                                        <p:tgtEl>
                                          <p:spTgt spid="5"/>
                                        </p:tgtEl>
                                        <p:attrNameLst>
                                          <p:attrName>ppt_w</p:attrName>
                                        </p:attrNameLst>
                                      </p:cBhvr>
                                      <p:tavLst>
                                        <p:tav tm="0">
                                          <p:val>
                                            <p:strVal val="#ppt_w*0.70"/>
                                          </p:val>
                                        </p:tav>
                                        <p:tav tm="100000">
                                          <p:val>
                                            <p:strVal val="#ppt_w"/>
                                          </p:val>
                                        </p:tav>
                                      </p:tavLst>
                                    </p:anim>
                                    <p:anim calcmode="lin" valueType="num">
                                      <p:cBhvr>
                                        <p:cTn id="21" dur="2000" fill="hold"/>
                                        <p:tgtEl>
                                          <p:spTgt spid="5"/>
                                        </p:tgtEl>
                                        <p:attrNameLst>
                                          <p:attrName>ppt_h</p:attrName>
                                        </p:attrNameLst>
                                      </p:cBhvr>
                                      <p:tavLst>
                                        <p:tav tm="0">
                                          <p:val>
                                            <p:strVal val="#ppt_h"/>
                                          </p:val>
                                        </p:tav>
                                        <p:tav tm="100000">
                                          <p:val>
                                            <p:strVal val="#ppt_h"/>
                                          </p:val>
                                        </p:tav>
                                      </p:tavLst>
                                    </p:anim>
                                    <p:animEffect transition="in" filter="fade">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Interior, African American schoolhouse"/>
          <p:cNvPicPr>
            <a:picLocks noChangeAspect="1" noChangeArrowheads="1"/>
          </p:cNvPicPr>
          <p:nvPr/>
        </p:nvPicPr>
        <p:blipFill>
          <a:blip r:embed="rId2" cstate="print"/>
          <a:srcRect/>
          <a:stretch>
            <a:fillRect/>
          </a:stretch>
        </p:blipFill>
        <p:spPr bwMode="auto">
          <a:xfrm>
            <a:off x="22412" y="0"/>
            <a:ext cx="45339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386" name="Picture 2" descr="http://1.bp.blogspot.com/-GST3lf0jhw8/T3TqsAOlXhI/AAAAAAAAAEc/jSQbhdAMjXc/s1600/white+school.jpeg"/>
          <p:cNvPicPr>
            <a:picLocks noChangeAspect="1" noChangeArrowheads="1"/>
          </p:cNvPicPr>
          <p:nvPr/>
        </p:nvPicPr>
        <p:blipFill>
          <a:blip r:embed="rId3" cstate="print"/>
          <a:srcRect/>
          <a:stretch>
            <a:fillRect/>
          </a:stretch>
        </p:blipFill>
        <p:spPr bwMode="auto">
          <a:xfrm>
            <a:off x="4572000" y="0"/>
            <a:ext cx="457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al 7"/>
          <p:cNvSpPr/>
          <p:nvPr/>
        </p:nvSpPr>
        <p:spPr>
          <a:xfrm>
            <a:off x="8275918" y="0"/>
            <a:ext cx="838200" cy="6858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#3</a:t>
            </a:r>
            <a:r>
              <a:rPr lang="en-US" b="1" dirty="0" smtClean="0">
                <a:solidFill>
                  <a:srgbClr val="000000"/>
                </a:solidFill>
              </a:rPr>
              <a:t>. </a:t>
            </a:r>
            <a:endParaRPr lang="en-US" b="1" dirty="0">
              <a:solidFill>
                <a:srgbClr val="000000"/>
              </a:solidFill>
            </a:endParaRPr>
          </a:p>
        </p:txBody>
      </p:sp>
      <p:sp>
        <p:nvSpPr>
          <p:cNvPr id="10" name="Title 1"/>
          <p:cNvSpPr txBox="1">
            <a:spLocks/>
          </p:cNvSpPr>
          <p:nvPr/>
        </p:nvSpPr>
        <p:spPr>
          <a:xfrm>
            <a:off x="35859" y="0"/>
            <a:ext cx="8458200" cy="990600"/>
          </a:xfrm>
          <a:prstGeom prst="rect">
            <a:avLst/>
          </a:prstGeom>
          <a:noFill/>
          <a:ln>
            <a:noFill/>
          </a:ln>
          <a:effectLst/>
        </p:spPr>
        <p:style>
          <a:lnRef idx="3">
            <a:schemeClr val="lt1"/>
          </a:lnRef>
          <a:fillRef idx="1">
            <a:schemeClr val="dk1"/>
          </a:fillRef>
          <a:effectRef idx="1">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ct val="90000"/>
              </a:lnSpc>
            </a:pP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75000"/>
                    </a:schemeClr>
                  </a:glow>
                </a:effectLst>
                <a:latin typeface="AntiqueOliNorDReg"/>
                <a:cs typeface="AntiqueOliNorDReg"/>
              </a:rPr>
              <a:t>Let’s go inside</a:t>
            </a:r>
            <a:r>
              <a:rPr lang="mr-IN"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75000"/>
                    </a:schemeClr>
                  </a:glow>
                </a:effectLst>
                <a:latin typeface="AntiqueOliNorDReg"/>
                <a:cs typeface="AntiqueOliNorDReg"/>
              </a:rPr>
              <a:t>…</a:t>
            </a:r>
            <a:endPar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75000"/>
                  </a:schemeClr>
                </a:glow>
              </a:effectLst>
              <a:latin typeface="AntiqueOliNorDReg"/>
              <a:cs typeface="AntiqueOliNorDReg"/>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 calcmode="lin" valueType="num">
                                      <p:cBhvr>
                                        <p:cTn id="9" dur="1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0"/>
                                        </p:tgtEl>
                                      </p:cBhvr>
                                    </p:animEffect>
                                  </p:childTnLst>
                                </p:cTn>
                              </p:par>
                              <p:par>
                                <p:cTn id="12" presetID="56" presetClass="exit" presetSubtype="0" fill="hold" grpId="1" nodeType="withEffect">
                                  <p:stCondLst>
                                    <p:cond delay="3000"/>
                                  </p:stCondLst>
                                  <p:iterate type="lt">
                                    <p:tmPct val="10000"/>
                                  </p:iterate>
                                  <p:childTnLst>
                                    <p:anim from="(ppt_w)" to="(-ppt_w*2)" calcmode="lin" valueType="num">
                                      <p:cBhvr rctx="PPT">
                                        <p:cTn id="13" dur="500" autoRev="1">
                                          <p:stCondLst>
                                            <p:cond delay="0"/>
                                          </p:stCondLst>
                                        </p:cTn>
                                        <p:tgtEl>
                                          <p:spTgt spid="10"/>
                                        </p:tgtEl>
                                        <p:attrNameLst>
                                          <p:attrName>ppt_w</p:attrName>
                                        </p:attrNameLst>
                                      </p:cBhvr>
                                    </p:anim>
                                    <p:anim by="(ppt_w*0.50)" calcmode="lin" valueType="num">
                                      <p:cBhvr>
                                        <p:cTn id="14" dur="500" decel="50000" autoRev="1">
                                          <p:stCondLst>
                                            <p:cond delay="0"/>
                                          </p:stCondLst>
                                        </p:cTn>
                                        <p:tgtEl>
                                          <p:spTgt spid="10"/>
                                        </p:tgtEl>
                                        <p:attrNameLst>
                                          <p:attrName>ppt_x</p:attrName>
                                        </p:attrNameLst>
                                      </p:cBhvr>
                                    </p:anim>
                                    <p:anim from="(ppt_y)" to="(1+ppt_h/2)" calcmode="lin" valueType="num">
                                      <p:cBhvr>
                                        <p:cTn id="15" dur="1000">
                                          <p:stCondLst>
                                            <p:cond delay="0"/>
                                          </p:stCondLst>
                                        </p:cTn>
                                        <p:tgtEl>
                                          <p:spTgt spid="10"/>
                                        </p:tgtEl>
                                        <p:attrNameLst>
                                          <p:attrName>ppt_y</p:attrName>
                                        </p:attrNameLst>
                                      </p:cBhvr>
                                    </p:anim>
                                    <p:animRot by="21600000">
                                      <p:cBhvr>
                                        <p:cTn id="16" dur="1000">
                                          <p:stCondLst>
                                            <p:cond delay="0"/>
                                          </p:stCondLst>
                                        </p:cTn>
                                        <p:tgtEl>
                                          <p:spTgt spid="10"/>
                                        </p:tgtEl>
                                        <p:attrNameLst>
                                          <p:attrName>r</p:attrName>
                                        </p:attrNameLst>
                                      </p:cBhvr>
                                    </p:animRot>
                                    <p:set>
                                      <p:cBhvr>
                                        <p:cTn id="17" dur="1" fill="hold">
                                          <p:stCondLst>
                                            <p:cond delay="999"/>
                                          </p:stCondLst>
                                        </p:cTn>
                                        <p:tgtEl>
                                          <p:spTgt spid="10"/>
                                        </p:tgtEl>
                                        <p:attrNameLst>
                                          <p:attrName>style.visibility</p:attrName>
                                        </p:attrNameLst>
                                      </p:cBhvr>
                                      <p:to>
                                        <p:strVal val="hidden"/>
                                      </p:to>
                                    </p:set>
                                  </p:childTnLst>
                                </p:cTn>
                              </p:par>
                            </p:childTnLst>
                          </p:cTn>
                        </p:par>
                        <p:par>
                          <p:cTn id="18" fill="hold">
                            <p:stCondLst>
                              <p:cond delay="5300"/>
                            </p:stCondLst>
                            <p:childTnLst>
                              <p:par>
                                <p:cTn id="19" presetID="55"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2000" fill="hold"/>
                                        <p:tgtEl>
                                          <p:spTgt spid="8"/>
                                        </p:tgtEl>
                                        <p:attrNameLst>
                                          <p:attrName>ppt_w</p:attrName>
                                        </p:attrNameLst>
                                      </p:cBhvr>
                                      <p:tavLst>
                                        <p:tav tm="0">
                                          <p:val>
                                            <p:strVal val="#ppt_w*0.70"/>
                                          </p:val>
                                        </p:tav>
                                        <p:tav tm="100000">
                                          <p:val>
                                            <p:strVal val="#ppt_w"/>
                                          </p:val>
                                        </p:tav>
                                      </p:tavLst>
                                    </p:anim>
                                    <p:anim calcmode="lin" valueType="num">
                                      <p:cBhvr>
                                        <p:cTn id="22" dur="2000" fill="hold"/>
                                        <p:tgtEl>
                                          <p:spTgt spid="8"/>
                                        </p:tgtEl>
                                        <p:attrNameLst>
                                          <p:attrName>ppt_h</p:attrName>
                                        </p:attrNameLst>
                                      </p:cBhvr>
                                      <p:tavLst>
                                        <p:tav tm="0">
                                          <p:val>
                                            <p:strVal val="#ppt_h"/>
                                          </p:val>
                                        </p:tav>
                                        <p:tav tm="100000">
                                          <p:val>
                                            <p:strVal val="#ppt_h"/>
                                          </p:val>
                                        </p:tav>
                                      </p:tavLst>
                                    </p:anim>
                                    <p:animEffect transition="in" filter="fade">
                                      <p:cBhvr>
                                        <p:cTn id="23" dur="20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6386"/>
                                        </p:tgtEl>
                                        <p:attrNameLst>
                                          <p:attrName>style.visibility</p:attrName>
                                        </p:attrNameLst>
                                      </p:cBhvr>
                                      <p:to>
                                        <p:strVal val="visible"/>
                                      </p:to>
                                    </p:set>
                                    <p:animEffect transition="in" filter="fade">
                                      <p:cBhvr>
                                        <p:cTn id="29" dur="2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coldwar-hms09f.wikispaces.com/file/view/url-1907.jpeg/65942954/350x270/url-1907.jpeg">
            <a:hlinkClick r:id="rId2"/>
          </p:cNvPr>
          <p:cNvPicPr>
            <a:picLocks noChangeAspect="1" noChangeArrowheads="1"/>
          </p:cNvPicPr>
          <p:nvPr/>
        </p:nvPicPr>
        <p:blipFill>
          <a:blip r:embed="rId3" cstate="print"/>
          <a:srcRect/>
          <a:stretch>
            <a:fillRect/>
          </a:stretch>
        </p:blipFill>
        <p:spPr bwMode="auto">
          <a:xfrm>
            <a:off x="0" y="0"/>
            <a:ext cx="457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http://www.saturdayeveningpost.com/wp-content/uploads/satevepost/1957_06_22.jpg">
            <a:hlinkClick r:id="rId4"/>
          </p:cNvPr>
          <p:cNvPicPr>
            <a:picLocks noChangeAspect="1" noChangeArrowheads="1"/>
          </p:cNvPicPr>
          <p:nvPr/>
        </p:nvPicPr>
        <p:blipFill>
          <a:blip r:embed="rId5" cstate="print"/>
          <a:srcRect/>
          <a:stretch>
            <a:fillRect/>
          </a:stretch>
        </p:blipFill>
        <p:spPr bwMode="auto">
          <a:xfrm>
            <a:off x="4572000" y="0"/>
            <a:ext cx="457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al 5"/>
          <p:cNvSpPr/>
          <p:nvPr/>
        </p:nvSpPr>
        <p:spPr>
          <a:xfrm>
            <a:off x="8382000" y="0"/>
            <a:ext cx="732118" cy="6096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#4</a:t>
            </a:r>
            <a:r>
              <a:rPr lang="en-US" b="1" dirty="0" smtClean="0">
                <a:solidFill>
                  <a:srgbClr val="000000"/>
                </a:solidFill>
              </a:rPr>
              <a:t> </a:t>
            </a:r>
            <a:endParaRPr lang="en-US" b="1" dirty="0">
              <a:solidFill>
                <a:srgbClr val="000000"/>
              </a:solidFill>
            </a:endParaRPr>
          </a:p>
        </p:txBody>
      </p:sp>
    </p:spTree>
    <p:extLst>
      <p:ext uri="{BB962C8B-B14F-4D97-AF65-F5344CB8AC3E}">
        <p14:creationId xmlns:p14="http://schemas.microsoft.com/office/powerpoint/2010/main" val="42901622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par>
                                <p:cTn id="10" presetID="18" presetClass="entr" presetSubtype="1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1000"/>
                                        <p:tgtEl>
                                          <p:spTgt spid="4"/>
                                        </p:tgtEl>
                                      </p:cBhvr>
                                    </p:animEffect>
                                  </p:childTnLst>
                                </p:cTn>
                              </p:par>
                            </p:childTnLst>
                          </p:cTn>
                        </p:par>
                        <p:par>
                          <p:cTn id="13" fill="hold">
                            <p:stCondLst>
                              <p:cond delay="2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988" name="Picture 4" descr="http://darrenketchumphotography.files.wordpress.com/2011/12/classroom.jpg"/>
          <p:cNvPicPr>
            <a:picLocks noChangeAspect="1" noChangeArrowheads="1"/>
          </p:cNvPicPr>
          <p:nvPr/>
        </p:nvPicPr>
        <p:blipFill>
          <a:blip r:embed="rId3" cstate="screen">
            <a:lum bright="43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163843" name="Rectangle 3"/>
          <p:cNvSpPr>
            <a:spLocks noGrp="1" noChangeArrowheads="1"/>
          </p:cNvSpPr>
          <p:nvPr>
            <p:ph type="body" idx="1"/>
          </p:nvPr>
        </p:nvSpPr>
        <p:spPr>
          <a:xfrm>
            <a:off x="609600" y="1295400"/>
            <a:ext cx="7696200" cy="3733800"/>
          </a:xfrm>
          <a:gradFill flip="none" rotWithShape="1">
            <a:gsLst>
              <a:gs pos="0">
                <a:schemeClr val="accent5">
                  <a:tint val="50000"/>
                  <a:satMod val="300000"/>
                  <a:alpha val="50000"/>
                </a:schemeClr>
              </a:gs>
              <a:gs pos="35000">
                <a:schemeClr val="accent5">
                  <a:tint val="37000"/>
                  <a:satMod val="300000"/>
                  <a:alpha val="50000"/>
                </a:schemeClr>
              </a:gs>
              <a:gs pos="100000">
                <a:schemeClr val="accent5">
                  <a:tint val="15000"/>
                  <a:satMod val="350000"/>
                  <a:alpha val="50000"/>
                </a:schemeClr>
              </a:gs>
            </a:gsLst>
            <a:lin ang="16200000" scaled="1"/>
            <a:tileRect/>
          </a:gradFill>
          <a:effectLst/>
        </p:spPr>
        <p:style>
          <a:lnRef idx="1">
            <a:schemeClr val="accent5"/>
          </a:lnRef>
          <a:fillRef idx="2">
            <a:schemeClr val="accent5"/>
          </a:fillRef>
          <a:effectRef idx="1">
            <a:schemeClr val="accent5"/>
          </a:effectRef>
          <a:fontRef idx="minor">
            <a:schemeClr val="dk1"/>
          </a:fontRef>
        </p:style>
        <p:txBody>
          <a:bodyPr/>
          <a:lstStyle/>
          <a:p>
            <a:pPr eaLnBrk="1" hangingPunct="1">
              <a:lnSpc>
                <a:spcPct val="90000"/>
              </a:lnSpc>
              <a:defRPr/>
            </a:pPr>
            <a:r>
              <a:rPr lang="en-US" sz="2600" dirty="0" smtClean="0">
                <a:latin typeface="Avenir Heavy"/>
                <a:cs typeface="Avenir Heavy"/>
              </a:rPr>
              <a:t>The system left black schools grossly unequal to whites in almost all respects.</a:t>
            </a:r>
          </a:p>
          <a:p>
            <a:pPr eaLnBrk="1" hangingPunct="1">
              <a:lnSpc>
                <a:spcPct val="90000"/>
              </a:lnSpc>
              <a:buNone/>
              <a:defRPr/>
            </a:pPr>
            <a:endParaRPr lang="en-US" sz="2600" dirty="0" smtClean="0">
              <a:latin typeface="Avenir Heavy"/>
              <a:cs typeface="Avenir Heavy"/>
            </a:endParaRPr>
          </a:p>
          <a:p>
            <a:pPr eaLnBrk="1" hangingPunct="1">
              <a:lnSpc>
                <a:spcPct val="90000"/>
              </a:lnSpc>
              <a:defRPr/>
            </a:pPr>
            <a:r>
              <a:rPr lang="en-US" sz="2600" dirty="0" smtClean="0">
                <a:latin typeface="Avenir Heavy"/>
                <a:cs typeface="Avenir Heavy"/>
              </a:rPr>
              <a:t>Average public expenditures for white schools exceeded expenditures for black schools.</a:t>
            </a:r>
          </a:p>
          <a:p>
            <a:pPr eaLnBrk="1" hangingPunct="1">
              <a:lnSpc>
                <a:spcPct val="90000"/>
              </a:lnSpc>
              <a:buNone/>
              <a:defRPr/>
            </a:pPr>
            <a:endParaRPr lang="en-US" sz="2600" dirty="0" smtClean="0">
              <a:latin typeface="Avenir Heavy"/>
              <a:cs typeface="Avenir Heavy"/>
            </a:endParaRPr>
          </a:p>
          <a:p>
            <a:pPr eaLnBrk="1" hangingPunct="1">
              <a:lnSpc>
                <a:spcPct val="90000"/>
              </a:lnSpc>
              <a:defRPr/>
            </a:pPr>
            <a:r>
              <a:rPr lang="en-US" sz="2600" dirty="0" smtClean="0">
                <a:latin typeface="Avenir Heavy"/>
                <a:cs typeface="Avenir Heavy"/>
              </a:rPr>
              <a:t>Teachers in white schools generally received higher pay than did teachers in black schools.</a:t>
            </a:r>
          </a:p>
          <a:p>
            <a:pPr eaLnBrk="1" hangingPunct="1">
              <a:lnSpc>
                <a:spcPct val="90000"/>
              </a:lnSpc>
              <a:buFontTx/>
              <a:buNone/>
              <a:defRPr/>
            </a:pPr>
            <a:r>
              <a:rPr lang="en-US" sz="2800" b="1" dirty="0" smtClean="0">
                <a:effectLst>
                  <a:outerShdw blurRad="38100" dist="38100" dir="2700000" algn="tl">
                    <a:srgbClr val="C0C0C0"/>
                  </a:outerShdw>
                </a:effectLst>
              </a:rPr>
              <a:t> </a:t>
            </a:r>
          </a:p>
          <a:p>
            <a:pPr eaLnBrk="1" hangingPunct="1">
              <a:lnSpc>
                <a:spcPct val="90000"/>
              </a:lnSpc>
              <a:defRPr/>
            </a:pPr>
            <a:endParaRPr lang="en-US" sz="2800" b="1" dirty="0" smtClean="0">
              <a:effectLst>
                <a:outerShdw blurRad="38100" dist="38100" dir="2700000" algn="tl">
                  <a:srgbClr val="C0C0C0"/>
                </a:outerShdw>
              </a:effectLst>
            </a:endParaRPr>
          </a:p>
        </p:txBody>
      </p:sp>
      <p:sp>
        <p:nvSpPr>
          <p:cNvPr id="163844" name="WordArt 4"/>
          <p:cNvSpPr>
            <a:spLocks noChangeArrowheads="1" noChangeShapeType="1" noTextEdit="1"/>
          </p:cNvSpPr>
          <p:nvPr/>
        </p:nvSpPr>
        <p:spPr bwMode="auto">
          <a:xfrm>
            <a:off x="1524000" y="228601"/>
            <a:ext cx="5257800" cy="762000"/>
          </a:xfrm>
          <a:prstGeom prst="rect">
            <a:avLst/>
          </a:prstGeom>
        </p:spPr>
        <p:txBody>
          <a:bodyPr wrap="none" fromWordArt="1">
            <a:prstTxWarp prst="textPlain">
              <a:avLst>
                <a:gd name="adj" fmla="val 50000"/>
              </a:avLst>
            </a:prstTxWarp>
          </a:bodyPr>
          <a:lstStyle/>
          <a:p>
            <a:pPr algn="ctr"/>
            <a:endParaRPr lang="en-US" sz="4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Narrow"/>
            </a:endParaRPr>
          </a:p>
        </p:txBody>
      </p:sp>
      <p:sp>
        <p:nvSpPr>
          <p:cNvPr id="5" name="Rectangle 4"/>
          <p:cNvSpPr/>
          <p:nvPr/>
        </p:nvSpPr>
        <p:spPr>
          <a:xfrm>
            <a:off x="1095173" y="0"/>
            <a:ext cx="6888124" cy="830997"/>
          </a:xfrm>
          <a:prstGeom prst="rect">
            <a:avLst/>
          </a:prstGeom>
          <a:noFill/>
        </p:spPr>
        <p:txBody>
          <a:bodyPr wrap="none" lIns="91440" tIns="45720" rIns="91440" bIns="45720">
            <a:spAutoFit/>
          </a:bodyPr>
          <a:lstStyle/>
          <a:p>
            <a:pPr algn="ctr"/>
            <a:r>
              <a:rPr lang="en-US" sz="4800" b="1" kern="1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erlin Sans FB Demi" pitchFamily="34" charset="0"/>
              </a:rPr>
              <a:t>Jim </a:t>
            </a:r>
            <a:r>
              <a:rPr lang="en-US" sz="4800" b="1" kern="1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erlin Sans FB Demi" pitchFamily="34" charset="0"/>
              </a:rPr>
              <a:t>Crow &amp; Education </a:t>
            </a:r>
            <a:endParaRPr 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erlin Sans FB Demi" pitchFamily="34" charset="0"/>
            </a:endParaRPr>
          </a:p>
        </p:txBody>
      </p:sp>
      <p:sp>
        <p:nvSpPr>
          <p:cNvPr id="2" name="Rectangle 1"/>
          <p:cNvSpPr/>
          <p:nvPr/>
        </p:nvSpPr>
        <p:spPr>
          <a:xfrm>
            <a:off x="2209800" y="2057400"/>
            <a:ext cx="4572000" cy="1631216"/>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lvl="0" algn="ctr"/>
            <a:r>
              <a:rPr lang="en-US" sz="2000" dirty="0">
                <a:latin typeface="AntiqueOliNorDReg"/>
                <a:cs typeface="AntiqueOliNorDReg"/>
              </a:rPr>
              <a:t>Take note of any </a:t>
            </a:r>
            <a:r>
              <a:rPr lang="en-US" sz="2000" dirty="0" smtClean="0">
                <a:latin typeface="AntiqueOliNorDReg"/>
                <a:cs typeface="AntiqueOliNorDReg"/>
              </a:rPr>
              <a:t>impacts </a:t>
            </a:r>
            <a:r>
              <a:rPr lang="en-US" sz="2000" dirty="0">
                <a:latin typeface="AntiqueOliNorDReg"/>
                <a:cs typeface="AntiqueOliNorDReg"/>
              </a:rPr>
              <a:t>that you did not see in regards to the Jim Crow Laws and education.</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1000"/>
                                        <p:tgtEl>
                                          <p:spTgt spid="2"/>
                                        </p:tgtEl>
                                      </p:cBhvr>
                                    </p:animEffect>
                                    <p:set>
                                      <p:cBhvr>
                                        <p:cTn id="15" dur="1" fill="hold">
                                          <p:stCondLst>
                                            <p:cond delay="999"/>
                                          </p:stCondLst>
                                        </p:cTn>
                                        <p:tgtEl>
                                          <p:spTgt spid="2"/>
                                        </p:tgtEl>
                                        <p:attrNameLst>
                                          <p:attrName>style.visibility</p:attrName>
                                        </p:attrNameLst>
                                      </p:cBhvr>
                                      <p:to>
                                        <p:strVal val="hidden"/>
                                      </p:to>
                                    </p:set>
                                  </p:childTnLst>
                                </p:cTn>
                              </p:par>
                            </p:childTnLst>
                          </p:cTn>
                        </p:par>
                        <p:par>
                          <p:cTn id="16" fill="hold">
                            <p:stCondLst>
                              <p:cond delay="1000"/>
                            </p:stCondLst>
                            <p:childTnLst>
                              <p:par>
                                <p:cTn id="17" presetID="55" presetClass="entr" presetSubtype="0" fill="hold" nodeType="afterEffect">
                                  <p:stCondLst>
                                    <p:cond delay="0"/>
                                  </p:stCondLst>
                                  <p:childTnLst>
                                    <p:set>
                                      <p:cBhvr>
                                        <p:cTn id="18" dur="1" fill="hold">
                                          <p:stCondLst>
                                            <p:cond delay="0"/>
                                          </p:stCondLst>
                                        </p:cTn>
                                        <p:tgtEl>
                                          <p:spTgt spid="163843">
                                            <p:txEl>
                                              <p:pRg st="0" end="0"/>
                                            </p:txEl>
                                          </p:spTgt>
                                        </p:tgtEl>
                                        <p:attrNameLst>
                                          <p:attrName>style.visibility</p:attrName>
                                        </p:attrNameLst>
                                      </p:cBhvr>
                                      <p:to>
                                        <p:strVal val="visible"/>
                                      </p:to>
                                    </p:set>
                                    <p:anim calcmode="lin" valueType="num">
                                      <p:cBhvr>
                                        <p:cTn id="19" dur="1000" fill="hold"/>
                                        <p:tgtEl>
                                          <p:spTgt spid="16384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16384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16384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63843">
                                            <p:txEl>
                                              <p:pRg st="2" end="2"/>
                                            </p:txEl>
                                          </p:spTgt>
                                        </p:tgtEl>
                                        <p:attrNameLst>
                                          <p:attrName>style.visibility</p:attrName>
                                        </p:attrNameLst>
                                      </p:cBhvr>
                                      <p:to>
                                        <p:strVal val="visible"/>
                                      </p:to>
                                    </p:set>
                                    <p:anim calcmode="lin" valueType="num">
                                      <p:cBhvr>
                                        <p:cTn id="26" dur="1000" fill="hold"/>
                                        <p:tgtEl>
                                          <p:spTgt spid="16384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16384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16384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63843">
                                            <p:txEl>
                                              <p:pRg st="4" end="4"/>
                                            </p:txEl>
                                          </p:spTgt>
                                        </p:tgtEl>
                                        <p:attrNameLst>
                                          <p:attrName>style.visibility</p:attrName>
                                        </p:attrNameLst>
                                      </p:cBhvr>
                                      <p:to>
                                        <p:strVal val="visible"/>
                                      </p:to>
                                    </p:set>
                                    <p:anim calcmode="lin" valueType="num">
                                      <p:cBhvr>
                                        <p:cTn id="33" dur="1000" fill="hold"/>
                                        <p:tgtEl>
                                          <p:spTgt spid="163843">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163843">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1638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988" name="Picture 4" descr="http://darrenketchumphotography.files.wordpress.com/2011/12/classroom.jpg"/>
          <p:cNvPicPr>
            <a:picLocks noChangeAspect="1" noChangeArrowheads="1"/>
          </p:cNvPicPr>
          <p:nvPr/>
        </p:nvPicPr>
        <p:blipFill>
          <a:blip r:embed="rId3" cstate="screen">
            <a:lum bright="43000"/>
            <a:extLst>
              <a:ext uri="{28A0092B-C50C-407E-A947-70E740481C1C}">
                <a14:useLocalDpi xmlns:a14="http://schemas.microsoft.com/office/drawing/2010/main"/>
              </a:ext>
            </a:extLst>
          </a:blip>
          <a:srcRect/>
          <a:stretch>
            <a:fillRect/>
          </a:stretch>
        </p:blipFill>
        <p:spPr bwMode="auto">
          <a:xfrm>
            <a:off x="-3013" y="0"/>
            <a:ext cx="9144000" cy="6858000"/>
          </a:xfrm>
          <a:prstGeom prst="rect">
            <a:avLst/>
          </a:prstGeom>
          <a:noFill/>
        </p:spPr>
      </p:pic>
      <p:sp>
        <p:nvSpPr>
          <p:cNvPr id="163843" name="Rectangle 3"/>
          <p:cNvSpPr>
            <a:spLocks noGrp="1" noChangeArrowheads="1"/>
          </p:cNvSpPr>
          <p:nvPr>
            <p:ph type="body" idx="1"/>
          </p:nvPr>
        </p:nvSpPr>
        <p:spPr>
          <a:xfrm>
            <a:off x="609600" y="1295400"/>
            <a:ext cx="7696200" cy="4495800"/>
          </a:xfrm>
          <a:gradFill flip="none" rotWithShape="1">
            <a:gsLst>
              <a:gs pos="0">
                <a:schemeClr val="accent5">
                  <a:tint val="50000"/>
                  <a:satMod val="300000"/>
                  <a:alpha val="50000"/>
                </a:schemeClr>
              </a:gs>
              <a:gs pos="35000">
                <a:schemeClr val="accent5">
                  <a:tint val="37000"/>
                  <a:satMod val="300000"/>
                  <a:alpha val="50000"/>
                </a:schemeClr>
              </a:gs>
              <a:gs pos="100000">
                <a:schemeClr val="accent5">
                  <a:tint val="15000"/>
                  <a:satMod val="350000"/>
                  <a:alpha val="5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lstStyle/>
          <a:p>
            <a:pPr eaLnBrk="1" hangingPunct="1">
              <a:lnSpc>
                <a:spcPct val="90000"/>
              </a:lnSpc>
              <a:defRPr/>
            </a:pPr>
            <a:r>
              <a:rPr lang="en-US" sz="2600" dirty="0">
                <a:latin typeface="Avenir Heavy"/>
                <a:cs typeface="Avenir Heavy"/>
              </a:rPr>
              <a:t>The conditions of black schools were substandard due to the over crowding, lack of supplies, poorly constructed schoolhouses &amp; poorly trained teachers.</a:t>
            </a:r>
          </a:p>
          <a:p>
            <a:pPr eaLnBrk="1" hangingPunct="1">
              <a:lnSpc>
                <a:spcPct val="90000"/>
              </a:lnSpc>
              <a:defRPr/>
            </a:pPr>
            <a:endParaRPr lang="en-US" sz="2600" dirty="0">
              <a:latin typeface="Avenir Heavy"/>
              <a:cs typeface="Avenir Heavy"/>
            </a:endParaRPr>
          </a:p>
          <a:p>
            <a:pPr eaLnBrk="1" hangingPunct="1">
              <a:lnSpc>
                <a:spcPct val="90000"/>
              </a:lnSpc>
              <a:defRPr/>
            </a:pPr>
            <a:r>
              <a:rPr lang="en-US" sz="2600" dirty="0">
                <a:latin typeface="Avenir Heavy"/>
                <a:cs typeface="Avenir Heavy"/>
              </a:rPr>
              <a:t>Segregated education was designed to confine these children to a subservient role in society and second-class citizenship</a:t>
            </a:r>
            <a:r>
              <a:rPr lang="en-US" sz="2600" dirty="0" smtClean="0">
                <a:latin typeface="Avenir Heavy"/>
                <a:cs typeface="Avenir Heavy"/>
              </a:rPr>
              <a:t>.</a:t>
            </a:r>
          </a:p>
          <a:p>
            <a:pPr marL="0" indent="0" eaLnBrk="1" hangingPunct="1">
              <a:lnSpc>
                <a:spcPct val="90000"/>
              </a:lnSpc>
              <a:buNone/>
              <a:defRPr/>
            </a:pPr>
            <a:endParaRPr lang="en-US" sz="2600" dirty="0">
              <a:latin typeface="Avenir Heavy"/>
              <a:cs typeface="Avenir Heavy"/>
            </a:endParaRPr>
          </a:p>
          <a:p>
            <a:pPr eaLnBrk="1" hangingPunct="1">
              <a:lnSpc>
                <a:spcPct val="90000"/>
              </a:lnSpc>
              <a:defRPr/>
            </a:pPr>
            <a:r>
              <a:rPr lang="en-US" sz="2600" dirty="0" smtClean="0">
                <a:latin typeface="Avenir Heavy"/>
                <a:cs typeface="Avenir Heavy"/>
              </a:rPr>
              <a:t>This </a:t>
            </a:r>
            <a:r>
              <a:rPr lang="en-US" sz="2600" dirty="0">
                <a:latin typeface="Avenir Heavy"/>
                <a:cs typeface="Avenir Heavy"/>
              </a:rPr>
              <a:t>left millions of black children at a great </a:t>
            </a:r>
            <a:r>
              <a:rPr lang="en-US" sz="2600" dirty="0" smtClean="0">
                <a:latin typeface="Avenir Heavy"/>
                <a:cs typeface="Avenir Heavy"/>
              </a:rPr>
              <a:t>disadvantage. </a:t>
            </a:r>
            <a:endParaRPr lang="en-US" sz="2600" dirty="0">
              <a:latin typeface="Avenir Heavy"/>
              <a:cs typeface="Avenir Heavy"/>
            </a:endParaRPr>
          </a:p>
          <a:p>
            <a:pPr marL="0" indent="0" eaLnBrk="1" hangingPunct="1">
              <a:lnSpc>
                <a:spcPct val="90000"/>
              </a:lnSpc>
              <a:buNone/>
              <a:defRPr/>
            </a:pPr>
            <a:endParaRPr lang="en-US" sz="2600" b="1" dirty="0">
              <a:latin typeface="Avenir Heavy"/>
              <a:cs typeface="Avenir Heavy"/>
            </a:endParaRPr>
          </a:p>
        </p:txBody>
      </p:sp>
      <p:sp>
        <p:nvSpPr>
          <p:cNvPr id="163844" name="WordArt 4"/>
          <p:cNvSpPr>
            <a:spLocks noChangeArrowheads="1" noChangeShapeType="1" noTextEdit="1"/>
          </p:cNvSpPr>
          <p:nvPr/>
        </p:nvSpPr>
        <p:spPr bwMode="auto">
          <a:xfrm>
            <a:off x="1524000" y="228601"/>
            <a:ext cx="5257800" cy="762000"/>
          </a:xfrm>
          <a:prstGeom prst="rect">
            <a:avLst/>
          </a:prstGeom>
        </p:spPr>
        <p:txBody>
          <a:bodyPr wrap="none" fromWordArt="1">
            <a:prstTxWarp prst="textPlain">
              <a:avLst>
                <a:gd name="adj" fmla="val 50000"/>
              </a:avLst>
            </a:prstTxWarp>
          </a:bodyPr>
          <a:lstStyle/>
          <a:p>
            <a:pPr algn="ctr"/>
            <a:endParaRPr lang="en-US" sz="4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Narrow"/>
            </a:endParaRPr>
          </a:p>
        </p:txBody>
      </p:sp>
      <p:sp>
        <p:nvSpPr>
          <p:cNvPr id="5" name="Rectangle 4"/>
          <p:cNvSpPr/>
          <p:nvPr/>
        </p:nvSpPr>
        <p:spPr>
          <a:xfrm>
            <a:off x="1095173" y="0"/>
            <a:ext cx="6888124" cy="830997"/>
          </a:xfrm>
          <a:prstGeom prst="rect">
            <a:avLst/>
          </a:prstGeom>
          <a:noFill/>
        </p:spPr>
        <p:txBody>
          <a:bodyPr wrap="none" lIns="91440" tIns="45720" rIns="91440" bIns="45720">
            <a:spAutoFit/>
          </a:bodyPr>
          <a:lstStyle/>
          <a:p>
            <a:pPr algn="ctr"/>
            <a:r>
              <a:rPr lang="en-US" sz="4800" b="1" kern="1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erlin Sans FB Demi" pitchFamily="34" charset="0"/>
              </a:rPr>
              <a:t>Jim </a:t>
            </a:r>
            <a:r>
              <a:rPr lang="en-US" sz="4800" b="1" kern="1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erlin Sans FB Demi" pitchFamily="34" charset="0"/>
              </a:rPr>
              <a:t>Crow &amp; Education </a:t>
            </a:r>
            <a:endParaRPr 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erlin Sans FB Demi" pitchFamily="34" charset="0"/>
            </a:endParaRPr>
          </a:p>
        </p:txBody>
      </p:sp>
    </p:spTree>
    <p:extLst>
      <p:ext uri="{BB962C8B-B14F-4D97-AF65-F5344CB8AC3E}">
        <p14:creationId xmlns:p14="http://schemas.microsoft.com/office/powerpoint/2010/main" val="2366425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anim calcmode="lin" valueType="num">
                                      <p:cBhvr>
                                        <p:cTn id="7" dur="1000" fill="hold"/>
                                        <p:tgtEl>
                                          <p:spTgt spid="16384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6384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6384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63843">
                                            <p:txEl>
                                              <p:pRg st="2" end="2"/>
                                            </p:txEl>
                                          </p:spTgt>
                                        </p:tgtEl>
                                        <p:attrNameLst>
                                          <p:attrName>style.visibility</p:attrName>
                                        </p:attrNameLst>
                                      </p:cBhvr>
                                      <p:to>
                                        <p:strVal val="visible"/>
                                      </p:to>
                                    </p:set>
                                    <p:anim calcmode="lin" valueType="num">
                                      <p:cBhvr>
                                        <p:cTn id="14" dur="1000" fill="hold"/>
                                        <p:tgtEl>
                                          <p:spTgt spid="16384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6384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6384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63843">
                                            <p:txEl>
                                              <p:pRg st="4" end="4"/>
                                            </p:txEl>
                                          </p:spTgt>
                                        </p:tgtEl>
                                        <p:attrNameLst>
                                          <p:attrName>style.visibility</p:attrName>
                                        </p:attrNameLst>
                                      </p:cBhvr>
                                      <p:to>
                                        <p:strVal val="visible"/>
                                      </p:to>
                                    </p:set>
                                    <p:anim calcmode="lin" valueType="num">
                                      <p:cBhvr>
                                        <p:cTn id="21" dur="1000" fill="hold"/>
                                        <p:tgtEl>
                                          <p:spTgt spid="163843">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163843">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1638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76"/>
            <a:ext cx="9144000" cy="6852024"/>
          </a:xfrm>
          <a:prstGeom prst="rect">
            <a:avLst/>
          </a:prstGeom>
        </p:spPr>
      </p:pic>
      <p:pic>
        <p:nvPicPr>
          <p:cNvPr id="3" name="Picture 2"/>
          <p:cNvPicPr>
            <a:picLocks noChangeAspect="1"/>
          </p:cNvPicPr>
          <p:nvPr/>
        </p:nvPicPr>
        <p:blipFill rotWithShape="1">
          <a:blip r:embed="rId3"/>
          <a:srcRect r="5656"/>
          <a:stretch/>
        </p:blipFill>
        <p:spPr>
          <a:xfrm>
            <a:off x="0" y="1494"/>
            <a:ext cx="4191000" cy="6886389"/>
          </a:xfrm>
          <a:prstGeom prst="rect">
            <a:avLst/>
          </a:prstGeom>
          <a:ln>
            <a:solidFill>
              <a:schemeClr val="tx1"/>
            </a:solidFill>
          </a:ln>
        </p:spPr>
      </p:pic>
      <p:pic>
        <p:nvPicPr>
          <p:cNvPr id="5" name="Picture 4"/>
          <p:cNvPicPr>
            <a:picLocks noChangeAspect="1"/>
          </p:cNvPicPr>
          <p:nvPr/>
        </p:nvPicPr>
        <p:blipFill rotWithShape="1">
          <a:blip r:embed="rId4"/>
          <a:srcRect l="24275" t="4793" r="5066" b="6101"/>
          <a:stretch/>
        </p:blipFill>
        <p:spPr>
          <a:xfrm>
            <a:off x="4182035" y="2988"/>
            <a:ext cx="4961965" cy="6858000"/>
          </a:xfrm>
          <a:prstGeom prst="rect">
            <a:avLst/>
          </a:prstGeom>
          <a:ln>
            <a:solidFill>
              <a:srgbClr val="000000"/>
            </a:solidFill>
          </a:ln>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9402" b="100000" l="98" r="99805">
                        <a14:foregroundMark x1="72266" y1="13960" x2="67676" y2="14672"/>
                        <a14:foregroundMark x1="95703" y1="15100" x2="98730" y2="72507"/>
                        <a14:foregroundMark x1="90723" y1="38462" x2="90723" y2="38462"/>
                        <a14:foregroundMark x1="3125" y1="52991" x2="20703" y2="89744"/>
                        <a14:foregroundMark x1="9961" y1="20798" x2="4395" y2="22222"/>
                        <a14:backgroundMark x1="15820" y1="19658" x2="977" y2="17949"/>
                        <a14:backgroundMark x1="13770" y1="22792" x2="11719" y2="23647"/>
                        <a14:backgroundMark x1="81738" y1="14387" x2="81738" y2="29202"/>
                      </a14:backgroundRemoval>
                    </a14:imgEffect>
                  </a14:imgLayer>
                </a14:imgProps>
              </a:ext>
            </a:extLst>
          </a:blip>
          <a:stretch>
            <a:fillRect/>
          </a:stretch>
        </p:blipFill>
        <p:spPr>
          <a:xfrm>
            <a:off x="-37353" y="589359"/>
            <a:ext cx="9144000" cy="6268641"/>
          </a:xfrm>
          <a:prstGeom prst="rect">
            <a:avLst/>
          </a:prstGeom>
        </p:spPr>
      </p:pic>
      <p:sp>
        <p:nvSpPr>
          <p:cNvPr id="4" name="Rectangle 3"/>
          <p:cNvSpPr/>
          <p:nvPr/>
        </p:nvSpPr>
        <p:spPr>
          <a:xfrm>
            <a:off x="0" y="5429917"/>
            <a:ext cx="9144000" cy="1428083"/>
          </a:xfrm>
          <a:prstGeom prst="rect">
            <a:avLst/>
          </a:prstGeom>
          <a:solidFill>
            <a:schemeClr val="dk1">
              <a:alpha val="44000"/>
            </a:schemeClr>
          </a:solidFill>
        </p:spPr>
        <p:style>
          <a:lnRef idx="3">
            <a:schemeClr val="lt1"/>
          </a:lnRef>
          <a:fillRef idx="1">
            <a:schemeClr val="dk1"/>
          </a:fillRef>
          <a:effectRef idx="1">
            <a:schemeClr val="dk1"/>
          </a:effectRef>
          <a:fontRef idx="minor">
            <a:schemeClr val="lt1"/>
          </a:fontRef>
        </p:style>
        <p:txBody>
          <a:bodyPr wrap="square">
            <a:spAutoFit/>
          </a:bodyPr>
          <a:lstStyle/>
          <a:p>
            <a:pPr marL="342900" indent="-342900">
              <a:lnSpc>
                <a:spcPct val="90000"/>
              </a:lnSpc>
              <a:buFont typeface="Arial"/>
              <a:buChar char="•"/>
            </a:pPr>
            <a:r>
              <a:rPr lang="en-US" sz="2400" b="1" dirty="0" smtClean="0">
                <a:latin typeface="Calibri"/>
                <a:cs typeface="Calibri"/>
              </a:rPr>
              <a:t>African </a:t>
            </a:r>
            <a:r>
              <a:rPr lang="en-US" sz="2400" b="1" dirty="0">
                <a:latin typeface="Calibri"/>
                <a:cs typeface="Calibri"/>
              </a:rPr>
              <a:t>American educational institutions </a:t>
            </a:r>
            <a:r>
              <a:rPr lang="en-US" sz="2400" b="1" dirty="0" smtClean="0">
                <a:latin typeface="Calibri"/>
                <a:cs typeface="Calibri"/>
              </a:rPr>
              <a:t>were funded </a:t>
            </a:r>
            <a:r>
              <a:rPr lang="en-US" sz="2400" b="1" dirty="0">
                <a:latin typeface="Calibri"/>
                <a:cs typeface="Calibri"/>
              </a:rPr>
              <a:t>by a variety of sources, including black churches, white churches, local </a:t>
            </a:r>
            <a:r>
              <a:rPr lang="en-US" sz="2400" b="1" dirty="0" smtClean="0">
                <a:latin typeface="Calibri"/>
                <a:cs typeface="Calibri"/>
              </a:rPr>
              <a:t>community fundraisers</a:t>
            </a:r>
            <a:r>
              <a:rPr lang="en-US" sz="2400" b="1" dirty="0">
                <a:latin typeface="Calibri"/>
                <a:cs typeface="Calibri"/>
              </a:rPr>
              <a:t>, state governments, and northern philanthropists.</a:t>
            </a:r>
          </a:p>
        </p:txBody>
      </p:sp>
      <p:sp>
        <p:nvSpPr>
          <p:cNvPr id="6" name="Rectangle 5"/>
          <p:cNvSpPr/>
          <p:nvPr/>
        </p:nvSpPr>
        <p:spPr>
          <a:xfrm>
            <a:off x="32871" y="5429917"/>
            <a:ext cx="9144000" cy="1428083"/>
          </a:xfrm>
          <a:prstGeom prst="rect">
            <a:avLst/>
          </a:prstGeom>
          <a:solidFill>
            <a:schemeClr val="dk1">
              <a:alpha val="46000"/>
            </a:schemeClr>
          </a:solidFill>
        </p:spPr>
        <p:style>
          <a:lnRef idx="3">
            <a:schemeClr val="lt1"/>
          </a:lnRef>
          <a:fillRef idx="1">
            <a:schemeClr val="dk1"/>
          </a:fillRef>
          <a:effectRef idx="1">
            <a:schemeClr val="dk1"/>
          </a:effectRef>
          <a:fontRef idx="minor">
            <a:schemeClr val="lt1"/>
          </a:fontRef>
        </p:style>
        <p:txBody>
          <a:bodyPr wrap="square">
            <a:spAutoFit/>
          </a:bodyPr>
          <a:lstStyle/>
          <a:p>
            <a:pPr marL="342900" indent="-342900">
              <a:lnSpc>
                <a:spcPct val="90000"/>
              </a:lnSpc>
              <a:buFont typeface="Arial"/>
              <a:buChar char="•"/>
            </a:pPr>
            <a:r>
              <a:rPr lang="en-US" sz="2400" b="1" dirty="0">
                <a:latin typeface="Calibri"/>
                <a:cs typeface="Calibri"/>
              </a:rPr>
              <a:t>Despite these challenges, the commitment of African American teachers and parents to education never faltered. They established a tradition of educational self-help and were among the first southerners to campaign for universal public education. </a:t>
            </a:r>
          </a:p>
        </p:txBody>
      </p:sp>
    </p:spTree>
    <p:extLst>
      <p:ext uri="{BB962C8B-B14F-4D97-AF65-F5344CB8AC3E}">
        <p14:creationId xmlns:p14="http://schemas.microsoft.com/office/powerpoint/2010/main" val="171307966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1" nodeType="clickEffect">
                                  <p:stCondLst>
                                    <p:cond delay="0"/>
                                  </p:stCondLst>
                                  <p:childTnLst>
                                    <p:animEffect transition="out" filter="barn(inVertical)">
                                      <p:cBhvr>
                                        <p:cTn id="13" dur="2000"/>
                                        <p:tgtEl>
                                          <p:spTgt spid="6"/>
                                        </p:tgtEl>
                                      </p:cBhvr>
                                    </p:animEffect>
                                    <p:set>
                                      <p:cBhvr>
                                        <p:cTn id="14" dur="1" fill="hold">
                                          <p:stCondLst>
                                            <p:cond delay="1999"/>
                                          </p:stCondLst>
                                        </p:cTn>
                                        <p:tgtEl>
                                          <p:spTgt spid="6"/>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3000"/>
                                        <p:tgtEl>
                                          <p:spTgt spid="7"/>
                                        </p:tgtEl>
                                      </p:cBhvr>
                                    </p:animEffect>
                                    <p:anim calcmode="lin" valueType="num">
                                      <p:cBhvr>
                                        <p:cTn id="17" dur="3000"/>
                                        <p:tgtEl>
                                          <p:spTgt spid="7"/>
                                        </p:tgtEl>
                                        <p:attrNameLst>
                                          <p:attrName>ppt_x</p:attrName>
                                        </p:attrNameLst>
                                      </p:cBhvr>
                                      <p:tavLst>
                                        <p:tav tm="0">
                                          <p:val>
                                            <p:strVal val="ppt_x"/>
                                          </p:val>
                                        </p:tav>
                                        <p:tav tm="100000">
                                          <p:val>
                                            <p:strVal val="ppt_x"/>
                                          </p:val>
                                        </p:tav>
                                      </p:tavLst>
                                    </p:anim>
                                    <p:anim calcmode="lin" valueType="num">
                                      <p:cBhvr>
                                        <p:cTn id="18" dur="3000"/>
                                        <p:tgtEl>
                                          <p:spTgt spid="7"/>
                                        </p:tgtEl>
                                        <p:attrNameLst>
                                          <p:attrName>ppt_y</p:attrName>
                                        </p:attrNameLst>
                                      </p:cBhvr>
                                      <p:tavLst>
                                        <p:tav tm="0">
                                          <p:val>
                                            <p:strVal val="ppt_y"/>
                                          </p:val>
                                        </p:tav>
                                        <p:tav tm="100000">
                                          <p:val>
                                            <p:strVal val="ppt_y+.1"/>
                                          </p:val>
                                        </p:tav>
                                      </p:tavLst>
                                    </p:anim>
                                    <p:set>
                                      <p:cBhvr>
                                        <p:cTn id="19" dur="1" fill="hold">
                                          <p:stCondLst>
                                            <p:cond delay="2999"/>
                                          </p:stCondLst>
                                        </p:cTn>
                                        <p:tgtEl>
                                          <p:spTgt spid="7"/>
                                        </p:tgtEl>
                                        <p:attrNameLst>
                                          <p:attrName>style.visibility</p:attrName>
                                        </p:attrNameLst>
                                      </p:cBhvr>
                                      <p:to>
                                        <p:strVal val="hidden"/>
                                      </p:to>
                                    </p:se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0"/>
                                        <p:tgtEl>
                                          <p:spTgt spid="3"/>
                                        </p:tgtEl>
                                      </p:cBhvr>
                                    </p:animEffect>
                                  </p:childTnLst>
                                </p:cTn>
                              </p:par>
                              <p:par>
                                <p:cTn id="24" presetID="10" presetClass="entr" presetSubtype="0"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0"/>
                                        <p:tgtEl>
                                          <p:spTgt spid="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me Travel Sound Eff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Title 1"/>
          <p:cNvSpPr>
            <a:spLocks noGrp="1"/>
          </p:cNvSpPr>
          <p:nvPr>
            <p:ph type="title"/>
          </p:nvPr>
        </p:nvSpPr>
        <p:spPr>
          <a:xfrm>
            <a:off x="914400" y="2514600"/>
            <a:ext cx="6858000" cy="1143000"/>
          </a:xfrm>
        </p:spPr>
        <p:txBody>
          <a:bodyPr>
            <a:noAutofit/>
          </a:bodyPr>
          <a:lstStyle/>
          <a:p>
            <a:r>
              <a:rPr lang="en-US" sz="6600" b="1" dirty="0" smtClean="0">
                <a:ln w="17780" cmpd="sng">
                  <a:solidFill>
                    <a:srgbClr val="FFFFFF"/>
                  </a:solidFill>
                  <a:prstDash val="solid"/>
                  <a:miter lim="800000"/>
                </a:ln>
                <a:solidFill>
                  <a:schemeClr val="bg1"/>
                </a:solidFill>
                <a:effectLst>
                  <a:outerShdw blurRad="50800" algn="tl" rotWithShape="0">
                    <a:srgbClr val="000000"/>
                  </a:outerShdw>
                </a:effectLst>
                <a:latin typeface="Iowan Old Style Black"/>
                <a:cs typeface="Iowan Old Style Black"/>
              </a:rPr>
              <a:t>Jumping ahead to current day</a:t>
            </a:r>
            <a:r>
              <a:rPr lang="en-US" sz="6600" b="1" dirty="0" smtClean="0">
                <a:ln w="17780" cmpd="sng">
                  <a:solidFill>
                    <a:srgbClr val="FFFFFF"/>
                  </a:solidFill>
                  <a:prstDash val="solid"/>
                  <a:miter lim="800000"/>
                </a:ln>
                <a:solidFill>
                  <a:srgbClr val="FFFFFF"/>
                </a:solidFill>
                <a:effectLst>
                  <a:outerShdw blurRad="50800" algn="tl" rotWithShape="0">
                    <a:srgbClr val="000000"/>
                  </a:outerShdw>
                </a:effectLst>
                <a:latin typeface="Iowan Old Style Black"/>
                <a:cs typeface="Iowan Old Style Black"/>
              </a:rPr>
              <a:t>…</a:t>
            </a:r>
            <a:endParaRPr lang="en-US" sz="6600" b="1" dirty="0">
              <a:ln w="17780" cmpd="sng">
                <a:solidFill>
                  <a:srgbClr val="FFFFFF"/>
                </a:solidFill>
                <a:prstDash val="solid"/>
                <a:miter lim="800000"/>
              </a:ln>
              <a:solidFill>
                <a:srgbClr val="FFFFFF"/>
              </a:solidFill>
              <a:effectLst>
                <a:outerShdw blurRad="50800" algn="tl" rotWithShape="0">
                  <a:srgbClr val="000000"/>
                </a:outerShdw>
              </a:effectLst>
              <a:latin typeface="Iowan Old Style Black"/>
              <a:cs typeface="Iowan Old Style Black"/>
            </a:endParaRPr>
          </a:p>
        </p:txBody>
      </p:sp>
    </p:spTree>
    <p:extLst>
      <p:ext uri="{BB962C8B-B14F-4D97-AF65-F5344CB8AC3E}">
        <p14:creationId xmlns:p14="http://schemas.microsoft.com/office/powerpoint/2010/main" val="3096227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7"/>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fltVal val="0"/>
                                          </p:val>
                                        </p:tav>
                                        <p:tav tm="100000">
                                          <p:val>
                                            <p:strVal val="#ppt_h"/>
                                          </p:val>
                                        </p:tav>
                                      </p:tavLst>
                                    </p:anim>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56000"/>
          </a:blip>
          <a:stretch>
            <a:fillRect/>
          </a:stretch>
        </p:blipFill>
        <p:spPr>
          <a:xfrm>
            <a:off x="0" y="0"/>
            <a:ext cx="9144000" cy="6858000"/>
          </a:xfrm>
          <a:prstGeom prst="rect">
            <a:avLst/>
          </a:prstGeom>
        </p:spPr>
      </p:pic>
      <p:sp>
        <p:nvSpPr>
          <p:cNvPr id="3" name="Content Placeholder 2"/>
          <p:cNvSpPr>
            <a:spLocks noGrp="1"/>
          </p:cNvSpPr>
          <p:nvPr>
            <p:ph idx="1"/>
          </p:nvPr>
        </p:nvSpPr>
        <p:spPr>
          <a:xfrm>
            <a:off x="609600" y="1981200"/>
            <a:ext cx="7696200" cy="3657600"/>
          </a:xfrm>
        </p:spPr>
        <p:txBody>
          <a:bodyPr/>
          <a:lstStyle/>
          <a:p>
            <a:r>
              <a:rPr lang="en-US" b="1" dirty="0" smtClean="0">
                <a:latin typeface="Avenir Heavy"/>
                <a:cs typeface="Avenir Heavy"/>
              </a:rPr>
              <a:t>Do you think public schools today in America are relatively ‘equal’? </a:t>
            </a:r>
          </a:p>
          <a:p>
            <a:pPr>
              <a:buNone/>
            </a:pPr>
            <a:endParaRPr lang="en-US" b="1" dirty="0" smtClean="0">
              <a:latin typeface="Avenir Heavy"/>
              <a:cs typeface="Avenir Heavy"/>
            </a:endParaRPr>
          </a:p>
          <a:p>
            <a:r>
              <a:rPr lang="en-US" b="1" dirty="0" smtClean="0">
                <a:latin typeface="Avenir Heavy"/>
                <a:cs typeface="Avenir Heavy"/>
              </a:rPr>
              <a:t>If not, why aren’t they</a:t>
            </a:r>
            <a:r>
              <a:rPr lang="en-US" b="1" dirty="0">
                <a:latin typeface="Avenir Heavy"/>
                <a:cs typeface="Avenir Heavy"/>
              </a:rPr>
              <a:t>?</a:t>
            </a:r>
            <a:r>
              <a:rPr lang="en-US" b="1" dirty="0" smtClean="0">
                <a:latin typeface="Avenir Heavy"/>
                <a:cs typeface="Avenir Heavy"/>
              </a:rPr>
              <a:t> And should they be?</a:t>
            </a:r>
            <a:endParaRPr lang="en-US" b="1" dirty="0">
              <a:latin typeface="Avenir Heavy"/>
              <a:cs typeface="Avenir Heavy"/>
            </a:endParaRPr>
          </a:p>
        </p:txBody>
      </p:sp>
      <p:sp>
        <p:nvSpPr>
          <p:cNvPr id="4" name="Rectangle 3"/>
          <p:cNvSpPr/>
          <p:nvPr/>
        </p:nvSpPr>
        <p:spPr>
          <a:xfrm>
            <a:off x="914400" y="0"/>
            <a:ext cx="7010400" cy="769441"/>
          </a:xfrm>
          <a:prstGeom prst="rect">
            <a:avLst/>
          </a:prstGeom>
          <a:noFill/>
        </p:spPr>
        <p:txBody>
          <a:bodyPr wrap="square" lIns="91440" tIns="45720" rIns="91440" bIns="45720">
            <a:sp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badi MT Condensed Extra Bold"/>
                <a:cs typeface="Abadi MT Condensed Extra Bold"/>
              </a:rPr>
              <a:t>Present Day Education</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badi MT Condensed Extra Bold"/>
              <a:cs typeface="Abadi MT Condensed Extra Bo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www.abhmuseum.org/wp-content/uploads/2012/10/bus-segreg-Birmingham.jpg"/>
          <p:cNvPicPr>
            <a:picLocks noChangeAspect="1" noChangeArrowheads="1"/>
          </p:cNvPicPr>
          <p:nvPr/>
        </p:nvPicPr>
        <p:blipFill rotWithShape="1">
          <a:blip r:embed="rId9" cstate="print"/>
          <a:srcRect b="5011"/>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57200" y="1066800"/>
            <a:ext cx="7467600" cy="2462212"/>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en-US" sz="2200" b="1" dirty="0" smtClean="0">
                <a:latin typeface="Arial" pitchFamily="34" charset="0"/>
                <a:cs typeface="Arial" pitchFamily="34" charset="0"/>
              </a:rPr>
              <a:t>On June 7, 1892, 30-year-old Homer Plessy, who was seven-eighths Caucasian, was jailed for breaking the law &amp; sitting in the ‘White’ car of the East Louisiana Railroad. Plessy could easily pass for white but under Louisiana law, he was considered black despite his light complexion and, therefore, required to sit in the ‘Colored’ car</a:t>
            </a:r>
            <a:r>
              <a:rPr lang="en-US" sz="2200" dirty="0" smtClean="0">
                <a:latin typeface="Arial" pitchFamily="34" charset="0"/>
                <a:cs typeface="Arial" pitchFamily="34" charset="0"/>
              </a:rPr>
              <a:t>.</a:t>
            </a:r>
            <a:endParaRPr lang="en-US" sz="2200" dirty="0">
              <a:latin typeface="Arial" pitchFamily="34" charset="0"/>
              <a:cs typeface="Arial" pitchFamily="34" charset="0"/>
            </a:endParaRPr>
          </a:p>
        </p:txBody>
      </p:sp>
      <p:sp>
        <p:nvSpPr>
          <p:cNvPr id="7" name="Rectangle 6"/>
          <p:cNvSpPr/>
          <p:nvPr/>
        </p:nvSpPr>
        <p:spPr>
          <a:xfrm>
            <a:off x="685800" y="1143000"/>
            <a:ext cx="7543800" cy="1785104"/>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200" b="1" dirty="0" smtClean="0">
                <a:latin typeface="Arial" pitchFamily="34" charset="0"/>
                <a:cs typeface="Arial" pitchFamily="34" charset="0"/>
              </a:rPr>
              <a:t>When Louisiana passed the Separate Car Act, legally segregating common carriers in 1892, a black civil rights organization decided to challenge the law in the courts. Plessy deliberately sat in the white section and identified himself as black. He was then arrested.</a:t>
            </a:r>
            <a:endParaRPr lang="en-US" sz="2000" b="1" dirty="0" smtClean="0">
              <a:latin typeface="Arial" pitchFamily="34" charset="0"/>
              <a:cs typeface="Arial" pitchFamily="34" charset="0"/>
            </a:endParaRPr>
          </a:p>
        </p:txBody>
      </p:sp>
      <p:sp>
        <p:nvSpPr>
          <p:cNvPr id="10" name="Rectangle 9"/>
          <p:cNvSpPr/>
          <p:nvPr/>
        </p:nvSpPr>
        <p:spPr>
          <a:xfrm>
            <a:off x="1531394" y="152400"/>
            <a:ext cx="6153598" cy="707886"/>
          </a:xfrm>
          <a:prstGeom prst="rect">
            <a:avLst/>
          </a:prstGeom>
          <a:noFill/>
        </p:spPr>
        <p:txBody>
          <a:bodyPr wrap="none" lIns="91440" tIns="45720" rIns="91440" bIns="45720">
            <a:spAutoFit/>
          </a:bodyPr>
          <a:lstStyle/>
          <a:p>
            <a:pPr algn="ctr"/>
            <a:r>
              <a:rPr lang="en-US" sz="40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Berlin Sans FB Demi" pitchFamily="34" charset="0"/>
              </a:rPr>
              <a:t>Plessy V. Ferguson,1896 </a:t>
            </a:r>
            <a:endParaRPr lang="en-US" sz="4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Berlin Sans FB Demi" pitchFamily="34" charset="0"/>
            </a:endParaRPr>
          </a:p>
        </p:txBody>
      </p:sp>
      <p:pic>
        <p:nvPicPr>
          <p:cNvPr id="12" name="Picture 11"/>
          <p:cNvPicPr>
            <a:picLocks noChangeAspect="1"/>
          </p:cNvPicPr>
          <p:nvPr/>
        </p:nvPicPr>
        <p:blipFill>
          <a:blip r:embed="rId10"/>
          <a:stretch>
            <a:fillRect/>
          </a:stretch>
        </p:blipFill>
        <p:spPr>
          <a:xfrm>
            <a:off x="381000" y="3810000"/>
            <a:ext cx="2867761"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rison Door Closing Sound Eff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600200" y="4953000"/>
            <a:ext cx="914400" cy="514350"/>
          </a:xfrm>
          <a:prstGeom prst="rect">
            <a:avLst/>
          </a:prstGeom>
        </p:spPr>
      </p:pic>
      <p:pic>
        <p:nvPicPr>
          <p:cNvPr id="14" name="prison-bars-closing.gi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152400" y="-14942"/>
            <a:ext cx="9305365" cy="6949141"/>
          </a:xfrm>
          <a:prstGeom prst="rect">
            <a:avLst/>
          </a:prstGeom>
        </p:spPr>
      </p:pic>
      <p:sp>
        <p:nvSpPr>
          <p:cNvPr id="16" name="Rectangle 15"/>
          <p:cNvSpPr/>
          <p:nvPr/>
        </p:nvSpPr>
        <p:spPr>
          <a:xfrm>
            <a:off x="228600" y="990600"/>
            <a:ext cx="5334000" cy="3424527"/>
          </a:xfrm>
          <a:prstGeom prst="rect">
            <a:avLst/>
          </a:prstGeom>
          <a:solidFill>
            <a:sysClr val="windowText" lastClr="000000">
              <a:alpha val="60000"/>
            </a:sys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3600" b="1" i="0" u="none" strike="noStrike" kern="0" cap="none" spc="0" normalizeH="0" baseline="0" noProof="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AntiqueOliNorDReg"/>
                <a:ea typeface="+mn-ea"/>
                <a:cs typeface="AntiqueOliNorDReg"/>
              </a:rPr>
              <a:t>THINK &amp; DISCUSS </a:t>
            </a:r>
            <a:r>
              <a:rPr lang="en-US" sz="3600" b="1" kern="0" noProof="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ntiqueOliNorDReg"/>
                <a:cs typeface="AntiqueOliNorDReg"/>
              </a:rPr>
              <a:t>t</a:t>
            </a:r>
            <a:r>
              <a:rPr kumimoji="0" lang="en-US" sz="3600" b="1" i="0" u="none" strike="noStrike" kern="0" cap="none" spc="0" normalizeH="0" baseline="0" noProof="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AntiqueOliNorDReg"/>
                <a:ea typeface="+mn-ea"/>
                <a:cs typeface="AntiqueOliNorDReg"/>
              </a:rPr>
              <a:t>he following statement:</a:t>
            </a:r>
          </a:p>
          <a:p>
            <a:pPr marL="0" marR="0" lvl="0" indent="0" algn="ctr" defTabSz="914400" eaLnBrk="1" fontAlgn="auto" latinLnBrk="0" hangingPunct="1">
              <a:lnSpc>
                <a:spcPct val="90000"/>
              </a:lnSpc>
              <a:spcBef>
                <a:spcPts val="0"/>
              </a:spcBef>
              <a:spcAft>
                <a:spcPts val="0"/>
              </a:spcAft>
              <a:buClrTx/>
              <a:buSzTx/>
              <a:buFontTx/>
              <a:buNone/>
              <a:tabLst/>
              <a:defRPr/>
            </a:pPr>
            <a:r>
              <a:rPr lang="en-US" sz="3200" b="1" kern="0" dirty="0" err="1" smtClean="0">
                <a:solidFill>
                  <a:sysClr val="window" lastClr="FFFFFF"/>
                </a:solidFill>
                <a:latin typeface="Calibri"/>
              </a:rPr>
              <a:t>Plessy</a:t>
            </a:r>
            <a:r>
              <a:rPr lang="en-US" sz="3200" b="1" kern="0" dirty="0" smtClean="0">
                <a:solidFill>
                  <a:sysClr val="window" lastClr="FFFFFF"/>
                </a:solidFill>
                <a:latin typeface="Calibri"/>
              </a:rPr>
              <a:t> broke the law, therefore, he should be found guilty in a court of law. </a:t>
            </a:r>
            <a:endParaRPr kumimoji="0" lang="en-US" sz="3200" b="0" i="0" u="none" strike="noStrike" kern="0" cap="none" spc="0" normalizeH="0" baseline="0" noProof="0" dirty="0">
              <a:ln>
                <a:noFill/>
              </a:ln>
              <a:solidFill>
                <a:sysClr val="window" lastClr="FFFFFF"/>
              </a:solidFill>
              <a:effectLst>
                <a:outerShdw blurRad="50800" dist="38100" dir="2700000" algn="tl" rotWithShape="0">
                  <a:srgbClr val="000000">
                    <a:alpha val="43000"/>
                  </a:srgbClr>
                </a:outerShdw>
              </a:effectLst>
              <a:uLnTx/>
              <a:uFillTx/>
              <a:latin typeface="Calibri"/>
            </a:endParaRPr>
          </a:p>
        </p:txBody>
      </p:sp>
      <p:sp>
        <p:nvSpPr>
          <p:cNvPr id="2" name="TextBox 1"/>
          <p:cNvSpPr txBox="1"/>
          <p:nvPr/>
        </p:nvSpPr>
        <p:spPr>
          <a:xfrm>
            <a:off x="5562600" y="2590800"/>
            <a:ext cx="3339376" cy="1200329"/>
          </a:xfrm>
          <a:prstGeom prst="rect">
            <a:avLst/>
          </a:prstGeom>
          <a:noFill/>
        </p:spPr>
        <p:txBody>
          <a:bodyPr wrap="none" rtlCol="0">
            <a:spAutoFit/>
          </a:bodyPr>
          <a:lstStyle/>
          <a:p>
            <a:pPr algn="ctr"/>
            <a:r>
              <a:rPr lang="en-US" sz="3600" dirty="0" smtClean="0">
                <a:ln w="19050">
                  <a:solidFill>
                    <a:schemeClr val="tx1"/>
                  </a:solidFill>
                  <a:prstDash val="solid"/>
                </a:ln>
                <a:solidFill>
                  <a:schemeClr val="accent3"/>
                </a:solidFill>
                <a:effectLst>
                  <a:outerShdw blurRad="50038" dist="50800" dir="7500000" algn="tl" rotWithShape="0">
                    <a:srgbClr val="000000">
                      <a:shade val="5000"/>
                      <a:alpha val="35000"/>
                    </a:srgbClr>
                  </a:outerShdw>
                </a:effectLst>
                <a:latin typeface="AntiqueOliNorDReg"/>
                <a:cs typeface="AntiqueOliNorDReg"/>
              </a:rPr>
              <a:t>Agree or </a:t>
            </a:r>
          </a:p>
          <a:p>
            <a:pPr algn="ctr"/>
            <a:r>
              <a:rPr lang="en-US" sz="3600" dirty="0" smtClean="0">
                <a:ln w="19050">
                  <a:solidFill>
                    <a:schemeClr val="tx1"/>
                  </a:solidFill>
                  <a:prstDash val="solid"/>
                </a:ln>
                <a:solidFill>
                  <a:schemeClr val="accent3"/>
                </a:solidFill>
                <a:effectLst>
                  <a:outerShdw blurRad="50038" dist="50800" dir="7500000" algn="tl" rotWithShape="0">
                    <a:srgbClr val="000000">
                      <a:shade val="5000"/>
                      <a:alpha val="35000"/>
                    </a:srgbClr>
                  </a:outerShdw>
                </a:effectLst>
                <a:latin typeface="AntiqueOliNorDReg"/>
                <a:cs typeface="AntiqueOliNorDReg"/>
              </a:rPr>
              <a:t>Disagree</a:t>
            </a:r>
            <a:r>
              <a:rPr lang="en-US" sz="3200" dirty="0" smtClean="0">
                <a:ln w="19050">
                  <a:solidFill>
                    <a:schemeClr val="tx1"/>
                  </a:solidFill>
                  <a:prstDash val="solid"/>
                </a:ln>
                <a:solidFill>
                  <a:schemeClr val="accent3"/>
                </a:solidFill>
                <a:effectLst>
                  <a:outerShdw blurRad="50038" dist="50800" dir="7500000" algn="tl" rotWithShape="0">
                    <a:srgbClr val="000000">
                      <a:shade val="5000"/>
                      <a:alpha val="35000"/>
                    </a:srgbClr>
                  </a:outerShdw>
                </a:effectLst>
                <a:latin typeface="AntiqueOliNorDReg"/>
                <a:cs typeface="AntiqueOliNorDReg"/>
              </a:rPr>
              <a:t>?</a:t>
            </a:r>
            <a:endParaRPr lang="en-US" sz="3200" dirty="0">
              <a:ln w="19050">
                <a:solidFill>
                  <a:schemeClr val="tx1"/>
                </a:solidFill>
                <a:prstDash val="solid"/>
              </a:ln>
              <a:solidFill>
                <a:schemeClr val="accent3"/>
              </a:solidFill>
              <a:effectLst>
                <a:outerShdw blurRad="50038" dist="50800" dir="7500000" algn="tl" rotWithShape="0">
                  <a:srgbClr val="000000">
                    <a:shade val="5000"/>
                    <a:alpha val="35000"/>
                  </a:srgbClr>
                </a:outerShdw>
              </a:effectLst>
              <a:latin typeface="AntiqueOliNorDReg"/>
              <a:cs typeface="AntiqueOliNorDReg"/>
            </a:endParaRPr>
          </a:p>
        </p:txBody>
      </p:sp>
      <p:pic>
        <p:nvPicPr>
          <p:cNvPr id="5" name="True question correct answer sound effect.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1219200" y="3810000"/>
            <a:ext cx="711200" cy="400050"/>
          </a:xfrm>
          <a:prstGeom prst="rect">
            <a:avLst/>
          </a:prstGeom>
        </p:spPr>
      </p:pic>
      <p:sp>
        <p:nvSpPr>
          <p:cNvPr id="3" name="Rectangle 2"/>
          <p:cNvSpPr/>
          <p:nvPr/>
        </p:nvSpPr>
        <p:spPr>
          <a:xfrm>
            <a:off x="914400" y="5638800"/>
            <a:ext cx="7467600" cy="954107"/>
          </a:xfrm>
          <a:prstGeom prst="rect">
            <a:avLst/>
          </a:prstGeom>
        </p:spPr>
        <p:txBody>
          <a:bodyPr wrap="square">
            <a:spAutoFit/>
          </a:bodyPr>
          <a:lstStyle/>
          <a:p>
            <a:r>
              <a:rPr lang="en-US" sz="2800" b="1" dirty="0" err="1" smtClean="0">
                <a:solidFill>
                  <a:schemeClr val="bg1"/>
                </a:solidFill>
                <a:latin typeface="Calibri"/>
                <a:cs typeface="Calibri"/>
              </a:rPr>
              <a:t>Plessy’s</a:t>
            </a:r>
            <a:r>
              <a:rPr lang="en-US" sz="2800" b="1" dirty="0" smtClean="0">
                <a:solidFill>
                  <a:schemeClr val="bg1"/>
                </a:solidFill>
                <a:latin typeface="Calibri"/>
                <a:cs typeface="Calibri"/>
              </a:rPr>
              <a:t> act </a:t>
            </a:r>
            <a:r>
              <a:rPr lang="en-US" sz="2800" b="1" dirty="0">
                <a:solidFill>
                  <a:schemeClr val="bg1"/>
                </a:solidFill>
                <a:latin typeface="Calibri"/>
                <a:cs typeface="Calibri"/>
              </a:rPr>
              <a:t>of </a:t>
            </a:r>
            <a:r>
              <a:rPr lang="en-US" sz="2800" b="1" dirty="0">
                <a:solidFill>
                  <a:schemeClr val="tx2"/>
                </a:solidFill>
                <a:latin typeface="Calibri"/>
                <a:cs typeface="Calibri"/>
              </a:rPr>
              <a:t>civil disobedience </a:t>
            </a:r>
            <a:r>
              <a:rPr lang="en-US" sz="2800" b="1" dirty="0">
                <a:solidFill>
                  <a:schemeClr val="bg1"/>
                </a:solidFill>
                <a:latin typeface="Calibri"/>
                <a:cs typeface="Calibri"/>
              </a:rPr>
              <a:t>helped inspire future generations of the Civil Rights Movement.</a:t>
            </a:r>
          </a:p>
        </p:txBody>
      </p:sp>
      <p:sp>
        <p:nvSpPr>
          <p:cNvPr id="8" name="Text Box 1"/>
          <p:cNvSpPr txBox="1">
            <a:spLocks noChangeArrowheads="1"/>
          </p:cNvSpPr>
          <p:nvPr/>
        </p:nvSpPr>
        <p:spPr bwMode="auto">
          <a:xfrm>
            <a:off x="914400" y="7902575"/>
            <a:ext cx="58293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20" presetClass="entr" presetSubtype="0" fill="hold" nodeType="after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wedge">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xit" presetSubtype="0" fill="hold" grpId="1" nodeType="clickEffect">
                                  <p:stCondLst>
                                    <p:cond delay="0"/>
                                  </p:stCondLst>
                                  <p:childTnLst>
                                    <p:anim calcmode="lin" valueType="num">
                                      <p:cBhvr>
                                        <p:cTn id="17" dur="2000"/>
                                        <p:tgtEl>
                                          <p:spTgt spid="6"/>
                                        </p:tgtEl>
                                        <p:attrNameLst>
                                          <p:attrName>ppt_w</p:attrName>
                                        </p:attrNameLst>
                                      </p:cBhvr>
                                      <p:tavLst>
                                        <p:tav tm="0">
                                          <p:val>
                                            <p:strVal val="ppt_w"/>
                                          </p:val>
                                        </p:tav>
                                        <p:tav tm="100000">
                                          <p:val>
                                            <p:strVal val="ppt_w*0.70"/>
                                          </p:val>
                                        </p:tav>
                                      </p:tavLst>
                                    </p:anim>
                                    <p:anim calcmode="lin" valueType="num">
                                      <p:cBhvr>
                                        <p:cTn id="18" dur="2000"/>
                                        <p:tgtEl>
                                          <p:spTgt spid="6"/>
                                        </p:tgtEl>
                                        <p:attrNameLst>
                                          <p:attrName>ppt_h</p:attrName>
                                        </p:attrNameLst>
                                      </p:cBhvr>
                                      <p:tavLst>
                                        <p:tav tm="0">
                                          <p:val>
                                            <p:strVal val="ppt_h"/>
                                          </p:val>
                                        </p:tav>
                                        <p:tav tm="100000">
                                          <p:val>
                                            <p:strVal val="ppt_h"/>
                                          </p:val>
                                        </p:tav>
                                      </p:tavLst>
                                    </p:anim>
                                    <p:animEffect transition="out" filter="fade">
                                      <p:cBhvr>
                                        <p:cTn id="19" dur="2000"/>
                                        <p:tgtEl>
                                          <p:spTgt spid="6"/>
                                        </p:tgtEl>
                                      </p:cBhvr>
                                    </p:animEffect>
                                    <p:set>
                                      <p:cBhvr>
                                        <p:cTn id="20" dur="1" fill="hold">
                                          <p:stCondLst>
                                            <p:cond delay="1999"/>
                                          </p:stCondLst>
                                        </p:cTn>
                                        <p:tgtEl>
                                          <p:spTgt spid="6"/>
                                        </p:tgtEl>
                                        <p:attrNameLst>
                                          <p:attrName>style.visibility</p:attrName>
                                        </p:attrNameLst>
                                      </p:cBhvr>
                                      <p:to>
                                        <p:strVal val="hidden"/>
                                      </p:to>
                                    </p:set>
                                  </p:childTnLst>
                                </p:cTn>
                              </p:par>
                              <p:par>
                                <p:cTn id="21" presetID="31" presetClass="exit" presetSubtype="0" fill="hold" nodeType="withEffect">
                                  <p:stCondLst>
                                    <p:cond delay="0"/>
                                  </p:stCondLst>
                                  <p:childTnLst>
                                    <p:anim calcmode="lin" valueType="num">
                                      <p:cBhvr>
                                        <p:cTn id="22" dur="2000"/>
                                        <p:tgtEl>
                                          <p:spTgt spid="12"/>
                                        </p:tgtEl>
                                        <p:attrNameLst>
                                          <p:attrName>ppt_w</p:attrName>
                                        </p:attrNameLst>
                                      </p:cBhvr>
                                      <p:tavLst>
                                        <p:tav tm="0">
                                          <p:val>
                                            <p:strVal val="ppt_w"/>
                                          </p:val>
                                        </p:tav>
                                        <p:tav tm="100000">
                                          <p:val>
                                            <p:fltVal val="0"/>
                                          </p:val>
                                        </p:tav>
                                      </p:tavLst>
                                    </p:anim>
                                    <p:anim calcmode="lin" valueType="num">
                                      <p:cBhvr>
                                        <p:cTn id="23" dur="2000"/>
                                        <p:tgtEl>
                                          <p:spTgt spid="12"/>
                                        </p:tgtEl>
                                        <p:attrNameLst>
                                          <p:attrName>ppt_h</p:attrName>
                                        </p:attrNameLst>
                                      </p:cBhvr>
                                      <p:tavLst>
                                        <p:tav tm="0">
                                          <p:val>
                                            <p:strVal val="ppt_h"/>
                                          </p:val>
                                        </p:tav>
                                        <p:tav tm="100000">
                                          <p:val>
                                            <p:fltVal val="0"/>
                                          </p:val>
                                        </p:tav>
                                      </p:tavLst>
                                    </p:anim>
                                    <p:anim calcmode="lin" valueType="num">
                                      <p:cBhvr>
                                        <p:cTn id="24" dur="2000"/>
                                        <p:tgtEl>
                                          <p:spTgt spid="12"/>
                                        </p:tgtEl>
                                        <p:attrNameLst>
                                          <p:attrName>style.rotation</p:attrName>
                                        </p:attrNameLst>
                                      </p:cBhvr>
                                      <p:tavLst>
                                        <p:tav tm="0">
                                          <p:val>
                                            <p:fltVal val="0"/>
                                          </p:val>
                                        </p:tav>
                                        <p:tav tm="100000">
                                          <p:val>
                                            <p:fltVal val="90"/>
                                          </p:val>
                                        </p:tav>
                                      </p:tavLst>
                                    </p:anim>
                                    <p:animEffect transition="out" filter="fade">
                                      <p:cBhvr>
                                        <p:cTn id="25" dur="2000"/>
                                        <p:tgtEl>
                                          <p:spTgt spid="12"/>
                                        </p:tgtEl>
                                      </p:cBhvr>
                                    </p:animEffect>
                                    <p:set>
                                      <p:cBhvr>
                                        <p:cTn id="26" dur="1" fill="hold">
                                          <p:stCondLst>
                                            <p:cond delay="1999"/>
                                          </p:stCondLst>
                                        </p:cTn>
                                        <p:tgtEl>
                                          <p:spTgt spid="12"/>
                                        </p:tgtEl>
                                        <p:attrNameLst>
                                          <p:attrName>style.visibility</p:attrName>
                                        </p:attrNameLst>
                                      </p:cBhvr>
                                      <p:to>
                                        <p:strVal val="hidden"/>
                                      </p:to>
                                    </p:set>
                                  </p:childTnLst>
                                </p:cTn>
                              </p:par>
                            </p:childTnLst>
                          </p:cTn>
                        </p:par>
                        <p:par>
                          <p:cTn id="27" fill="hold">
                            <p:stCondLst>
                              <p:cond delay="2000"/>
                            </p:stCondLst>
                            <p:childTnLst>
                              <p:par>
                                <p:cTn id="28" presetID="55"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2000" fill="hold"/>
                                        <p:tgtEl>
                                          <p:spTgt spid="7"/>
                                        </p:tgtEl>
                                        <p:attrNameLst>
                                          <p:attrName>ppt_w</p:attrName>
                                        </p:attrNameLst>
                                      </p:cBhvr>
                                      <p:tavLst>
                                        <p:tav tm="0">
                                          <p:val>
                                            <p:strVal val="#ppt_w*0.70"/>
                                          </p:val>
                                        </p:tav>
                                        <p:tav tm="100000">
                                          <p:val>
                                            <p:strVal val="#ppt_w"/>
                                          </p:val>
                                        </p:tav>
                                      </p:tavLst>
                                    </p:anim>
                                    <p:anim calcmode="lin" valueType="num">
                                      <p:cBhvr>
                                        <p:cTn id="31" dur="2000" fill="hold"/>
                                        <p:tgtEl>
                                          <p:spTgt spid="7"/>
                                        </p:tgtEl>
                                        <p:attrNameLst>
                                          <p:attrName>ppt_h</p:attrName>
                                        </p:attrNameLst>
                                      </p:cBhvr>
                                      <p:tavLst>
                                        <p:tav tm="0">
                                          <p:val>
                                            <p:strVal val="#ppt_h"/>
                                          </p:val>
                                        </p:tav>
                                        <p:tav tm="100000">
                                          <p:val>
                                            <p:strVal val="#ppt_h"/>
                                          </p:val>
                                        </p:tav>
                                      </p:tavLst>
                                    </p:anim>
                                    <p:animEffect transition="in" filter="fade">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000"/>
                                        <p:tgtEl>
                                          <p:spTgt spid="14"/>
                                        </p:tgtEl>
                                      </p:cBhvr>
                                    </p:animEffect>
                                  </p:childTnLst>
                                </p:cTn>
                              </p:par>
                              <p:par>
                                <p:cTn id="38" presetID="1" presetClass="mediacall" presetSubtype="0" fill="hold" nodeType="withEffect">
                                  <p:stCondLst>
                                    <p:cond delay="0"/>
                                  </p:stCondLst>
                                  <p:childTnLst>
                                    <p:cmd type="call" cmd="playFrom(0.0)">
                                      <p:cBhvr>
                                        <p:cTn id="39" dur="2730" fill="hold"/>
                                        <p:tgtEl>
                                          <p:spTgt spid="14"/>
                                        </p:tgtEl>
                                      </p:cBhvr>
                                    </p:cmd>
                                  </p:childTnLst>
                                </p:cTn>
                              </p:par>
                              <p:par>
                                <p:cTn id="40" presetID="1" presetClass="mediacall" presetSubtype="0" fill="hold" nodeType="withEffect">
                                  <p:stCondLst>
                                    <p:cond delay="1000"/>
                                  </p:stCondLst>
                                  <p:childTnLst>
                                    <p:cmd type="call" cmd="playFrom(0.0)">
                                      <p:cBhvr>
                                        <p:cTn id="41" dur="2902" fill="hold"/>
                                        <p:tgtEl>
                                          <p:spTgt spid="13"/>
                                        </p:tgtEl>
                                      </p:cBhvr>
                                    </p:cmd>
                                  </p:childTnLst>
                                </p:cTn>
                              </p:par>
                            </p:childTnLst>
                          </p:cTn>
                        </p:par>
                        <p:par>
                          <p:cTn id="42" fill="hold">
                            <p:stCondLst>
                              <p:cond delay="3902"/>
                            </p:stCondLst>
                            <p:childTnLst>
                              <p:par>
                                <p:cTn id="43" presetID="42"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3000"/>
                                        <p:tgtEl>
                                          <p:spTgt spid="16"/>
                                        </p:tgtEl>
                                      </p:cBhvr>
                                    </p:animEffect>
                                    <p:anim calcmode="lin" valueType="num">
                                      <p:cBhvr>
                                        <p:cTn id="46" dur="3000" fill="hold"/>
                                        <p:tgtEl>
                                          <p:spTgt spid="16"/>
                                        </p:tgtEl>
                                        <p:attrNameLst>
                                          <p:attrName>ppt_x</p:attrName>
                                        </p:attrNameLst>
                                      </p:cBhvr>
                                      <p:tavLst>
                                        <p:tav tm="0">
                                          <p:val>
                                            <p:strVal val="#ppt_x"/>
                                          </p:val>
                                        </p:tav>
                                        <p:tav tm="100000">
                                          <p:val>
                                            <p:strVal val="#ppt_x"/>
                                          </p:val>
                                        </p:tav>
                                      </p:tavLst>
                                    </p:anim>
                                    <p:anim calcmode="lin" valueType="num">
                                      <p:cBhvr>
                                        <p:cTn id="47" dur="3000" fill="hold"/>
                                        <p:tgtEl>
                                          <p:spTgt spid="16"/>
                                        </p:tgtEl>
                                        <p:attrNameLst>
                                          <p:attrName>ppt_y</p:attrName>
                                        </p:attrNameLst>
                                      </p:cBhvr>
                                      <p:tavLst>
                                        <p:tav tm="0">
                                          <p:val>
                                            <p:strVal val="#ppt_y+.1"/>
                                          </p:val>
                                        </p:tav>
                                        <p:tav tm="100000">
                                          <p:val>
                                            <p:strVal val="#ppt_y"/>
                                          </p:val>
                                        </p:tav>
                                      </p:tavLst>
                                    </p:anim>
                                  </p:childTnLst>
                                </p:cTn>
                              </p:par>
                            </p:childTnLst>
                          </p:cTn>
                        </p:par>
                        <p:par>
                          <p:cTn id="48" fill="hold">
                            <p:stCondLst>
                              <p:cond delay="6902"/>
                            </p:stCondLst>
                            <p:childTnLst>
                              <p:par>
                                <p:cTn id="49" presetID="32" presetClass="emph" presetSubtype="0" fill="hold" grpId="1" nodeType="afterEffect">
                                  <p:stCondLst>
                                    <p:cond delay="0"/>
                                  </p:stCondLst>
                                  <p:childTnLst>
                                    <p:animRot by="120000">
                                      <p:cBhvr>
                                        <p:cTn id="50" dur="100" fill="hold">
                                          <p:stCondLst>
                                            <p:cond delay="0"/>
                                          </p:stCondLst>
                                        </p:cTn>
                                        <p:tgtEl>
                                          <p:spTgt spid="16"/>
                                        </p:tgtEl>
                                        <p:attrNameLst>
                                          <p:attrName>r</p:attrName>
                                        </p:attrNameLst>
                                      </p:cBhvr>
                                    </p:animRot>
                                    <p:animRot by="-240000">
                                      <p:cBhvr>
                                        <p:cTn id="51" dur="200" fill="hold">
                                          <p:stCondLst>
                                            <p:cond delay="200"/>
                                          </p:stCondLst>
                                        </p:cTn>
                                        <p:tgtEl>
                                          <p:spTgt spid="16"/>
                                        </p:tgtEl>
                                        <p:attrNameLst>
                                          <p:attrName>r</p:attrName>
                                        </p:attrNameLst>
                                      </p:cBhvr>
                                    </p:animRot>
                                    <p:animRot by="240000">
                                      <p:cBhvr>
                                        <p:cTn id="52" dur="200" fill="hold">
                                          <p:stCondLst>
                                            <p:cond delay="400"/>
                                          </p:stCondLst>
                                        </p:cTn>
                                        <p:tgtEl>
                                          <p:spTgt spid="16"/>
                                        </p:tgtEl>
                                        <p:attrNameLst>
                                          <p:attrName>r</p:attrName>
                                        </p:attrNameLst>
                                      </p:cBhvr>
                                    </p:animRot>
                                    <p:animRot by="-240000">
                                      <p:cBhvr>
                                        <p:cTn id="53" dur="200" fill="hold">
                                          <p:stCondLst>
                                            <p:cond delay="600"/>
                                          </p:stCondLst>
                                        </p:cTn>
                                        <p:tgtEl>
                                          <p:spTgt spid="16"/>
                                        </p:tgtEl>
                                        <p:attrNameLst>
                                          <p:attrName>r</p:attrName>
                                        </p:attrNameLst>
                                      </p:cBhvr>
                                    </p:animRot>
                                    <p:animRot by="120000">
                                      <p:cBhvr>
                                        <p:cTn id="54" dur="200" fill="hold">
                                          <p:stCondLst>
                                            <p:cond delay="800"/>
                                          </p:stCondLst>
                                        </p:cTn>
                                        <p:tgtEl>
                                          <p:spTgt spid="16"/>
                                        </p:tgtEl>
                                        <p:attrNameLst>
                                          <p:attrName>r</p:attrName>
                                        </p:attrNameLst>
                                      </p:cBhvr>
                                    </p:animRot>
                                  </p:childTnLst>
                                </p:cTn>
                              </p:par>
                              <p:par>
                                <p:cTn id="55" presetID="1" presetClass="mediacall" presetSubtype="0" fill="hold" nodeType="withEffect">
                                  <p:stCondLst>
                                    <p:cond delay="0"/>
                                  </p:stCondLst>
                                  <p:childTnLst>
                                    <p:cmd type="call" cmd="playFrom(0.0)">
                                      <p:cBhvr>
                                        <p:cTn id="56" dur="2670" fill="hold"/>
                                        <p:tgtEl>
                                          <p:spTgt spid="5"/>
                                        </p:tgtEl>
                                      </p:cBhvr>
                                    </p:cmd>
                                  </p:childTnLst>
                                </p:cTn>
                              </p:par>
                            </p:childTnLst>
                          </p:cTn>
                        </p:par>
                        <p:par>
                          <p:cTn id="57" fill="hold">
                            <p:stCondLst>
                              <p:cond delay="9572"/>
                            </p:stCondLst>
                            <p:childTnLst>
                              <p:par>
                                <p:cTn id="58" presetID="25" presetClass="entr" presetSubtype="0" fill="hold" grpId="0" nodeType="after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p:cTn id="6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63" dur="1000" fill="hold"/>
                                        <p:tgtEl>
                                          <p:spTgt spid="2"/>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2"/>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2000"/>
                                        <p:tgtEl>
                                          <p:spTgt spid="3"/>
                                        </p:tgtEl>
                                      </p:cBhvr>
                                    </p:animEffect>
                                    <p:anim calcmode="lin" valueType="num">
                                      <p:cBhvr>
                                        <p:cTn id="73" dur="2000" fill="hold"/>
                                        <p:tgtEl>
                                          <p:spTgt spid="3"/>
                                        </p:tgtEl>
                                        <p:attrNameLst>
                                          <p:attrName>ppt_x</p:attrName>
                                        </p:attrNameLst>
                                      </p:cBhvr>
                                      <p:tavLst>
                                        <p:tav tm="0">
                                          <p:val>
                                            <p:strVal val="#ppt_x"/>
                                          </p:val>
                                        </p:tav>
                                        <p:tav tm="100000">
                                          <p:val>
                                            <p:strVal val="#ppt_x"/>
                                          </p:val>
                                        </p:tav>
                                      </p:tavLst>
                                    </p:anim>
                                    <p:anim calcmode="lin" valueType="num">
                                      <p:cBhvr>
                                        <p:cTn id="74"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2" presetClass="mediacall" presetSubtype="0" fill="hold" nodeType="clickEffect">
                                  <p:stCondLst>
                                    <p:cond delay="0"/>
                                  </p:stCondLst>
                                  <p:childTnLst>
                                    <p:cmd type="call" cmd="togglePause">
                                      <p:cBhvr>
                                        <p:cTn id="79" dur="1" fill="hold"/>
                                        <p:tgtEl>
                                          <p:spTgt spid="14"/>
                                        </p:tgtEl>
                                      </p:cBhvr>
                                    </p:cmd>
                                  </p:childTnLst>
                                </p:cTn>
                              </p:par>
                            </p:childTnLst>
                          </p:cTn>
                        </p:par>
                      </p:childTnLst>
                    </p:cTn>
                  </p:par>
                </p:childTnLst>
              </p:cTn>
              <p:nextCondLst>
                <p:cond evt="onClick" delay="0">
                  <p:tgtEl>
                    <p:spTgt spid="14"/>
                  </p:tgtEl>
                </p:cond>
              </p:nextCondLst>
            </p:seq>
            <p:seq concurrent="1" nextAc="seek">
              <p:cTn id="80" restart="whenNotActive" fill="hold" evtFilter="cancelBubble" nodeType="interactiveSeq">
                <p:stCondLst>
                  <p:cond evt="onClick" delay="0">
                    <p:tgtEl>
                      <p:spTgt spid="13"/>
                    </p:tgtEl>
                  </p:cond>
                </p:stCondLst>
                <p:endSync evt="end" delay="0">
                  <p:rtn val="all"/>
                </p:endSync>
                <p:childTnLst>
                  <p:par>
                    <p:cTn id="81" fill="hold">
                      <p:stCondLst>
                        <p:cond delay="0"/>
                      </p:stCondLst>
                      <p:childTnLst>
                        <p:par>
                          <p:cTn id="82" fill="hold">
                            <p:stCondLst>
                              <p:cond delay="0"/>
                            </p:stCondLst>
                            <p:childTnLst>
                              <p:par>
                                <p:cTn id="83" presetID="2" presetClass="mediacall" presetSubtype="0" fill="hold" nodeType="clickEffect">
                                  <p:stCondLst>
                                    <p:cond delay="0"/>
                                  </p:stCondLst>
                                  <p:childTnLst>
                                    <p:cmd type="call" cmd="togglePause">
                                      <p:cBhvr>
                                        <p:cTn id="84" dur="1" fill="hold"/>
                                        <p:tgtEl>
                                          <p:spTgt spid="13"/>
                                        </p:tgtEl>
                                      </p:cBhvr>
                                    </p:cmd>
                                  </p:childTnLst>
                                </p:cTn>
                              </p:par>
                            </p:childTnLst>
                          </p:cTn>
                        </p:par>
                      </p:childTnLst>
                    </p:cTn>
                  </p:par>
                </p:childTnLst>
              </p:cTn>
              <p:nextCondLst>
                <p:cond evt="onClick" delay="0">
                  <p:tgtEl>
                    <p:spTgt spid="13"/>
                  </p:tgtEl>
                </p:cond>
              </p:nextCondLst>
            </p:seq>
            <p:video fullScrn="1">
              <p:cMediaNode vol="80000">
                <p:cTn id="85" fill="hold" display="0">
                  <p:stCondLst>
                    <p:cond delay="indefinite"/>
                  </p:stCondLst>
                </p:cTn>
                <p:tgtEl>
                  <p:spTgt spid="14"/>
                </p:tgtEl>
              </p:cMediaNode>
            </p:video>
            <p:video>
              <p:cMediaNode vol="80000" showWhenStopped="0">
                <p:cTn id="86" fill="hold" display="0">
                  <p:stCondLst>
                    <p:cond delay="indefinite"/>
                  </p:stCondLst>
                </p:cTn>
                <p:tgtEl>
                  <p:spTgt spid="13"/>
                </p:tgtEl>
              </p:cMediaNode>
            </p:video>
            <p:video>
              <p:cMediaNode vol="80000" showWhenStopped="0">
                <p:cTn id="87" fill="hold" display="0">
                  <p:stCondLst>
                    <p:cond delay="indefinite"/>
                  </p:stCondLst>
                </p:cTn>
                <p:tgtEl>
                  <p:spTgt spid="5"/>
                </p:tgtEl>
              </p:cMediaNode>
            </p:video>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2" presetClass="mediacall" presetSubtype="0" fill="hold" nodeType="clickEffect">
                                  <p:stCondLst>
                                    <p:cond delay="0"/>
                                  </p:stCondLst>
                                  <p:childTnLst>
                                    <p:cmd type="call" cmd="togglePause">
                                      <p:cBhvr>
                                        <p:cTn id="92"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P spid="6" grpId="1" animBg="1"/>
      <p:bldP spid="7" grpId="0" animBg="1"/>
      <p:bldP spid="16" grpId="0" animBg="1"/>
      <p:bldP spid="16" grpId="1" animBg="1"/>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066800"/>
            <a:ext cx="3942965" cy="5638800"/>
          </a:xfrm>
          <a:prstGeom prst="rect">
            <a:avLst/>
          </a:prstGeom>
          <a:ln>
            <a:solidFill>
              <a:srgbClr val="000000"/>
            </a:solidFill>
          </a:ln>
        </p:spPr>
      </p:pic>
      <p:sp>
        <p:nvSpPr>
          <p:cNvPr id="2" name="Title 1"/>
          <p:cNvSpPr>
            <a:spLocks noGrp="1"/>
          </p:cNvSpPr>
          <p:nvPr>
            <p:ph type="title"/>
          </p:nvPr>
        </p:nvSpPr>
        <p:spPr>
          <a:xfrm>
            <a:off x="1752600" y="76200"/>
            <a:ext cx="6934200" cy="809812"/>
          </a:xfrm>
        </p:spPr>
        <p:style>
          <a:lnRef idx="3">
            <a:schemeClr val="lt1"/>
          </a:lnRef>
          <a:fillRef idx="1">
            <a:schemeClr val="dk1"/>
          </a:fillRef>
          <a:effectRef idx="1">
            <a:schemeClr val="dk1"/>
          </a:effectRef>
          <a:fontRef idx="minor">
            <a:schemeClr val="lt1"/>
          </a:fontRef>
        </p:style>
        <p:txBody>
          <a:bodyPr>
            <a:noAutofit/>
          </a:bodyPr>
          <a:lstStyle/>
          <a:p>
            <a:pPr>
              <a:lnSpc>
                <a:spcPct val="90000"/>
              </a:lnSpc>
            </a:pPr>
            <a:r>
              <a:rPr lang="en-US" sz="2800" b="1" dirty="0" smtClean="0">
                <a:effectLst>
                  <a:outerShdw blurRad="50800" dist="38100" dir="2700000" algn="tl" rotWithShape="0">
                    <a:srgbClr val="000000">
                      <a:alpha val="43000"/>
                    </a:srgbClr>
                  </a:outerShdw>
                </a:effectLst>
              </a:rPr>
              <a:t>Conclusion of this lesson- You will create a</a:t>
            </a:r>
            <a:br>
              <a:rPr lang="en-US" sz="2800" b="1" dirty="0" smtClean="0">
                <a:effectLst>
                  <a:outerShdw blurRad="50800" dist="38100" dir="2700000" algn="tl" rotWithShape="0">
                    <a:srgbClr val="000000">
                      <a:alpha val="43000"/>
                    </a:srgbClr>
                  </a:outerShdw>
                </a:effectLst>
              </a:rPr>
            </a:br>
            <a:r>
              <a:rPr lang="en-US" sz="2800" b="1" dirty="0" smtClean="0">
                <a:effectLst>
                  <a:outerShdw blurRad="50800" dist="38100" dir="2700000" algn="tl" rotWithShape="0">
                    <a:srgbClr val="000000">
                      <a:alpha val="43000"/>
                    </a:srgbClr>
                  </a:outerShdw>
                </a:effectLst>
              </a:rPr>
              <a:t> ‘Cause And Effect Chart’</a:t>
            </a:r>
            <a:endParaRPr lang="en-US" sz="2800" b="1" dirty="0">
              <a:effectLst>
                <a:outerShdw blurRad="50800" dist="38100" dir="2700000" algn="tl" rotWithShape="0">
                  <a:srgbClr val="000000">
                    <a:alpha val="43000"/>
                  </a:srgbClr>
                </a:outerShdw>
              </a:effectLst>
            </a:endParaRPr>
          </a:p>
        </p:txBody>
      </p:sp>
      <p:pic>
        <p:nvPicPr>
          <p:cNvPr id="1028" name="Picture 4" descr="C:\Users\Sarah\AppData\Local\Microsoft\Windows\Temporary Internet Files\Content.IE5\7J8XWR54\Doc - Apr 4, 2014, 3-07 PM - p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384"/>
          <a:stretch/>
        </p:blipFill>
        <p:spPr bwMode="auto">
          <a:xfrm>
            <a:off x="5105400" y="1066800"/>
            <a:ext cx="3810000" cy="5643085"/>
          </a:xfrm>
          <a:prstGeom prst="rect">
            <a:avLst/>
          </a:prstGeom>
          <a:ln>
            <a:solidFill>
              <a:schemeClr val="bg1"/>
            </a:solidFill>
          </a:ln>
          <a:effectLst>
            <a:outerShdw blurRad="190500" algn="tl" rotWithShape="0">
              <a:srgbClr val="000000">
                <a:alpha val="70000"/>
              </a:srgbClr>
            </a:outerShdw>
          </a:effectLst>
        </p:spPr>
      </p:pic>
      <p:sp>
        <p:nvSpPr>
          <p:cNvPr id="1029" name="Rectangle 5"/>
          <p:cNvSpPr>
            <a:spLocks noChangeArrowheads="1"/>
          </p:cNvSpPr>
          <p:nvPr/>
        </p:nvSpPr>
        <p:spPr bwMode="auto">
          <a:xfrm>
            <a:off x="152400" y="1066800"/>
            <a:ext cx="4953000" cy="56394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2400" b="1" i="0" u="sng" strike="noStrike" cap="none" normalizeH="0" baseline="0" dirty="0" smtClean="0">
                <a:ln>
                  <a:noFill/>
                </a:ln>
                <a:effectLst>
                  <a:outerShdw blurRad="38100" dist="38100" dir="2700000" algn="tl">
                    <a:srgbClr val="000000">
                      <a:alpha val="43137"/>
                    </a:srgbClr>
                  </a:outerShdw>
                </a:effectLst>
                <a:latin typeface="Calibri" pitchFamily="34" charset="0"/>
                <a:ea typeface="Calibri" pitchFamily="34" charset="0"/>
                <a:cs typeface="Times New Roman" pitchFamily="18" charset="0"/>
              </a:rPr>
              <a:t>Directions:</a:t>
            </a:r>
          </a:p>
          <a:p>
            <a:pPr marL="0" marR="0" lvl="0" indent="0" algn="l" defTabSz="914400" rtl="0" eaLnBrk="1" fontAlgn="base" latinLnBrk="0" hangingPunct="1">
              <a:lnSpc>
                <a:spcPct val="90000"/>
              </a:lnSpc>
              <a:spcBef>
                <a:spcPct val="0"/>
              </a:spcBef>
              <a:spcAft>
                <a:spcPct val="0"/>
              </a:spcAft>
              <a:buClrTx/>
              <a:buSzTx/>
              <a:buFontTx/>
              <a:buNone/>
              <a:tabLst/>
            </a:pPr>
            <a:endParaRPr kumimoji="0" lang="en-US" sz="1000" b="1" i="0" u="none" strike="noStrike" cap="none" normalizeH="0" baseline="0" dirty="0" smtClean="0">
              <a:ln>
                <a:noFill/>
              </a:ln>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90000"/>
              </a:lnSpc>
              <a:spcBef>
                <a:spcPct val="0"/>
              </a:spcBef>
              <a:spcAft>
                <a:spcPct val="0"/>
              </a:spcAft>
              <a:buClrTx/>
              <a:buSzTx/>
              <a:buFontTx/>
              <a:buChar char="•"/>
              <a:tabLst/>
            </a:pPr>
            <a:r>
              <a:rPr lang="en-US" b="1" dirty="0" smtClean="0">
                <a:effectLst>
                  <a:outerShdw blurRad="38100" dist="38100" dir="2700000" algn="tl">
                    <a:srgbClr val="000000">
                      <a:alpha val="43137"/>
                    </a:srgbClr>
                  </a:outerShdw>
                </a:effectLst>
                <a:ea typeface="Calibri" pitchFamily="34" charset="0"/>
                <a:cs typeface="Times New Roman" pitchFamily="18" charset="0"/>
              </a:rPr>
              <a:t> Fill </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out the ‘Cause and Effect Chart’. </a:t>
            </a:r>
            <a:r>
              <a:rPr lang="en-US" b="1" dirty="0" smtClean="0">
                <a:effectLst>
                  <a:outerShdw blurRad="38100" dist="38100" dir="2700000" algn="tl">
                    <a:srgbClr val="000000">
                      <a:alpha val="43137"/>
                    </a:srgbClr>
                  </a:outerShdw>
                </a:effectLst>
                <a:ea typeface="Calibri" pitchFamily="34" charset="0"/>
                <a:cs typeface="Times New Roman" pitchFamily="18" charset="0"/>
              </a:rPr>
              <a:t>Write in chronological order the obstacles that served to discourage or prevent African Americans from exercising their right to vote. </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 </a:t>
            </a:r>
          </a:p>
          <a:p>
            <a:pPr marL="0" marR="0" lvl="0" indent="0" algn="l" defTabSz="914400" rtl="0" eaLnBrk="0" fontAlgn="base" latinLnBrk="0" hangingPunct="0">
              <a:lnSpc>
                <a:spcPct val="90000"/>
              </a:lnSpc>
              <a:spcBef>
                <a:spcPct val="0"/>
              </a:spcBef>
              <a:spcAft>
                <a:spcPct val="0"/>
              </a:spcAft>
              <a:buClrTx/>
              <a:buSzTx/>
              <a:tabLst/>
            </a:pPr>
            <a:endParaRPr kumimoji="0" lang="en-US" sz="1000" b="1"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marL="0" marR="0" lvl="0" indent="0" algn="l" defTabSz="914400" rtl="0" eaLnBrk="0" fontAlgn="base" latinLnBrk="0" hangingPunct="0">
              <a:lnSpc>
                <a:spcPct val="90000"/>
              </a:lnSpc>
              <a:spcBef>
                <a:spcPct val="0"/>
              </a:spcBef>
              <a:spcAft>
                <a:spcPct val="0"/>
              </a:spcAft>
              <a:buClrTx/>
              <a:buSzTx/>
              <a:buFontTx/>
              <a:buChar char="•"/>
              <a:tabLst/>
            </a:pP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 Choose </a:t>
            </a:r>
            <a:r>
              <a:rPr kumimoji="0" lang="en-US" b="1" i="0" u="sng"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FIVE </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obstacles from the word bank when filling out the chart. </a:t>
            </a:r>
          </a:p>
          <a:p>
            <a:pPr marL="0" marR="0" lvl="0" indent="0" algn="l" defTabSz="914400" rtl="0" eaLnBrk="0" fontAlgn="base" latinLnBrk="0" hangingPunct="0">
              <a:lnSpc>
                <a:spcPct val="90000"/>
              </a:lnSpc>
              <a:spcBef>
                <a:spcPct val="0"/>
              </a:spcBef>
              <a:spcAft>
                <a:spcPct val="0"/>
              </a:spcAft>
              <a:buClrTx/>
              <a:buSzTx/>
              <a:tabLst/>
            </a:pPr>
            <a:endParaRPr kumimoji="0" lang="en-US" sz="1000" b="1"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marL="0" marR="0" lvl="0" indent="0" algn="l" defTabSz="914400" rtl="0" eaLnBrk="0" fontAlgn="base" latinLnBrk="0" hangingPunct="0">
              <a:lnSpc>
                <a:spcPct val="90000"/>
              </a:lnSpc>
              <a:spcBef>
                <a:spcPct val="0"/>
              </a:spcBef>
              <a:spcAft>
                <a:spcPct val="0"/>
              </a:spcAft>
              <a:buClrTx/>
              <a:buSzTx/>
              <a:buFontTx/>
              <a:buChar char="•"/>
              <a:tabLst/>
            </a:pPr>
            <a:r>
              <a:rPr kumimoji="0" lang="en-US" b="1" i="0" u="sng"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 Briefly explain</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 in point form what each obstacle was, and how it may have been a</a:t>
            </a:r>
            <a:r>
              <a:rPr kumimoji="0" lang="en-US" b="1" i="0" u="none" strike="noStrike" cap="none" normalizeH="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 </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barrier in the voting process. </a:t>
            </a:r>
            <a:r>
              <a:rPr kumimoji="0" lang="en-US" b="1" i="1"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(Refer to your power-point notes, upcoming movie, and textbook if needed) </a:t>
            </a:r>
          </a:p>
          <a:p>
            <a:pPr marL="0" marR="0" lvl="0" indent="0" algn="l" defTabSz="914400" rtl="0" eaLnBrk="0" fontAlgn="base" latinLnBrk="0" hangingPunct="0">
              <a:lnSpc>
                <a:spcPct val="90000"/>
              </a:lnSpc>
              <a:spcBef>
                <a:spcPct val="0"/>
              </a:spcBef>
              <a:spcAft>
                <a:spcPct val="0"/>
              </a:spcAft>
              <a:buClrTx/>
              <a:buSzTx/>
              <a:tabLst/>
            </a:pPr>
            <a:endParaRPr kumimoji="0" lang="en-US" sz="1000" b="1"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marL="0" marR="0" lvl="0" indent="0" algn="l" defTabSz="914400" rtl="0" eaLnBrk="0" fontAlgn="base" latinLnBrk="0" hangingPunct="0">
              <a:lnSpc>
                <a:spcPct val="90000"/>
              </a:lnSpc>
              <a:spcBef>
                <a:spcPct val="0"/>
              </a:spcBef>
              <a:spcAft>
                <a:spcPct val="0"/>
              </a:spcAft>
              <a:buClrTx/>
              <a:buSzTx/>
              <a:buFontTx/>
              <a:buChar char="•"/>
              <a:tabLst/>
            </a:pP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 Identify at which of the </a:t>
            </a:r>
            <a:r>
              <a:rPr kumimoji="0" lang="en-US" b="1" i="0" u="sng"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three levels of ‘oppression’</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 the obstacle fits by shading/coloring each obstacle’s square. </a:t>
            </a:r>
            <a:r>
              <a:rPr kumimoji="0" lang="en-US" b="1" i="1"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(Example: blue= Institutional, red=Cultural, yellow= Individual)</a:t>
            </a:r>
          </a:p>
          <a:p>
            <a:pPr marL="0" marR="0" lvl="0" indent="0" algn="l" defTabSz="914400" rtl="0" eaLnBrk="0" fontAlgn="base" latinLnBrk="0" hangingPunct="0">
              <a:lnSpc>
                <a:spcPct val="90000"/>
              </a:lnSpc>
              <a:spcBef>
                <a:spcPct val="0"/>
              </a:spcBef>
              <a:spcAft>
                <a:spcPct val="0"/>
              </a:spcAft>
              <a:buClrTx/>
              <a:buSzTx/>
              <a:tabLst/>
            </a:pPr>
            <a:endParaRPr kumimoji="0" lang="en-US" sz="1000" b="1"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marL="0" marR="0" lvl="0" indent="0" algn="l" defTabSz="914400" rtl="0" eaLnBrk="0" fontAlgn="base" latinLnBrk="0" hangingPunct="0">
              <a:lnSpc>
                <a:spcPct val="90000"/>
              </a:lnSpc>
              <a:spcBef>
                <a:spcPct val="0"/>
              </a:spcBef>
              <a:spcAft>
                <a:spcPct val="0"/>
              </a:spcAft>
              <a:buClrTx/>
              <a:buSzTx/>
              <a:buFontTx/>
              <a:buChar char="•"/>
              <a:tabLst/>
            </a:pPr>
            <a:r>
              <a:rPr lang="en-US" b="1" dirty="0" smtClean="0">
                <a:solidFill>
                  <a:srgbClr val="00B0F0"/>
                </a:solidFill>
                <a:effectLst>
                  <a:outerShdw blurRad="38100" dist="38100" dir="2700000" algn="tl">
                    <a:srgbClr val="000000">
                      <a:alpha val="43137"/>
                    </a:srgbClr>
                  </a:outerShdw>
                </a:effectLst>
                <a:ea typeface="Calibri" pitchFamily="34" charset="0"/>
                <a:cs typeface="Times New Roman" pitchFamily="18" charset="0"/>
              </a:rPr>
              <a:t> Institutional</a:t>
            </a:r>
          </a:p>
          <a:p>
            <a:pPr marL="0" marR="0" lvl="0" indent="0" algn="l" defTabSz="914400" rtl="0" eaLnBrk="0" fontAlgn="base" latinLnBrk="0" hangingPunct="0">
              <a:lnSpc>
                <a:spcPct val="90000"/>
              </a:lnSpc>
              <a:spcBef>
                <a:spcPct val="0"/>
              </a:spcBef>
              <a:spcAft>
                <a:spcPct val="0"/>
              </a:spcAft>
              <a:buClrTx/>
              <a:buSzTx/>
              <a:tabLst/>
            </a:pPr>
            <a:endParaRPr kumimoji="0" lang="en-US" sz="1000" b="1" i="0" u="none" strike="noStrike" cap="none" normalizeH="0" baseline="0" dirty="0" smtClean="0">
              <a:ln>
                <a:noFill/>
              </a:ln>
              <a:solidFill>
                <a:srgbClr val="FFFF00"/>
              </a:solidFill>
              <a:effectLst>
                <a:outerShdw blurRad="38100" dist="38100" dir="2700000" algn="tl">
                  <a:srgbClr val="000000">
                    <a:alpha val="43137"/>
                  </a:srgbClr>
                </a:outerShdw>
              </a:effectLst>
              <a:cs typeface="Arial" pitchFamily="34" charset="0"/>
            </a:endParaRPr>
          </a:p>
          <a:p>
            <a:pPr marL="0" marR="0" lvl="0" indent="0" algn="l" defTabSz="914400" rtl="0" eaLnBrk="0" fontAlgn="base" latinLnBrk="0" hangingPunct="0">
              <a:lnSpc>
                <a:spcPct val="90000"/>
              </a:lnSpc>
              <a:spcBef>
                <a:spcPct val="0"/>
              </a:spcBef>
              <a:spcAft>
                <a:spcPct val="0"/>
              </a:spcAft>
              <a:buClrTx/>
              <a:buSzTx/>
              <a:buFontTx/>
              <a:buChar char="•"/>
              <a:tabLst/>
            </a:pPr>
            <a:r>
              <a:rPr kumimoji="0" lang="en-US" b="1" i="0" u="none" strike="noStrike" cap="none" normalizeH="0" baseline="0" dirty="0" smtClean="0">
                <a:ln>
                  <a:noFill/>
                </a:ln>
                <a:solidFill>
                  <a:srgbClr val="FF0000"/>
                </a:solidFill>
                <a:effectLst>
                  <a:outerShdw blurRad="38100" dist="38100" dir="2700000" algn="tl">
                    <a:srgbClr val="000000">
                      <a:alpha val="43137"/>
                    </a:srgbClr>
                  </a:outerShdw>
                </a:effectLst>
                <a:ea typeface="Calibri" pitchFamily="34" charset="0"/>
                <a:cs typeface="Times New Roman" pitchFamily="18" charset="0"/>
              </a:rPr>
              <a:t> Societal/Cultural </a:t>
            </a:r>
          </a:p>
          <a:p>
            <a:pPr marL="0" marR="0" lvl="0" indent="0" algn="l" defTabSz="914400" rtl="0" eaLnBrk="0" fontAlgn="base" latinLnBrk="0" hangingPunct="0">
              <a:lnSpc>
                <a:spcPct val="90000"/>
              </a:lnSpc>
              <a:spcBef>
                <a:spcPct val="0"/>
              </a:spcBef>
              <a:spcAft>
                <a:spcPct val="0"/>
              </a:spcAft>
              <a:buClrTx/>
              <a:buSzTx/>
              <a:buFontTx/>
              <a:buChar char="•"/>
              <a:tabLst/>
            </a:pPr>
            <a:r>
              <a:rPr lang="en-US" b="1" dirty="0" smtClean="0">
                <a:solidFill>
                  <a:srgbClr val="FFFF00"/>
                </a:solidFill>
                <a:effectLst>
                  <a:outerShdw blurRad="38100" dist="38100" dir="2700000" algn="tl">
                    <a:srgbClr val="000000">
                      <a:alpha val="43137"/>
                    </a:srgbClr>
                  </a:outerShdw>
                </a:effectLst>
                <a:ea typeface="Calibri" pitchFamily="34" charset="0"/>
                <a:cs typeface="Times New Roman" pitchFamily="18" charset="0"/>
              </a:rPr>
              <a:t> Individual</a:t>
            </a:r>
            <a:r>
              <a:rPr lang="en-US" sz="2800" b="1" dirty="0" smtClean="0">
                <a:solidFill>
                  <a:srgbClr val="FF0000"/>
                </a:solidFill>
                <a:effectLst>
                  <a:outerShdw blurRad="38100" dist="38100" dir="2700000" algn="tl">
                    <a:srgbClr val="000000">
                      <a:alpha val="43137"/>
                    </a:srgbClr>
                  </a:outerShdw>
                </a:effectLst>
                <a:ea typeface="Calibri" pitchFamily="34" charset="0"/>
                <a:cs typeface="Times New Roman" pitchFamily="18" charset="0"/>
              </a:rPr>
              <a:t> </a:t>
            </a:r>
            <a:endParaRPr kumimoji="0" lang="en-US" sz="1600" b="1" i="1" u="none" strike="noStrike" cap="none" normalizeH="0" baseline="0" dirty="0" smtClean="0">
              <a:ln>
                <a:noFill/>
              </a:ln>
              <a:solidFill>
                <a:schemeClr val="bg1"/>
              </a:solidFill>
              <a:effectLst>
                <a:outerShdw blurRad="38100" dist="38100" dir="2700000" algn="tl">
                  <a:srgbClr val="000000">
                    <a:alpha val="43137"/>
                  </a:srgbClr>
                </a:outerShdw>
              </a:effectLst>
              <a:cs typeface="Arial" pitchFamily="34" charset="0"/>
            </a:endParaRPr>
          </a:p>
        </p:txBody>
      </p:sp>
      <p:sp>
        <p:nvSpPr>
          <p:cNvPr id="1032" name="Rectangle 8"/>
          <p:cNvSpPr>
            <a:spLocks noChangeArrowheads="1"/>
          </p:cNvSpPr>
          <p:nvPr/>
        </p:nvSpPr>
        <p:spPr bwMode="auto">
          <a:xfrm>
            <a:off x="228600" y="1066800"/>
            <a:ext cx="2971800" cy="42801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90000"/>
              </a:lnSpc>
              <a:spcBef>
                <a:spcPct val="0"/>
              </a:spcBef>
              <a:spcAft>
                <a:spcPct val="0"/>
              </a:spcAft>
              <a:buClrTx/>
              <a:buSzTx/>
              <a:tabLst/>
            </a:pPr>
            <a:r>
              <a:rPr kumimoji="0" lang="en-US" sz="2400" b="1"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Final Draft</a:t>
            </a:r>
            <a:r>
              <a:rPr lang="en-US" sz="2000" b="1" dirty="0">
                <a:effectLst>
                  <a:outerShdw blurRad="38100" dist="38100" dir="2700000" algn="tl">
                    <a:srgbClr val="000000">
                      <a:alpha val="43137"/>
                    </a:srgbClr>
                  </a:outerShdw>
                </a:effectLst>
                <a:latin typeface="Calibri" pitchFamily="34" charset="0"/>
                <a:ea typeface="Calibri" pitchFamily="34" charset="0"/>
                <a:cs typeface="Times New Roman" pitchFamily="18" charset="0"/>
              </a:rPr>
              <a:t>:</a:t>
            </a:r>
            <a:endPar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90000"/>
              </a:lnSpc>
              <a:spcBef>
                <a:spcPct val="0"/>
              </a:spcBef>
              <a:spcAft>
                <a:spcPct val="0"/>
              </a:spcAft>
              <a:buClrTx/>
              <a:buSzTx/>
              <a:buFontTx/>
              <a:buChar char="•"/>
              <a:tabLst/>
            </a:pPr>
            <a:endPar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90000"/>
              </a:lnSpc>
              <a:spcBef>
                <a:spcPct val="0"/>
              </a:spcBef>
              <a:spcAft>
                <a:spcPct val="0"/>
              </a:spcAft>
              <a:buClrTx/>
              <a:buSzTx/>
              <a:buFontTx/>
              <a:buChar char="•"/>
              <a:tabLst/>
            </a:pPr>
            <a:r>
              <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 On a larger piece of paper, </a:t>
            </a:r>
            <a:r>
              <a:rPr kumimoji="0" lang="en-US" sz="2000" b="1"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recreate</a:t>
            </a:r>
            <a:r>
              <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 the chart and </a:t>
            </a:r>
            <a:r>
              <a:rPr kumimoji="0" lang="en-US" sz="2000" b="1"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include</a:t>
            </a:r>
            <a:r>
              <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 illustrations. </a:t>
            </a:r>
          </a:p>
          <a:p>
            <a:pPr marL="0" marR="0" lvl="0" indent="0" algn="l" defTabSz="914400" rtl="0" eaLnBrk="1" fontAlgn="base" latinLnBrk="0" hangingPunct="1">
              <a:lnSpc>
                <a:spcPct val="90000"/>
              </a:lnSpc>
              <a:spcBef>
                <a:spcPct val="0"/>
              </a:spcBef>
              <a:spcAft>
                <a:spcPct val="0"/>
              </a:spcAft>
              <a:buClrTx/>
              <a:buSzTx/>
              <a:buFontTx/>
              <a:buChar char="•"/>
              <a:tabLst/>
            </a:pPr>
            <a:endPar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90000"/>
              </a:lnSpc>
              <a:spcBef>
                <a:spcPct val="0"/>
              </a:spcBef>
              <a:spcAft>
                <a:spcPct val="0"/>
              </a:spcAft>
              <a:buClrTx/>
              <a:buSzTx/>
              <a:buFontTx/>
              <a:buChar char="•"/>
              <a:tabLst/>
            </a:pPr>
            <a:r>
              <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 Draw a picture/illustration beside each of the obstacles. </a:t>
            </a:r>
          </a:p>
          <a:p>
            <a:pPr marL="0" marR="0" lvl="0" indent="0" algn="l" defTabSz="914400" rtl="0" eaLnBrk="1" fontAlgn="base" latinLnBrk="0" hangingPunct="1">
              <a:lnSpc>
                <a:spcPct val="90000"/>
              </a:lnSpc>
              <a:spcBef>
                <a:spcPct val="0"/>
              </a:spcBef>
              <a:spcAft>
                <a:spcPct val="0"/>
              </a:spcAft>
              <a:buClrTx/>
              <a:buSzTx/>
              <a:tabLst/>
            </a:pPr>
            <a:endParaRPr lang="en-US" sz="2000" b="1" dirty="0">
              <a:effectLst>
                <a:outerShdw blurRad="38100" dist="38100" dir="2700000" algn="tl">
                  <a:srgbClr val="000000">
                    <a:alpha val="43137"/>
                  </a:srgbClr>
                </a:outerShdw>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90000"/>
              </a:lnSpc>
              <a:spcBef>
                <a:spcPct val="0"/>
              </a:spcBef>
              <a:spcAft>
                <a:spcPct val="0"/>
              </a:spcAft>
              <a:buClrTx/>
              <a:buSzTx/>
              <a:tabLst/>
            </a:pPr>
            <a:r>
              <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Note: *</a:t>
            </a:r>
            <a:r>
              <a:rPr kumimoji="0" lang="en-US" sz="2000" b="1"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Leave additional space</a:t>
            </a:r>
            <a:r>
              <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 to add any forms of ‘</a:t>
            </a:r>
            <a:r>
              <a:rPr kumimoji="0" lang="en-US" sz="2000" b="1"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resistance</a:t>
            </a:r>
            <a:r>
              <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 that you see in the film,</a:t>
            </a:r>
            <a:r>
              <a:rPr kumimoji="0" lang="en-US" sz="2000" b="1" i="0" u="none" strike="noStrike" cap="none" normalizeH="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 ‘Freedom Song’.</a:t>
            </a:r>
            <a:r>
              <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 </a:t>
            </a:r>
            <a:endParaRPr kumimoji="0" lang="en-US" sz="3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6" name="Picture 5" descr="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1066800"/>
            <a:ext cx="3978568" cy="5638800"/>
          </a:xfrm>
          <a:prstGeom prst="rect">
            <a:avLst/>
          </a:prstGeom>
          <a:ln>
            <a:solidFill>
              <a:srgbClr val="000000"/>
            </a:solidFill>
          </a:ln>
        </p:spPr>
      </p:pic>
      <p:sp>
        <p:nvSpPr>
          <p:cNvPr id="5" name="Oval 4"/>
          <p:cNvSpPr/>
          <p:nvPr/>
        </p:nvSpPr>
        <p:spPr>
          <a:xfrm>
            <a:off x="5410200" y="4495800"/>
            <a:ext cx="3352800" cy="17526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Doc - Nov 20 2018 - 1-11 PM - p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000" y="381000"/>
            <a:ext cx="2773680" cy="6324600"/>
          </a:xfrm>
          <a:prstGeom prst="rect">
            <a:avLst/>
          </a:prstGeom>
          <a:ln>
            <a:solidFill>
              <a:srgbClr val="000000"/>
            </a:solidFill>
          </a:ln>
        </p:spPr>
      </p:pic>
      <p:pic>
        <p:nvPicPr>
          <p:cNvPr id="9" name="Picture 8" descr="Doc - Nov 20 2018 - 1-11 PM - p1.jpg"/>
          <p:cNvPicPr>
            <a:picLocks noChangeAspect="1"/>
          </p:cNvPicPr>
          <p:nvPr/>
        </p:nvPicPr>
        <p:blipFill rotWithShape="1">
          <a:blip r:embed="rId7" cstate="print">
            <a:extLst>
              <a:ext uri="{28A0092B-C50C-407E-A947-70E740481C1C}">
                <a14:useLocalDpi xmlns:a14="http://schemas.microsoft.com/office/drawing/2010/main" val="0"/>
              </a:ext>
            </a:extLst>
          </a:blip>
          <a:srcRect l="3684"/>
          <a:stretch/>
        </p:blipFill>
        <p:spPr>
          <a:xfrm>
            <a:off x="6381930" y="381000"/>
            <a:ext cx="2740659" cy="6324600"/>
          </a:xfrm>
          <a:prstGeom prst="rect">
            <a:avLst/>
          </a:prstGeom>
          <a:ln>
            <a:solidFill>
              <a:srgbClr val="000000"/>
            </a:solidFill>
          </a:ln>
        </p:spPr>
      </p:pic>
    </p:spTree>
    <p:extLst>
      <p:ext uri="{BB962C8B-B14F-4D97-AF65-F5344CB8AC3E}">
        <p14:creationId xmlns:p14="http://schemas.microsoft.com/office/powerpoint/2010/main" val="255366887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029">
                                            <p:txEl>
                                              <p:pRg st="0" end="0"/>
                                            </p:txEl>
                                          </p:spTgt>
                                        </p:tgtEl>
                                        <p:attrNameLst>
                                          <p:attrName>style.visibility</p:attrName>
                                        </p:attrNameLst>
                                      </p:cBhvr>
                                      <p:to>
                                        <p:strVal val="visible"/>
                                      </p:to>
                                    </p:set>
                                    <p:anim calcmode="lin" valueType="num">
                                      <p:cBhvr>
                                        <p:cTn id="13" dur="1000" fill="hold"/>
                                        <p:tgtEl>
                                          <p:spTgt spid="1029">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1029">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1029">
                                            <p:txEl>
                                              <p:pRg st="0" end="0"/>
                                            </p:txEl>
                                          </p:spTgt>
                                        </p:tgtEl>
                                      </p:cBhvr>
                                    </p:animEffect>
                                  </p:childTnLst>
                                </p:cTn>
                              </p:par>
                              <p:par>
                                <p:cTn id="16" presetID="55" presetClass="entr" presetSubtype="0" fill="hold" nodeType="withEffect">
                                  <p:stCondLst>
                                    <p:cond delay="0"/>
                                  </p:stCondLst>
                                  <p:childTnLst>
                                    <p:set>
                                      <p:cBhvr>
                                        <p:cTn id="17" dur="1" fill="hold">
                                          <p:stCondLst>
                                            <p:cond delay="0"/>
                                          </p:stCondLst>
                                        </p:cTn>
                                        <p:tgtEl>
                                          <p:spTgt spid="1029">
                                            <p:txEl>
                                              <p:pRg st="2" end="2"/>
                                            </p:txEl>
                                          </p:spTgt>
                                        </p:tgtEl>
                                        <p:attrNameLst>
                                          <p:attrName>style.visibility</p:attrName>
                                        </p:attrNameLst>
                                      </p:cBhvr>
                                      <p:to>
                                        <p:strVal val="visible"/>
                                      </p:to>
                                    </p:set>
                                    <p:anim calcmode="lin" valueType="num">
                                      <p:cBhvr>
                                        <p:cTn id="18" dur="1000" fill="hold"/>
                                        <p:tgtEl>
                                          <p:spTgt spid="1029">
                                            <p:txEl>
                                              <p:pRg st="2" end="2"/>
                                            </p:txEl>
                                          </p:spTgt>
                                        </p:tgtEl>
                                        <p:attrNameLst>
                                          <p:attrName>ppt_w</p:attrName>
                                        </p:attrNameLst>
                                      </p:cBhvr>
                                      <p:tavLst>
                                        <p:tav tm="0">
                                          <p:val>
                                            <p:strVal val="#ppt_w*0.70"/>
                                          </p:val>
                                        </p:tav>
                                        <p:tav tm="100000">
                                          <p:val>
                                            <p:strVal val="#ppt_w"/>
                                          </p:val>
                                        </p:tav>
                                      </p:tavLst>
                                    </p:anim>
                                    <p:anim calcmode="lin" valueType="num">
                                      <p:cBhvr>
                                        <p:cTn id="19" dur="1000" fill="hold"/>
                                        <p:tgtEl>
                                          <p:spTgt spid="1029">
                                            <p:txEl>
                                              <p:pRg st="2" end="2"/>
                                            </p:txEl>
                                          </p:spTgt>
                                        </p:tgtEl>
                                        <p:attrNameLst>
                                          <p:attrName>ppt_h</p:attrName>
                                        </p:attrNameLst>
                                      </p:cBhvr>
                                      <p:tavLst>
                                        <p:tav tm="0">
                                          <p:val>
                                            <p:strVal val="#ppt_h"/>
                                          </p:val>
                                        </p:tav>
                                        <p:tav tm="100000">
                                          <p:val>
                                            <p:strVal val="#ppt_h"/>
                                          </p:val>
                                        </p:tav>
                                      </p:tavLst>
                                    </p:anim>
                                    <p:animEffect transition="in" filter="fade">
                                      <p:cBhvr>
                                        <p:cTn id="20" dur="1000"/>
                                        <p:tgtEl>
                                          <p:spTgt spid="1029">
                                            <p:txEl>
                                              <p:pRg st="2" end="2"/>
                                            </p:txEl>
                                          </p:spTgt>
                                        </p:tgtEl>
                                      </p:cBhvr>
                                    </p:animEffect>
                                  </p:childTnLst>
                                </p:cTn>
                              </p:par>
                              <p:par>
                                <p:cTn id="21" presetID="22" presetClass="entr" presetSubtype="2"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2000"/>
                                        <p:tgtEl>
                                          <p:spTgt spid="7"/>
                                        </p:tgtEl>
                                      </p:cBhvr>
                                    </p:animEffect>
                                  </p:childTnLst>
                                </p:cTn>
                              </p:par>
                            </p:childTnLst>
                          </p:cTn>
                        </p:par>
                        <p:par>
                          <p:cTn id="24" fill="hold">
                            <p:stCondLst>
                              <p:cond delay="3000"/>
                            </p:stCondLst>
                            <p:childTnLst>
                              <p:par>
                                <p:cTn id="25" presetID="10" presetClass="entr" presetSubtype="0" fill="hold" nodeType="afterEffect">
                                  <p:stCondLst>
                                    <p:cond delay="100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1029">
                                            <p:txEl>
                                              <p:pRg st="4" end="4"/>
                                            </p:txEl>
                                          </p:spTgt>
                                        </p:tgtEl>
                                        <p:attrNameLst>
                                          <p:attrName>style.visibility</p:attrName>
                                        </p:attrNameLst>
                                      </p:cBhvr>
                                      <p:to>
                                        <p:strVal val="visible"/>
                                      </p:to>
                                    </p:set>
                                    <p:anim calcmode="lin" valueType="num">
                                      <p:cBhvr>
                                        <p:cTn id="32" dur="1000" fill="hold"/>
                                        <p:tgtEl>
                                          <p:spTgt spid="1029">
                                            <p:txEl>
                                              <p:pRg st="4" end="4"/>
                                            </p:txEl>
                                          </p:spTgt>
                                        </p:tgtEl>
                                        <p:attrNameLst>
                                          <p:attrName>ppt_w</p:attrName>
                                        </p:attrNameLst>
                                      </p:cBhvr>
                                      <p:tavLst>
                                        <p:tav tm="0">
                                          <p:val>
                                            <p:strVal val="#ppt_w*0.70"/>
                                          </p:val>
                                        </p:tav>
                                        <p:tav tm="100000">
                                          <p:val>
                                            <p:strVal val="#ppt_w"/>
                                          </p:val>
                                        </p:tav>
                                      </p:tavLst>
                                    </p:anim>
                                    <p:anim calcmode="lin" valueType="num">
                                      <p:cBhvr>
                                        <p:cTn id="33" dur="1000" fill="hold"/>
                                        <p:tgtEl>
                                          <p:spTgt spid="1029">
                                            <p:txEl>
                                              <p:pRg st="4" end="4"/>
                                            </p:txEl>
                                          </p:spTgt>
                                        </p:tgtEl>
                                        <p:attrNameLst>
                                          <p:attrName>ppt_h</p:attrName>
                                        </p:attrNameLst>
                                      </p:cBhvr>
                                      <p:tavLst>
                                        <p:tav tm="0">
                                          <p:val>
                                            <p:strVal val="#ppt_h"/>
                                          </p:val>
                                        </p:tav>
                                        <p:tav tm="100000">
                                          <p:val>
                                            <p:strVal val="#ppt_h"/>
                                          </p:val>
                                        </p:tav>
                                      </p:tavLst>
                                    </p:anim>
                                    <p:animEffect transition="in" filter="fade">
                                      <p:cBhvr>
                                        <p:cTn id="34" dur="1000"/>
                                        <p:tgtEl>
                                          <p:spTgt spid="1029">
                                            <p:txEl>
                                              <p:pRg st="4" end="4"/>
                                            </p:txEl>
                                          </p:spTgt>
                                        </p:tgtEl>
                                      </p:cBhvr>
                                    </p:animEffect>
                                  </p:childTnLst>
                                </p:cTn>
                              </p:par>
                              <p:par>
                                <p:cTn id="35" presetID="42"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anim calcmode="lin" valueType="num">
                                      <p:cBhvr>
                                        <p:cTn id="38" dur="2000" fill="hold"/>
                                        <p:tgtEl>
                                          <p:spTgt spid="6"/>
                                        </p:tgtEl>
                                        <p:attrNameLst>
                                          <p:attrName>ppt_x</p:attrName>
                                        </p:attrNameLst>
                                      </p:cBhvr>
                                      <p:tavLst>
                                        <p:tav tm="0">
                                          <p:val>
                                            <p:strVal val="#ppt_x"/>
                                          </p:val>
                                        </p:tav>
                                        <p:tav tm="100000">
                                          <p:val>
                                            <p:strVal val="#ppt_x"/>
                                          </p:val>
                                        </p:tav>
                                      </p:tavLst>
                                    </p:anim>
                                    <p:anim calcmode="lin" valueType="num">
                                      <p:cBhvr>
                                        <p:cTn id="39" dur="2000" fill="hold"/>
                                        <p:tgtEl>
                                          <p:spTgt spid="6"/>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55"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2000" fill="hold"/>
                                        <p:tgtEl>
                                          <p:spTgt spid="5"/>
                                        </p:tgtEl>
                                        <p:attrNameLst>
                                          <p:attrName>ppt_w</p:attrName>
                                        </p:attrNameLst>
                                      </p:cBhvr>
                                      <p:tavLst>
                                        <p:tav tm="0">
                                          <p:val>
                                            <p:strVal val="#ppt_w*0.70"/>
                                          </p:val>
                                        </p:tav>
                                        <p:tav tm="100000">
                                          <p:val>
                                            <p:strVal val="#ppt_w"/>
                                          </p:val>
                                        </p:tav>
                                      </p:tavLst>
                                    </p:anim>
                                    <p:anim calcmode="lin" valueType="num">
                                      <p:cBhvr>
                                        <p:cTn id="44" dur="2000" fill="hold"/>
                                        <p:tgtEl>
                                          <p:spTgt spid="5"/>
                                        </p:tgtEl>
                                        <p:attrNameLst>
                                          <p:attrName>ppt_h</p:attrName>
                                        </p:attrNameLst>
                                      </p:cBhvr>
                                      <p:tavLst>
                                        <p:tav tm="0">
                                          <p:val>
                                            <p:strVal val="#ppt_h"/>
                                          </p:val>
                                        </p:tav>
                                        <p:tav tm="100000">
                                          <p:val>
                                            <p:strVal val="#ppt_h"/>
                                          </p:val>
                                        </p:tav>
                                      </p:tavLst>
                                    </p:anim>
                                    <p:animEffect transition="in" filter="fade">
                                      <p:cBhvr>
                                        <p:cTn id="45" dur="20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xit" presetSubtype="0" fill="hold" nodeType="clickEffect">
                                  <p:stCondLst>
                                    <p:cond delay="0"/>
                                  </p:stCondLst>
                                  <p:childTnLst>
                                    <p:anim calcmode="lin" valueType="num">
                                      <p:cBhvr>
                                        <p:cTn id="49" dur="1000"/>
                                        <p:tgtEl>
                                          <p:spTgt spid="6"/>
                                        </p:tgtEl>
                                        <p:attrNameLst>
                                          <p:attrName>ppt_w</p:attrName>
                                        </p:attrNameLst>
                                      </p:cBhvr>
                                      <p:tavLst>
                                        <p:tav tm="0">
                                          <p:val>
                                            <p:strVal val="ppt_w"/>
                                          </p:val>
                                        </p:tav>
                                        <p:tav tm="100000">
                                          <p:val>
                                            <p:fltVal val="0"/>
                                          </p:val>
                                        </p:tav>
                                      </p:tavLst>
                                    </p:anim>
                                    <p:anim calcmode="lin" valueType="num">
                                      <p:cBhvr>
                                        <p:cTn id="50" dur="1000"/>
                                        <p:tgtEl>
                                          <p:spTgt spid="6"/>
                                        </p:tgtEl>
                                        <p:attrNameLst>
                                          <p:attrName>ppt_h</p:attrName>
                                        </p:attrNameLst>
                                      </p:cBhvr>
                                      <p:tavLst>
                                        <p:tav tm="0">
                                          <p:val>
                                            <p:strVal val="ppt_h"/>
                                          </p:val>
                                        </p:tav>
                                        <p:tav tm="100000">
                                          <p:val>
                                            <p:fltVal val="0"/>
                                          </p:val>
                                        </p:tav>
                                      </p:tavLst>
                                    </p:anim>
                                    <p:anim calcmode="lin" valueType="num">
                                      <p:cBhvr>
                                        <p:cTn id="51" dur="1000"/>
                                        <p:tgtEl>
                                          <p:spTgt spid="6"/>
                                        </p:tgtEl>
                                        <p:attrNameLst>
                                          <p:attrName>style.rotation</p:attrName>
                                        </p:attrNameLst>
                                      </p:cBhvr>
                                      <p:tavLst>
                                        <p:tav tm="0">
                                          <p:val>
                                            <p:fltVal val="0"/>
                                          </p:val>
                                        </p:tav>
                                        <p:tav tm="100000">
                                          <p:val>
                                            <p:fltVal val="90"/>
                                          </p:val>
                                        </p:tav>
                                      </p:tavLst>
                                    </p:anim>
                                    <p:animEffect transition="out" filter="fade">
                                      <p:cBhvr>
                                        <p:cTn id="52" dur="1000"/>
                                        <p:tgtEl>
                                          <p:spTgt spid="6"/>
                                        </p:tgtEl>
                                      </p:cBhvr>
                                    </p:animEffect>
                                    <p:set>
                                      <p:cBhvr>
                                        <p:cTn id="53" dur="1" fill="hold">
                                          <p:stCondLst>
                                            <p:cond delay="999"/>
                                          </p:stCondLst>
                                        </p:cTn>
                                        <p:tgtEl>
                                          <p:spTgt spid="6"/>
                                        </p:tgtEl>
                                        <p:attrNameLst>
                                          <p:attrName>style.visibility</p:attrName>
                                        </p:attrNameLst>
                                      </p:cBhvr>
                                      <p:to>
                                        <p:strVal val="hidden"/>
                                      </p:to>
                                    </p:set>
                                  </p:childTnLst>
                                </p:cTn>
                              </p:par>
                              <p:par>
                                <p:cTn id="54" presetID="31" presetClass="exit" presetSubtype="0" fill="hold" grpId="1" nodeType="withEffect">
                                  <p:stCondLst>
                                    <p:cond delay="0"/>
                                  </p:stCondLst>
                                  <p:childTnLst>
                                    <p:anim calcmode="lin" valueType="num">
                                      <p:cBhvr>
                                        <p:cTn id="55" dur="1000"/>
                                        <p:tgtEl>
                                          <p:spTgt spid="5"/>
                                        </p:tgtEl>
                                        <p:attrNameLst>
                                          <p:attrName>ppt_w</p:attrName>
                                        </p:attrNameLst>
                                      </p:cBhvr>
                                      <p:tavLst>
                                        <p:tav tm="0">
                                          <p:val>
                                            <p:strVal val="ppt_w"/>
                                          </p:val>
                                        </p:tav>
                                        <p:tav tm="100000">
                                          <p:val>
                                            <p:fltVal val="0"/>
                                          </p:val>
                                        </p:tav>
                                      </p:tavLst>
                                    </p:anim>
                                    <p:anim calcmode="lin" valueType="num">
                                      <p:cBhvr>
                                        <p:cTn id="56" dur="1000"/>
                                        <p:tgtEl>
                                          <p:spTgt spid="5"/>
                                        </p:tgtEl>
                                        <p:attrNameLst>
                                          <p:attrName>ppt_h</p:attrName>
                                        </p:attrNameLst>
                                      </p:cBhvr>
                                      <p:tavLst>
                                        <p:tav tm="0">
                                          <p:val>
                                            <p:strVal val="ppt_h"/>
                                          </p:val>
                                        </p:tav>
                                        <p:tav tm="100000">
                                          <p:val>
                                            <p:fltVal val="0"/>
                                          </p:val>
                                        </p:tav>
                                      </p:tavLst>
                                    </p:anim>
                                    <p:anim calcmode="lin" valueType="num">
                                      <p:cBhvr>
                                        <p:cTn id="57" dur="1000"/>
                                        <p:tgtEl>
                                          <p:spTgt spid="5"/>
                                        </p:tgtEl>
                                        <p:attrNameLst>
                                          <p:attrName>style.rotation</p:attrName>
                                        </p:attrNameLst>
                                      </p:cBhvr>
                                      <p:tavLst>
                                        <p:tav tm="0">
                                          <p:val>
                                            <p:fltVal val="0"/>
                                          </p:val>
                                        </p:tav>
                                        <p:tav tm="100000">
                                          <p:val>
                                            <p:fltVal val="90"/>
                                          </p:val>
                                        </p:tav>
                                      </p:tavLst>
                                    </p:anim>
                                    <p:animEffect transition="out" filter="fade">
                                      <p:cBhvr>
                                        <p:cTn id="58" dur="1000"/>
                                        <p:tgtEl>
                                          <p:spTgt spid="5"/>
                                        </p:tgtEl>
                                      </p:cBhvr>
                                    </p:animEffect>
                                    <p:set>
                                      <p:cBhvr>
                                        <p:cTn id="59" dur="1" fill="hold">
                                          <p:stCondLst>
                                            <p:cond delay="999"/>
                                          </p:stCondLst>
                                        </p:cTn>
                                        <p:tgtEl>
                                          <p:spTgt spid="5"/>
                                        </p:tgtEl>
                                        <p:attrNameLst>
                                          <p:attrName>style.visibility</p:attrName>
                                        </p:attrNameLst>
                                      </p:cBhvr>
                                      <p:to>
                                        <p:strVal val="hidden"/>
                                      </p:to>
                                    </p:set>
                                  </p:childTnLst>
                                </p:cTn>
                              </p:par>
                            </p:childTnLst>
                          </p:cTn>
                        </p:par>
                        <p:par>
                          <p:cTn id="60" fill="hold">
                            <p:stCondLst>
                              <p:cond delay="1000"/>
                            </p:stCondLst>
                            <p:childTnLst>
                              <p:par>
                                <p:cTn id="61" presetID="55" presetClass="entr" presetSubtype="0" fill="hold" nodeType="afterEffect">
                                  <p:stCondLst>
                                    <p:cond delay="0"/>
                                  </p:stCondLst>
                                  <p:childTnLst>
                                    <p:set>
                                      <p:cBhvr>
                                        <p:cTn id="62" dur="1" fill="hold">
                                          <p:stCondLst>
                                            <p:cond delay="0"/>
                                          </p:stCondLst>
                                        </p:cTn>
                                        <p:tgtEl>
                                          <p:spTgt spid="1029">
                                            <p:txEl>
                                              <p:pRg st="6" end="6"/>
                                            </p:txEl>
                                          </p:spTgt>
                                        </p:tgtEl>
                                        <p:attrNameLst>
                                          <p:attrName>style.visibility</p:attrName>
                                        </p:attrNameLst>
                                      </p:cBhvr>
                                      <p:to>
                                        <p:strVal val="visible"/>
                                      </p:to>
                                    </p:set>
                                    <p:anim calcmode="lin" valueType="num">
                                      <p:cBhvr>
                                        <p:cTn id="63" dur="2000" fill="hold"/>
                                        <p:tgtEl>
                                          <p:spTgt spid="1029">
                                            <p:txEl>
                                              <p:pRg st="6" end="6"/>
                                            </p:txEl>
                                          </p:spTgt>
                                        </p:tgtEl>
                                        <p:attrNameLst>
                                          <p:attrName>ppt_w</p:attrName>
                                        </p:attrNameLst>
                                      </p:cBhvr>
                                      <p:tavLst>
                                        <p:tav tm="0">
                                          <p:val>
                                            <p:strVal val="#ppt_w*0.70"/>
                                          </p:val>
                                        </p:tav>
                                        <p:tav tm="100000">
                                          <p:val>
                                            <p:strVal val="#ppt_w"/>
                                          </p:val>
                                        </p:tav>
                                      </p:tavLst>
                                    </p:anim>
                                    <p:anim calcmode="lin" valueType="num">
                                      <p:cBhvr>
                                        <p:cTn id="64" dur="2000" fill="hold"/>
                                        <p:tgtEl>
                                          <p:spTgt spid="1029">
                                            <p:txEl>
                                              <p:pRg st="6" end="6"/>
                                            </p:txEl>
                                          </p:spTgt>
                                        </p:tgtEl>
                                        <p:attrNameLst>
                                          <p:attrName>ppt_h</p:attrName>
                                        </p:attrNameLst>
                                      </p:cBhvr>
                                      <p:tavLst>
                                        <p:tav tm="0">
                                          <p:val>
                                            <p:strVal val="#ppt_h"/>
                                          </p:val>
                                        </p:tav>
                                        <p:tav tm="100000">
                                          <p:val>
                                            <p:strVal val="#ppt_h"/>
                                          </p:val>
                                        </p:tav>
                                      </p:tavLst>
                                    </p:anim>
                                    <p:animEffect transition="in" filter="fade">
                                      <p:cBhvr>
                                        <p:cTn id="65" dur="2000"/>
                                        <p:tgtEl>
                                          <p:spTgt spid="1029">
                                            <p:txEl>
                                              <p:pRg st="6" end="6"/>
                                            </p:txEl>
                                          </p:spTgt>
                                        </p:tgtEl>
                                      </p:cBhvr>
                                    </p:animEffect>
                                  </p:childTnLst>
                                </p:cTn>
                              </p:par>
                            </p:childTnLst>
                          </p:cTn>
                        </p:par>
                        <p:par>
                          <p:cTn id="66" fill="hold">
                            <p:stCondLst>
                              <p:cond delay="3000"/>
                            </p:stCondLst>
                            <p:childTnLst>
                              <p:par>
                                <p:cTn id="67" presetID="55" presetClass="entr" presetSubtype="0" fill="hold" nodeType="afterEffect">
                                  <p:stCondLst>
                                    <p:cond delay="0"/>
                                  </p:stCondLst>
                                  <p:childTnLst>
                                    <p:set>
                                      <p:cBhvr>
                                        <p:cTn id="68" dur="1" fill="hold">
                                          <p:stCondLst>
                                            <p:cond delay="0"/>
                                          </p:stCondLst>
                                        </p:cTn>
                                        <p:tgtEl>
                                          <p:spTgt spid="1029">
                                            <p:txEl>
                                              <p:pRg st="8" end="8"/>
                                            </p:txEl>
                                          </p:spTgt>
                                        </p:tgtEl>
                                        <p:attrNameLst>
                                          <p:attrName>style.visibility</p:attrName>
                                        </p:attrNameLst>
                                      </p:cBhvr>
                                      <p:to>
                                        <p:strVal val="visible"/>
                                      </p:to>
                                    </p:set>
                                    <p:anim calcmode="lin" valueType="num">
                                      <p:cBhvr>
                                        <p:cTn id="69" dur="2000" fill="hold"/>
                                        <p:tgtEl>
                                          <p:spTgt spid="1029">
                                            <p:txEl>
                                              <p:pRg st="8" end="8"/>
                                            </p:txEl>
                                          </p:spTgt>
                                        </p:tgtEl>
                                        <p:attrNameLst>
                                          <p:attrName>ppt_w</p:attrName>
                                        </p:attrNameLst>
                                      </p:cBhvr>
                                      <p:tavLst>
                                        <p:tav tm="0">
                                          <p:val>
                                            <p:strVal val="#ppt_w*0.70"/>
                                          </p:val>
                                        </p:tav>
                                        <p:tav tm="100000">
                                          <p:val>
                                            <p:strVal val="#ppt_w"/>
                                          </p:val>
                                        </p:tav>
                                      </p:tavLst>
                                    </p:anim>
                                    <p:anim calcmode="lin" valueType="num">
                                      <p:cBhvr>
                                        <p:cTn id="70" dur="2000" fill="hold"/>
                                        <p:tgtEl>
                                          <p:spTgt spid="1029">
                                            <p:txEl>
                                              <p:pRg st="8" end="8"/>
                                            </p:txEl>
                                          </p:spTgt>
                                        </p:tgtEl>
                                        <p:attrNameLst>
                                          <p:attrName>ppt_h</p:attrName>
                                        </p:attrNameLst>
                                      </p:cBhvr>
                                      <p:tavLst>
                                        <p:tav tm="0">
                                          <p:val>
                                            <p:strVal val="#ppt_h"/>
                                          </p:val>
                                        </p:tav>
                                        <p:tav tm="100000">
                                          <p:val>
                                            <p:strVal val="#ppt_h"/>
                                          </p:val>
                                        </p:tav>
                                      </p:tavLst>
                                    </p:anim>
                                    <p:animEffect transition="in" filter="fade">
                                      <p:cBhvr>
                                        <p:cTn id="71" dur="2000"/>
                                        <p:tgtEl>
                                          <p:spTgt spid="1029">
                                            <p:txEl>
                                              <p:pRg st="8" end="8"/>
                                            </p:txEl>
                                          </p:spTgt>
                                        </p:tgtEl>
                                      </p:cBhvr>
                                    </p:animEffect>
                                  </p:childTnLst>
                                </p:cTn>
                              </p:par>
                            </p:childTnLst>
                          </p:cTn>
                        </p:par>
                        <p:par>
                          <p:cTn id="72" fill="hold">
                            <p:stCondLst>
                              <p:cond delay="5000"/>
                            </p:stCondLst>
                            <p:childTnLst>
                              <p:par>
                                <p:cTn id="73" presetID="55" presetClass="entr" presetSubtype="0" fill="hold" nodeType="afterEffect">
                                  <p:stCondLst>
                                    <p:cond delay="0"/>
                                  </p:stCondLst>
                                  <p:childTnLst>
                                    <p:set>
                                      <p:cBhvr>
                                        <p:cTn id="74" dur="1" fill="hold">
                                          <p:stCondLst>
                                            <p:cond delay="0"/>
                                          </p:stCondLst>
                                        </p:cTn>
                                        <p:tgtEl>
                                          <p:spTgt spid="1029">
                                            <p:txEl>
                                              <p:pRg st="10" end="10"/>
                                            </p:txEl>
                                          </p:spTgt>
                                        </p:tgtEl>
                                        <p:attrNameLst>
                                          <p:attrName>style.visibility</p:attrName>
                                        </p:attrNameLst>
                                      </p:cBhvr>
                                      <p:to>
                                        <p:strVal val="visible"/>
                                      </p:to>
                                    </p:set>
                                    <p:anim calcmode="lin" valueType="num">
                                      <p:cBhvr>
                                        <p:cTn id="75" dur="1000" fill="hold"/>
                                        <p:tgtEl>
                                          <p:spTgt spid="1029">
                                            <p:txEl>
                                              <p:pRg st="10" end="10"/>
                                            </p:txEl>
                                          </p:spTgt>
                                        </p:tgtEl>
                                        <p:attrNameLst>
                                          <p:attrName>ppt_w</p:attrName>
                                        </p:attrNameLst>
                                      </p:cBhvr>
                                      <p:tavLst>
                                        <p:tav tm="0">
                                          <p:val>
                                            <p:strVal val="#ppt_w*0.70"/>
                                          </p:val>
                                        </p:tav>
                                        <p:tav tm="100000">
                                          <p:val>
                                            <p:strVal val="#ppt_w"/>
                                          </p:val>
                                        </p:tav>
                                      </p:tavLst>
                                    </p:anim>
                                    <p:anim calcmode="lin" valueType="num">
                                      <p:cBhvr>
                                        <p:cTn id="76" dur="1000" fill="hold"/>
                                        <p:tgtEl>
                                          <p:spTgt spid="1029">
                                            <p:txEl>
                                              <p:pRg st="10" end="10"/>
                                            </p:txEl>
                                          </p:spTgt>
                                        </p:tgtEl>
                                        <p:attrNameLst>
                                          <p:attrName>ppt_h</p:attrName>
                                        </p:attrNameLst>
                                      </p:cBhvr>
                                      <p:tavLst>
                                        <p:tav tm="0">
                                          <p:val>
                                            <p:strVal val="#ppt_h"/>
                                          </p:val>
                                        </p:tav>
                                        <p:tav tm="100000">
                                          <p:val>
                                            <p:strVal val="#ppt_h"/>
                                          </p:val>
                                        </p:tav>
                                      </p:tavLst>
                                    </p:anim>
                                    <p:animEffect transition="in" filter="fade">
                                      <p:cBhvr>
                                        <p:cTn id="77" dur="1000"/>
                                        <p:tgtEl>
                                          <p:spTgt spid="1029">
                                            <p:txEl>
                                              <p:pRg st="10" end="10"/>
                                            </p:txEl>
                                          </p:spTgt>
                                        </p:tgtEl>
                                      </p:cBhvr>
                                    </p:animEffect>
                                  </p:childTnLst>
                                </p:cTn>
                              </p:par>
                              <p:par>
                                <p:cTn id="78" presetID="55" presetClass="entr" presetSubtype="0" fill="hold" nodeType="withEffect">
                                  <p:stCondLst>
                                    <p:cond delay="0"/>
                                  </p:stCondLst>
                                  <p:childTnLst>
                                    <p:set>
                                      <p:cBhvr>
                                        <p:cTn id="79" dur="1" fill="hold">
                                          <p:stCondLst>
                                            <p:cond delay="0"/>
                                          </p:stCondLst>
                                        </p:cTn>
                                        <p:tgtEl>
                                          <p:spTgt spid="1029">
                                            <p:txEl>
                                              <p:pRg st="12" end="12"/>
                                            </p:txEl>
                                          </p:spTgt>
                                        </p:tgtEl>
                                        <p:attrNameLst>
                                          <p:attrName>style.visibility</p:attrName>
                                        </p:attrNameLst>
                                      </p:cBhvr>
                                      <p:to>
                                        <p:strVal val="visible"/>
                                      </p:to>
                                    </p:set>
                                    <p:anim calcmode="lin" valueType="num">
                                      <p:cBhvr>
                                        <p:cTn id="80" dur="1000" fill="hold"/>
                                        <p:tgtEl>
                                          <p:spTgt spid="1029">
                                            <p:txEl>
                                              <p:pRg st="12" end="12"/>
                                            </p:txEl>
                                          </p:spTgt>
                                        </p:tgtEl>
                                        <p:attrNameLst>
                                          <p:attrName>ppt_w</p:attrName>
                                        </p:attrNameLst>
                                      </p:cBhvr>
                                      <p:tavLst>
                                        <p:tav tm="0">
                                          <p:val>
                                            <p:strVal val="#ppt_w*0.70"/>
                                          </p:val>
                                        </p:tav>
                                        <p:tav tm="100000">
                                          <p:val>
                                            <p:strVal val="#ppt_w"/>
                                          </p:val>
                                        </p:tav>
                                      </p:tavLst>
                                    </p:anim>
                                    <p:anim calcmode="lin" valueType="num">
                                      <p:cBhvr>
                                        <p:cTn id="81" dur="1000" fill="hold"/>
                                        <p:tgtEl>
                                          <p:spTgt spid="1029">
                                            <p:txEl>
                                              <p:pRg st="12" end="12"/>
                                            </p:txEl>
                                          </p:spTgt>
                                        </p:tgtEl>
                                        <p:attrNameLst>
                                          <p:attrName>ppt_h</p:attrName>
                                        </p:attrNameLst>
                                      </p:cBhvr>
                                      <p:tavLst>
                                        <p:tav tm="0">
                                          <p:val>
                                            <p:strVal val="#ppt_h"/>
                                          </p:val>
                                        </p:tav>
                                        <p:tav tm="100000">
                                          <p:val>
                                            <p:strVal val="#ppt_h"/>
                                          </p:val>
                                        </p:tav>
                                      </p:tavLst>
                                    </p:anim>
                                    <p:animEffect transition="in" filter="fade">
                                      <p:cBhvr>
                                        <p:cTn id="82" dur="1000"/>
                                        <p:tgtEl>
                                          <p:spTgt spid="1029">
                                            <p:txEl>
                                              <p:pRg st="12" end="12"/>
                                            </p:txEl>
                                          </p:spTgt>
                                        </p:tgtEl>
                                      </p:cBhvr>
                                    </p:animEffect>
                                  </p:childTnLst>
                                </p:cTn>
                              </p:par>
                              <p:par>
                                <p:cTn id="83" presetID="55" presetClass="entr" presetSubtype="0" fill="hold" nodeType="withEffect">
                                  <p:stCondLst>
                                    <p:cond delay="0"/>
                                  </p:stCondLst>
                                  <p:childTnLst>
                                    <p:set>
                                      <p:cBhvr>
                                        <p:cTn id="84" dur="1" fill="hold">
                                          <p:stCondLst>
                                            <p:cond delay="0"/>
                                          </p:stCondLst>
                                        </p:cTn>
                                        <p:tgtEl>
                                          <p:spTgt spid="1029">
                                            <p:txEl>
                                              <p:pRg st="13" end="13"/>
                                            </p:txEl>
                                          </p:spTgt>
                                        </p:tgtEl>
                                        <p:attrNameLst>
                                          <p:attrName>style.visibility</p:attrName>
                                        </p:attrNameLst>
                                      </p:cBhvr>
                                      <p:to>
                                        <p:strVal val="visible"/>
                                      </p:to>
                                    </p:set>
                                    <p:anim calcmode="lin" valueType="num">
                                      <p:cBhvr>
                                        <p:cTn id="85" dur="1000" fill="hold"/>
                                        <p:tgtEl>
                                          <p:spTgt spid="1029">
                                            <p:txEl>
                                              <p:pRg st="13" end="13"/>
                                            </p:txEl>
                                          </p:spTgt>
                                        </p:tgtEl>
                                        <p:attrNameLst>
                                          <p:attrName>ppt_w</p:attrName>
                                        </p:attrNameLst>
                                      </p:cBhvr>
                                      <p:tavLst>
                                        <p:tav tm="0">
                                          <p:val>
                                            <p:strVal val="#ppt_w*0.70"/>
                                          </p:val>
                                        </p:tav>
                                        <p:tav tm="100000">
                                          <p:val>
                                            <p:strVal val="#ppt_w"/>
                                          </p:val>
                                        </p:tav>
                                      </p:tavLst>
                                    </p:anim>
                                    <p:anim calcmode="lin" valueType="num">
                                      <p:cBhvr>
                                        <p:cTn id="86" dur="1000" fill="hold"/>
                                        <p:tgtEl>
                                          <p:spTgt spid="1029">
                                            <p:txEl>
                                              <p:pRg st="13" end="13"/>
                                            </p:txEl>
                                          </p:spTgt>
                                        </p:tgtEl>
                                        <p:attrNameLst>
                                          <p:attrName>ppt_h</p:attrName>
                                        </p:attrNameLst>
                                      </p:cBhvr>
                                      <p:tavLst>
                                        <p:tav tm="0">
                                          <p:val>
                                            <p:strVal val="#ppt_h"/>
                                          </p:val>
                                        </p:tav>
                                        <p:tav tm="100000">
                                          <p:val>
                                            <p:strVal val="#ppt_h"/>
                                          </p:val>
                                        </p:tav>
                                      </p:tavLst>
                                    </p:anim>
                                    <p:animEffect transition="in" filter="fade">
                                      <p:cBhvr>
                                        <p:cTn id="87" dur="1000"/>
                                        <p:tgtEl>
                                          <p:spTgt spid="1029">
                                            <p:txEl>
                                              <p:pRg st="13" end="1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1" presetClass="exit" presetSubtype="0" fill="hold" grpId="0" nodeType="clickEffect">
                                  <p:stCondLst>
                                    <p:cond delay="0"/>
                                  </p:stCondLst>
                                  <p:childTnLst>
                                    <p:anim calcmode="lin" valueType="num">
                                      <p:cBhvr>
                                        <p:cTn id="91" dur="1000"/>
                                        <p:tgtEl>
                                          <p:spTgt spid="1029">
                                            <p:txEl>
                                              <p:pRg st="0" end="0"/>
                                            </p:txEl>
                                          </p:spTgt>
                                        </p:tgtEl>
                                        <p:attrNameLst>
                                          <p:attrName>ppt_w</p:attrName>
                                        </p:attrNameLst>
                                      </p:cBhvr>
                                      <p:tavLst>
                                        <p:tav tm="0">
                                          <p:val>
                                            <p:strVal val="ppt_w"/>
                                          </p:val>
                                        </p:tav>
                                        <p:tav tm="100000">
                                          <p:val>
                                            <p:fltVal val="0"/>
                                          </p:val>
                                        </p:tav>
                                      </p:tavLst>
                                    </p:anim>
                                    <p:anim calcmode="lin" valueType="num">
                                      <p:cBhvr>
                                        <p:cTn id="92" dur="1000"/>
                                        <p:tgtEl>
                                          <p:spTgt spid="1029">
                                            <p:txEl>
                                              <p:pRg st="0" end="0"/>
                                            </p:txEl>
                                          </p:spTgt>
                                        </p:tgtEl>
                                        <p:attrNameLst>
                                          <p:attrName>ppt_h</p:attrName>
                                        </p:attrNameLst>
                                      </p:cBhvr>
                                      <p:tavLst>
                                        <p:tav tm="0">
                                          <p:val>
                                            <p:strVal val="ppt_h"/>
                                          </p:val>
                                        </p:tav>
                                        <p:tav tm="100000">
                                          <p:val>
                                            <p:fltVal val="0"/>
                                          </p:val>
                                        </p:tav>
                                      </p:tavLst>
                                    </p:anim>
                                    <p:anim calcmode="lin" valueType="num">
                                      <p:cBhvr>
                                        <p:cTn id="93" dur="1000"/>
                                        <p:tgtEl>
                                          <p:spTgt spid="1029">
                                            <p:txEl>
                                              <p:pRg st="0" end="0"/>
                                            </p:txEl>
                                          </p:spTgt>
                                        </p:tgtEl>
                                        <p:attrNameLst>
                                          <p:attrName>style.rotation</p:attrName>
                                        </p:attrNameLst>
                                      </p:cBhvr>
                                      <p:tavLst>
                                        <p:tav tm="0">
                                          <p:val>
                                            <p:fltVal val="0"/>
                                          </p:val>
                                        </p:tav>
                                        <p:tav tm="100000">
                                          <p:val>
                                            <p:fltVal val="90"/>
                                          </p:val>
                                        </p:tav>
                                      </p:tavLst>
                                    </p:anim>
                                    <p:animEffect transition="out" filter="fade">
                                      <p:cBhvr>
                                        <p:cTn id="94" dur="1000"/>
                                        <p:tgtEl>
                                          <p:spTgt spid="1029">
                                            <p:txEl>
                                              <p:pRg st="0" end="0"/>
                                            </p:txEl>
                                          </p:spTgt>
                                        </p:tgtEl>
                                      </p:cBhvr>
                                    </p:animEffect>
                                    <p:set>
                                      <p:cBhvr>
                                        <p:cTn id="95" dur="1" fill="hold">
                                          <p:stCondLst>
                                            <p:cond delay="999"/>
                                          </p:stCondLst>
                                        </p:cTn>
                                        <p:tgtEl>
                                          <p:spTgt spid="1029">
                                            <p:txEl>
                                              <p:pRg st="0" end="0"/>
                                            </p:txEl>
                                          </p:spTgt>
                                        </p:tgtEl>
                                        <p:attrNameLst>
                                          <p:attrName>style.visibility</p:attrName>
                                        </p:attrNameLst>
                                      </p:cBhvr>
                                      <p:to>
                                        <p:strVal val="hidden"/>
                                      </p:to>
                                    </p:set>
                                  </p:childTnLst>
                                </p:cTn>
                              </p:par>
                              <p:par>
                                <p:cTn id="96" presetID="31" presetClass="exit" presetSubtype="0" fill="hold" grpId="0" nodeType="withEffect">
                                  <p:stCondLst>
                                    <p:cond delay="0"/>
                                  </p:stCondLst>
                                  <p:childTnLst>
                                    <p:anim calcmode="lin" valueType="num">
                                      <p:cBhvr>
                                        <p:cTn id="97" dur="1000"/>
                                        <p:tgtEl>
                                          <p:spTgt spid="1029">
                                            <p:txEl>
                                              <p:pRg st="2" end="2"/>
                                            </p:txEl>
                                          </p:spTgt>
                                        </p:tgtEl>
                                        <p:attrNameLst>
                                          <p:attrName>ppt_w</p:attrName>
                                        </p:attrNameLst>
                                      </p:cBhvr>
                                      <p:tavLst>
                                        <p:tav tm="0">
                                          <p:val>
                                            <p:strVal val="ppt_w"/>
                                          </p:val>
                                        </p:tav>
                                        <p:tav tm="100000">
                                          <p:val>
                                            <p:fltVal val="0"/>
                                          </p:val>
                                        </p:tav>
                                      </p:tavLst>
                                    </p:anim>
                                    <p:anim calcmode="lin" valueType="num">
                                      <p:cBhvr>
                                        <p:cTn id="98" dur="1000"/>
                                        <p:tgtEl>
                                          <p:spTgt spid="1029">
                                            <p:txEl>
                                              <p:pRg st="2" end="2"/>
                                            </p:txEl>
                                          </p:spTgt>
                                        </p:tgtEl>
                                        <p:attrNameLst>
                                          <p:attrName>ppt_h</p:attrName>
                                        </p:attrNameLst>
                                      </p:cBhvr>
                                      <p:tavLst>
                                        <p:tav tm="0">
                                          <p:val>
                                            <p:strVal val="ppt_h"/>
                                          </p:val>
                                        </p:tav>
                                        <p:tav tm="100000">
                                          <p:val>
                                            <p:fltVal val="0"/>
                                          </p:val>
                                        </p:tav>
                                      </p:tavLst>
                                    </p:anim>
                                    <p:anim calcmode="lin" valueType="num">
                                      <p:cBhvr>
                                        <p:cTn id="99" dur="1000"/>
                                        <p:tgtEl>
                                          <p:spTgt spid="1029">
                                            <p:txEl>
                                              <p:pRg st="2" end="2"/>
                                            </p:txEl>
                                          </p:spTgt>
                                        </p:tgtEl>
                                        <p:attrNameLst>
                                          <p:attrName>style.rotation</p:attrName>
                                        </p:attrNameLst>
                                      </p:cBhvr>
                                      <p:tavLst>
                                        <p:tav tm="0">
                                          <p:val>
                                            <p:fltVal val="0"/>
                                          </p:val>
                                        </p:tav>
                                        <p:tav tm="100000">
                                          <p:val>
                                            <p:fltVal val="90"/>
                                          </p:val>
                                        </p:tav>
                                      </p:tavLst>
                                    </p:anim>
                                    <p:animEffect transition="out" filter="fade">
                                      <p:cBhvr>
                                        <p:cTn id="100" dur="1000"/>
                                        <p:tgtEl>
                                          <p:spTgt spid="1029">
                                            <p:txEl>
                                              <p:pRg st="2" end="2"/>
                                            </p:txEl>
                                          </p:spTgt>
                                        </p:tgtEl>
                                      </p:cBhvr>
                                    </p:animEffect>
                                    <p:set>
                                      <p:cBhvr>
                                        <p:cTn id="101" dur="1" fill="hold">
                                          <p:stCondLst>
                                            <p:cond delay="999"/>
                                          </p:stCondLst>
                                        </p:cTn>
                                        <p:tgtEl>
                                          <p:spTgt spid="1029">
                                            <p:txEl>
                                              <p:pRg st="2" end="2"/>
                                            </p:txEl>
                                          </p:spTgt>
                                        </p:tgtEl>
                                        <p:attrNameLst>
                                          <p:attrName>style.visibility</p:attrName>
                                        </p:attrNameLst>
                                      </p:cBhvr>
                                      <p:to>
                                        <p:strVal val="hidden"/>
                                      </p:to>
                                    </p:set>
                                  </p:childTnLst>
                                </p:cTn>
                              </p:par>
                              <p:par>
                                <p:cTn id="102" presetID="31" presetClass="exit" presetSubtype="0" fill="hold" grpId="0" nodeType="withEffect">
                                  <p:stCondLst>
                                    <p:cond delay="0"/>
                                  </p:stCondLst>
                                  <p:childTnLst>
                                    <p:anim calcmode="lin" valueType="num">
                                      <p:cBhvr>
                                        <p:cTn id="103" dur="1000"/>
                                        <p:tgtEl>
                                          <p:spTgt spid="1029">
                                            <p:txEl>
                                              <p:pRg st="4" end="4"/>
                                            </p:txEl>
                                          </p:spTgt>
                                        </p:tgtEl>
                                        <p:attrNameLst>
                                          <p:attrName>ppt_w</p:attrName>
                                        </p:attrNameLst>
                                      </p:cBhvr>
                                      <p:tavLst>
                                        <p:tav tm="0">
                                          <p:val>
                                            <p:strVal val="ppt_w"/>
                                          </p:val>
                                        </p:tav>
                                        <p:tav tm="100000">
                                          <p:val>
                                            <p:fltVal val="0"/>
                                          </p:val>
                                        </p:tav>
                                      </p:tavLst>
                                    </p:anim>
                                    <p:anim calcmode="lin" valueType="num">
                                      <p:cBhvr>
                                        <p:cTn id="104" dur="1000"/>
                                        <p:tgtEl>
                                          <p:spTgt spid="1029">
                                            <p:txEl>
                                              <p:pRg st="4" end="4"/>
                                            </p:txEl>
                                          </p:spTgt>
                                        </p:tgtEl>
                                        <p:attrNameLst>
                                          <p:attrName>ppt_h</p:attrName>
                                        </p:attrNameLst>
                                      </p:cBhvr>
                                      <p:tavLst>
                                        <p:tav tm="0">
                                          <p:val>
                                            <p:strVal val="ppt_h"/>
                                          </p:val>
                                        </p:tav>
                                        <p:tav tm="100000">
                                          <p:val>
                                            <p:fltVal val="0"/>
                                          </p:val>
                                        </p:tav>
                                      </p:tavLst>
                                    </p:anim>
                                    <p:anim calcmode="lin" valueType="num">
                                      <p:cBhvr>
                                        <p:cTn id="105" dur="1000"/>
                                        <p:tgtEl>
                                          <p:spTgt spid="1029">
                                            <p:txEl>
                                              <p:pRg st="4" end="4"/>
                                            </p:txEl>
                                          </p:spTgt>
                                        </p:tgtEl>
                                        <p:attrNameLst>
                                          <p:attrName>style.rotation</p:attrName>
                                        </p:attrNameLst>
                                      </p:cBhvr>
                                      <p:tavLst>
                                        <p:tav tm="0">
                                          <p:val>
                                            <p:fltVal val="0"/>
                                          </p:val>
                                        </p:tav>
                                        <p:tav tm="100000">
                                          <p:val>
                                            <p:fltVal val="90"/>
                                          </p:val>
                                        </p:tav>
                                      </p:tavLst>
                                    </p:anim>
                                    <p:animEffect transition="out" filter="fade">
                                      <p:cBhvr>
                                        <p:cTn id="106" dur="1000"/>
                                        <p:tgtEl>
                                          <p:spTgt spid="1029">
                                            <p:txEl>
                                              <p:pRg st="4" end="4"/>
                                            </p:txEl>
                                          </p:spTgt>
                                        </p:tgtEl>
                                      </p:cBhvr>
                                    </p:animEffect>
                                    <p:set>
                                      <p:cBhvr>
                                        <p:cTn id="107" dur="1" fill="hold">
                                          <p:stCondLst>
                                            <p:cond delay="999"/>
                                          </p:stCondLst>
                                        </p:cTn>
                                        <p:tgtEl>
                                          <p:spTgt spid="1029">
                                            <p:txEl>
                                              <p:pRg st="4" end="4"/>
                                            </p:txEl>
                                          </p:spTgt>
                                        </p:tgtEl>
                                        <p:attrNameLst>
                                          <p:attrName>style.visibility</p:attrName>
                                        </p:attrNameLst>
                                      </p:cBhvr>
                                      <p:to>
                                        <p:strVal val="hidden"/>
                                      </p:to>
                                    </p:set>
                                  </p:childTnLst>
                                </p:cTn>
                              </p:par>
                              <p:par>
                                <p:cTn id="108" presetID="31" presetClass="exit" presetSubtype="0" fill="hold" grpId="0" nodeType="withEffect">
                                  <p:stCondLst>
                                    <p:cond delay="0"/>
                                  </p:stCondLst>
                                  <p:childTnLst>
                                    <p:anim calcmode="lin" valueType="num">
                                      <p:cBhvr>
                                        <p:cTn id="109" dur="1000"/>
                                        <p:tgtEl>
                                          <p:spTgt spid="1029">
                                            <p:txEl>
                                              <p:pRg st="6" end="6"/>
                                            </p:txEl>
                                          </p:spTgt>
                                        </p:tgtEl>
                                        <p:attrNameLst>
                                          <p:attrName>ppt_w</p:attrName>
                                        </p:attrNameLst>
                                      </p:cBhvr>
                                      <p:tavLst>
                                        <p:tav tm="0">
                                          <p:val>
                                            <p:strVal val="ppt_w"/>
                                          </p:val>
                                        </p:tav>
                                        <p:tav tm="100000">
                                          <p:val>
                                            <p:fltVal val="0"/>
                                          </p:val>
                                        </p:tav>
                                      </p:tavLst>
                                    </p:anim>
                                    <p:anim calcmode="lin" valueType="num">
                                      <p:cBhvr>
                                        <p:cTn id="110" dur="1000"/>
                                        <p:tgtEl>
                                          <p:spTgt spid="1029">
                                            <p:txEl>
                                              <p:pRg st="6" end="6"/>
                                            </p:txEl>
                                          </p:spTgt>
                                        </p:tgtEl>
                                        <p:attrNameLst>
                                          <p:attrName>ppt_h</p:attrName>
                                        </p:attrNameLst>
                                      </p:cBhvr>
                                      <p:tavLst>
                                        <p:tav tm="0">
                                          <p:val>
                                            <p:strVal val="ppt_h"/>
                                          </p:val>
                                        </p:tav>
                                        <p:tav tm="100000">
                                          <p:val>
                                            <p:fltVal val="0"/>
                                          </p:val>
                                        </p:tav>
                                      </p:tavLst>
                                    </p:anim>
                                    <p:anim calcmode="lin" valueType="num">
                                      <p:cBhvr>
                                        <p:cTn id="111" dur="1000"/>
                                        <p:tgtEl>
                                          <p:spTgt spid="1029">
                                            <p:txEl>
                                              <p:pRg st="6" end="6"/>
                                            </p:txEl>
                                          </p:spTgt>
                                        </p:tgtEl>
                                        <p:attrNameLst>
                                          <p:attrName>style.rotation</p:attrName>
                                        </p:attrNameLst>
                                      </p:cBhvr>
                                      <p:tavLst>
                                        <p:tav tm="0">
                                          <p:val>
                                            <p:fltVal val="0"/>
                                          </p:val>
                                        </p:tav>
                                        <p:tav tm="100000">
                                          <p:val>
                                            <p:fltVal val="90"/>
                                          </p:val>
                                        </p:tav>
                                      </p:tavLst>
                                    </p:anim>
                                    <p:animEffect transition="out" filter="fade">
                                      <p:cBhvr>
                                        <p:cTn id="112" dur="1000"/>
                                        <p:tgtEl>
                                          <p:spTgt spid="1029">
                                            <p:txEl>
                                              <p:pRg st="6" end="6"/>
                                            </p:txEl>
                                          </p:spTgt>
                                        </p:tgtEl>
                                      </p:cBhvr>
                                    </p:animEffect>
                                    <p:set>
                                      <p:cBhvr>
                                        <p:cTn id="113" dur="1" fill="hold">
                                          <p:stCondLst>
                                            <p:cond delay="999"/>
                                          </p:stCondLst>
                                        </p:cTn>
                                        <p:tgtEl>
                                          <p:spTgt spid="1029">
                                            <p:txEl>
                                              <p:pRg st="6" end="6"/>
                                            </p:txEl>
                                          </p:spTgt>
                                        </p:tgtEl>
                                        <p:attrNameLst>
                                          <p:attrName>style.visibility</p:attrName>
                                        </p:attrNameLst>
                                      </p:cBhvr>
                                      <p:to>
                                        <p:strVal val="hidden"/>
                                      </p:to>
                                    </p:set>
                                  </p:childTnLst>
                                </p:cTn>
                              </p:par>
                              <p:par>
                                <p:cTn id="114" presetID="31" presetClass="exit" presetSubtype="0" fill="hold" grpId="0" nodeType="withEffect">
                                  <p:stCondLst>
                                    <p:cond delay="0"/>
                                  </p:stCondLst>
                                  <p:childTnLst>
                                    <p:anim calcmode="lin" valueType="num">
                                      <p:cBhvr>
                                        <p:cTn id="115" dur="1000"/>
                                        <p:tgtEl>
                                          <p:spTgt spid="1029">
                                            <p:txEl>
                                              <p:pRg st="8" end="8"/>
                                            </p:txEl>
                                          </p:spTgt>
                                        </p:tgtEl>
                                        <p:attrNameLst>
                                          <p:attrName>ppt_w</p:attrName>
                                        </p:attrNameLst>
                                      </p:cBhvr>
                                      <p:tavLst>
                                        <p:tav tm="0">
                                          <p:val>
                                            <p:strVal val="ppt_w"/>
                                          </p:val>
                                        </p:tav>
                                        <p:tav tm="100000">
                                          <p:val>
                                            <p:fltVal val="0"/>
                                          </p:val>
                                        </p:tav>
                                      </p:tavLst>
                                    </p:anim>
                                    <p:anim calcmode="lin" valueType="num">
                                      <p:cBhvr>
                                        <p:cTn id="116" dur="1000"/>
                                        <p:tgtEl>
                                          <p:spTgt spid="1029">
                                            <p:txEl>
                                              <p:pRg st="8" end="8"/>
                                            </p:txEl>
                                          </p:spTgt>
                                        </p:tgtEl>
                                        <p:attrNameLst>
                                          <p:attrName>ppt_h</p:attrName>
                                        </p:attrNameLst>
                                      </p:cBhvr>
                                      <p:tavLst>
                                        <p:tav tm="0">
                                          <p:val>
                                            <p:strVal val="ppt_h"/>
                                          </p:val>
                                        </p:tav>
                                        <p:tav tm="100000">
                                          <p:val>
                                            <p:fltVal val="0"/>
                                          </p:val>
                                        </p:tav>
                                      </p:tavLst>
                                    </p:anim>
                                    <p:anim calcmode="lin" valueType="num">
                                      <p:cBhvr>
                                        <p:cTn id="117" dur="1000"/>
                                        <p:tgtEl>
                                          <p:spTgt spid="1029">
                                            <p:txEl>
                                              <p:pRg st="8" end="8"/>
                                            </p:txEl>
                                          </p:spTgt>
                                        </p:tgtEl>
                                        <p:attrNameLst>
                                          <p:attrName>style.rotation</p:attrName>
                                        </p:attrNameLst>
                                      </p:cBhvr>
                                      <p:tavLst>
                                        <p:tav tm="0">
                                          <p:val>
                                            <p:fltVal val="0"/>
                                          </p:val>
                                        </p:tav>
                                        <p:tav tm="100000">
                                          <p:val>
                                            <p:fltVal val="90"/>
                                          </p:val>
                                        </p:tav>
                                      </p:tavLst>
                                    </p:anim>
                                    <p:animEffect transition="out" filter="fade">
                                      <p:cBhvr>
                                        <p:cTn id="118" dur="1000"/>
                                        <p:tgtEl>
                                          <p:spTgt spid="1029">
                                            <p:txEl>
                                              <p:pRg st="8" end="8"/>
                                            </p:txEl>
                                          </p:spTgt>
                                        </p:tgtEl>
                                      </p:cBhvr>
                                    </p:animEffect>
                                    <p:set>
                                      <p:cBhvr>
                                        <p:cTn id="119" dur="1" fill="hold">
                                          <p:stCondLst>
                                            <p:cond delay="999"/>
                                          </p:stCondLst>
                                        </p:cTn>
                                        <p:tgtEl>
                                          <p:spTgt spid="1029">
                                            <p:txEl>
                                              <p:pRg st="8" end="8"/>
                                            </p:txEl>
                                          </p:spTgt>
                                        </p:tgtEl>
                                        <p:attrNameLst>
                                          <p:attrName>style.visibility</p:attrName>
                                        </p:attrNameLst>
                                      </p:cBhvr>
                                      <p:to>
                                        <p:strVal val="hidden"/>
                                      </p:to>
                                    </p:set>
                                  </p:childTnLst>
                                </p:cTn>
                              </p:par>
                              <p:par>
                                <p:cTn id="120" presetID="31" presetClass="exit" presetSubtype="0" fill="hold" grpId="0" nodeType="withEffect">
                                  <p:stCondLst>
                                    <p:cond delay="0"/>
                                  </p:stCondLst>
                                  <p:childTnLst>
                                    <p:anim calcmode="lin" valueType="num">
                                      <p:cBhvr>
                                        <p:cTn id="121" dur="1000"/>
                                        <p:tgtEl>
                                          <p:spTgt spid="1029">
                                            <p:txEl>
                                              <p:pRg st="10" end="10"/>
                                            </p:txEl>
                                          </p:spTgt>
                                        </p:tgtEl>
                                        <p:attrNameLst>
                                          <p:attrName>ppt_w</p:attrName>
                                        </p:attrNameLst>
                                      </p:cBhvr>
                                      <p:tavLst>
                                        <p:tav tm="0">
                                          <p:val>
                                            <p:strVal val="ppt_w"/>
                                          </p:val>
                                        </p:tav>
                                        <p:tav tm="100000">
                                          <p:val>
                                            <p:fltVal val="0"/>
                                          </p:val>
                                        </p:tav>
                                      </p:tavLst>
                                    </p:anim>
                                    <p:anim calcmode="lin" valueType="num">
                                      <p:cBhvr>
                                        <p:cTn id="122" dur="1000"/>
                                        <p:tgtEl>
                                          <p:spTgt spid="1029">
                                            <p:txEl>
                                              <p:pRg st="10" end="10"/>
                                            </p:txEl>
                                          </p:spTgt>
                                        </p:tgtEl>
                                        <p:attrNameLst>
                                          <p:attrName>ppt_h</p:attrName>
                                        </p:attrNameLst>
                                      </p:cBhvr>
                                      <p:tavLst>
                                        <p:tav tm="0">
                                          <p:val>
                                            <p:strVal val="ppt_h"/>
                                          </p:val>
                                        </p:tav>
                                        <p:tav tm="100000">
                                          <p:val>
                                            <p:fltVal val="0"/>
                                          </p:val>
                                        </p:tav>
                                      </p:tavLst>
                                    </p:anim>
                                    <p:anim calcmode="lin" valueType="num">
                                      <p:cBhvr>
                                        <p:cTn id="123" dur="1000"/>
                                        <p:tgtEl>
                                          <p:spTgt spid="1029">
                                            <p:txEl>
                                              <p:pRg st="10" end="10"/>
                                            </p:txEl>
                                          </p:spTgt>
                                        </p:tgtEl>
                                        <p:attrNameLst>
                                          <p:attrName>style.rotation</p:attrName>
                                        </p:attrNameLst>
                                      </p:cBhvr>
                                      <p:tavLst>
                                        <p:tav tm="0">
                                          <p:val>
                                            <p:fltVal val="0"/>
                                          </p:val>
                                        </p:tav>
                                        <p:tav tm="100000">
                                          <p:val>
                                            <p:fltVal val="90"/>
                                          </p:val>
                                        </p:tav>
                                      </p:tavLst>
                                    </p:anim>
                                    <p:animEffect transition="out" filter="fade">
                                      <p:cBhvr>
                                        <p:cTn id="124" dur="1000"/>
                                        <p:tgtEl>
                                          <p:spTgt spid="1029">
                                            <p:txEl>
                                              <p:pRg st="10" end="10"/>
                                            </p:txEl>
                                          </p:spTgt>
                                        </p:tgtEl>
                                      </p:cBhvr>
                                    </p:animEffect>
                                    <p:set>
                                      <p:cBhvr>
                                        <p:cTn id="125" dur="1" fill="hold">
                                          <p:stCondLst>
                                            <p:cond delay="999"/>
                                          </p:stCondLst>
                                        </p:cTn>
                                        <p:tgtEl>
                                          <p:spTgt spid="1029">
                                            <p:txEl>
                                              <p:pRg st="10" end="10"/>
                                            </p:txEl>
                                          </p:spTgt>
                                        </p:tgtEl>
                                        <p:attrNameLst>
                                          <p:attrName>style.visibility</p:attrName>
                                        </p:attrNameLst>
                                      </p:cBhvr>
                                      <p:to>
                                        <p:strVal val="hidden"/>
                                      </p:to>
                                    </p:set>
                                  </p:childTnLst>
                                </p:cTn>
                              </p:par>
                              <p:par>
                                <p:cTn id="126" presetID="31" presetClass="exit" presetSubtype="0" fill="hold" grpId="0" nodeType="withEffect">
                                  <p:stCondLst>
                                    <p:cond delay="0"/>
                                  </p:stCondLst>
                                  <p:childTnLst>
                                    <p:anim calcmode="lin" valueType="num">
                                      <p:cBhvr>
                                        <p:cTn id="127" dur="1000"/>
                                        <p:tgtEl>
                                          <p:spTgt spid="1029">
                                            <p:txEl>
                                              <p:pRg st="12" end="12"/>
                                            </p:txEl>
                                          </p:spTgt>
                                        </p:tgtEl>
                                        <p:attrNameLst>
                                          <p:attrName>ppt_w</p:attrName>
                                        </p:attrNameLst>
                                      </p:cBhvr>
                                      <p:tavLst>
                                        <p:tav tm="0">
                                          <p:val>
                                            <p:strVal val="ppt_w"/>
                                          </p:val>
                                        </p:tav>
                                        <p:tav tm="100000">
                                          <p:val>
                                            <p:fltVal val="0"/>
                                          </p:val>
                                        </p:tav>
                                      </p:tavLst>
                                    </p:anim>
                                    <p:anim calcmode="lin" valueType="num">
                                      <p:cBhvr>
                                        <p:cTn id="128" dur="1000"/>
                                        <p:tgtEl>
                                          <p:spTgt spid="1029">
                                            <p:txEl>
                                              <p:pRg st="12" end="12"/>
                                            </p:txEl>
                                          </p:spTgt>
                                        </p:tgtEl>
                                        <p:attrNameLst>
                                          <p:attrName>ppt_h</p:attrName>
                                        </p:attrNameLst>
                                      </p:cBhvr>
                                      <p:tavLst>
                                        <p:tav tm="0">
                                          <p:val>
                                            <p:strVal val="ppt_h"/>
                                          </p:val>
                                        </p:tav>
                                        <p:tav tm="100000">
                                          <p:val>
                                            <p:fltVal val="0"/>
                                          </p:val>
                                        </p:tav>
                                      </p:tavLst>
                                    </p:anim>
                                    <p:anim calcmode="lin" valueType="num">
                                      <p:cBhvr>
                                        <p:cTn id="129" dur="1000"/>
                                        <p:tgtEl>
                                          <p:spTgt spid="1029">
                                            <p:txEl>
                                              <p:pRg st="12" end="12"/>
                                            </p:txEl>
                                          </p:spTgt>
                                        </p:tgtEl>
                                        <p:attrNameLst>
                                          <p:attrName>style.rotation</p:attrName>
                                        </p:attrNameLst>
                                      </p:cBhvr>
                                      <p:tavLst>
                                        <p:tav tm="0">
                                          <p:val>
                                            <p:fltVal val="0"/>
                                          </p:val>
                                        </p:tav>
                                        <p:tav tm="100000">
                                          <p:val>
                                            <p:fltVal val="90"/>
                                          </p:val>
                                        </p:tav>
                                      </p:tavLst>
                                    </p:anim>
                                    <p:animEffect transition="out" filter="fade">
                                      <p:cBhvr>
                                        <p:cTn id="130" dur="1000"/>
                                        <p:tgtEl>
                                          <p:spTgt spid="1029">
                                            <p:txEl>
                                              <p:pRg st="12" end="12"/>
                                            </p:txEl>
                                          </p:spTgt>
                                        </p:tgtEl>
                                      </p:cBhvr>
                                    </p:animEffect>
                                    <p:set>
                                      <p:cBhvr>
                                        <p:cTn id="131" dur="1" fill="hold">
                                          <p:stCondLst>
                                            <p:cond delay="999"/>
                                          </p:stCondLst>
                                        </p:cTn>
                                        <p:tgtEl>
                                          <p:spTgt spid="1029">
                                            <p:txEl>
                                              <p:pRg st="12" end="12"/>
                                            </p:txEl>
                                          </p:spTgt>
                                        </p:tgtEl>
                                        <p:attrNameLst>
                                          <p:attrName>style.visibility</p:attrName>
                                        </p:attrNameLst>
                                      </p:cBhvr>
                                      <p:to>
                                        <p:strVal val="hidden"/>
                                      </p:to>
                                    </p:set>
                                  </p:childTnLst>
                                </p:cTn>
                              </p:par>
                              <p:par>
                                <p:cTn id="132" presetID="31" presetClass="exit" presetSubtype="0" fill="hold" grpId="0" nodeType="withEffect">
                                  <p:stCondLst>
                                    <p:cond delay="0"/>
                                  </p:stCondLst>
                                  <p:childTnLst>
                                    <p:anim calcmode="lin" valueType="num">
                                      <p:cBhvr>
                                        <p:cTn id="133" dur="1000"/>
                                        <p:tgtEl>
                                          <p:spTgt spid="1029">
                                            <p:txEl>
                                              <p:pRg st="13" end="13"/>
                                            </p:txEl>
                                          </p:spTgt>
                                        </p:tgtEl>
                                        <p:attrNameLst>
                                          <p:attrName>ppt_w</p:attrName>
                                        </p:attrNameLst>
                                      </p:cBhvr>
                                      <p:tavLst>
                                        <p:tav tm="0">
                                          <p:val>
                                            <p:strVal val="ppt_w"/>
                                          </p:val>
                                        </p:tav>
                                        <p:tav tm="100000">
                                          <p:val>
                                            <p:fltVal val="0"/>
                                          </p:val>
                                        </p:tav>
                                      </p:tavLst>
                                    </p:anim>
                                    <p:anim calcmode="lin" valueType="num">
                                      <p:cBhvr>
                                        <p:cTn id="134" dur="1000"/>
                                        <p:tgtEl>
                                          <p:spTgt spid="1029">
                                            <p:txEl>
                                              <p:pRg st="13" end="13"/>
                                            </p:txEl>
                                          </p:spTgt>
                                        </p:tgtEl>
                                        <p:attrNameLst>
                                          <p:attrName>ppt_h</p:attrName>
                                        </p:attrNameLst>
                                      </p:cBhvr>
                                      <p:tavLst>
                                        <p:tav tm="0">
                                          <p:val>
                                            <p:strVal val="ppt_h"/>
                                          </p:val>
                                        </p:tav>
                                        <p:tav tm="100000">
                                          <p:val>
                                            <p:fltVal val="0"/>
                                          </p:val>
                                        </p:tav>
                                      </p:tavLst>
                                    </p:anim>
                                    <p:anim calcmode="lin" valueType="num">
                                      <p:cBhvr>
                                        <p:cTn id="135" dur="1000"/>
                                        <p:tgtEl>
                                          <p:spTgt spid="1029">
                                            <p:txEl>
                                              <p:pRg st="13" end="13"/>
                                            </p:txEl>
                                          </p:spTgt>
                                        </p:tgtEl>
                                        <p:attrNameLst>
                                          <p:attrName>style.rotation</p:attrName>
                                        </p:attrNameLst>
                                      </p:cBhvr>
                                      <p:tavLst>
                                        <p:tav tm="0">
                                          <p:val>
                                            <p:fltVal val="0"/>
                                          </p:val>
                                        </p:tav>
                                        <p:tav tm="100000">
                                          <p:val>
                                            <p:fltVal val="90"/>
                                          </p:val>
                                        </p:tav>
                                      </p:tavLst>
                                    </p:anim>
                                    <p:animEffect transition="out" filter="fade">
                                      <p:cBhvr>
                                        <p:cTn id="136" dur="1000"/>
                                        <p:tgtEl>
                                          <p:spTgt spid="1029">
                                            <p:txEl>
                                              <p:pRg st="13" end="13"/>
                                            </p:txEl>
                                          </p:spTgt>
                                        </p:tgtEl>
                                      </p:cBhvr>
                                    </p:animEffect>
                                    <p:set>
                                      <p:cBhvr>
                                        <p:cTn id="137" dur="1" fill="hold">
                                          <p:stCondLst>
                                            <p:cond delay="999"/>
                                          </p:stCondLst>
                                        </p:cTn>
                                        <p:tgtEl>
                                          <p:spTgt spid="1029">
                                            <p:txEl>
                                              <p:pRg st="13" end="13"/>
                                            </p:txEl>
                                          </p:spTgt>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6" presetClass="entr" presetSubtype="16" fill="hold" grpId="0" nodeType="clickEffect">
                                  <p:stCondLst>
                                    <p:cond delay="0"/>
                                  </p:stCondLst>
                                  <p:childTnLst>
                                    <p:set>
                                      <p:cBhvr>
                                        <p:cTn id="141" dur="1" fill="hold">
                                          <p:stCondLst>
                                            <p:cond delay="0"/>
                                          </p:stCondLst>
                                        </p:cTn>
                                        <p:tgtEl>
                                          <p:spTgt spid="1032"/>
                                        </p:tgtEl>
                                        <p:attrNameLst>
                                          <p:attrName>style.visibility</p:attrName>
                                        </p:attrNameLst>
                                      </p:cBhvr>
                                      <p:to>
                                        <p:strVal val="visible"/>
                                      </p:to>
                                    </p:set>
                                    <p:animEffect transition="in" filter="circle(in)">
                                      <p:cBhvr>
                                        <p:cTn id="142" dur="2000"/>
                                        <p:tgtEl>
                                          <p:spTgt spid="1032"/>
                                        </p:tgtEl>
                                      </p:cBhvr>
                                    </p:animEffect>
                                  </p:childTnLst>
                                </p:cTn>
                              </p:par>
                              <p:par>
                                <p:cTn id="143" presetID="23" presetClass="exit" presetSubtype="32" fill="hold" grpId="1" nodeType="withEffect">
                                  <p:stCondLst>
                                    <p:cond delay="0"/>
                                  </p:stCondLst>
                                  <p:childTnLst>
                                    <p:anim calcmode="lin" valueType="num">
                                      <p:cBhvr>
                                        <p:cTn id="144" dur="500"/>
                                        <p:tgtEl>
                                          <p:spTgt spid="2"/>
                                        </p:tgtEl>
                                        <p:attrNameLst>
                                          <p:attrName>ppt_w</p:attrName>
                                        </p:attrNameLst>
                                      </p:cBhvr>
                                      <p:tavLst>
                                        <p:tav tm="0">
                                          <p:val>
                                            <p:strVal val="ppt_w"/>
                                          </p:val>
                                        </p:tav>
                                        <p:tav tm="100000">
                                          <p:val>
                                            <p:fltVal val="0"/>
                                          </p:val>
                                        </p:tav>
                                      </p:tavLst>
                                    </p:anim>
                                    <p:anim calcmode="lin" valueType="num">
                                      <p:cBhvr>
                                        <p:cTn id="145" dur="500"/>
                                        <p:tgtEl>
                                          <p:spTgt spid="2"/>
                                        </p:tgtEl>
                                        <p:attrNameLst>
                                          <p:attrName>ppt_h</p:attrName>
                                        </p:attrNameLst>
                                      </p:cBhvr>
                                      <p:tavLst>
                                        <p:tav tm="0">
                                          <p:val>
                                            <p:strVal val="ppt_h"/>
                                          </p:val>
                                        </p:tav>
                                        <p:tav tm="100000">
                                          <p:val>
                                            <p:fltVal val="0"/>
                                          </p:val>
                                        </p:tav>
                                      </p:tavLst>
                                    </p:anim>
                                    <p:set>
                                      <p:cBhvr>
                                        <p:cTn id="146" dur="1" fill="hold">
                                          <p:stCondLst>
                                            <p:cond delay="499"/>
                                          </p:stCondLst>
                                        </p:cTn>
                                        <p:tgtEl>
                                          <p:spTgt spid="2"/>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2000"/>
                                        <p:tgtEl>
                                          <p:spTgt spid="7"/>
                                        </p:tgtEl>
                                      </p:cBhvr>
                                    </p:animEffect>
                                    <p:set>
                                      <p:cBhvr>
                                        <p:cTn id="149" dur="1" fill="hold">
                                          <p:stCondLst>
                                            <p:cond delay="1999"/>
                                          </p:stCondLst>
                                        </p:cTn>
                                        <p:tgtEl>
                                          <p:spTgt spid="7"/>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2000"/>
                                        <p:tgtEl>
                                          <p:spTgt spid="1028"/>
                                        </p:tgtEl>
                                      </p:cBhvr>
                                    </p:animEffect>
                                    <p:set>
                                      <p:cBhvr>
                                        <p:cTn id="152" dur="1" fill="hold">
                                          <p:stCondLst>
                                            <p:cond delay="1999"/>
                                          </p:stCondLst>
                                        </p:cTn>
                                        <p:tgtEl>
                                          <p:spTgt spid="1028"/>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2000"/>
                                        <p:tgtEl>
                                          <p:spTgt spid="6"/>
                                        </p:tgtEl>
                                      </p:cBhvr>
                                    </p:animEffect>
                                    <p:set>
                                      <p:cBhvr>
                                        <p:cTn id="155" dur="1" fill="hold">
                                          <p:stCondLst>
                                            <p:cond delay="1999"/>
                                          </p:stCondLst>
                                        </p:cTn>
                                        <p:tgtEl>
                                          <p:spTgt spid="6"/>
                                        </p:tgtEl>
                                        <p:attrNameLst>
                                          <p:attrName>style.visibility</p:attrName>
                                        </p:attrNameLst>
                                      </p:cBhvr>
                                      <p:to>
                                        <p:strVal val="hidden"/>
                                      </p:to>
                                    </p:set>
                                  </p:childTnLst>
                                </p:cTn>
                              </p:par>
                              <p:par>
                                <p:cTn id="156" presetID="10" presetClass="exit" presetSubtype="0" fill="hold" grpId="2" nodeType="withEffect">
                                  <p:stCondLst>
                                    <p:cond delay="0"/>
                                  </p:stCondLst>
                                  <p:childTnLst>
                                    <p:animEffect transition="out" filter="fade">
                                      <p:cBhvr>
                                        <p:cTn id="157" dur="2000"/>
                                        <p:tgtEl>
                                          <p:spTgt spid="5"/>
                                        </p:tgtEl>
                                      </p:cBhvr>
                                    </p:animEffect>
                                    <p:set>
                                      <p:cBhvr>
                                        <p:cTn id="158" dur="1" fill="hold">
                                          <p:stCondLst>
                                            <p:cond delay="1999"/>
                                          </p:stCondLst>
                                        </p:cTn>
                                        <p:tgtEl>
                                          <p:spTgt spid="5"/>
                                        </p:tgtEl>
                                        <p:attrNameLst>
                                          <p:attrName>style.visibility</p:attrName>
                                        </p:attrNameLst>
                                      </p:cBhvr>
                                      <p:to>
                                        <p:strVal val="hidden"/>
                                      </p:to>
                                    </p:set>
                                  </p:childTnLst>
                                </p:cTn>
                              </p:par>
                            </p:childTnLst>
                          </p:cTn>
                        </p:par>
                        <p:par>
                          <p:cTn id="159" fill="hold">
                            <p:stCondLst>
                              <p:cond delay="2000"/>
                            </p:stCondLst>
                            <p:childTnLst>
                              <p:par>
                                <p:cTn id="160" presetID="12" presetClass="entr" presetSubtype="2" fill="hold" nodeType="afterEffect">
                                  <p:stCondLst>
                                    <p:cond delay="0"/>
                                  </p:stCondLst>
                                  <p:childTnLst>
                                    <p:set>
                                      <p:cBhvr>
                                        <p:cTn id="161" dur="1" fill="hold">
                                          <p:stCondLst>
                                            <p:cond delay="0"/>
                                          </p:stCondLst>
                                        </p:cTn>
                                        <p:tgtEl>
                                          <p:spTgt spid="8"/>
                                        </p:tgtEl>
                                        <p:attrNameLst>
                                          <p:attrName>style.visibility</p:attrName>
                                        </p:attrNameLst>
                                      </p:cBhvr>
                                      <p:to>
                                        <p:strVal val="visible"/>
                                      </p:to>
                                    </p:set>
                                    <p:anim calcmode="lin" valueType="num">
                                      <p:cBhvr additive="base">
                                        <p:cTn id="162" dur="2000"/>
                                        <p:tgtEl>
                                          <p:spTgt spid="8"/>
                                        </p:tgtEl>
                                        <p:attrNameLst>
                                          <p:attrName>ppt_x</p:attrName>
                                        </p:attrNameLst>
                                      </p:cBhvr>
                                      <p:tavLst>
                                        <p:tav tm="0">
                                          <p:val>
                                            <p:strVal val="#ppt_x+#ppt_w*1.125000"/>
                                          </p:val>
                                        </p:tav>
                                        <p:tav tm="100000">
                                          <p:val>
                                            <p:strVal val="#ppt_x"/>
                                          </p:val>
                                        </p:tav>
                                      </p:tavLst>
                                    </p:anim>
                                    <p:animEffect transition="in" filter="wipe(left)">
                                      <p:cBhvr>
                                        <p:cTn id="163" dur="2000"/>
                                        <p:tgtEl>
                                          <p:spTgt spid="8"/>
                                        </p:tgtEl>
                                      </p:cBhvr>
                                    </p:animEffect>
                                  </p:childTnLst>
                                </p:cTn>
                              </p:par>
                            </p:childTnLst>
                          </p:cTn>
                        </p:par>
                        <p:par>
                          <p:cTn id="164" fill="hold">
                            <p:stCondLst>
                              <p:cond delay="4000"/>
                            </p:stCondLst>
                            <p:childTnLst>
                              <p:par>
                                <p:cTn id="165" presetID="16" presetClass="entr" presetSubtype="21" fill="hold" nodeType="afterEffect">
                                  <p:stCondLst>
                                    <p:cond delay="1000"/>
                                  </p:stCondLst>
                                  <p:childTnLst>
                                    <p:set>
                                      <p:cBhvr>
                                        <p:cTn id="166" dur="1" fill="hold">
                                          <p:stCondLst>
                                            <p:cond delay="0"/>
                                          </p:stCondLst>
                                        </p:cTn>
                                        <p:tgtEl>
                                          <p:spTgt spid="9"/>
                                        </p:tgtEl>
                                        <p:attrNameLst>
                                          <p:attrName>style.visibility</p:attrName>
                                        </p:attrNameLst>
                                      </p:cBhvr>
                                      <p:to>
                                        <p:strVal val="visible"/>
                                      </p:to>
                                    </p:set>
                                    <p:animEffect transition="in" filter="barn(inVertical)">
                                      <p:cBhvr>
                                        <p:cTn id="16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29" grpId="0" build="allAtOnce"/>
      <p:bldP spid="1032" grpId="0"/>
      <p:bldP spid="5" grpId="0" animBg="1"/>
      <p:bldP spid="5" grpId="1" animBg="1"/>
      <p:bldP spid="5"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True question correct answer sound eff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3733800"/>
            <a:ext cx="635000" cy="357188"/>
          </a:xfrm>
          <a:prstGeom prst="rect">
            <a:avLst/>
          </a:prstGeom>
        </p:spPr>
      </p:pic>
      <p:sp>
        <p:nvSpPr>
          <p:cNvPr id="9" name="Rectangle 8"/>
          <p:cNvSpPr/>
          <p:nvPr/>
        </p:nvSpPr>
        <p:spPr>
          <a:xfrm>
            <a:off x="0" y="0"/>
            <a:ext cx="9144000" cy="1485535"/>
          </a:xfrm>
          <a:prstGeom prst="rect">
            <a:avLst/>
          </a:prstGeom>
          <a:solidFill>
            <a:schemeClr val="dk1">
              <a:alpha val="60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gn="ctr">
              <a:lnSpc>
                <a:spcPct val="90000"/>
              </a:lnSpc>
            </a:pPr>
            <a:r>
              <a:rPr lang="en-US" sz="36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ntiqueOliNorDReg"/>
                <a:cs typeface="AntiqueOliNorDReg"/>
              </a:rPr>
              <a:t>PREDICT, WRITE &amp; DISCUSS:</a:t>
            </a:r>
          </a:p>
          <a:p>
            <a:pPr algn="ctr">
              <a:lnSpc>
                <a:spcPct val="90000"/>
              </a:lnSpc>
            </a:pPr>
            <a:r>
              <a:rPr lang="en-US" sz="3200" b="1" dirty="0" smtClean="0">
                <a:solidFill>
                  <a:prstClr val="white"/>
                </a:solidFill>
                <a:effectLst>
                  <a:outerShdw blurRad="50800" dist="38100" dir="2700000" algn="tl" rotWithShape="0">
                    <a:srgbClr val="000000">
                      <a:alpha val="43000"/>
                    </a:srgbClr>
                  </a:outerShdw>
                </a:effectLst>
                <a:latin typeface="Calibri"/>
              </a:rPr>
              <a:t>Based upon these pictures, what is</a:t>
            </a:r>
          </a:p>
          <a:p>
            <a:pPr algn="ctr">
              <a:lnSpc>
                <a:spcPct val="90000"/>
              </a:lnSpc>
            </a:pPr>
            <a:r>
              <a:rPr lang="en-US" sz="3200" b="1" dirty="0" smtClean="0">
                <a:solidFill>
                  <a:prstClr val="white"/>
                </a:solidFill>
                <a:effectLst>
                  <a:outerShdw blurRad="50800" dist="38100" dir="2700000" algn="tl" rotWithShape="0">
                    <a:srgbClr val="000000">
                      <a:alpha val="43000"/>
                    </a:srgbClr>
                  </a:outerShdw>
                </a:effectLst>
                <a:latin typeface="Calibri"/>
              </a:rPr>
              <a:t> ‘</a:t>
            </a:r>
            <a:r>
              <a:rPr lang="en-US" sz="3200" b="1" dirty="0">
                <a:solidFill>
                  <a:prstClr val="white"/>
                </a:solidFill>
                <a:effectLst>
                  <a:outerShdw blurRad="50800" dist="38100" dir="2700000" algn="tl" rotWithShape="0">
                    <a:srgbClr val="000000">
                      <a:alpha val="43000"/>
                    </a:srgbClr>
                  </a:outerShdw>
                </a:effectLst>
                <a:latin typeface="Calibri"/>
              </a:rPr>
              <a:t>c</a:t>
            </a:r>
            <a:r>
              <a:rPr lang="en-US" sz="3200" b="1" dirty="0" smtClean="0">
                <a:solidFill>
                  <a:prstClr val="white"/>
                </a:solidFill>
                <a:effectLst>
                  <a:outerShdw blurRad="50800" dist="38100" dir="2700000" algn="tl" rotWithShape="0">
                    <a:srgbClr val="000000">
                      <a:alpha val="43000"/>
                    </a:srgbClr>
                  </a:outerShdw>
                </a:effectLst>
                <a:latin typeface="Calibri"/>
              </a:rPr>
              <a:t>ivil disobedience’?</a:t>
            </a:r>
            <a:r>
              <a:rPr lang="en-US" sz="3200" dirty="0" smtClean="0">
                <a:solidFill>
                  <a:prstClr val="white"/>
                </a:solidFill>
                <a:effectLst>
                  <a:outerShdw blurRad="50800" dist="38100" dir="2700000" algn="tl" rotWithShape="0">
                    <a:srgbClr val="000000">
                      <a:alpha val="43000"/>
                    </a:srgbClr>
                  </a:outerShdw>
                </a:effectLst>
                <a:latin typeface="Calibri"/>
              </a:rPr>
              <a:t> </a:t>
            </a:r>
            <a:endParaRPr lang="en-US" sz="3200" dirty="0">
              <a:solidFill>
                <a:prstClr val="white"/>
              </a:solidFill>
              <a:effectLst>
                <a:outerShdw blurRad="50800" dist="38100" dir="2700000" algn="tl" rotWithShape="0">
                  <a:srgbClr val="000000">
                    <a:alpha val="43000"/>
                  </a:srgbClr>
                </a:outerShdw>
              </a:effectLst>
              <a:latin typeface="Calibri"/>
            </a:endParaRPr>
          </a:p>
        </p:txBody>
      </p:sp>
      <p:pic>
        <p:nvPicPr>
          <p:cNvPr id="11" name="Picture 10"/>
          <p:cNvPicPr>
            <a:picLocks noChangeAspect="1"/>
          </p:cNvPicPr>
          <p:nvPr/>
        </p:nvPicPr>
        <p:blipFill>
          <a:blip r:embed="rId6"/>
          <a:stretch>
            <a:fillRect/>
          </a:stretch>
        </p:blipFill>
        <p:spPr>
          <a:xfrm>
            <a:off x="5562600" y="1600200"/>
            <a:ext cx="3429000" cy="2285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7"/>
          <a:stretch>
            <a:fillRect/>
          </a:stretch>
        </p:blipFill>
        <p:spPr>
          <a:xfrm>
            <a:off x="228600" y="1676400"/>
            <a:ext cx="48006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8"/>
          <a:srcRect l="2778" t="6100" r="8333" b="8715"/>
          <a:stretch/>
        </p:blipFill>
        <p:spPr>
          <a:xfrm>
            <a:off x="4114800" y="3657600"/>
            <a:ext cx="4419600" cy="2957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200" b="100000" l="791" r="99078">
                        <a14:foregroundMark x1="52964" y1="4600" x2="44928" y2="62400"/>
                        <a14:foregroundMark x1="53491" y1="66400" x2="42029" y2="94800"/>
                        <a14:foregroundMark x1="33202" y1="90200" x2="66667" y2="89400"/>
                        <a14:foregroundMark x1="39394" y1="88000" x2="39394" y2="88000"/>
                        <a14:foregroundMark x1="34519" y1="16600" x2="34519" y2="16600"/>
                      </a14:backgroundRemoval>
                    </a14:imgEffect>
                  </a14:imgLayer>
                </a14:imgProps>
              </a:ext>
            </a:extLst>
          </a:blip>
          <a:stretch>
            <a:fillRect/>
          </a:stretch>
        </p:blipFill>
        <p:spPr>
          <a:xfrm>
            <a:off x="0" y="4348118"/>
            <a:ext cx="3810000" cy="2509881"/>
          </a:xfrm>
          <a:prstGeom prst="rect">
            <a:avLst/>
          </a:prstGeom>
        </p:spPr>
      </p:pic>
      <p:pic>
        <p:nvPicPr>
          <p:cNvPr id="15" name="Picture 14" descr="http://www.clker.com/cliparts/M/o/w/O/F/I/video-md.png"/>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2400" y="4800600"/>
            <a:ext cx="3048000" cy="2049929"/>
          </a:xfrm>
          <a:prstGeom prst="rect">
            <a:avLst/>
          </a:prstGeom>
          <a:noFill/>
        </p:spPr>
      </p:pic>
      <p:sp>
        <p:nvSpPr>
          <p:cNvPr id="16" name="TextBox 15"/>
          <p:cNvSpPr txBox="1"/>
          <p:nvPr/>
        </p:nvSpPr>
        <p:spPr>
          <a:xfrm>
            <a:off x="228600" y="5486400"/>
            <a:ext cx="2133600" cy="595548"/>
          </a:xfrm>
          <a:prstGeom prst="rect">
            <a:avLst/>
          </a:prstGeom>
          <a:noFill/>
        </p:spPr>
        <p:txBody>
          <a:bodyPr wrap="square" rtlCol="0">
            <a:spAutoFit/>
          </a:bodyPr>
          <a:lstStyle/>
          <a:p>
            <a:pPr algn="ctr">
              <a:lnSpc>
                <a:spcPct val="90000"/>
              </a:lnSpc>
            </a:pPr>
            <a:r>
              <a:rPr lang="en-US" b="1" dirty="0" smtClean="0">
                <a:solidFill>
                  <a:schemeClr val="bg1"/>
                </a:solidFill>
              </a:rPr>
              <a:t>Video up next: </a:t>
            </a:r>
          </a:p>
          <a:p>
            <a:pPr algn="ctr">
              <a:lnSpc>
                <a:spcPct val="90000"/>
              </a:lnSpc>
            </a:pPr>
            <a:r>
              <a:rPr lang="en-US" b="1" dirty="0" smtClean="0">
                <a:solidFill>
                  <a:schemeClr val="bg1"/>
                </a:solidFill>
              </a:rPr>
              <a:t>Take notes</a:t>
            </a:r>
            <a:endParaRPr lang="en-US" b="1" dirty="0">
              <a:solidFill>
                <a:schemeClr val="bg1"/>
              </a:solidFill>
            </a:endParaRPr>
          </a:p>
        </p:txBody>
      </p:sp>
    </p:spTree>
    <p:extLst>
      <p:ext uri="{BB962C8B-B14F-4D97-AF65-F5344CB8AC3E}">
        <p14:creationId xmlns:p14="http://schemas.microsoft.com/office/powerpoint/2010/main" val="22070300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1" presetClass="mediacall" presetSubtype="0" fill="hold" nodeType="withEffect">
                                  <p:stCondLst>
                                    <p:cond delay="0"/>
                                  </p:stCondLst>
                                  <p:childTnLst>
                                    <p:cmd type="call" cmd="playFrom(0.0)">
                                      <p:cBhvr>
                                        <p:cTn id="18" dur="2670" fill="hold"/>
                                        <p:tgtEl>
                                          <p:spTgt spid="10"/>
                                        </p:tgtEl>
                                      </p:cBhvr>
                                    </p:cmd>
                                  </p:childTnLst>
                                </p:cTn>
                              </p:par>
                            </p:childTnLst>
                          </p:cTn>
                        </p:par>
                        <p:par>
                          <p:cTn id="19" fill="hold">
                            <p:stCondLst>
                              <p:cond delay="3670"/>
                            </p:stCondLst>
                            <p:childTnLst>
                              <p:par>
                                <p:cTn id="20" presetID="10" presetClass="entr" presetSubtype="0" fill="hold" nodeType="after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3000"/>
                                        <p:tgtEl>
                                          <p:spTgt spid="14"/>
                                        </p:tgtEl>
                                      </p:cBhvr>
                                    </p:animEffect>
                                  </p:childTnLst>
                                </p:cTn>
                              </p:par>
                            </p:childTnLst>
                          </p:cTn>
                        </p:par>
                        <p:par>
                          <p:cTn id="23" fill="hold">
                            <p:stCondLst>
                              <p:cond delay="7670"/>
                            </p:stCondLst>
                            <p:childTnLst>
                              <p:par>
                                <p:cTn id="24" presetID="10" presetClass="entr" presetSubtype="0" fill="hold" nodeType="afterEffect">
                                  <p:stCondLst>
                                    <p:cond delay="20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0"/>
                                        <p:tgtEl>
                                          <p:spTgt spid="11"/>
                                        </p:tgtEl>
                                      </p:cBhvr>
                                    </p:animEffect>
                                  </p:childTnLst>
                                </p:cTn>
                              </p:par>
                            </p:childTnLst>
                          </p:cTn>
                        </p:par>
                        <p:par>
                          <p:cTn id="27" fill="hold">
                            <p:stCondLst>
                              <p:cond delay="14670"/>
                            </p:stCondLst>
                            <p:childTnLst>
                              <p:par>
                                <p:cTn id="28" presetID="10" presetClass="entr" presetSubtype="0" fill="hold" nodeType="afterEffect">
                                  <p:stCondLst>
                                    <p:cond delay="2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0"/>
                                        <p:tgtEl>
                                          <p:spTgt spid="13"/>
                                        </p:tgtEl>
                                      </p:cBhvr>
                                    </p:animEffect>
                                  </p:childTnLst>
                                </p:cTn>
                              </p:par>
                            </p:childTnLst>
                          </p:cTn>
                        </p:par>
                        <p:par>
                          <p:cTn id="31" fill="hold">
                            <p:stCondLst>
                              <p:cond delay="21670"/>
                            </p:stCondLst>
                            <p:childTnLst>
                              <p:par>
                                <p:cTn id="32" presetID="42" presetClass="entr" presetSubtype="0" fill="hold" nodeType="afterEffect">
                                  <p:stCondLst>
                                    <p:cond delay="2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0"/>
                                        <p:tgtEl>
                                          <p:spTgt spid="12"/>
                                        </p:tgtEl>
                                      </p:cBhvr>
                                    </p:animEffect>
                                    <p:anim calcmode="lin" valueType="num">
                                      <p:cBhvr>
                                        <p:cTn id="35" dur="5000" fill="hold"/>
                                        <p:tgtEl>
                                          <p:spTgt spid="12"/>
                                        </p:tgtEl>
                                        <p:attrNameLst>
                                          <p:attrName>ppt_x</p:attrName>
                                        </p:attrNameLst>
                                      </p:cBhvr>
                                      <p:tavLst>
                                        <p:tav tm="0">
                                          <p:val>
                                            <p:strVal val="#ppt_x"/>
                                          </p:val>
                                        </p:tav>
                                        <p:tav tm="100000">
                                          <p:val>
                                            <p:strVal val="#ppt_x"/>
                                          </p:val>
                                        </p:tav>
                                      </p:tavLst>
                                    </p:anim>
                                    <p:anim calcmode="lin" valueType="num">
                                      <p:cBhvr>
                                        <p:cTn id="36" dur="5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strVal val="#ppt_w*0.70"/>
                                          </p:val>
                                        </p:tav>
                                        <p:tav tm="100000">
                                          <p:val>
                                            <p:strVal val="#ppt_w"/>
                                          </p:val>
                                        </p:tav>
                                      </p:tavLst>
                                    </p:anim>
                                    <p:anim calcmode="lin" valueType="num">
                                      <p:cBhvr>
                                        <p:cTn id="42" dur="1000" fill="hold"/>
                                        <p:tgtEl>
                                          <p:spTgt spid="16"/>
                                        </p:tgtEl>
                                        <p:attrNameLst>
                                          <p:attrName>ppt_h</p:attrName>
                                        </p:attrNameLst>
                                      </p:cBhvr>
                                      <p:tavLst>
                                        <p:tav tm="0">
                                          <p:val>
                                            <p:strVal val="#ppt_h"/>
                                          </p:val>
                                        </p:tav>
                                        <p:tav tm="100000">
                                          <p:val>
                                            <p:strVal val="#ppt_h"/>
                                          </p:val>
                                        </p:tav>
                                      </p:tavLst>
                                    </p:anim>
                                    <p:animEffect transition="in" filter="fade">
                                      <p:cBhvr>
                                        <p:cTn id="43" dur="1000"/>
                                        <p:tgtEl>
                                          <p:spTgt spid="16"/>
                                        </p:tgtEl>
                                      </p:cBhvr>
                                    </p:animEffect>
                                  </p:childTnLst>
                                </p:cTn>
                              </p:par>
                              <p:par>
                                <p:cTn id="44" presetID="55"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ppt_w</p:attrName>
                                        </p:attrNameLst>
                                      </p:cBhvr>
                                      <p:tavLst>
                                        <p:tav tm="0">
                                          <p:val>
                                            <p:strVal val="#ppt_w*0.70"/>
                                          </p:val>
                                        </p:tav>
                                        <p:tav tm="100000">
                                          <p:val>
                                            <p:strVal val="#ppt_w"/>
                                          </p:val>
                                        </p:tav>
                                      </p:tavLst>
                                    </p:anim>
                                    <p:anim calcmode="lin" valueType="num">
                                      <p:cBhvr>
                                        <p:cTn id="47" dur="1000" fill="hold"/>
                                        <p:tgtEl>
                                          <p:spTgt spid="15"/>
                                        </p:tgtEl>
                                        <p:attrNameLst>
                                          <p:attrName>ppt_h</p:attrName>
                                        </p:attrNameLst>
                                      </p:cBhvr>
                                      <p:tavLst>
                                        <p:tav tm="0">
                                          <p:val>
                                            <p:strVal val="#ppt_h"/>
                                          </p:val>
                                        </p:tav>
                                        <p:tav tm="100000">
                                          <p:val>
                                            <p:strVal val="#ppt_h"/>
                                          </p:val>
                                        </p:tav>
                                      </p:tavLst>
                                    </p:anim>
                                    <p:animEffect transition="in" filter="fade">
                                      <p:cBhvr>
                                        <p:cTn id="48" dur="1000"/>
                                        <p:tgtEl>
                                          <p:spTgt spid="15"/>
                                        </p:tgtEl>
                                      </p:cBhvr>
                                    </p:animEffect>
                                  </p:childTnLst>
                                </p:cTn>
                              </p:par>
                            </p:childTnLst>
                          </p:cTn>
                        </p:par>
                        <p:par>
                          <p:cTn id="49" fill="hold">
                            <p:stCondLst>
                              <p:cond delay="1000"/>
                            </p:stCondLst>
                            <p:childTnLst>
                              <p:par>
                                <p:cTn id="50" presetID="0" presetClass="path" presetSubtype="0" accel="50000" decel="50000" fill="hold" grpId="1" nodeType="afterEffect">
                                  <p:stCondLst>
                                    <p:cond delay="1000"/>
                                  </p:stCondLst>
                                  <p:childTnLst>
                                    <p:animMotion origin="layout" path="M 0 0 L 0.675 0.03333 " pathEditMode="relative" ptsTypes="AA">
                                      <p:cBhvr>
                                        <p:cTn id="51" dur="2000" fill="hold"/>
                                        <p:tgtEl>
                                          <p:spTgt spid="16"/>
                                        </p:tgtEl>
                                        <p:attrNameLst>
                                          <p:attrName>ppt_x</p:attrName>
                                          <p:attrName>ppt_y</p:attrName>
                                        </p:attrNameLst>
                                      </p:cBhvr>
                                    </p:animMotion>
                                  </p:childTnLst>
                                </p:cTn>
                              </p:par>
                              <p:par>
                                <p:cTn id="52" presetID="0" presetClass="path" presetSubtype="0" accel="50000" decel="50000" fill="hold" nodeType="withEffect">
                                  <p:stCondLst>
                                    <p:cond delay="1000"/>
                                  </p:stCondLst>
                                  <p:childTnLst>
                                    <p:animMotion origin="layout" path="M 0 0 L 0.675 0.03333 " pathEditMode="relative" ptsTypes="AA">
                                      <p:cBhvr>
                                        <p:cTn id="53" dur="2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54" fill="hold" display="0">
                  <p:stCondLst>
                    <p:cond delay="indefinite"/>
                  </p:stCondLst>
                </p:cTn>
                <p:tgtEl>
                  <p:spTgt spid="10"/>
                </p:tgtEl>
              </p:cMediaNode>
            </p:video>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10"/>
                                        </p:tgtEl>
                                      </p:cBhvr>
                                    </p:cmd>
                                  </p:childTnLst>
                                </p:cTn>
                              </p:par>
                            </p:childTnLst>
                          </p:cTn>
                        </p:par>
                      </p:childTnLst>
                    </p:cTn>
                  </p:par>
                </p:childTnLst>
              </p:cTn>
              <p:nextCondLst>
                <p:cond evt="onClick" delay="0">
                  <p:tgtEl>
                    <p:spTgt spid="10"/>
                  </p:tgtEl>
                </p:cond>
              </p:nextCondLst>
            </p:seq>
          </p:childTnLst>
        </p:cTn>
      </p:par>
    </p:tnLst>
    <p:bldLst>
      <p:bldP spid="9" grpId="0" animBg="1"/>
      <p:bldP spid="9" grpId="1" animBg="1"/>
      <p:bldP spid="16" grpId="0"/>
      <p:bldP spid="1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oreau and Civil Disobedience [720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pic>
        <p:nvPicPr>
          <p:cNvPr id="5" name="Picture 4" descr="http://www.clker.com/cliparts/M/o/w/O/F/I/video-md.png"/>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91400" y="19424"/>
            <a:ext cx="1600200" cy="896471"/>
          </a:xfrm>
          <a:prstGeom prst="rect">
            <a:avLst/>
          </a:prstGeom>
          <a:noFill/>
        </p:spPr>
      </p:pic>
      <p:sp>
        <p:nvSpPr>
          <p:cNvPr id="6" name="TextBox 5"/>
          <p:cNvSpPr txBox="1"/>
          <p:nvPr/>
        </p:nvSpPr>
        <p:spPr>
          <a:xfrm>
            <a:off x="7391400" y="228600"/>
            <a:ext cx="1072041" cy="369332"/>
          </a:xfrm>
          <a:prstGeom prst="rect">
            <a:avLst/>
          </a:prstGeom>
          <a:noFill/>
        </p:spPr>
        <p:txBody>
          <a:bodyPr wrap="none" rtlCol="0">
            <a:spAutoFit/>
          </a:bodyPr>
          <a:lstStyle/>
          <a:p>
            <a:r>
              <a:rPr lang="en-US" b="1" dirty="0" smtClean="0">
                <a:solidFill>
                  <a:schemeClr val="bg1"/>
                </a:solidFill>
              </a:rPr>
              <a:t>5:30  min</a:t>
            </a:r>
            <a:endParaRPr lang="en-US" b="1" dirty="0">
              <a:solidFill>
                <a:schemeClr val="bg1"/>
              </a:solidFill>
            </a:endParaRPr>
          </a:p>
        </p:txBody>
      </p:sp>
      <p:sp>
        <p:nvSpPr>
          <p:cNvPr id="8" name="Title 7"/>
          <p:cNvSpPr>
            <a:spLocks noGrp="1"/>
          </p:cNvSpPr>
          <p:nvPr>
            <p:ph type="title"/>
          </p:nvPr>
        </p:nvSpPr>
        <p:spPr>
          <a:xfrm>
            <a:off x="533400" y="2988"/>
            <a:ext cx="6278640" cy="1323439"/>
          </a:xfrm>
          <a:prstGeom prst="rect">
            <a:avLst/>
          </a:prstGeom>
          <a:noFill/>
        </p:spPr>
        <p:txBody>
          <a:bodyPr wrap="none" lIns="91440" tIns="45720" rIns="91440" bIns="45720">
            <a:spAutoFit/>
          </a:bodyPr>
          <a:lstStyle/>
          <a:p>
            <a:pPr algn="ctr"/>
            <a:r>
              <a:rPr lang="en-US" sz="4000" dirty="0" smtClean="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FFFF"/>
                </a:solidFill>
                <a:effectLst>
                  <a:outerShdw blurRad="63500" dir="3600000" algn="tl" rotWithShape="0">
                    <a:srgbClr val="000000">
                      <a:alpha val="70000"/>
                    </a:srgbClr>
                  </a:outerShdw>
                </a:effectLst>
                <a:latin typeface="AntiqueOliComReg"/>
                <a:cs typeface="AntiqueOliComReg"/>
              </a:rPr>
              <a:t>Henry David Thoreau:</a:t>
            </a:r>
            <a:br>
              <a:rPr lang="en-US" sz="4000" dirty="0" smtClean="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FFFF"/>
                </a:solidFill>
                <a:effectLst>
                  <a:outerShdw blurRad="63500" dir="3600000" algn="tl" rotWithShape="0">
                    <a:srgbClr val="000000">
                      <a:alpha val="70000"/>
                    </a:srgbClr>
                  </a:outerShdw>
                </a:effectLst>
                <a:latin typeface="AntiqueOliComReg"/>
                <a:cs typeface="AntiqueOliComReg"/>
              </a:rPr>
            </a:br>
            <a:r>
              <a:rPr lang="en-US" sz="4000" dirty="0" smtClean="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FFFF"/>
                </a:solidFill>
                <a:effectLst>
                  <a:outerShdw blurRad="63500" dir="3600000" algn="tl" rotWithShape="0">
                    <a:srgbClr val="000000">
                      <a:alpha val="70000"/>
                    </a:srgbClr>
                  </a:outerShdw>
                </a:effectLst>
                <a:latin typeface="AntiqueOliComReg"/>
                <a:cs typeface="AntiqueOliComReg"/>
              </a:rPr>
              <a:t> Civil Disobedience</a:t>
            </a:r>
          </a:p>
        </p:txBody>
      </p:sp>
    </p:spTree>
    <p:extLst>
      <p:ext uri="{BB962C8B-B14F-4D97-AF65-F5344CB8AC3E}">
        <p14:creationId xmlns:p14="http://schemas.microsoft.com/office/powerpoint/2010/main" val="30438983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par>
                          <p:cTn id="11" fill="hold">
                            <p:stCondLst>
                              <p:cond delay="2000"/>
                            </p:stCondLst>
                            <p:childTnLst>
                              <p:par>
                                <p:cTn id="12" presetID="1" presetClass="mediacall" presetSubtype="0" fill="hold" nodeType="afterEffect">
                                  <p:stCondLst>
                                    <p:cond delay="2000"/>
                                  </p:stCondLst>
                                  <p:childTnLst>
                                    <p:cmd type="call" cmd="playFrom(0.0)">
                                      <p:cBhvr>
                                        <p:cTn id="13" dur="3289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41435" y="1600200"/>
            <a:ext cx="9002565" cy="1862048"/>
          </a:xfrm>
          <a:prstGeom prst="rect">
            <a:avLst/>
          </a:prstGeom>
          <a:noFill/>
        </p:spPr>
        <p:txBody>
          <a:bodyPr wrap="none" rtlCol="0">
            <a:spAutoFit/>
          </a:bodyPr>
          <a:lstStyle/>
          <a:p>
            <a:r>
              <a:rPr lang="en-US" sz="2300" b="1" dirty="0" smtClean="0">
                <a:solidFill>
                  <a:srgbClr val="000000"/>
                </a:solidFill>
              </a:rPr>
              <a:t>For </a:t>
            </a:r>
            <a:r>
              <a:rPr lang="en-US" sz="2300" b="1" dirty="0">
                <a:solidFill>
                  <a:srgbClr val="000000"/>
                </a:solidFill>
              </a:rPr>
              <a:t>example, if </a:t>
            </a:r>
            <a:r>
              <a:rPr lang="en-US" sz="2300" b="1" dirty="0" smtClean="0">
                <a:solidFill>
                  <a:srgbClr val="000000"/>
                </a:solidFill>
              </a:rPr>
              <a:t>you </a:t>
            </a:r>
            <a:r>
              <a:rPr lang="en-US" sz="2300" b="1" dirty="0">
                <a:solidFill>
                  <a:srgbClr val="000000"/>
                </a:solidFill>
              </a:rPr>
              <a:t>wanted to institute a new rule saying that </a:t>
            </a:r>
            <a:endParaRPr lang="en-US" sz="2300" b="1" dirty="0" smtClean="0">
              <a:solidFill>
                <a:srgbClr val="000000"/>
              </a:solidFill>
            </a:endParaRPr>
          </a:p>
          <a:p>
            <a:r>
              <a:rPr lang="en-US" sz="2300" b="1" dirty="0" smtClean="0">
                <a:solidFill>
                  <a:srgbClr val="000000"/>
                </a:solidFill>
              </a:rPr>
              <a:t>teachers </a:t>
            </a:r>
            <a:r>
              <a:rPr lang="en-US" sz="2300" b="1" dirty="0">
                <a:solidFill>
                  <a:srgbClr val="000000"/>
                </a:solidFill>
              </a:rPr>
              <a:t>in your </a:t>
            </a:r>
            <a:r>
              <a:rPr lang="en-US" sz="2300" b="1" dirty="0" smtClean="0">
                <a:solidFill>
                  <a:srgbClr val="000000"/>
                </a:solidFill>
              </a:rPr>
              <a:t>school </a:t>
            </a:r>
            <a:r>
              <a:rPr lang="en-US" sz="2300" b="1" dirty="0">
                <a:solidFill>
                  <a:srgbClr val="000000"/>
                </a:solidFill>
              </a:rPr>
              <a:t>would not be allowed to assign </a:t>
            </a:r>
            <a:r>
              <a:rPr lang="en-US" sz="2300" b="1" dirty="0" smtClean="0">
                <a:solidFill>
                  <a:srgbClr val="000000"/>
                </a:solidFill>
              </a:rPr>
              <a:t>homework</a:t>
            </a:r>
            <a:r>
              <a:rPr lang="mr-IN" sz="2300" b="1" dirty="0" smtClean="0">
                <a:solidFill>
                  <a:srgbClr val="000000"/>
                </a:solidFill>
              </a:rPr>
              <a:t>…</a:t>
            </a:r>
            <a:r>
              <a:rPr lang="en-US" sz="2300" b="1" dirty="0" smtClean="0">
                <a:solidFill>
                  <a:srgbClr val="000000"/>
                </a:solidFill>
              </a:rPr>
              <a:t> </a:t>
            </a:r>
          </a:p>
          <a:p>
            <a:pPr marL="342900" indent="-342900">
              <a:buFont typeface="Arial"/>
              <a:buChar char="•"/>
            </a:pPr>
            <a:r>
              <a:rPr lang="en-US" sz="2300" b="1" dirty="0">
                <a:solidFill>
                  <a:srgbClr val="000000"/>
                </a:solidFill>
              </a:rPr>
              <a:t>W</a:t>
            </a:r>
            <a:r>
              <a:rPr lang="en-US" sz="2300" b="1" dirty="0" smtClean="0">
                <a:solidFill>
                  <a:srgbClr val="000000"/>
                </a:solidFill>
              </a:rPr>
              <a:t>hat </a:t>
            </a:r>
            <a:r>
              <a:rPr lang="en-US" sz="2300" b="1" dirty="0">
                <a:solidFill>
                  <a:srgbClr val="000000"/>
                </a:solidFill>
              </a:rPr>
              <a:t>would </a:t>
            </a:r>
            <a:r>
              <a:rPr lang="en-US" sz="2300" b="1" dirty="0" smtClean="0">
                <a:solidFill>
                  <a:srgbClr val="000000"/>
                </a:solidFill>
              </a:rPr>
              <a:t>you </a:t>
            </a:r>
            <a:r>
              <a:rPr lang="en-US" sz="2300" b="1" dirty="0">
                <a:solidFill>
                  <a:srgbClr val="000000"/>
                </a:solidFill>
              </a:rPr>
              <a:t>have to do? </a:t>
            </a:r>
            <a:r>
              <a:rPr lang="en-US" sz="2300" b="1" dirty="0" smtClean="0">
                <a:solidFill>
                  <a:srgbClr val="000000"/>
                </a:solidFill>
              </a:rPr>
              <a:t>Would </a:t>
            </a:r>
            <a:r>
              <a:rPr lang="en-US" sz="2300" b="1" dirty="0">
                <a:solidFill>
                  <a:srgbClr val="000000"/>
                </a:solidFill>
              </a:rPr>
              <a:t>this change happen easily? </a:t>
            </a:r>
            <a:endParaRPr lang="en-US" sz="2300" b="1" dirty="0" smtClean="0">
              <a:solidFill>
                <a:srgbClr val="000000"/>
              </a:solidFill>
            </a:endParaRPr>
          </a:p>
          <a:p>
            <a:r>
              <a:rPr lang="en-US" sz="2300" b="1" dirty="0">
                <a:solidFill>
                  <a:srgbClr val="000000"/>
                </a:solidFill>
              </a:rPr>
              <a:t> </a:t>
            </a:r>
            <a:r>
              <a:rPr lang="en-US" sz="2300" b="1" dirty="0" smtClean="0">
                <a:solidFill>
                  <a:srgbClr val="000000"/>
                </a:solidFill>
              </a:rPr>
              <a:t>    Would </a:t>
            </a:r>
            <a:r>
              <a:rPr lang="en-US" sz="2300" b="1" dirty="0">
                <a:solidFill>
                  <a:srgbClr val="000000"/>
                </a:solidFill>
              </a:rPr>
              <a:t>it take a long time? </a:t>
            </a:r>
            <a:r>
              <a:rPr lang="en-US" sz="2300" b="1" dirty="0" smtClean="0">
                <a:solidFill>
                  <a:srgbClr val="000000"/>
                </a:solidFill>
              </a:rPr>
              <a:t>What </a:t>
            </a:r>
            <a:r>
              <a:rPr lang="en-US" sz="2300" b="1" dirty="0">
                <a:solidFill>
                  <a:srgbClr val="000000"/>
                </a:solidFill>
              </a:rPr>
              <a:t>steps might they take in order </a:t>
            </a:r>
            <a:r>
              <a:rPr lang="en-US" sz="2300" b="1" dirty="0" smtClean="0">
                <a:solidFill>
                  <a:srgbClr val="000000"/>
                </a:solidFill>
              </a:rPr>
              <a:t>to</a:t>
            </a:r>
          </a:p>
          <a:p>
            <a:r>
              <a:rPr lang="en-US" sz="2300" b="1" dirty="0">
                <a:solidFill>
                  <a:srgbClr val="000000"/>
                </a:solidFill>
              </a:rPr>
              <a:t> </a:t>
            </a:r>
            <a:r>
              <a:rPr lang="en-US" sz="2300" b="1" dirty="0" smtClean="0">
                <a:solidFill>
                  <a:srgbClr val="000000"/>
                </a:solidFill>
              </a:rPr>
              <a:t>    get </a:t>
            </a:r>
            <a:r>
              <a:rPr lang="en-US" sz="2300" b="1" dirty="0">
                <a:solidFill>
                  <a:srgbClr val="000000"/>
                </a:solidFill>
              </a:rPr>
              <a:t>a new rule like </a:t>
            </a:r>
            <a:r>
              <a:rPr lang="en-US" sz="2300" b="1" dirty="0" smtClean="0">
                <a:solidFill>
                  <a:srgbClr val="000000"/>
                </a:solidFill>
              </a:rPr>
              <a:t>this in </a:t>
            </a:r>
            <a:r>
              <a:rPr lang="en-US" sz="2300" b="1" dirty="0">
                <a:solidFill>
                  <a:srgbClr val="000000"/>
                </a:solidFill>
              </a:rPr>
              <a:t>place? </a:t>
            </a:r>
            <a:r>
              <a:rPr lang="en-US" sz="2300" b="1" dirty="0" smtClean="0">
                <a:solidFill>
                  <a:srgbClr val="000000"/>
                </a:solidFill>
              </a:rPr>
              <a:t>Can </a:t>
            </a:r>
            <a:r>
              <a:rPr lang="en-US" sz="2300" b="1" dirty="0">
                <a:solidFill>
                  <a:srgbClr val="000000"/>
                </a:solidFill>
              </a:rPr>
              <a:t>an individual make a difference?</a:t>
            </a:r>
          </a:p>
        </p:txBody>
      </p:sp>
      <p:sp>
        <p:nvSpPr>
          <p:cNvPr id="15" name="Rectangle 14"/>
          <p:cNvSpPr/>
          <p:nvPr/>
        </p:nvSpPr>
        <p:spPr>
          <a:xfrm>
            <a:off x="0" y="0"/>
            <a:ext cx="9144000" cy="1430135"/>
          </a:xfrm>
          <a:prstGeom prst="rect">
            <a:avLst/>
          </a:prstGeom>
          <a:solidFill>
            <a:schemeClr val="dk1">
              <a:alpha val="60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gn="ctr">
              <a:lnSpc>
                <a:spcPct val="90000"/>
              </a:lnSpc>
            </a:pPr>
            <a:r>
              <a:rPr lang="en-US"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ntiqueOliNorDReg"/>
                <a:cs typeface="AntiqueOliNorDReg"/>
              </a:rPr>
              <a:t>THINK &amp; DISCUSS:</a:t>
            </a:r>
          </a:p>
          <a:p>
            <a:pPr algn="ctr">
              <a:lnSpc>
                <a:spcPct val="90000"/>
              </a:lnSpc>
            </a:pPr>
            <a:r>
              <a:rPr lang="en-US" sz="3200" b="1" dirty="0" smtClean="0">
                <a:solidFill>
                  <a:prstClr val="white"/>
                </a:solidFill>
                <a:effectLst>
                  <a:outerShdw blurRad="50800" dist="38100" dir="2700000" algn="tl" rotWithShape="0">
                    <a:srgbClr val="000000">
                      <a:alpha val="43000"/>
                    </a:srgbClr>
                  </a:outerShdw>
                </a:effectLst>
                <a:latin typeface="Calibri"/>
              </a:rPr>
              <a:t>What does it take to make a </a:t>
            </a:r>
          </a:p>
          <a:p>
            <a:pPr algn="ctr">
              <a:lnSpc>
                <a:spcPct val="90000"/>
              </a:lnSpc>
            </a:pPr>
            <a:r>
              <a:rPr lang="en-US" sz="3200" b="1" dirty="0" smtClean="0">
                <a:solidFill>
                  <a:prstClr val="white"/>
                </a:solidFill>
                <a:effectLst>
                  <a:outerShdw blurRad="50800" dist="38100" dir="2700000" algn="tl" rotWithShape="0">
                    <a:srgbClr val="000000">
                      <a:alpha val="43000"/>
                    </a:srgbClr>
                  </a:outerShdw>
                </a:effectLst>
                <a:latin typeface="Calibri"/>
              </a:rPr>
              <a:t>BIG societal change?</a:t>
            </a:r>
            <a:r>
              <a:rPr lang="en-US" sz="3200" dirty="0" smtClean="0">
                <a:solidFill>
                  <a:prstClr val="white"/>
                </a:solidFill>
                <a:effectLst>
                  <a:outerShdw blurRad="50800" dist="38100" dir="2700000" algn="tl" rotWithShape="0">
                    <a:srgbClr val="000000">
                      <a:alpha val="43000"/>
                    </a:srgbClr>
                  </a:outerShdw>
                </a:effectLst>
                <a:latin typeface="Calibri"/>
              </a:rPr>
              <a:t> </a:t>
            </a:r>
            <a:endParaRPr lang="en-US" sz="3200" dirty="0">
              <a:solidFill>
                <a:prstClr val="white"/>
              </a:solidFill>
              <a:effectLst>
                <a:outerShdw blurRad="50800" dist="38100" dir="2700000" algn="tl" rotWithShape="0">
                  <a:srgbClr val="000000">
                    <a:alpha val="43000"/>
                  </a:srgbClr>
                </a:outerShdw>
              </a:effectLst>
              <a:latin typeface="Calibri"/>
            </a:endParaRPr>
          </a:p>
        </p:txBody>
      </p:sp>
      <p:pic>
        <p:nvPicPr>
          <p:cNvPr id="6" name="Picture 5"/>
          <p:cNvPicPr>
            <a:picLocks noChangeAspect="1"/>
          </p:cNvPicPr>
          <p:nvPr/>
        </p:nvPicPr>
        <p:blipFill>
          <a:blip r:embed="rId5"/>
          <a:stretch>
            <a:fillRect/>
          </a:stretch>
        </p:blipFill>
        <p:spPr>
          <a:xfrm>
            <a:off x="1494" y="3713943"/>
            <a:ext cx="9142506" cy="3133598"/>
          </a:xfrm>
          <a:prstGeom prst="rect">
            <a:avLst/>
          </a:prstGeom>
        </p:spPr>
      </p:pic>
      <p:pic>
        <p:nvPicPr>
          <p:cNvPr id="16" name="True question correct answer sound eff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8200" y="3733800"/>
            <a:ext cx="635000" cy="357188"/>
          </a:xfrm>
          <a:prstGeom prst="rect">
            <a:avLst/>
          </a:prstGeom>
        </p:spPr>
      </p:pic>
    </p:spTree>
    <p:extLst>
      <p:ext uri="{BB962C8B-B14F-4D97-AF65-F5344CB8AC3E}">
        <p14:creationId xmlns:p14="http://schemas.microsoft.com/office/powerpoint/2010/main" val="377928851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3000"/>
                                        <p:tgtEl>
                                          <p:spTgt spid="15"/>
                                        </p:tgtEl>
                                      </p:cBhvr>
                                    </p:animEffect>
                                    <p:anim calcmode="lin" valueType="num">
                                      <p:cBhvr>
                                        <p:cTn id="8" dur="3000" fill="hold"/>
                                        <p:tgtEl>
                                          <p:spTgt spid="15"/>
                                        </p:tgtEl>
                                        <p:attrNameLst>
                                          <p:attrName>ppt_x</p:attrName>
                                        </p:attrNameLst>
                                      </p:cBhvr>
                                      <p:tavLst>
                                        <p:tav tm="0">
                                          <p:val>
                                            <p:strVal val="#ppt_x"/>
                                          </p:val>
                                        </p:tav>
                                        <p:tav tm="100000">
                                          <p:val>
                                            <p:strVal val="#ppt_x"/>
                                          </p:val>
                                        </p:tav>
                                      </p:tavLst>
                                    </p:anim>
                                    <p:anim calcmode="lin" valueType="num">
                                      <p:cBhvr>
                                        <p:cTn id="9" dur="3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32" presetClass="emph" presetSubtype="0" fill="hold" grpId="1" nodeType="after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1" presetClass="mediacall" presetSubtype="0" fill="hold" nodeType="withEffect">
                                  <p:stCondLst>
                                    <p:cond delay="0"/>
                                  </p:stCondLst>
                                  <p:childTnLst>
                                    <p:cmd type="call" cmd="playFrom(0.0)">
                                      <p:cBhvr>
                                        <p:cTn id="18" dur="2670" fill="hold"/>
                                        <p:tgtEl>
                                          <p:spTgt spid="16"/>
                                        </p:tgtEl>
                                      </p:cBhvr>
                                    </p:cmd>
                                  </p:childTnLst>
                                </p:cTn>
                              </p:par>
                            </p:childTnLst>
                          </p:cTn>
                        </p:par>
                        <p:par>
                          <p:cTn id="19" fill="hold">
                            <p:stCondLst>
                              <p:cond delay="5670"/>
                            </p:stCondLst>
                            <p:childTnLst>
                              <p:par>
                                <p:cTn id="20" presetID="10"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par>
                                <p:cTn id="23" presetID="10" presetClass="entr" presetSubtype="0" fill="hold" nodeType="withEffect">
                                  <p:stCondLst>
                                    <p:cond delay="10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6"/>
                                        </p:tgtEl>
                                      </p:cBhvr>
                                    </p:cmd>
                                  </p:childTnLst>
                                </p:cTn>
                              </p:par>
                            </p:childTnLst>
                          </p:cTn>
                        </p:par>
                      </p:childTnLst>
                    </p:cTn>
                  </p:par>
                </p:childTnLst>
              </p:cTn>
              <p:nextCondLst>
                <p:cond evt="onClick" delay="0">
                  <p:tgtEl>
                    <p:spTgt spid="16"/>
                  </p:tgtEl>
                </p:cond>
              </p:nextCondLst>
            </p:seq>
            <p:video>
              <p:cMediaNode vol="80000" showWhenStopped="0">
                <p:cTn id="31" fill="hold" display="0">
                  <p:stCondLst>
                    <p:cond delay="indefinite"/>
                  </p:stCondLst>
                </p:cTn>
                <p:tgtEl>
                  <p:spTgt spid="16"/>
                </p:tgtEl>
              </p:cMediaNode>
            </p:video>
          </p:childTnLst>
        </p:cTn>
      </p:par>
    </p:tnLst>
    <p:bldLst>
      <p:bldP spid="4" grpId="0"/>
      <p:bldP spid="15" grpId="0" animBg="1"/>
      <p:bldP spid="1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00164"/>
          </a:xfrm>
          <a:prstGeom prst="rect">
            <a:avLst/>
          </a:prstGeom>
          <a:solidFill>
            <a:schemeClr val="dk1">
              <a:alpha val="60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gn="ctr">
              <a:lnSpc>
                <a:spcPct val="90000"/>
              </a:lnSpc>
            </a:pPr>
            <a:r>
              <a:rPr lang="en-US" sz="36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ntiqueOliNorDReg"/>
                <a:cs typeface="AntiqueOliNorDReg"/>
              </a:rPr>
              <a:t>ANALYZE, WRITE &amp; DISCUSS:</a:t>
            </a:r>
            <a:r>
              <a:rPr lang="en-US" sz="3200" dirty="0" smtClean="0">
                <a:solidFill>
                  <a:prstClr val="white"/>
                </a:solidFill>
                <a:effectLst>
                  <a:outerShdw blurRad="50800" dist="38100" dir="2700000" algn="tl" rotWithShape="0">
                    <a:srgbClr val="000000">
                      <a:alpha val="43000"/>
                    </a:srgbClr>
                  </a:outerShdw>
                </a:effectLst>
                <a:latin typeface="Calibri"/>
              </a:rPr>
              <a:t> </a:t>
            </a:r>
            <a:endParaRPr lang="en-US" sz="3200" dirty="0">
              <a:solidFill>
                <a:prstClr val="white"/>
              </a:solidFill>
              <a:effectLst>
                <a:outerShdw blurRad="50800" dist="38100" dir="2700000" algn="tl" rotWithShape="0">
                  <a:srgbClr val="000000">
                    <a:alpha val="43000"/>
                  </a:srgbClr>
                </a:outerShdw>
              </a:effectLst>
              <a:latin typeface="Calibri"/>
            </a:endParaRPr>
          </a:p>
        </p:txBody>
      </p:sp>
      <p:sp>
        <p:nvSpPr>
          <p:cNvPr id="2" name="Rectangle 1"/>
          <p:cNvSpPr/>
          <p:nvPr/>
        </p:nvSpPr>
        <p:spPr>
          <a:xfrm>
            <a:off x="152400" y="762000"/>
            <a:ext cx="5334000" cy="3062120"/>
          </a:xfrm>
          <a:prstGeom prst="rect">
            <a:avLst/>
          </a:prstGeom>
        </p:spPr>
        <p:txBody>
          <a:bodyPr wrap="square">
            <a:spAutoFit/>
          </a:bodyPr>
          <a:lstStyle/>
          <a:p>
            <a:pPr>
              <a:lnSpc>
                <a:spcPct val="90000"/>
              </a:lnSpc>
            </a:pPr>
            <a:r>
              <a:rPr lang="en-US" sz="2300" dirty="0">
                <a:solidFill>
                  <a:srgbClr val="000000"/>
                </a:solidFill>
              </a:rPr>
              <a:t> </a:t>
            </a:r>
            <a:r>
              <a:rPr lang="en-US" sz="2100" b="1" dirty="0" smtClean="0">
                <a:solidFill>
                  <a:srgbClr val="000000"/>
                </a:solidFill>
              </a:rPr>
              <a:t>As you examine </a:t>
            </a:r>
            <a:r>
              <a:rPr lang="en-US" sz="2100" b="1" dirty="0">
                <a:solidFill>
                  <a:srgbClr val="000000"/>
                </a:solidFill>
              </a:rPr>
              <a:t>the </a:t>
            </a:r>
            <a:r>
              <a:rPr lang="en-US" sz="2100" b="1" dirty="0" smtClean="0">
                <a:solidFill>
                  <a:srgbClr val="000000"/>
                </a:solidFill>
              </a:rPr>
              <a:t>following images, write   down your answers to the following questions</a:t>
            </a:r>
            <a:r>
              <a:rPr lang="mr-IN" sz="2100" b="1" dirty="0" smtClean="0">
                <a:solidFill>
                  <a:srgbClr val="000000"/>
                </a:solidFill>
              </a:rPr>
              <a:t>…</a:t>
            </a:r>
            <a:endParaRPr lang="en-US" sz="2100" b="1" dirty="0" smtClean="0">
              <a:solidFill>
                <a:srgbClr val="000000"/>
              </a:solidFill>
            </a:endParaRPr>
          </a:p>
          <a:p>
            <a:pPr>
              <a:lnSpc>
                <a:spcPct val="90000"/>
              </a:lnSpc>
            </a:pPr>
            <a:endParaRPr lang="en-US" sz="2100" b="1" dirty="0">
              <a:solidFill>
                <a:srgbClr val="000000"/>
              </a:solidFill>
            </a:endParaRPr>
          </a:p>
          <a:p>
            <a:pPr marL="342900" indent="-342900">
              <a:lnSpc>
                <a:spcPct val="90000"/>
              </a:lnSpc>
              <a:buFont typeface="Arial"/>
              <a:buChar char="•"/>
            </a:pPr>
            <a:r>
              <a:rPr lang="en-US" sz="2100" b="1" i="1" dirty="0" smtClean="0">
                <a:solidFill>
                  <a:srgbClr val="000000"/>
                </a:solidFill>
              </a:rPr>
              <a:t>What </a:t>
            </a:r>
            <a:r>
              <a:rPr lang="en-US" sz="2100" b="1" i="1" dirty="0">
                <a:solidFill>
                  <a:srgbClr val="000000"/>
                </a:solidFill>
              </a:rPr>
              <a:t>do you think these people </a:t>
            </a:r>
            <a:r>
              <a:rPr lang="en-US" sz="2100" b="1" i="1" dirty="0" smtClean="0">
                <a:solidFill>
                  <a:srgbClr val="000000"/>
                </a:solidFill>
              </a:rPr>
              <a:t>were </a:t>
            </a:r>
            <a:r>
              <a:rPr lang="en-US" sz="2100" b="1" i="1" dirty="0">
                <a:solidFill>
                  <a:srgbClr val="000000"/>
                </a:solidFill>
              </a:rPr>
              <a:t>resisting or trying to </a:t>
            </a:r>
            <a:r>
              <a:rPr lang="en-US" sz="2100" b="1" i="1" dirty="0" smtClean="0">
                <a:solidFill>
                  <a:srgbClr val="000000"/>
                </a:solidFill>
              </a:rPr>
              <a:t>change?</a:t>
            </a:r>
          </a:p>
          <a:p>
            <a:pPr>
              <a:lnSpc>
                <a:spcPct val="90000"/>
              </a:lnSpc>
            </a:pPr>
            <a:endParaRPr lang="en-US" sz="2100" b="1" i="1" dirty="0" smtClean="0">
              <a:solidFill>
                <a:srgbClr val="000000"/>
              </a:solidFill>
            </a:endParaRPr>
          </a:p>
          <a:p>
            <a:pPr marL="342900" indent="-342900">
              <a:lnSpc>
                <a:spcPct val="90000"/>
              </a:lnSpc>
              <a:buFont typeface="Arial"/>
              <a:buChar char="•"/>
            </a:pPr>
            <a:r>
              <a:rPr lang="en-US" sz="2100" b="1" i="1" dirty="0" smtClean="0">
                <a:solidFill>
                  <a:srgbClr val="000000"/>
                </a:solidFill>
              </a:rPr>
              <a:t>How </a:t>
            </a:r>
            <a:r>
              <a:rPr lang="en-US" sz="2100" b="1" i="1" dirty="0">
                <a:solidFill>
                  <a:srgbClr val="000000"/>
                </a:solidFill>
              </a:rPr>
              <a:t>were they trying to create social change</a:t>
            </a:r>
            <a:r>
              <a:rPr lang="en-US" sz="2100" b="1" i="1" dirty="0" smtClean="0">
                <a:solidFill>
                  <a:srgbClr val="000000"/>
                </a:solidFill>
              </a:rPr>
              <a:t>? Methods being used?</a:t>
            </a:r>
            <a:endParaRPr lang="en-US" sz="2100" b="1" i="1" dirty="0">
              <a:solidFill>
                <a:srgbClr val="000000"/>
              </a:solidFill>
            </a:endParaRPr>
          </a:p>
          <a:p>
            <a:pPr marL="342900" indent="-342900">
              <a:lnSpc>
                <a:spcPct val="90000"/>
              </a:lnSpc>
              <a:buFont typeface="Arial"/>
              <a:buChar char="•"/>
            </a:pPr>
            <a:endParaRPr lang="en-US" sz="2300" b="1" i="1" dirty="0">
              <a:solidFill>
                <a:srgbClr val="000000"/>
              </a:solidFill>
            </a:endParaRPr>
          </a:p>
        </p:txBody>
      </p:sp>
      <p:pic>
        <p:nvPicPr>
          <p:cNvPr id="15" name="question_mark_serious_thinker_300_clr_medium.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3733800"/>
            <a:ext cx="2743200" cy="3429000"/>
          </a:xfrm>
          <a:prstGeom prst="rect">
            <a:avLst/>
          </a:prstGeom>
        </p:spPr>
      </p:pic>
      <p:pic>
        <p:nvPicPr>
          <p:cNvPr id="3" name="Picture 2" descr="3.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3000" y="1219200"/>
            <a:ext cx="4010677" cy="5193435"/>
          </a:xfrm>
          <a:prstGeom prst="rect">
            <a:avLst/>
          </a:prstGeom>
          <a:ln>
            <a:solidFill>
              <a:srgbClr val="000000"/>
            </a:solidFill>
          </a:ln>
          <a:effectLst>
            <a:outerShdw blurRad="292100" dist="139700" dir="2700000" algn="tl" rotWithShape="0">
              <a:srgbClr val="333333">
                <a:alpha val="65000"/>
              </a:srgbClr>
            </a:outerShdw>
          </a:effectLst>
        </p:spPr>
      </p:pic>
      <p:sp>
        <p:nvSpPr>
          <p:cNvPr id="6" name="Oval 5"/>
          <p:cNvSpPr/>
          <p:nvPr/>
        </p:nvSpPr>
        <p:spPr>
          <a:xfrm>
            <a:off x="5257800" y="4724400"/>
            <a:ext cx="990600" cy="10668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334000" y="3657600"/>
            <a:ext cx="990600" cy="10668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934200" y="3657600"/>
            <a:ext cx="990600" cy="10668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934200" y="4724400"/>
            <a:ext cx="990600" cy="10668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2509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8000" fill="hold"/>
                                        <p:tgtEl>
                                          <p:spTgt spid="15"/>
                                        </p:tgtEl>
                                      </p:cBhvr>
                                    </p:cmd>
                                  </p:childTnLst>
                                </p:cTn>
                              </p:par>
                              <p:par>
                                <p:cTn id="12" presetID="55" presetClass="entr" presetSubtype="0" fill="hold" grpId="0" nodeType="withEffect">
                                  <p:stCondLst>
                                    <p:cond delay="1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2000" fill="hold"/>
                                        <p:tgtEl>
                                          <p:spTgt spid="2"/>
                                        </p:tgtEl>
                                        <p:attrNameLst>
                                          <p:attrName>ppt_w</p:attrName>
                                        </p:attrNameLst>
                                      </p:cBhvr>
                                      <p:tavLst>
                                        <p:tav tm="0">
                                          <p:val>
                                            <p:strVal val="#ppt_w*0.70"/>
                                          </p:val>
                                        </p:tav>
                                        <p:tav tm="100000">
                                          <p:val>
                                            <p:strVal val="#ppt_w"/>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animEffect transition="in" filter="fade">
                                      <p:cBhvr>
                                        <p:cTn id="16" dur="2000"/>
                                        <p:tgtEl>
                                          <p:spTgt spid="2"/>
                                        </p:tgtEl>
                                      </p:cBhvr>
                                    </p:animEffect>
                                  </p:childTnLst>
                                </p:cTn>
                              </p:par>
                              <p:par>
                                <p:cTn id="17" presetID="42" presetClass="entr" presetSubtype="0" fill="hold" nodeType="withEffect">
                                  <p:stCondLst>
                                    <p:cond delay="2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ppt_x</p:attrName>
                                        </p:attrNameLst>
                                      </p:cBhvr>
                                      <p:tavLst>
                                        <p:tav tm="0">
                                          <p:val>
                                            <p:strVal val="#ppt_x"/>
                                          </p:val>
                                        </p:tav>
                                        <p:tav tm="100000">
                                          <p:val>
                                            <p:strVal val="#ppt_x"/>
                                          </p:val>
                                        </p:tav>
                                      </p:tavLst>
                                    </p:anim>
                                    <p:anim calcmode="lin" valueType="num">
                                      <p:cBhvr>
                                        <p:cTn id="21" dur="2000" fill="hold"/>
                                        <p:tgtEl>
                                          <p:spTgt spid="3"/>
                                        </p:tgtEl>
                                        <p:attrNameLst>
                                          <p:attrName>ppt_y</p:attrName>
                                        </p:attrNameLst>
                                      </p:cBhvr>
                                      <p:tavLst>
                                        <p:tav tm="0">
                                          <p:val>
                                            <p:strVal val="#ppt_y+.1"/>
                                          </p:val>
                                        </p:tav>
                                        <p:tav tm="100000">
                                          <p:val>
                                            <p:strVal val="#ppt_y"/>
                                          </p:val>
                                        </p:tav>
                                      </p:tavLst>
                                    </p:anim>
                                  </p:childTnLst>
                                </p:cTn>
                              </p:par>
                              <p:par>
                                <p:cTn id="22" presetID="55" presetClass="entr" presetSubtype="0" fill="hold" grpId="0" nodeType="withEffect">
                                  <p:stCondLst>
                                    <p:cond delay="300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par>
                                <p:cTn id="27" presetID="55" presetClass="entr" presetSubtype="0" fill="hold" grpId="0" nodeType="withEffect">
                                  <p:stCondLst>
                                    <p:cond delay="400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par>
                                <p:cTn id="32" presetID="55" presetClass="entr" presetSubtype="0" fill="hold" grpId="0" nodeType="withEffect">
                                  <p:stCondLst>
                                    <p:cond delay="500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strVal val="#ppt_w*0.70"/>
                                          </p:val>
                                        </p:tav>
                                        <p:tav tm="100000">
                                          <p:val>
                                            <p:strVal val="#ppt_w"/>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animEffect transition="in" filter="fade">
                                      <p:cBhvr>
                                        <p:cTn id="36" dur="1000"/>
                                        <p:tgtEl>
                                          <p:spTgt spid="6"/>
                                        </p:tgtEl>
                                      </p:cBhvr>
                                    </p:animEffect>
                                  </p:childTnLst>
                                </p:cTn>
                              </p:par>
                              <p:par>
                                <p:cTn id="37" presetID="55" presetClass="entr" presetSubtype="0" fill="hold" grpId="0" nodeType="withEffect">
                                  <p:stCondLst>
                                    <p:cond delay="600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strVal val="#ppt_w*0.70"/>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Effect transition="in" filter="fade">
                                      <p:cBhvr>
                                        <p:cTn id="4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repeatCount="indefinite" fill="hold" display="0">
                  <p:stCondLst>
                    <p:cond delay="indefinite"/>
                  </p:stCondLst>
                </p:cTn>
                <p:tgtEl>
                  <p:spTgt spid="15"/>
                </p:tgtEl>
              </p:cMediaNode>
            </p:video>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15"/>
                                        </p:tgtEl>
                                      </p:cBhvr>
                                    </p:cmd>
                                  </p:childTnLst>
                                </p:cTn>
                              </p:par>
                            </p:childTnLst>
                          </p:cTn>
                        </p:par>
                      </p:childTnLst>
                    </p:cTn>
                  </p:par>
                </p:childTnLst>
              </p:cTn>
              <p:nextCondLst>
                <p:cond evt="onClick" delay="0">
                  <p:tgtEl>
                    <p:spTgt spid="15"/>
                  </p:tgtEl>
                </p:cond>
              </p:nextCondLst>
            </p:seq>
          </p:childTnLst>
        </p:cTn>
      </p:par>
    </p:tnLst>
    <p:bldLst>
      <p:bldP spid="9" grpId="0" animBg="1"/>
      <p:bldP spid="2" grpId="0"/>
      <p:bldP spid="6" grpId="0" animBg="1"/>
      <p:bldP spid="7" grpId="0" animBg="1"/>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srcRect l="338" r="-405"/>
          <a:stretch/>
        </p:blipFill>
        <p:spPr>
          <a:xfrm>
            <a:off x="-19424" y="0"/>
            <a:ext cx="9239624" cy="6858000"/>
          </a:xfrm>
        </p:spPr>
      </p:pic>
      <p:pic>
        <p:nvPicPr>
          <p:cNvPr id="5" name="Picture 4"/>
          <p:cNvPicPr>
            <a:picLocks noChangeAspect="1"/>
          </p:cNvPicPr>
          <p:nvPr/>
        </p:nvPicPr>
        <p:blipFill>
          <a:blip r:embed="rId4"/>
          <a:stretch>
            <a:fillRect/>
          </a:stretch>
        </p:blipFill>
        <p:spPr>
          <a:xfrm>
            <a:off x="0" y="0"/>
            <a:ext cx="9169560" cy="6858000"/>
          </a:xfrm>
          <a:prstGeom prst="rect">
            <a:avLst/>
          </a:prstGeom>
        </p:spPr>
      </p:pic>
      <p:pic>
        <p:nvPicPr>
          <p:cNvPr id="6" name="Picture 5"/>
          <p:cNvPicPr>
            <a:picLocks noChangeAspect="1"/>
          </p:cNvPicPr>
          <p:nvPr/>
        </p:nvPicPr>
        <p:blipFill>
          <a:blip r:embed="rId5"/>
          <a:stretch>
            <a:fillRect/>
          </a:stretch>
        </p:blipFill>
        <p:spPr>
          <a:xfrm>
            <a:off x="-19424" y="17928"/>
            <a:ext cx="9163424" cy="6840072"/>
          </a:xfrm>
          <a:prstGeom prst="rect">
            <a:avLst/>
          </a:prstGeom>
        </p:spPr>
      </p:pic>
      <p:pic>
        <p:nvPicPr>
          <p:cNvPr id="7" name="Picture 6"/>
          <p:cNvPicPr>
            <a:picLocks noChangeAspect="1"/>
          </p:cNvPicPr>
          <p:nvPr/>
        </p:nvPicPr>
        <p:blipFill>
          <a:blip r:embed="rId6"/>
          <a:stretch>
            <a:fillRect/>
          </a:stretch>
        </p:blipFill>
        <p:spPr>
          <a:xfrm>
            <a:off x="-14942" y="7470"/>
            <a:ext cx="9158941" cy="6850530"/>
          </a:xfrm>
          <a:prstGeom prst="rect">
            <a:avLst/>
          </a:prstGeom>
        </p:spPr>
      </p:pic>
      <p:sp>
        <p:nvSpPr>
          <p:cNvPr id="8" name="Oval 7"/>
          <p:cNvSpPr/>
          <p:nvPr/>
        </p:nvSpPr>
        <p:spPr>
          <a:xfrm>
            <a:off x="8077200" y="0"/>
            <a:ext cx="838200" cy="6858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#1</a:t>
            </a:r>
            <a:r>
              <a:rPr lang="en-US" b="1" dirty="0" smtClean="0">
                <a:solidFill>
                  <a:srgbClr val="000000"/>
                </a:solidFill>
              </a:rPr>
              <a:t>. </a:t>
            </a:r>
            <a:endParaRPr lang="en-US" b="1" dirty="0">
              <a:solidFill>
                <a:srgbClr val="000000"/>
              </a:solidFill>
            </a:endParaRPr>
          </a:p>
        </p:txBody>
      </p:sp>
      <p:sp>
        <p:nvSpPr>
          <p:cNvPr id="9" name="Oval 8"/>
          <p:cNvSpPr/>
          <p:nvPr/>
        </p:nvSpPr>
        <p:spPr>
          <a:xfrm>
            <a:off x="8077200" y="0"/>
            <a:ext cx="838200" cy="6858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#2</a:t>
            </a:r>
            <a:r>
              <a:rPr lang="en-US" b="1" dirty="0" smtClean="0">
                <a:solidFill>
                  <a:srgbClr val="000000"/>
                </a:solidFill>
              </a:rPr>
              <a:t>. </a:t>
            </a:r>
            <a:endParaRPr lang="en-US" b="1" dirty="0">
              <a:solidFill>
                <a:srgbClr val="000000"/>
              </a:solidFill>
            </a:endParaRPr>
          </a:p>
        </p:txBody>
      </p:sp>
      <p:sp>
        <p:nvSpPr>
          <p:cNvPr id="10" name="Oval 9"/>
          <p:cNvSpPr/>
          <p:nvPr/>
        </p:nvSpPr>
        <p:spPr>
          <a:xfrm>
            <a:off x="8077200" y="0"/>
            <a:ext cx="838200" cy="6858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#3</a:t>
            </a:r>
            <a:r>
              <a:rPr lang="en-US" b="1" dirty="0" smtClean="0">
                <a:solidFill>
                  <a:srgbClr val="000000"/>
                </a:solidFill>
              </a:rPr>
              <a:t>. </a:t>
            </a:r>
            <a:endParaRPr lang="en-US" b="1" dirty="0">
              <a:solidFill>
                <a:srgbClr val="000000"/>
              </a:solidFill>
            </a:endParaRPr>
          </a:p>
        </p:txBody>
      </p:sp>
      <p:sp>
        <p:nvSpPr>
          <p:cNvPr id="11" name="Oval 10"/>
          <p:cNvSpPr/>
          <p:nvPr/>
        </p:nvSpPr>
        <p:spPr>
          <a:xfrm>
            <a:off x="8077200" y="0"/>
            <a:ext cx="838200" cy="6858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#4</a:t>
            </a:r>
            <a:r>
              <a:rPr lang="en-US" b="1" dirty="0" smtClean="0">
                <a:solidFill>
                  <a:srgbClr val="000000"/>
                </a:solidFill>
              </a:rPr>
              <a:t>. </a:t>
            </a:r>
            <a:endParaRPr lang="en-US" b="1" dirty="0">
              <a:solidFill>
                <a:srgbClr val="000000"/>
              </a:solidFill>
            </a:endParaRPr>
          </a:p>
        </p:txBody>
      </p:sp>
    </p:spTree>
    <p:extLst>
      <p:ext uri="{BB962C8B-B14F-4D97-AF65-F5344CB8AC3E}">
        <p14:creationId xmlns:p14="http://schemas.microsoft.com/office/powerpoint/2010/main" val="308869810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000"/>
                                        <p:tgtEl>
                                          <p:spTgt spid="7"/>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1" animBg="1"/>
      <p:bldP spid="10" grpId="1" animBg="1"/>
      <p:bldP spid="1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338" r="-405"/>
          <a:stretch/>
        </p:blipFill>
        <p:spPr>
          <a:xfrm>
            <a:off x="0" y="-16435"/>
            <a:ext cx="9239624" cy="6858000"/>
          </a:xfrm>
        </p:spPr>
      </p:pic>
      <p:pic>
        <p:nvPicPr>
          <p:cNvPr id="5" name="Picture 4"/>
          <p:cNvPicPr>
            <a:picLocks noChangeAspect="1"/>
          </p:cNvPicPr>
          <p:nvPr/>
        </p:nvPicPr>
        <p:blipFill>
          <a:blip r:embed="rId3"/>
          <a:stretch>
            <a:fillRect/>
          </a:stretch>
        </p:blipFill>
        <p:spPr>
          <a:xfrm>
            <a:off x="-1654" y="-152400"/>
            <a:ext cx="9169560" cy="7010400"/>
          </a:xfrm>
          <a:prstGeom prst="rect">
            <a:avLst/>
          </a:prstGeom>
        </p:spPr>
      </p:pic>
      <p:pic>
        <p:nvPicPr>
          <p:cNvPr id="6" name="Picture 5"/>
          <p:cNvPicPr>
            <a:picLocks noChangeAspect="1"/>
          </p:cNvPicPr>
          <p:nvPr/>
        </p:nvPicPr>
        <p:blipFill>
          <a:blip r:embed="rId4"/>
          <a:stretch>
            <a:fillRect/>
          </a:stretch>
        </p:blipFill>
        <p:spPr>
          <a:xfrm>
            <a:off x="0" y="-115976"/>
            <a:ext cx="9226177" cy="6973976"/>
          </a:xfrm>
          <a:prstGeom prst="rect">
            <a:avLst/>
          </a:prstGeom>
        </p:spPr>
      </p:pic>
      <p:pic>
        <p:nvPicPr>
          <p:cNvPr id="7" name="Picture 6"/>
          <p:cNvPicPr>
            <a:picLocks noChangeAspect="1"/>
          </p:cNvPicPr>
          <p:nvPr/>
        </p:nvPicPr>
        <p:blipFill>
          <a:blip r:embed="rId5"/>
          <a:stretch>
            <a:fillRect/>
          </a:stretch>
        </p:blipFill>
        <p:spPr>
          <a:xfrm>
            <a:off x="-14942" y="-152400"/>
            <a:ext cx="9158942" cy="7010400"/>
          </a:xfrm>
          <a:prstGeom prst="rect">
            <a:avLst/>
          </a:prstGeom>
        </p:spPr>
      </p:pic>
      <p:sp>
        <p:nvSpPr>
          <p:cNvPr id="8" name="Oval 7"/>
          <p:cNvSpPr/>
          <p:nvPr/>
        </p:nvSpPr>
        <p:spPr>
          <a:xfrm>
            <a:off x="8077200" y="0"/>
            <a:ext cx="838200" cy="6858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#1</a:t>
            </a:r>
            <a:r>
              <a:rPr lang="en-US" b="1" dirty="0" smtClean="0">
                <a:solidFill>
                  <a:srgbClr val="000000"/>
                </a:solidFill>
              </a:rPr>
              <a:t>. </a:t>
            </a:r>
            <a:endParaRPr lang="en-US" b="1" dirty="0">
              <a:solidFill>
                <a:srgbClr val="000000"/>
              </a:solidFill>
            </a:endParaRPr>
          </a:p>
        </p:txBody>
      </p:sp>
      <p:sp>
        <p:nvSpPr>
          <p:cNvPr id="9" name="Oval 8"/>
          <p:cNvSpPr/>
          <p:nvPr/>
        </p:nvSpPr>
        <p:spPr>
          <a:xfrm>
            <a:off x="8077200" y="0"/>
            <a:ext cx="838200" cy="6858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#2</a:t>
            </a:r>
            <a:r>
              <a:rPr lang="en-US" b="1" dirty="0" smtClean="0">
                <a:solidFill>
                  <a:srgbClr val="000000"/>
                </a:solidFill>
              </a:rPr>
              <a:t>. </a:t>
            </a:r>
            <a:endParaRPr lang="en-US" b="1" dirty="0">
              <a:solidFill>
                <a:srgbClr val="000000"/>
              </a:solidFill>
            </a:endParaRPr>
          </a:p>
        </p:txBody>
      </p:sp>
      <p:sp>
        <p:nvSpPr>
          <p:cNvPr id="10" name="Oval 9"/>
          <p:cNvSpPr/>
          <p:nvPr/>
        </p:nvSpPr>
        <p:spPr>
          <a:xfrm>
            <a:off x="8077200" y="0"/>
            <a:ext cx="838200" cy="6858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#3</a:t>
            </a:r>
            <a:r>
              <a:rPr lang="en-US" b="1" dirty="0" smtClean="0">
                <a:solidFill>
                  <a:srgbClr val="000000"/>
                </a:solidFill>
              </a:rPr>
              <a:t>. </a:t>
            </a:r>
            <a:endParaRPr lang="en-US" b="1" dirty="0">
              <a:solidFill>
                <a:srgbClr val="000000"/>
              </a:solidFill>
            </a:endParaRPr>
          </a:p>
        </p:txBody>
      </p:sp>
      <p:sp>
        <p:nvSpPr>
          <p:cNvPr id="11" name="Oval 10"/>
          <p:cNvSpPr/>
          <p:nvPr/>
        </p:nvSpPr>
        <p:spPr>
          <a:xfrm>
            <a:off x="8077200" y="0"/>
            <a:ext cx="838200" cy="6858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#4</a:t>
            </a:r>
            <a:r>
              <a:rPr lang="en-US" b="1" dirty="0" smtClean="0">
                <a:solidFill>
                  <a:srgbClr val="000000"/>
                </a:solidFill>
              </a:rPr>
              <a:t>. </a:t>
            </a:r>
            <a:endParaRPr lang="en-US" b="1" dirty="0">
              <a:solidFill>
                <a:srgbClr val="000000"/>
              </a:solidFill>
            </a:endParaRPr>
          </a:p>
        </p:txBody>
      </p:sp>
      <p:sp>
        <p:nvSpPr>
          <p:cNvPr id="3" name="Rectangle 2"/>
          <p:cNvSpPr/>
          <p:nvPr/>
        </p:nvSpPr>
        <p:spPr>
          <a:xfrm>
            <a:off x="1524000" y="152400"/>
            <a:ext cx="5486400" cy="2492990"/>
          </a:xfrm>
          <a:prstGeom prst="rect">
            <a:avLst/>
          </a:prstGeom>
          <a:solidFill>
            <a:schemeClr val="dk1">
              <a:alpha val="50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gn="ctr"/>
            <a:r>
              <a:rPr lang="en-US" sz="2400" b="1" dirty="0" smtClean="0">
                <a:solidFill>
                  <a:srgbClr val="FF0000"/>
                </a:solidFill>
              </a:rPr>
              <a:t>Boston </a:t>
            </a:r>
            <a:r>
              <a:rPr lang="en-US" sz="2400" b="1" dirty="0">
                <a:solidFill>
                  <a:srgbClr val="FF0000"/>
                </a:solidFill>
              </a:rPr>
              <a:t>Tea Party </a:t>
            </a:r>
            <a:endParaRPr lang="en-US" sz="2400" b="1" dirty="0"/>
          </a:p>
          <a:p>
            <a:r>
              <a:rPr lang="en-US" sz="2200" b="1" dirty="0" smtClean="0"/>
              <a:t>Angry </a:t>
            </a:r>
            <a:r>
              <a:rPr lang="en-US" sz="2200" b="1" dirty="0"/>
              <a:t>over the Tea Act, Colonists dressed as Native Americans and raided British ships in the Boston Harbor. Dumped tea into the harbor. Colonists kept informed about what was happening in the colonies by exchanging letters and sharing information.</a:t>
            </a:r>
          </a:p>
        </p:txBody>
      </p:sp>
      <p:sp>
        <p:nvSpPr>
          <p:cNvPr id="12" name="Rectangle 11"/>
          <p:cNvSpPr/>
          <p:nvPr/>
        </p:nvSpPr>
        <p:spPr>
          <a:xfrm>
            <a:off x="-152400" y="762000"/>
            <a:ext cx="9144000" cy="3093155"/>
          </a:xfrm>
          <a:prstGeom prst="rect">
            <a:avLst/>
          </a:prstGeom>
          <a:noFill/>
          <a:ln>
            <a:noFill/>
          </a:ln>
        </p:spPr>
        <p:style>
          <a:lnRef idx="3">
            <a:schemeClr val="lt1"/>
          </a:lnRef>
          <a:fillRef idx="1">
            <a:schemeClr val="dk1"/>
          </a:fillRef>
          <a:effectRef idx="1">
            <a:schemeClr val="dk1"/>
          </a:effectRef>
          <a:fontRef idx="minor">
            <a:schemeClr val="lt1"/>
          </a:fontRef>
        </p:style>
        <p:txBody>
          <a:bodyPr wrap="square">
            <a:spAutoFit/>
          </a:bodyPr>
          <a:lstStyle/>
          <a:p>
            <a:pPr algn="ctr">
              <a:lnSpc>
                <a:spcPct val="90000"/>
              </a:lnSpc>
            </a:pPr>
            <a:r>
              <a:rPr lang="en-US" sz="36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ntiqueOliNorDReg"/>
                <a:cs typeface="AntiqueOliNorDReg"/>
              </a:rPr>
              <a:t>Discuss your responses, then answers will be provided. Ensure to add in any information to your T-Chart section titled ‘PowerPoint’ Answer</a:t>
            </a:r>
            <a:r>
              <a:rPr lang="mr-IN" sz="36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ntiqueOliNorDReg"/>
                <a:cs typeface="AntiqueOliNorDReg"/>
              </a:rPr>
              <a:t>…</a:t>
            </a:r>
            <a:r>
              <a:rPr lang="en-US" sz="3200" dirty="0" smtClean="0">
                <a:solidFill>
                  <a:prstClr val="white"/>
                </a:solidFill>
                <a:effectLst>
                  <a:outerShdw blurRad="50800" dist="38100" dir="2700000" algn="tl" rotWithShape="0">
                    <a:srgbClr val="000000">
                      <a:alpha val="43000"/>
                    </a:srgbClr>
                  </a:outerShdw>
                </a:effectLst>
                <a:latin typeface="Calibri"/>
              </a:rPr>
              <a:t> </a:t>
            </a:r>
            <a:endParaRPr lang="en-US" sz="3200" dirty="0">
              <a:solidFill>
                <a:prstClr val="white"/>
              </a:solidFill>
              <a:effectLst>
                <a:outerShdw blurRad="50800" dist="38100" dir="2700000" algn="tl" rotWithShape="0">
                  <a:srgbClr val="000000">
                    <a:alpha val="43000"/>
                  </a:srgbClr>
                </a:outerShdw>
              </a:effectLst>
              <a:latin typeface="Calibri"/>
            </a:endParaRPr>
          </a:p>
        </p:txBody>
      </p:sp>
      <p:sp>
        <p:nvSpPr>
          <p:cNvPr id="13" name="Rectangle 12"/>
          <p:cNvSpPr/>
          <p:nvPr/>
        </p:nvSpPr>
        <p:spPr>
          <a:xfrm>
            <a:off x="609600" y="228600"/>
            <a:ext cx="7315200" cy="2462212"/>
          </a:xfrm>
          <a:prstGeom prst="rect">
            <a:avLst/>
          </a:prstGeom>
          <a:solidFill>
            <a:schemeClr val="dk1">
              <a:alpha val="54000"/>
            </a:schemeClr>
          </a:solidFill>
        </p:spPr>
        <p:style>
          <a:lnRef idx="3">
            <a:schemeClr val="lt1"/>
          </a:lnRef>
          <a:fillRef idx="1">
            <a:schemeClr val="dk1"/>
          </a:fillRef>
          <a:effectRef idx="1">
            <a:schemeClr val="dk1"/>
          </a:effectRef>
          <a:fontRef idx="minor">
            <a:schemeClr val="lt1"/>
          </a:fontRef>
        </p:style>
        <p:txBody>
          <a:bodyPr wrap="square">
            <a:spAutoFit/>
          </a:bodyPr>
          <a:lstStyle/>
          <a:p>
            <a:r>
              <a:rPr lang="en-US" sz="2200" b="1" dirty="0" smtClean="0"/>
              <a:t>Conductors  in the </a:t>
            </a:r>
            <a:r>
              <a:rPr lang="en-US" sz="2200" b="1" dirty="0" smtClean="0">
                <a:solidFill>
                  <a:srgbClr val="FF0000"/>
                </a:solidFill>
              </a:rPr>
              <a:t>Underground Railroad </a:t>
            </a:r>
            <a:r>
              <a:rPr lang="en-US" sz="2200" b="1" dirty="0" smtClean="0"/>
              <a:t>resisted </a:t>
            </a:r>
            <a:r>
              <a:rPr lang="en-US" sz="2200" b="1" dirty="0"/>
              <a:t>the repressive laws that held slaves in bondage. The nation’s first great movement of civil disobedience since the American Revolution, it engaged thousands of citizens in the active subversion of federal </a:t>
            </a:r>
            <a:r>
              <a:rPr lang="en-US" sz="2200" b="1" dirty="0" smtClean="0"/>
              <a:t>law. The </a:t>
            </a:r>
            <a:r>
              <a:rPr lang="en-US" sz="2200" b="1" dirty="0"/>
              <a:t>federal government had passed Fugitive Slave Acts as early as 1793 that allowed slave catchers to come north and force runaways back into slavery.</a:t>
            </a:r>
          </a:p>
        </p:txBody>
      </p:sp>
      <p:sp>
        <p:nvSpPr>
          <p:cNvPr id="14" name="Rectangle 13"/>
          <p:cNvSpPr/>
          <p:nvPr/>
        </p:nvSpPr>
        <p:spPr>
          <a:xfrm>
            <a:off x="685800" y="2590800"/>
            <a:ext cx="8001000" cy="4059059"/>
          </a:xfrm>
          <a:prstGeom prst="rect">
            <a:avLst/>
          </a:prstGeom>
          <a:solidFill>
            <a:schemeClr val="dk1">
              <a:alpha val="60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nSpc>
                <a:spcPct val="90000"/>
              </a:lnSpc>
            </a:pPr>
            <a:r>
              <a:rPr lang="en-US" sz="2200" b="1" dirty="0"/>
              <a:t>A vocal leader of the twentieth century </a:t>
            </a:r>
            <a:r>
              <a:rPr lang="en-US" sz="2200" b="1" dirty="0">
                <a:solidFill>
                  <a:srgbClr val="FF0000"/>
                </a:solidFill>
              </a:rPr>
              <a:t>women’s suffrage </a:t>
            </a:r>
            <a:r>
              <a:rPr lang="en-US" sz="2200" b="1" dirty="0"/>
              <a:t>movement, Alice Paul advocated for and helped secure passage of the 19th Amendment to the US Constitution, granting women the right to vote. </a:t>
            </a:r>
            <a:r>
              <a:rPr lang="en-US" sz="2200" b="1" dirty="0" smtClean="0"/>
              <a:t>For eighteen </a:t>
            </a:r>
            <a:r>
              <a:rPr lang="en-US" sz="2200" b="1" dirty="0"/>
              <a:t>months </a:t>
            </a:r>
            <a:r>
              <a:rPr lang="en-US" sz="2200" b="1" dirty="0" smtClean="0"/>
              <a:t>suffragists picketed </a:t>
            </a:r>
            <a:r>
              <a:rPr lang="en-US" sz="2200" b="1" dirty="0"/>
              <a:t>the White </a:t>
            </a:r>
            <a:r>
              <a:rPr lang="en-US" sz="2200" b="1" dirty="0" smtClean="0"/>
              <a:t>House. Instead </a:t>
            </a:r>
            <a:r>
              <a:rPr lang="en-US" sz="2200" b="1" dirty="0"/>
              <a:t>of protecting the women’s right to free speech and peaceful assembly, the police arrested them on the </a:t>
            </a:r>
            <a:r>
              <a:rPr lang="en-US" sz="2200" b="1" dirty="0" smtClean="0"/>
              <a:t>bogus charge </a:t>
            </a:r>
            <a:r>
              <a:rPr lang="en-US" sz="2200" b="1" dirty="0"/>
              <a:t>of obstructing traffic. Paul was sentenced to jail for seven months, where she organized a hunger strike in protest. Doctors threatened to send Paul to an insane asylum and force-fed her, while newspaper accounts of her treatment garnered public sympathy and support for suffrage. By 1918, Wilson announced his support for suffrage. It took two more years for the Senate, House, and the required 36 states to approve the amendment. </a:t>
            </a:r>
          </a:p>
        </p:txBody>
      </p:sp>
      <p:sp>
        <p:nvSpPr>
          <p:cNvPr id="15" name="Rectangle 14"/>
          <p:cNvSpPr/>
          <p:nvPr/>
        </p:nvSpPr>
        <p:spPr>
          <a:xfrm>
            <a:off x="152400" y="2362200"/>
            <a:ext cx="8686800" cy="4363758"/>
          </a:xfrm>
          <a:prstGeom prst="rect">
            <a:avLst/>
          </a:prstGeom>
          <a:solidFill>
            <a:schemeClr val="dk1">
              <a:alpha val="55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nSpc>
                <a:spcPct val="90000"/>
              </a:lnSpc>
            </a:pPr>
            <a:r>
              <a:rPr lang="en-US" sz="2200" b="1" dirty="0"/>
              <a:t>Sit-in movement, nonviolent movement of the </a:t>
            </a:r>
            <a:r>
              <a:rPr lang="en-US" sz="2200" b="1" dirty="0">
                <a:solidFill>
                  <a:srgbClr val="FF0000"/>
                </a:solidFill>
              </a:rPr>
              <a:t>U.S. civil rights era </a:t>
            </a:r>
            <a:r>
              <a:rPr lang="en-US" sz="2200" b="1" dirty="0"/>
              <a:t>that began in Greensboro, North Carolina, in 1960. The sit-in, an act of civil disobedience, was a tactic that aroused sympathy for the </a:t>
            </a:r>
            <a:r>
              <a:rPr lang="en-US" sz="2200" b="1" dirty="0" smtClean="0"/>
              <a:t>demonstrators. African </a:t>
            </a:r>
            <a:r>
              <a:rPr lang="en-US" sz="2200" b="1" dirty="0"/>
              <a:t>Americans (later joined by white activists), usually students, would go to segregated lunch </a:t>
            </a:r>
            <a:r>
              <a:rPr lang="en-US" sz="2200" b="1" dirty="0" smtClean="0"/>
              <a:t>counters, </a:t>
            </a:r>
            <a:r>
              <a:rPr lang="en-US" sz="2200" b="1" dirty="0"/>
              <a:t>sit in all available spaces, request service, and then refuse to leave when denied service because of their race. In addition to creating disruptions and drawing unwanted publicity, the action caused economic hardship for the owners of the businesses, because the sit-in participants took up spaces that normally were filled by paying customers. Although the first lunch-counter sit-in began with just four participants, the attention paid to the protest created a movement that spread across the South in 1960 and 1961 to include 70,000 black and white participants. It affected 20 states and resulted in the desegregation of many local businesses in those communities.</a:t>
            </a:r>
          </a:p>
        </p:txBody>
      </p:sp>
    </p:spTree>
    <p:extLst>
      <p:ext uri="{BB962C8B-B14F-4D97-AF65-F5344CB8AC3E}">
        <p14:creationId xmlns:p14="http://schemas.microsoft.com/office/powerpoint/2010/main" val="278710227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2000"/>
                                        <p:tgtEl>
                                          <p:spTgt spid="12"/>
                                        </p:tgtEl>
                                      </p:cBhvr>
                                    </p:animEffect>
                                    <p:anim calcmode="lin" valueType="num">
                                      <p:cBhvr>
                                        <p:cTn id="14" dur="2000"/>
                                        <p:tgtEl>
                                          <p:spTgt spid="12"/>
                                        </p:tgtEl>
                                        <p:attrNameLst>
                                          <p:attrName>ppt_x</p:attrName>
                                        </p:attrNameLst>
                                      </p:cBhvr>
                                      <p:tavLst>
                                        <p:tav tm="0">
                                          <p:val>
                                            <p:strVal val="ppt_x"/>
                                          </p:val>
                                        </p:tav>
                                        <p:tav tm="100000">
                                          <p:val>
                                            <p:strVal val="ppt_x"/>
                                          </p:val>
                                        </p:tav>
                                      </p:tavLst>
                                    </p:anim>
                                    <p:anim calcmode="lin" valueType="num">
                                      <p:cBhvr>
                                        <p:cTn id="15" dur="2000"/>
                                        <p:tgtEl>
                                          <p:spTgt spid="12"/>
                                        </p:tgtEl>
                                        <p:attrNameLst>
                                          <p:attrName>ppt_y</p:attrName>
                                        </p:attrNameLst>
                                      </p:cBhvr>
                                      <p:tavLst>
                                        <p:tav tm="0">
                                          <p:val>
                                            <p:strVal val="ppt_y"/>
                                          </p:val>
                                        </p:tav>
                                        <p:tav tm="100000">
                                          <p:val>
                                            <p:strVal val="ppt_y+.1"/>
                                          </p:val>
                                        </p:tav>
                                      </p:tavLst>
                                    </p:anim>
                                    <p:set>
                                      <p:cBhvr>
                                        <p:cTn id="16" dur="1" fill="hold">
                                          <p:stCondLst>
                                            <p:cond delay="1999"/>
                                          </p:stCondLst>
                                        </p:cTn>
                                        <p:tgtEl>
                                          <p:spTgt spid="12"/>
                                        </p:tgtEl>
                                        <p:attrNameLst>
                                          <p:attrName>style.visibility</p:attrName>
                                        </p:attrNameLst>
                                      </p:cBhvr>
                                      <p:to>
                                        <p:strVal val="hidden"/>
                                      </p:to>
                                    </p:set>
                                  </p:childTnLst>
                                </p:cTn>
                              </p:par>
                              <p:par>
                                <p:cTn id="17" presetID="6"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par>
                          <p:cTn id="20" fill="hold">
                            <p:stCondLst>
                              <p:cond delay="2000"/>
                            </p:stCondLst>
                            <p:childTnLst>
                              <p:par>
                                <p:cTn id="21" presetID="55"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2000" fill="hold"/>
                                        <p:tgtEl>
                                          <p:spTgt spid="8"/>
                                        </p:tgtEl>
                                        <p:attrNameLst>
                                          <p:attrName>ppt_w</p:attrName>
                                        </p:attrNameLst>
                                      </p:cBhvr>
                                      <p:tavLst>
                                        <p:tav tm="0">
                                          <p:val>
                                            <p:strVal val="#ppt_w*0.70"/>
                                          </p:val>
                                        </p:tav>
                                        <p:tav tm="100000">
                                          <p:val>
                                            <p:strVal val="#ppt_w"/>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animEffect transition="in" filter="fade">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2000" fill="hold"/>
                                        <p:tgtEl>
                                          <p:spTgt spid="3"/>
                                        </p:tgtEl>
                                        <p:attrNameLst>
                                          <p:attrName>ppt_w</p:attrName>
                                        </p:attrNameLst>
                                      </p:cBhvr>
                                      <p:tavLst>
                                        <p:tav tm="0">
                                          <p:val>
                                            <p:strVal val="#ppt_w*0.70"/>
                                          </p:val>
                                        </p:tav>
                                        <p:tav tm="100000">
                                          <p:val>
                                            <p:strVal val="#ppt_w"/>
                                          </p:val>
                                        </p:tav>
                                      </p:tavLst>
                                    </p:anim>
                                    <p:anim calcmode="lin" valueType="num">
                                      <p:cBhvr>
                                        <p:cTn id="31" dur="2000" fill="hold"/>
                                        <p:tgtEl>
                                          <p:spTgt spid="3"/>
                                        </p:tgtEl>
                                        <p:attrNameLst>
                                          <p:attrName>ppt_h</p:attrName>
                                        </p:attrNameLst>
                                      </p:cBhvr>
                                      <p:tavLst>
                                        <p:tav tm="0">
                                          <p:val>
                                            <p:strVal val="#ppt_h"/>
                                          </p:val>
                                        </p:tav>
                                        <p:tav tm="100000">
                                          <p:val>
                                            <p:strVal val="#ppt_h"/>
                                          </p:val>
                                        </p:tav>
                                      </p:tavLst>
                                    </p:anim>
                                    <p:animEffect transition="in" filter="fade">
                                      <p:cBhvr>
                                        <p:cTn id="32" dur="2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2000"/>
                                        <p:tgtEl>
                                          <p:spTgt spid="3"/>
                                        </p:tgtEl>
                                      </p:cBhvr>
                                    </p:animEffect>
                                    <p:set>
                                      <p:cBhvr>
                                        <p:cTn id="37" dur="1" fill="hold">
                                          <p:stCondLst>
                                            <p:cond delay="1999"/>
                                          </p:stCondLst>
                                        </p:cTn>
                                        <p:tgtEl>
                                          <p:spTgt spid="3"/>
                                        </p:tgtEl>
                                        <p:attrNameLst>
                                          <p:attrName>style.visibility</p:attrName>
                                        </p:attrNameLst>
                                      </p:cBhvr>
                                      <p:to>
                                        <p:strVal val="hidden"/>
                                      </p:to>
                                    </p:se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2000"/>
                                        <p:tgtEl>
                                          <p:spTgt spid="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20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000" fill="hold"/>
                                        <p:tgtEl>
                                          <p:spTgt spid="13"/>
                                        </p:tgtEl>
                                        <p:attrNameLst>
                                          <p:attrName>ppt_w</p:attrName>
                                        </p:attrNameLst>
                                      </p:cBhvr>
                                      <p:tavLst>
                                        <p:tav tm="0">
                                          <p:val>
                                            <p:strVal val="#ppt_w*0.70"/>
                                          </p:val>
                                        </p:tav>
                                        <p:tav tm="100000">
                                          <p:val>
                                            <p:strVal val="#ppt_w"/>
                                          </p:val>
                                        </p:tav>
                                      </p:tavLst>
                                    </p:anim>
                                    <p:anim calcmode="lin" valueType="num">
                                      <p:cBhvr>
                                        <p:cTn id="50" dur="2000" fill="hold"/>
                                        <p:tgtEl>
                                          <p:spTgt spid="13"/>
                                        </p:tgtEl>
                                        <p:attrNameLst>
                                          <p:attrName>ppt_h</p:attrName>
                                        </p:attrNameLst>
                                      </p:cBhvr>
                                      <p:tavLst>
                                        <p:tav tm="0">
                                          <p:val>
                                            <p:strVal val="#ppt_h"/>
                                          </p:val>
                                        </p:tav>
                                        <p:tav tm="100000">
                                          <p:val>
                                            <p:strVal val="#ppt_h"/>
                                          </p:val>
                                        </p:tav>
                                      </p:tavLst>
                                    </p:anim>
                                    <p:animEffect transition="in" filter="fade">
                                      <p:cBhvr>
                                        <p:cTn id="51" dur="2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xit" presetSubtype="0" fill="hold" grpId="1" nodeType="clickEffect">
                                  <p:stCondLst>
                                    <p:cond delay="0"/>
                                  </p:stCondLst>
                                  <p:childTnLst>
                                    <p:anim calcmode="lin" valueType="num">
                                      <p:cBhvr>
                                        <p:cTn id="55" dur="2000"/>
                                        <p:tgtEl>
                                          <p:spTgt spid="13"/>
                                        </p:tgtEl>
                                        <p:attrNameLst>
                                          <p:attrName>ppt_w</p:attrName>
                                        </p:attrNameLst>
                                      </p:cBhvr>
                                      <p:tavLst>
                                        <p:tav tm="0">
                                          <p:val>
                                            <p:strVal val="ppt_w"/>
                                          </p:val>
                                        </p:tav>
                                        <p:tav tm="100000">
                                          <p:val>
                                            <p:strVal val="ppt_w*0.70"/>
                                          </p:val>
                                        </p:tav>
                                      </p:tavLst>
                                    </p:anim>
                                    <p:anim calcmode="lin" valueType="num">
                                      <p:cBhvr>
                                        <p:cTn id="56" dur="2000"/>
                                        <p:tgtEl>
                                          <p:spTgt spid="13"/>
                                        </p:tgtEl>
                                        <p:attrNameLst>
                                          <p:attrName>ppt_h</p:attrName>
                                        </p:attrNameLst>
                                      </p:cBhvr>
                                      <p:tavLst>
                                        <p:tav tm="0">
                                          <p:val>
                                            <p:strVal val="ppt_h"/>
                                          </p:val>
                                        </p:tav>
                                        <p:tav tm="100000">
                                          <p:val>
                                            <p:strVal val="ppt_h"/>
                                          </p:val>
                                        </p:tav>
                                      </p:tavLst>
                                    </p:anim>
                                    <p:animEffect transition="out" filter="fade">
                                      <p:cBhvr>
                                        <p:cTn id="57" dur="2000"/>
                                        <p:tgtEl>
                                          <p:spTgt spid="13"/>
                                        </p:tgtEl>
                                      </p:cBhvr>
                                    </p:animEffect>
                                    <p:set>
                                      <p:cBhvr>
                                        <p:cTn id="58" dur="1" fill="hold">
                                          <p:stCondLst>
                                            <p:cond delay="1999"/>
                                          </p:stCondLst>
                                        </p:cTn>
                                        <p:tgtEl>
                                          <p:spTgt spid="13"/>
                                        </p:tgtEl>
                                        <p:attrNameLst>
                                          <p:attrName>style.visibility</p:attrName>
                                        </p:attrNameLst>
                                      </p:cBhvr>
                                      <p:to>
                                        <p:strVal val="hidden"/>
                                      </p:to>
                                    </p:set>
                                  </p:childTnLst>
                                </p:cTn>
                              </p:par>
                            </p:childTnLst>
                          </p:cTn>
                        </p:par>
                        <p:par>
                          <p:cTn id="59" fill="hold">
                            <p:stCondLst>
                              <p:cond delay="2000"/>
                            </p:stCondLst>
                            <p:childTnLst>
                              <p:par>
                                <p:cTn id="60" presetID="10" presetClass="entr" presetSubtype="0" fill="hold"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2000"/>
                                        <p:tgtEl>
                                          <p:spTgt spid="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20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2000" fill="hold"/>
                                        <p:tgtEl>
                                          <p:spTgt spid="14"/>
                                        </p:tgtEl>
                                        <p:attrNameLst>
                                          <p:attrName>ppt_w</p:attrName>
                                        </p:attrNameLst>
                                      </p:cBhvr>
                                      <p:tavLst>
                                        <p:tav tm="0">
                                          <p:val>
                                            <p:strVal val="#ppt_w*0.70"/>
                                          </p:val>
                                        </p:tav>
                                        <p:tav tm="100000">
                                          <p:val>
                                            <p:strVal val="#ppt_w"/>
                                          </p:val>
                                        </p:tav>
                                      </p:tavLst>
                                    </p:anim>
                                    <p:anim calcmode="lin" valueType="num">
                                      <p:cBhvr>
                                        <p:cTn id="71" dur="2000" fill="hold"/>
                                        <p:tgtEl>
                                          <p:spTgt spid="14"/>
                                        </p:tgtEl>
                                        <p:attrNameLst>
                                          <p:attrName>ppt_h</p:attrName>
                                        </p:attrNameLst>
                                      </p:cBhvr>
                                      <p:tavLst>
                                        <p:tav tm="0">
                                          <p:val>
                                            <p:strVal val="#ppt_h"/>
                                          </p:val>
                                        </p:tav>
                                        <p:tav tm="100000">
                                          <p:val>
                                            <p:strVal val="#ppt_h"/>
                                          </p:val>
                                        </p:tav>
                                      </p:tavLst>
                                    </p:anim>
                                    <p:animEffect transition="in" filter="fade">
                                      <p:cBhvr>
                                        <p:cTn id="72" dur="20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xit" presetSubtype="21" fill="hold" grpId="1" nodeType="clickEffect">
                                  <p:stCondLst>
                                    <p:cond delay="0"/>
                                  </p:stCondLst>
                                  <p:childTnLst>
                                    <p:animEffect transition="out" filter="barn(inVertical)">
                                      <p:cBhvr>
                                        <p:cTn id="76" dur="2000"/>
                                        <p:tgtEl>
                                          <p:spTgt spid="14"/>
                                        </p:tgtEl>
                                      </p:cBhvr>
                                    </p:animEffect>
                                    <p:set>
                                      <p:cBhvr>
                                        <p:cTn id="77" dur="1" fill="hold">
                                          <p:stCondLst>
                                            <p:cond delay="1999"/>
                                          </p:stCondLst>
                                        </p:cTn>
                                        <p:tgtEl>
                                          <p:spTgt spid="14"/>
                                        </p:tgtEl>
                                        <p:attrNameLst>
                                          <p:attrName>style.visibility</p:attrName>
                                        </p:attrNameLst>
                                      </p:cBhvr>
                                      <p:to>
                                        <p:strVal val="hidden"/>
                                      </p:to>
                                    </p:set>
                                  </p:childTnLst>
                                </p:cTn>
                              </p:par>
                            </p:childTnLst>
                          </p:cTn>
                        </p:par>
                        <p:par>
                          <p:cTn id="78" fill="hold">
                            <p:stCondLst>
                              <p:cond delay="2000"/>
                            </p:stCondLst>
                            <p:childTnLst>
                              <p:par>
                                <p:cTn id="79" presetID="10" presetClass="entr" presetSubtype="0" fill="hold"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fade">
                                      <p:cBhvr>
                                        <p:cTn id="81" dur="2000"/>
                                        <p:tgtEl>
                                          <p:spTgt spid="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2000"/>
                                        <p:tgtEl>
                                          <p:spTgt spid="11"/>
                                        </p:tgtEl>
                                      </p:cBhvr>
                                    </p:animEffect>
                                  </p:childTnLst>
                                </p:cTn>
                              </p:par>
                            </p:childTnLst>
                          </p:cTn>
                        </p:par>
                      </p:childTnLst>
                    </p:cTn>
                  </p:par>
                  <p:par>
                    <p:cTn id="85" fill="hold">
                      <p:stCondLst>
                        <p:cond delay="indefinite"/>
                      </p:stCondLst>
                      <p:childTnLst>
                        <p:par>
                          <p:cTn id="86" fill="hold">
                            <p:stCondLst>
                              <p:cond delay="0"/>
                            </p:stCondLst>
                            <p:childTnLst>
                              <p:par>
                                <p:cTn id="87" presetID="55"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p:cTn id="89" dur="2000" fill="hold"/>
                                        <p:tgtEl>
                                          <p:spTgt spid="15"/>
                                        </p:tgtEl>
                                        <p:attrNameLst>
                                          <p:attrName>ppt_w</p:attrName>
                                        </p:attrNameLst>
                                      </p:cBhvr>
                                      <p:tavLst>
                                        <p:tav tm="0">
                                          <p:val>
                                            <p:strVal val="#ppt_w*0.70"/>
                                          </p:val>
                                        </p:tav>
                                        <p:tav tm="100000">
                                          <p:val>
                                            <p:strVal val="#ppt_w"/>
                                          </p:val>
                                        </p:tav>
                                      </p:tavLst>
                                    </p:anim>
                                    <p:anim calcmode="lin" valueType="num">
                                      <p:cBhvr>
                                        <p:cTn id="90" dur="2000" fill="hold"/>
                                        <p:tgtEl>
                                          <p:spTgt spid="15"/>
                                        </p:tgtEl>
                                        <p:attrNameLst>
                                          <p:attrName>ppt_h</p:attrName>
                                        </p:attrNameLst>
                                      </p:cBhvr>
                                      <p:tavLst>
                                        <p:tav tm="0">
                                          <p:val>
                                            <p:strVal val="#ppt_h"/>
                                          </p:val>
                                        </p:tav>
                                        <p:tav tm="100000">
                                          <p:val>
                                            <p:strVal val="#ppt_h"/>
                                          </p:val>
                                        </p:tav>
                                      </p:tavLst>
                                    </p:anim>
                                    <p:animEffect transition="in" filter="fade">
                                      <p:cBhvr>
                                        <p:cTn id="9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3" grpId="0" animBg="1"/>
      <p:bldP spid="3" grpId="1" animBg="1"/>
      <p:bldP spid="12" grpId="0"/>
      <p:bldP spid="12" grpId="1"/>
      <p:bldP spid="13" grpId="0" animBg="1"/>
      <p:bldP spid="13" grpId="1" animBg="1"/>
      <p:bldP spid="14" grpId="0" animBg="1"/>
      <p:bldP spid="14" grpId="1"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alpha val="6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304800" y="228600"/>
            <a:ext cx="3886200" cy="2906725"/>
          </a:xfrm>
          <a:prstGeom prst="rect">
            <a:avLst/>
          </a:prstGeom>
          <a:ln>
            <a:solidFill>
              <a:srgbClr val="000000"/>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5029200" y="228600"/>
            <a:ext cx="3733800" cy="2787109"/>
          </a:xfrm>
          <a:prstGeom prst="rect">
            <a:avLst/>
          </a:prstGeom>
          <a:ln>
            <a:solidFill>
              <a:srgbClr val="000000"/>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stretch>
            <a:fillRect/>
          </a:stretch>
        </p:blipFill>
        <p:spPr>
          <a:xfrm>
            <a:off x="304800" y="3810000"/>
            <a:ext cx="3866776" cy="2743200"/>
          </a:xfrm>
          <a:prstGeom prst="rect">
            <a:avLst/>
          </a:prstGeom>
          <a:ln>
            <a:solidFill>
              <a:srgbClr val="000000"/>
            </a:solidFill>
          </a:ln>
          <a:effectLst>
            <a:outerShdw blurRad="292100" dist="139700" dir="2700000" algn="tl" rotWithShape="0">
              <a:srgbClr val="333333">
                <a:alpha val="65000"/>
              </a:srgbClr>
            </a:outerShdw>
          </a:effectLst>
        </p:spPr>
      </p:pic>
      <p:pic>
        <p:nvPicPr>
          <p:cNvPr id="8" name="Content Placeholder 3"/>
          <p:cNvPicPr>
            <a:picLocks noChangeAspect="1"/>
          </p:cNvPicPr>
          <p:nvPr/>
        </p:nvPicPr>
        <p:blipFill rotWithShape="1">
          <a:blip r:embed="rId7"/>
          <a:srcRect l="338" r="-405"/>
          <a:stretch/>
        </p:blipFill>
        <p:spPr>
          <a:xfrm>
            <a:off x="5105400" y="3810000"/>
            <a:ext cx="3733800" cy="2771369"/>
          </a:xfrm>
          <a:prstGeom prst="rect">
            <a:avLst/>
          </a:prstGeom>
          <a:ln>
            <a:solidFill>
              <a:srgbClr val="000000"/>
            </a:solidFill>
          </a:ln>
          <a:effectLst>
            <a:outerShdw blurRad="292100" dist="139700" dir="2700000" algn="tl" rotWithShape="0">
              <a:srgbClr val="333333">
                <a:alpha val="65000"/>
              </a:srgbClr>
            </a:outerShdw>
          </a:effectLst>
        </p:spPr>
      </p:pic>
      <p:sp>
        <p:nvSpPr>
          <p:cNvPr id="4" name="Rectangle 3"/>
          <p:cNvSpPr/>
          <p:nvPr/>
        </p:nvSpPr>
        <p:spPr>
          <a:xfrm>
            <a:off x="1295400" y="1752600"/>
            <a:ext cx="7010400" cy="3698961"/>
          </a:xfrm>
          <a:prstGeom prst="rect">
            <a:avLst/>
          </a:prstGeom>
          <a:solidFill>
            <a:schemeClr val="dk1">
              <a:alpha val="63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gn="ctr">
              <a:lnSpc>
                <a:spcPct val="90000"/>
              </a:lnSpc>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ntiqueOliNorDReg"/>
                <a:cs typeface="AntiqueOliNorDReg"/>
              </a:rPr>
              <a:t>THINK &amp; DISCUSS</a:t>
            </a: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ntiqueOliNorDReg"/>
                <a:cs typeface="AntiqueOliNorDReg"/>
              </a:rPr>
              <a:t>:</a:t>
            </a:r>
          </a:p>
          <a:p>
            <a:pPr algn="ctr">
              <a:lnSpc>
                <a:spcPct val="90000"/>
              </a:lnSpc>
            </a:pPr>
            <a:endParaRPr lang="en-US" sz="2200" b="1" dirty="0" smtClean="0"/>
          </a:p>
          <a:p>
            <a:pPr marL="342900" indent="-342900">
              <a:lnSpc>
                <a:spcPct val="90000"/>
              </a:lnSpc>
              <a:buFont typeface="Arial"/>
              <a:buChar char="•"/>
            </a:pPr>
            <a:r>
              <a:rPr lang="en-US" sz="2200" b="1" dirty="0" smtClean="0"/>
              <a:t>What </a:t>
            </a:r>
            <a:r>
              <a:rPr lang="en-US" sz="2200" b="1" dirty="0"/>
              <a:t>similarities and differences </a:t>
            </a:r>
            <a:r>
              <a:rPr lang="en-US" sz="2200" b="1" dirty="0" smtClean="0"/>
              <a:t>do you </a:t>
            </a:r>
            <a:r>
              <a:rPr lang="en-US" sz="2200" b="1" dirty="0"/>
              <a:t>notice in the </a:t>
            </a:r>
            <a:r>
              <a:rPr lang="en-US" sz="2200" b="1" dirty="0" smtClean="0"/>
              <a:t>images? </a:t>
            </a:r>
            <a:r>
              <a:rPr lang="en-US" sz="2200" b="1" dirty="0"/>
              <a:t>Did the Boston Tea Party resolve all of the American colonies’ arguments with Great Britain? Did the slaves escaping on the Underground Railroad end slavery? Did one woman’s arrest at the White House get women the right to vote? </a:t>
            </a:r>
            <a:endParaRPr lang="en-US" sz="2200" b="1" dirty="0" smtClean="0"/>
          </a:p>
          <a:p>
            <a:pPr>
              <a:lnSpc>
                <a:spcPct val="90000"/>
              </a:lnSpc>
            </a:pPr>
            <a:endParaRPr lang="en-US" sz="2200" b="1" dirty="0" smtClean="0"/>
          </a:p>
          <a:p>
            <a:pPr marL="342900" indent="-342900">
              <a:lnSpc>
                <a:spcPct val="90000"/>
              </a:lnSpc>
              <a:buFont typeface="Arial"/>
              <a:buChar char="•"/>
            </a:pPr>
            <a:r>
              <a:rPr lang="en-US" sz="2200" b="1" dirty="0" smtClean="0"/>
              <a:t>Do </a:t>
            </a:r>
            <a:r>
              <a:rPr lang="en-US" sz="2200" b="1" dirty="0"/>
              <a:t>they think these individual acts brought about big changes? Why or why not?</a:t>
            </a:r>
          </a:p>
        </p:txBody>
      </p:sp>
      <p:pic>
        <p:nvPicPr>
          <p:cNvPr id="9" name="True question correct answer sound eff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19200" y="3810000"/>
            <a:ext cx="711200" cy="400050"/>
          </a:xfrm>
          <a:prstGeom prst="rect">
            <a:avLst/>
          </a:prstGeom>
        </p:spPr>
      </p:pic>
    </p:spTree>
    <p:extLst>
      <p:ext uri="{BB962C8B-B14F-4D97-AF65-F5344CB8AC3E}">
        <p14:creationId xmlns:p14="http://schemas.microsoft.com/office/powerpoint/2010/main" val="26051248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par>
                          <p:cTn id="8" fill="hold">
                            <p:stCondLst>
                              <p:cond delay="2000"/>
                            </p:stCondLst>
                            <p:childTnLst>
                              <p:par>
                                <p:cTn id="9" presetID="32" presetClass="emph" presetSubtype="0" fill="hold" grpId="1" nodeType="after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1" presetClass="mediacall" presetSubtype="0" fill="hold" nodeType="withEffect">
                                  <p:stCondLst>
                                    <p:cond delay="0"/>
                                  </p:stCondLst>
                                  <p:childTnLst>
                                    <p:cmd type="call" cmd="playFrom(0.0)">
                                      <p:cBhvr>
                                        <p:cTn id="16" dur="26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video>
              <p:cMediaNode vol="80000" showWhenStopped="0">
                <p:cTn id="22" fill="hold" display="0">
                  <p:stCondLst>
                    <p:cond delay="indefinite"/>
                  </p:stCondLst>
                </p:cTn>
                <p:tgtEl>
                  <p:spTgt spid="9"/>
                </p:tgtEl>
              </p:cMediaNode>
            </p:video>
          </p:childTnLst>
        </p:cTn>
      </p:par>
    </p:tnLst>
    <p:bldLst>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avel Hammered In Court Sound Eff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86600" y="762000"/>
            <a:ext cx="279401" cy="157163"/>
          </a:xfrm>
          <a:prstGeom prst="rect">
            <a:avLst/>
          </a:prstGeom>
        </p:spPr>
      </p:pic>
      <p:pic>
        <p:nvPicPr>
          <p:cNvPr id="18438" name="Picture 6" descr="http://www.homewoodlibrary.org/trustees/resolveuid/cf3e0c925e491d690faf58bd6859f989">
            <a:hlinkClick r:id="rId5"/>
          </p:cNvPr>
          <p:cNvPicPr>
            <a:picLocks noChangeAspect="1" noChangeArrowheads="1" noCrop="1"/>
          </p:cNvPicPr>
          <p:nvPr/>
        </p:nvPicPr>
        <p:blipFill>
          <a:blip r:embed="rId6" cstate="print"/>
          <a:srcRect/>
          <a:stretch>
            <a:fillRect/>
          </a:stretch>
        </p:blipFill>
        <p:spPr bwMode="auto">
          <a:xfrm>
            <a:off x="6858000" y="0"/>
            <a:ext cx="1539240" cy="1326931"/>
          </a:xfrm>
          <a:prstGeom prst="rect">
            <a:avLst/>
          </a:prstGeom>
          <a:ln>
            <a:noFill/>
          </a:ln>
          <a:effectLst>
            <a:softEdge rad="112500"/>
          </a:effectLst>
        </p:spPr>
      </p:pic>
      <p:sp>
        <p:nvSpPr>
          <p:cNvPr id="2" name="Rectangle 1"/>
          <p:cNvSpPr/>
          <p:nvPr/>
        </p:nvSpPr>
        <p:spPr>
          <a:xfrm>
            <a:off x="2438400" y="5181600"/>
            <a:ext cx="6400800" cy="1428083"/>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marL="342900" indent="-342900">
              <a:lnSpc>
                <a:spcPct val="90000"/>
              </a:lnSpc>
              <a:buFont typeface="Arial"/>
              <a:buChar char="•"/>
            </a:pPr>
            <a:r>
              <a:rPr lang="en-US" sz="2400" b="1" i="1" dirty="0">
                <a:solidFill>
                  <a:prstClr val="white"/>
                </a:solidFill>
                <a:latin typeface="Calibri"/>
              </a:rPr>
              <a:t>As a class, discuss what the outcome was. </a:t>
            </a:r>
            <a:endParaRPr lang="en-US" sz="2400" b="1" i="1" dirty="0" smtClean="0">
              <a:solidFill>
                <a:prstClr val="white"/>
              </a:solidFill>
              <a:latin typeface="Calibri"/>
            </a:endParaRPr>
          </a:p>
          <a:p>
            <a:pPr>
              <a:lnSpc>
                <a:spcPct val="90000"/>
              </a:lnSpc>
            </a:pPr>
            <a:endParaRPr lang="en-US" sz="2400" b="1" i="1" dirty="0">
              <a:solidFill>
                <a:prstClr val="white"/>
              </a:solidFill>
              <a:latin typeface="Calibri"/>
            </a:endParaRPr>
          </a:p>
          <a:p>
            <a:pPr marL="342900" indent="-342900">
              <a:lnSpc>
                <a:spcPct val="90000"/>
              </a:lnSpc>
              <a:buFont typeface="Arial"/>
              <a:buChar char="•"/>
            </a:pPr>
            <a:r>
              <a:rPr lang="en-US" sz="2400" b="1" i="1" dirty="0">
                <a:solidFill>
                  <a:prstClr val="white"/>
                </a:solidFill>
                <a:latin typeface="Calibri"/>
              </a:rPr>
              <a:t>Did the Court make the right decision? Why or why not?</a:t>
            </a:r>
            <a:endParaRPr lang="en-US" sz="2400" dirty="0">
              <a:solidFill>
                <a:prstClr val="white"/>
              </a:solidFill>
              <a:latin typeface="Calibri"/>
            </a:endParaRPr>
          </a:p>
        </p:txBody>
      </p:sp>
      <p:pic>
        <p:nvPicPr>
          <p:cNvPr id="11" name="Picture 2" descr="http://obamaballotchallenge.com/wp-content/uploads/2012/01/Courtroom-empty.jpg"/>
          <p:cNvPicPr>
            <a:picLocks noChangeAspect="1" noChangeArrowheads="1"/>
          </p:cNvPicPr>
          <p:nvPr/>
        </p:nvPicPr>
        <p:blipFill>
          <a:blip r:embed="rId7" cstate="print"/>
          <a:srcRect/>
          <a:stretch>
            <a:fillRect/>
          </a:stretch>
        </p:blipFill>
        <p:spPr bwMode="auto">
          <a:xfrm>
            <a:off x="-4482" y="0"/>
            <a:ext cx="9148482" cy="68580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Picture 4" descr="http://www.projecttaney.org/Animated$242520Judge.gif"/>
          <p:cNvPicPr>
            <a:picLocks noChangeAspect="1" noChangeArrowheads="1" noCrop="1"/>
          </p:cNvPicPr>
          <p:nvPr/>
        </p:nvPicPr>
        <p:blipFill>
          <a:blip r:embed="rId8" cstate="print"/>
          <a:srcRect/>
          <a:stretch>
            <a:fillRect/>
          </a:stretch>
        </p:blipFill>
        <p:spPr bwMode="auto">
          <a:xfrm>
            <a:off x="2895600" y="152400"/>
            <a:ext cx="3305175" cy="23622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52400" y="2667000"/>
            <a:ext cx="8839200" cy="3477875"/>
          </a:xfrm>
          <a:prstGeom prst="rect">
            <a:avLst/>
          </a:prstGeom>
          <a:solidFill>
            <a:schemeClr val="dk1">
              <a:alpha val="50000"/>
            </a:schemeClr>
          </a:solidFill>
        </p:spPr>
        <p:style>
          <a:lnRef idx="3">
            <a:schemeClr val="lt1"/>
          </a:lnRef>
          <a:fillRef idx="1">
            <a:schemeClr val="dk1"/>
          </a:fillRef>
          <a:effectRef idx="1">
            <a:schemeClr val="dk1"/>
          </a:effectRef>
          <a:fontRef idx="minor">
            <a:schemeClr val="lt1"/>
          </a:fontRef>
        </p:style>
        <p:txBody>
          <a:bodyPr wrap="square">
            <a:spAutoFit/>
          </a:bodyPr>
          <a:lstStyle/>
          <a:p>
            <a:pPr marL="112713" indent="-112713">
              <a:buFont typeface="Arial" pitchFamily="34" charset="0"/>
              <a:buChar char="•"/>
            </a:pPr>
            <a:r>
              <a:rPr lang="en-US" sz="2400" b="1" dirty="0" smtClean="0"/>
              <a:t> </a:t>
            </a:r>
            <a:r>
              <a:rPr lang="en-US" sz="2400" b="1" dirty="0"/>
              <a:t>T</a:t>
            </a:r>
            <a:r>
              <a:rPr lang="en-US" sz="2400" b="1" dirty="0" smtClean="0"/>
              <a:t>he state law is within constitutional boundaries. The majority, upheld state imposed racial segregation. </a:t>
            </a:r>
          </a:p>
          <a:p>
            <a:endParaRPr lang="en-US" sz="2400" b="1" dirty="0" smtClean="0"/>
          </a:p>
          <a:p>
            <a:pPr marL="112713" indent="-112713">
              <a:buFont typeface="Arial" pitchFamily="34" charset="0"/>
              <a:buChar char="•"/>
            </a:pPr>
            <a:r>
              <a:rPr lang="en-US" sz="2400" b="1" dirty="0" smtClean="0"/>
              <a:t> The justices based their decision on the   </a:t>
            </a:r>
          </a:p>
          <a:p>
            <a:r>
              <a:rPr lang="en-US" sz="2400" b="1" dirty="0" smtClean="0"/>
              <a:t>   that separate facilities for blacks and whites satisfied the    </a:t>
            </a:r>
          </a:p>
          <a:p>
            <a:r>
              <a:rPr lang="en-US" sz="2400" b="1" dirty="0"/>
              <a:t> </a:t>
            </a:r>
            <a:r>
              <a:rPr lang="en-US" sz="2400" b="1" dirty="0" smtClean="0"/>
              <a:t> </a:t>
            </a:r>
            <a:r>
              <a:rPr lang="en-US" sz="2400" b="1" dirty="0"/>
              <a:t> </a:t>
            </a:r>
            <a:r>
              <a:rPr lang="en-US" sz="2400" b="1" dirty="0" smtClean="0"/>
              <a:t>Fourteenth Amendment so long as they were equal. </a:t>
            </a:r>
          </a:p>
          <a:p>
            <a:endParaRPr lang="en-US" sz="2400" b="1" dirty="0" smtClean="0"/>
          </a:p>
          <a:p>
            <a:pPr marL="112713" indent="-112713">
              <a:buFont typeface="Arial" pitchFamily="34" charset="0"/>
              <a:buChar char="•"/>
            </a:pPr>
            <a:r>
              <a:rPr lang="en-US" sz="2400" b="1" dirty="0" smtClean="0"/>
              <a:t> In short, segregation does not in itself constitute unlawful  </a:t>
            </a:r>
          </a:p>
          <a:p>
            <a:pPr marL="112713" indent="-112713"/>
            <a:r>
              <a:rPr lang="en-US" sz="2400" b="1" dirty="0" smtClean="0"/>
              <a:t>  discrimination.</a:t>
            </a:r>
            <a:endParaRPr lang="en-US" sz="2400" b="1" dirty="0"/>
          </a:p>
        </p:txBody>
      </p:sp>
      <p:pic>
        <p:nvPicPr>
          <p:cNvPr id="10" name="Picture 9"/>
          <p:cNvPicPr>
            <a:picLocks noChangeAspect="1"/>
          </p:cNvPicPr>
          <p:nvPr/>
        </p:nvPicPr>
        <p:blipFill rotWithShape="1">
          <a:blip r:embed="rId9">
            <a:alphaModFix amt="70000"/>
            <a:extLst>
              <a:ext uri="{BEBA8EAE-BF5A-486C-A8C5-ECC9F3942E4B}">
                <a14:imgProps xmlns:a14="http://schemas.microsoft.com/office/drawing/2010/main">
                  <a14:imgLayer r:embed="rId10">
                    <a14:imgEffect>
                      <a14:backgroundRemoval t="0" b="100000" l="0" r="100000">
                        <a14:foregroundMark x1="17637" y1="25714" x2="16639" y2="38571"/>
                        <a14:foregroundMark x1="50250" y1="4082" x2="22130" y2="17551"/>
                        <a14:foregroundMark x1="54742" y1="4286" x2="69717" y2="4694"/>
                        <a14:foregroundMark x1="74542" y1="7143" x2="90349" y2="19184"/>
                        <a14:foregroundMark x1="94010" y1="24490" x2="98669" y2="44694"/>
                        <a14:foregroundMark x1="97504" y1="51837" x2="88186" y2="72857"/>
                        <a14:foregroundMark x1="85691" y1="76939" x2="66389" y2="87755"/>
                        <a14:foregroundMark x1="63727" y1="87347" x2="30283" y2="90408"/>
                        <a14:foregroundMark x1="25291" y1="90204" x2="5990" y2="95510"/>
                        <a14:foregroundMark x1="13478" y1="42653" x2="18303" y2="67551"/>
                        <a14:foregroundMark x1="20466" y1="73673" x2="20466" y2="85102"/>
                        <a14:foregroundMark x1="59900" y1="27959" x2="54908" y2="45714"/>
                        <a14:foregroundMark x1="82030" y1="26327" x2="81032" y2="51837"/>
                        <a14:foregroundMark x1="77704" y1="64694" x2="77704" y2="64694"/>
                      </a14:backgroundRemoval>
                    </a14:imgEffect>
                  </a14:imgLayer>
                </a14:imgProps>
              </a:ext>
            </a:extLst>
          </a:blip>
          <a:srcRect l="26918" t="19273" r="14944" b="29206"/>
          <a:stretch/>
        </p:blipFill>
        <p:spPr>
          <a:xfrm>
            <a:off x="2895600" y="228600"/>
            <a:ext cx="3296414" cy="2381624"/>
          </a:xfrm>
          <a:prstGeom prst="rect">
            <a:avLst/>
          </a:prstGeom>
        </p:spPr>
      </p:pic>
      <p:sp>
        <p:nvSpPr>
          <p:cNvPr id="17" name="TextBox 16"/>
          <p:cNvSpPr txBox="1"/>
          <p:nvPr/>
        </p:nvSpPr>
        <p:spPr>
          <a:xfrm>
            <a:off x="5433429" y="3657600"/>
            <a:ext cx="3710571" cy="461665"/>
          </a:xfrm>
          <a:prstGeom prst="rect">
            <a:avLst/>
          </a:prstGeom>
          <a:noFill/>
        </p:spPr>
        <p:txBody>
          <a:bodyPr wrap="none" rtlCol="0">
            <a:spAutoFit/>
          </a:bodyPr>
          <a:lstStyle/>
          <a:p>
            <a:r>
              <a:rPr lang="en-US" sz="2400" dirty="0" smtClean="0">
                <a:solidFill>
                  <a:srgbClr val="FF0000"/>
                </a:solidFill>
                <a:effectLst>
                  <a:outerShdw blurRad="50800" dist="38100" dir="2700000" algn="tl" rotWithShape="0">
                    <a:srgbClr val="000000">
                      <a:alpha val="43000"/>
                    </a:srgbClr>
                  </a:outerShdw>
                </a:effectLst>
                <a:latin typeface="Arial Black"/>
                <a:cs typeface="Arial Black"/>
              </a:rPr>
              <a:t>‘Separate </a:t>
            </a:r>
            <a:r>
              <a:rPr lang="en-US" sz="2400" dirty="0">
                <a:solidFill>
                  <a:srgbClr val="FF0000"/>
                </a:solidFill>
                <a:effectLst>
                  <a:outerShdw blurRad="50800" dist="38100" dir="2700000" algn="tl" rotWithShape="0">
                    <a:srgbClr val="000000">
                      <a:alpha val="43000"/>
                    </a:srgbClr>
                  </a:outerShdw>
                </a:effectLst>
                <a:latin typeface="Arial Black"/>
                <a:cs typeface="Arial Black"/>
              </a:rPr>
              <a:t>B</a:t>
            </a:r>
            <a:r>
              <a:rPr lang="en-US" sz="2400" dirty="0" smtClean="0">
                <a:solidFill>
                  <a:srgbClr val="FF0000"/>
                </a:solidFill>
                <a:effectLst>
                  <a:outerShdw blurRad="50800" dist="38100" dir="2700000" algn="tl" rotWithShape="0">
                    <a:srgbClr val="000000">
                      <a:alpha val="43000"/>
                    </a:srgbClr>
                  </a:outerShdw>
                </a:effectLst>
                <a:latin typeface="Arial Black"/>
                <a:cs typeface="Arial Black"/>
              </a:rPr>
              <a:t>ut Equal’</a:t>
            </a:r>
            <a:endParaRPr lang="en-US" sz="2400" dirty="0">
              <a:solidFill>
                <a:srgbClr val="FF0000"/>
              </a:solidFill>
              <a:effectLst>
                <a:outerShdw blurRad="50800" dist="38100" dir="2700000" algn="tl" rotWithShape="0">
                  <a:srgbClr val="000000">
                    <a:alpha val="43000"/>
                  </a:srgbClr>
                </a:outerShdw>
              </a:effectLst>
              <a:latin typeface="Arial Black"/>
              <a:cs typeface="Arial Black"/>
            </a:endParaRPr>
          </a:p>
        </p:txBody>
      </p:sp>
      <p:pic>
        <p:nvPicPr>
          <p:cNvPr id="7" name="Picture 2" descr="http://blogs-images.forbes.com/stephenricher/files/2012/10/Supreme-Court.jpg">
            <a:hlinkClick r:id="rId11"/>
          </p:cNvPr>
          <p:cNvPicPr>
            <a:picLocks noChangeAspect="1" noChangeArrowheads="1"/>
          </p:cNvPicPr>
          <p:nvPr/>
        </p:nvPicPr>
        <p:blipFill>
          <a:blip r:embed="rId12" cstate="print"/>
          <a:srcRect/>
          <a:stretch>
            <a:fillRect/>
          </a:stretch>
        </p:blipFill>
        <p:spPr bwMode="auto">
          <a:xfrm>
            <a:off x="0" y="-17540"/>
            <a:ext cx="9220200" cy="6951740"/>
          </a:xfrm>
          <a:prstGeom prst="rect">
            <a:avLst/>
          </a:prstGeom>
          <a:noFill/>
        </p:spPr>
      </p:pic>
      <p:sp>
        <p:nvSpPr>
          <p:cNvPr id="3" name="Rectangle 2"/>
          <p:cNvSpPr/>
          <p:nvPr/>
        </p:nvSpPr>
        <p:spPr>
          <a:xfrm>
            <a:off x="1905000" y="1219200"/>
            <a:ext cx="5029200" cy="2523768"/>
          </a:xfrm>
          <a:prstGeom prst="rect">
            <a:avLst/>
          </a:prstGeom>
          <a:solidFill>
            <a:schemeClr val="dk1">
              <a:alpha val="65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nSpc>
                <a:spcPct val="110000"/>
              </a:lnSpc>
            </a:pPr>
            <a:r>
              <a:rPr lang="en-US" sz="2400" b="1" dirty="0" smtClean="0">
                <a:latin typeface="Arial" pitchFamily="34" charset="0"/>
                <a:cs typeface="Arial" pitchFamily="34" charset="0"/>
              </a:rPr>
              <a:t>The </a:t>
            </a:r>
            <a:r>
              <a:rPr lang="en-US" sz="2400" b="1" dirty="0">
                <a:latin typeface="Arial" pitchFamily="34" charset="0"/>
                <a:cs typeface="Arial" pitchFamily="34" charset="0"/>
              </a:rPr>
              <a:t>case went all the way to the United States Supreme Court. </a:t>
            </a:r>
            <a:r>
              <a:rPr lang="en-US" sz="2400" b="1" dirty="0" err="1">
                <a:latin typeface="Arial" pitchFamily="34" charset="0"/>
                <a:cs typeface="Arial" pitchFamily="34" charset="0"/>
              </a:rPr>
              <a:t>Plessy's</a:t>
            </a:r>
            <a:r>
              <a:rPr lang="en-US" sz="2400" b="1" dirty="0">
                <a:latin typeface="Arial" pitchFamily="34" charset="0"/>
                <a:cs typeface="Arial" pitchFamily="34" charset="0"/>
              </a:rPr>
              <a:t> lawyer argued that the Separate Car Act violated which </a:t>
            </a:r>
            <a:r>
              <a:rPr lang="en-US" sz="2400" b="1" dirty="0" smtClean="0">
                <a:latin typeface="Arial" pitchFamily="34" charset="0"/>
                <a:cs typeface="Arial" pitchFamily="34" charset="0"/>
              </a:rPr>
              <a:t>amendment</a:t>
            </a:r>
            <a:r>
              <a:rPr lang="mr-IN" sz="2400" b="1" dirty="0" smtClean="0">
                <a:latin typeface="Arial" pitchFamily="34" charset="0"/>
                <a:cs typeface="Arial" pitchFamily="34" charset="0"/>
              </a:rPr>
              <a:t>…</a:t>
            </a:r>
            <a:endParaRPr lang="en-US" sz="2400" b="1" dirty="0" smtClean="0">
              <a:latin typeface="Arial" pitchFamily="34" charset="0"/>
              <a:cs typeface="Arial" pitchFamily="34" charset="0"/>
            </a:endParaRPr>
          </a:p>
          <a:p>
            <a:pPr>
              <a:lnSpc>
                <a:spcPct val="110000"/>
              </a:lnSpc>
            </a:pPr>
            <a:endParaRPr lang="en-US" sz="2400" b="1" dirty="0">
              <a:latin typeface="Arial" pitchFamily="34" charset="0"/>
              <a:cs typeface="Arial" pitchFamily="34" charset="0"/>
            </a:endParaRPr>
          </a:p>
        </p:txBody>
      </p:sp>
      <p:sp>
        <p:nvSpPr>
          <p:cNvPr id="13" name="Rectangle 12"/>
          <p:cNvSpPr/>
          <p:nvPr/>
        </p:nvSpPr>
        <p:spPr>
          <a:xfrm>
            <a:off x="1524000" y="4724400"/>
            <a:ext cx="6789038" cy="769441"/>
          </a:xfrm>
          <a:prstGeom prst="rect">
            <a:avLst/>
          </a:prstGeom>
          <a:noFill/>
        </p:spPr>
        <p:txBody>
          <a:bodyPr wrap="none" lIns="91440" tIns="45720" rIns="91440" bIns="45720">
            <a:sp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75000"/>
                    </a:schemeClr>
                  </a:glow>
                  <a:reflection blurRad="12700" stA="28000" endPos="45000" dist="1000" dir="5400000" sy="-100000" algn="bl" rotWithShape="0"/>
                </a:effectLst>
                <a:latin typeface="AntiqueOliNorDReg"/>
                <a:cs typeface="AntiqueOliNorDReg"/>
              </a:rPr>
              <a:t>14</a:t>
            </a:r>
            <a:r>
              <a:rPr lang="en-US" sz="4400" b="1" cap="all" baseline="30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75000"/>
                    </a:schemeClr>
                  </a:glow>
                  <a:reflection blurRad="12700" stA="28000" endPos="45000" dist="1000" dir="5400000" sy="-100000" algn="bl" rotWithShape="0"/>
                </a:effectLst>
                <a:latin typeface="AntiqueOliNorDReg"/>
                <a:cs typeface="AntiqueOliNorDReg"/>
              </a:rPr>
              <a:t>th</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75000"/>
                    </a:schemeClr>
                  </a:glow>
                  <a:reflection blurRad="12700" stA="28000" endPos="45000" dist="1000" dir="5400000" sy="-100000" algn="bl" rotWithShape="0"/>
                </a:effectLst>
                <a:latin typeface="AntiqueOliNorDReg"/>
                <a:cs typeface="AntiqueOliNorDReg"/>
              </a:rPr>
              <a:t> Amendment</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75000"/>
                  </a:schemeClr>
                </a:glow>
                <a:reflection blurRad="12700" stA="28000" endPos="45000" dist="1000" dir="5400000" sy="-100000" algn="bl" rotWithShape="0"/>
              </a:effectLst>
              <a:latin typeface="AntiqueOliNorDReg"/>
              <a:cs typeface="AntiqueOliNorDReg"/>
            </a:endParaRPr>
          </a:p>
        </p:txBody>
      </p:sp>
      <p:pic>
        <p:nvPicPr>
          <p:cNvPr id="16" name="Picture 15"/>
          <p:cNvPicPr>
            <a:picLocks noChangeAspect="1"/>
          </p:cNvPicPr>
          <p:nvPr/>
        </p:nvPicPr>
        <p:blipFill>
          <a:blip r:embed="rId13">
            <a:extLst>
              <a:ext uri="{BEBA8EAE-BF5A-486C-A8C5-ECC9F3942E4B}">
                <a14:imgProps xmlns:a14="http://schemas.microsoft.com/office/drawing/2010/main">
                  <a14:imgLayer r:embed="rId14">
                    <a14:imgEffect>
                      <a14:backgroundRemoval t="0" b="99712" l="424" r="98729">
                        <a14:foregroundMark x1="50424" y1="83285" x2="44068" y2="91643"/>
                      </a14:backgroundRemoval>
                    </a14:imgEffect>
                  </a14:imgLayer>
                </a14:imgProps>
              </a:ext>
            </a:extLst>
          </a:blip>
          <a:stretch>
            <a:fillRect/>
          </a:stretch>
        </p:blipFill>
        <p:spPr>
          <a:xfrm>
            <a:off x="4191000" y="2971800"/>
            <a:ext cx="1066800" cy="1568557"/>
          </a:xfrm>
          <a:prstGeom prst="rect">
            <a:avLst/>
          </a:prstGeom>
        </p:spPr>
      </p:pic>
      <p:sp>
        <p:nvSpPr>
          <p:cNvPr id="15" name="Rectangle 14"/>
          <p:cNvSpPr/>
          <p:nvPr/>
        </p:nvSpPr>
        <p:spPr>
          <a:xfrm>
            <a:off x="1295400" y="304800"/>
            <a:ext cx="7086600" cy="1982081"/>
          </a:xfrm>
          <a:prstGeom prst="rect">
            <a:avLst/>
          </a:prstGeom>
          <a:solidFill>
            <a:schemeClr val="dk1">
              <a:alpha val="60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ntiqueOliNorDReg"/>
                <a:cs typeface="AntiqueOliNorDReg"/>
              </a:rPr>
              <a:t>THINK &amp; DISCUSS:</a:t>
            </a:r>
          </a:p>
          <a:p>
            <a:pPr>
              <a:lnSpc>
                <a:spcPct val="90000"/>
              </a:lnSpc>
            </a:pPr>
            <a:r>
              <a:rPr lang="en-US" sz="2400" b="1" dirty="0" smtClean="0"/>
              <a:t>What </a:t>
            </a:r>
            <a:r>
              <a:rPr lang="en-US" sz="2400" b="1" dirty="0"/>
              <a:t>do you think the Supreme Court decided? Was Louisiana's law mandating racial segregation on its trains an unconstitutional infringement on the equal protection clauses of the Fourteenth </a:t>
            </a:r>
            <a:r>
              <a:rPr lang="en-US" sz="2400" b="1" dirty="0" smtClean="0"/>
              <a:t>Amendment</a:t>
            </a:r>
            <a:r>
              <a:rPr lang="en-US" sz="2400" b="1" dirty="0"/>
              <a:t>?</a:t>
            </a:r>
          </a:p>
        </p:txBody>
      </p:sp>
      <p:sp>
        <p:nvSpPr>
          <p:cNvPr id="4" name="TextBox 3"/>
          <p:cNvSpPr txBox="1"/>
          <p:nvPr/>
        </p:nvSpPr>
        <p:spPr>
          <a:xfrm>
            <a:off x="444747" y="2133600"/>
            <a:ext cx="8699253" cy="1015663"/>
          </a:xfrm>
          <a:prstGeom prst="rect">
            <a:avLst/>
          </a:prstGeom>
          <a:noFill/>
        </p:spPr>
        <p:txBody>
          <a:bodyPr wrap="none" rtlCol="0">
            <a:spAutoFit/>
          </a:bodyPr>
          <a:lstStyle/>
          <a:p>
            <a:pPr algn="ctr"/>
            <a:r>
              <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76200">
                    <a:schemeClr val="bg1">
                      <a:alpha val="75000"/>
                    </a:schemeClr>
                  </a:glow>
                  <a:reflection blurRad="12700" stA="28000" endPos="45000" dist="1000" dir="5400000" sy="-100000" algn="bl" rotWithShape="0"/>
                </a:effectLst>
              </a:rPr>
              <a:t>Back to Homer </a:t>
            </a:r>
            <a:r>
              <a:rPr lang="en-US" sz="6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76200">
                    <a:schemeClr val="bg1">
                      <a:alpha val="75000"/>
                    </a:schemeClr>
                  </a:glow>
                  <a:reflection blurRad="12700" stA="28000" endPos="45000" dist="1000" dir="5400000" sy="-100000" algn="bl" rotWithShape="0"/>
                </a:effectLst>
              </a:rPr>
              <a:t>Plessy</a:t>
            </a:r>
            <a:r>
              <a:rPr lang="mr-IN"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76200">
                    <a:schemeClr val="bg1">
                      <a:alpha val="75000"/>
                    </a:schemeClr>
                  </a:glow>
                  <a:reflection blurRad="12700" stA="28000" endPos="45000" dist="1000" dir="5400000" sy="-100000" algn="bl" rotWithShape="0"/>
                </a:effectLst>
              </a:rPr>
              <a:t>…</a:t>
            </a:r>
            <a:endParaRPr lang="en-US"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76200">
                  <a:schemeClr val="bg1">
                    <a:alpha val="75000"/>
                  </a:schemeClr>
                </a:glow>
                <a:reflection blurRad="12700" stA="28000" endPos="45000" dist="1000" dir="5400000" sy="-100000" algn="bl" rotWithShape="0"/>
              </a:effectLst>
            </a:endParaRPr>
          </a:p>
        </p:txBody>
      </p:sp>
    </p:spTree>
    <p:extLst>
      <p:ext uri="{BB962C8B-B14F-4D97-AF65-F5344CB8AC3E}">
        <p14:creationId xmlns:p14="http://schemas.microsoft.com/office/powerpoint/2010/main" val="234294974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xit" presetSubtype="0" fill="hold" grpId="1" nodeType="clickEffect">
                                  <p:stCondLst>
                                    <p:cond delay="0"/>
                                  </p:stCondLst>
                                  <p:iterate type="lt">
                                    <p:tmPct val="0"/>
                                  </p:iterate>
                                  <p:childTnLst>
                                    <p:anim calcmode="lin" valueType="num">
                                      <p:cBhvr>
                                        <p:cTn id="15" dur="2000"/>
                                        <p:tgtEl>
                                          <p:spTgt spid="4"/>
                                        </p:tgtEl>
                                        <p:attrNameLst>
                                          <p:attrName>ppt_w</p:attrName>
                                        </p:attrNameLst>
                                      </p:cBhvr>
                                      <p:tavLst>
                                        <p:tav tm="0">
                                          <p:val>
                                            <p:strVal val="ppt_w"/>
                                          </p:val>
                                        </p:tav>
                                        <p:tav tm="100000">
                                          <p:val>
                                            <p:fltVal val="0"/>
                                          </p:val>
                                        </p:tav>
                                      </p:tavLst>
                                    </p:anim>
                                    <p:anim calcmode="lin" valueType="num">
                                      <p:cBhvr>
                                        <p:cTn id="16" dur="2000"/>
                                        <p:tgtEl>
                                          <p:spTgt spid="4"/>
                                        </p:tgtEl>
                                        <p:attrNameLst>
                                          <p:attrName>ppt_h</p:attrName>
                                        </p:attrNameLst>
                                      </p:cBhvr>
                                      <p:tavLst>
                                        <p:tav tm="0">
                                          <p:val>
                                            <p:strVal val="ppt_h"/>
                                          </p:val>
                                        </p:tav>
                                        <p:tav tm="100000">
                                          <p:val>
                                            <p:fltVal val="0"/>
                                          </p:val>
                                        </p:tav>
                                      </p:tavLst>
                                    </p:anim>
                                    <p:anim calcmode="lin" valueType="num">
                                      <p:cBhvr>
                                        <p:cTn id="17" dur="2000"/>
                                        <p:tgtEl>
                                          <p:spTgt spid="4"/>
                                        </p:tgtEl>
                                        <p:attrNameLst>
                                          <p:attrName>style.rotation</p:attrName>
                                        </p:attrNameLst>
                                      </p:cBhvr>
                                      <p:tavLst>
                                        <p:tav tm="0">
                                          <p:val>
                                            <p:fltVal val="0"/>
                                          </p:val>
                                        </p:tav>
                                        <p:tav tm="100000">
                                          <p:val>
                                            <p:fltVal val="90"/>
                                          </p:val>
                                        </p:tav>
                                      </p:tavLst>
                                    </p:anim>
                                    <p:animEffect transition="out" filter="fade">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2000"/>
                                        <p:tgtEl>
                                          <p:spTgt spid="3"/>
                                        </p:tgtEl>
                                      </p:cBhvr>
                                    </p:animEffect>
                                  </p:childTnLst>
                                </p:cTn>
                              </p:par>
                            </p:childTnLst>
                          </p:cTn>
                        </p:par>
                        <p:par>
                          <p:cTn id="24" fill="hold">
                            <p:stCondLst>
                              <p:cond delay="4000"/>
                            </p:stCondLst>
                            <p:childTnLst>
                              <p:par>
                                <p:cTn id="25" presetID="26" presetClass="entr" presetSubtype="0" fill="hold" nodeType="afterEffect">
                                  <p:stCondLst>
                                    <p:cond delay="100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80">
                                          <p:stCondLst>
                                            <p:cond delay="0"/>
                                          </p:stCondLst>
                                        </p:cTn>
                                        <p:tgtEl>
                                          <p:spTgt spid="16"/>
                                        </p:tgtEl>
                                      </p:cBhvr>
                                    </p:animEffect>
                                    <p:anim calcmode="lin" valueType="num">
                                      <p:cBhvr>
                                        <p:cTn id="2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3" dur="26">
                                          <p:stCondLst>
                                            <p:cond delay="650"/>
                                          </p:stCondLst>
                                        </p:cTn>
                                        <p:tgtEl>
                                          <p:spTgt spid="16"/>
                                        </p:tgtEl>
                                      </p:cBhvr>
                                      <p:to x="100000" y="60000"/>
                                    </p:animScale>
                                    <p:animScale>
                                      <p:cBhvr>
                                        <p:cTn id="34" dur="166" decel="50000">
                                          <p:stCondLst>
                                            <p:cond delay="676"/>
                                          </p:stCondLst>
                                        </p:cTn>
                                        <p:tgtEl>
                                          <p:spTgt spid="16"/>
                                        </p:tgtEl>
                                      </p:cBhvr>
                                      <p:to x="100000" y="100000"/>
                                    </p:animScale>
                                    <p:animScale>
                                      <p:cBhvr>
                                        <p:cTn id="35" dur="26">
                                          <p:stCondLst>
                                            <p:cond delay="1312"/>
                                          </p:stCondLst>
                                        </p:cTn>
                                        <p:tgtEl>
                                          <p:spTgt spid="16"/>
                                        </p:tgtEl>
                                      </p:cBhvr>
                                      <p:to x="100000" y="80000"/>
                                    </p:animScale>
                                    <p:animScale>
                                      <p:cBhvr>
                                        <p:cTn id="36" dur="166" decel="50000">
                                          <p:stCondLst>
                                            <p:cond delay="1338"/>
                                          </p:stCondLst>
                                        </p:cTn>
                                        <p:tgtEl>
                                          <p:spTgt spid="16"/>
                                        </p:tgtEl>
                                      </p:cBhvr>
                                      <p:to x="100000" y="100000"/>
                                    </p:animScale>
                                    <p:animScale>
                                      <p:cBhvr>
                                        <p:cTn id="37" dur="26">
                                          <p:stCondLst>
                                            <p:cond delay="1642"/>
                                          </p:stCondLst>
                                        </p:cTn>
                                        <p:tgtEl>
                                          <p:spTgt spid="16"/>
                                        </p:tgtEl>
                                      </p:cBhvr>
                                      <p:to x="100000" y="90000"/>
                                    </p:animScale>
                                    <p:animScale>
                                      <p:cBhvr>
                                        <p:cTn id="38" dur="166" decel="50000">
                                          <p:stCondLst>
                                            <p:cond delay="1668"/>
                                          </p:stCondLst>
                                        </p:cTn>
                                        <p:tgtEl>
                                          <p:spTgt spid="16"/>
                                        </p:tgtEl>
                                      </p:cBhvr>
                                      <p:to x="100000" y="100000"/>
                                    </p:animScale>
                                    <p:animScale>
                                      <p:cBhvr>
                                        <p:cTn id="39" dur="26">
                                          <p:stCondLst>
                                            <p:cond delay="1808"/>
                                          </p:stCondLst>
                                        </p:cTn>
                                        <p:tgtEl>
                                          <p:spTgt spid="16"/>
                                        </p:tgtEl>
                                      </p:cBhvr>
                                      <p:to x="100000" y="95000"/>
                                    </p:animScale>
                                    <p:animScale>
                                      <p:cBhvr>
                                        <p:cTn id="40" dur="166" decel="50000">
                                          <p:stCondLst>
                                            <p:cond delay="1834"/>
                                          </p:stCondLst>
                                        </p:cTn>
                                        <p:tgtEl>
                                          <p:spTgt spid="16"/>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56" presetClass="entr" presetSubtype="0" fill="hold" grpId="0" nodeType="clickEffect">
                                  <p:stCondLst>
                                    <p:cond delay="0"/>
                                  </p:stCondLst>
                                  <p:iterate type="lt">
                                    <p:tmPct val="10000"/>
                                  </p:iterate>
                                  <p:childTnLst>
                                    <p:set>
                                      <p:cBhvr>
                                        <p:cTn id="44" dur="1" fill="hold">
                                          <p:stCondLst>
                                            <p:cond delay="0"/>
                                          </p:stCondLst>
                                        </p:cTn>
                                        <p:tgtEl>
                                          <p:spTgt spid="13"/>
                                        </p:tgtEl>
                                        <p:attrNameLst>
                                          <p:attrName>style.visibility</p:attrName>
                                        </p:attrNameLst>
                                      </p:cBhvr>
                                      <p:to>
                                        <p:strVal val="visible"/>
                                      </p:to>
                                    </p:set>
                                    <p:anim by="(-#ppt_w*2)" calcmode="lin" valueType="num">
                                      <p:cBhvr rctx="PPT">
                                        <p:cTn id="45" dur="500" autoRev="1" fill="hold">
                                          <p:stCondLst>
                                            <p:cond delay="0"/>
                                          </p:stCondLst>
                                        </p:cTn>
                                        <p:tgtEl>
                                          <p:spTgt spid="13"/>
                                        </p:tgtEl>
                                        <p:attrNameLst>
                                          <p:attrName>ppt_w</p:attrName>
                                        </p:attrNameLst>
                                      </p:cBhvr>
                                    </p:anim>
                                    <p:anim by="(#ppt_w*0.50)" calcmode="lin" valueType="num">
                                      <p:cBhvr>
                                        <p:cTn id="46" dur="500" decel="50000" autoRev="1" fill="hold">
                                          <p:stCondLst>
                                            <p:cond delay="0"/>
                                          </p:stCondLst>
                                        </p:cTn>
                                        <p:tgtEl>
                                          <p:spTgt spid="13"/>
                                        </p:tgtEl>
                                        <p:attrNameLst>
                                          <p:attrName>ppt_x</p:attrName>
                                        </p:attrNameLst>
                                      </p:cBhvr>
                                    </p:anim>
                                    <p:anim from="(-#ppt_h/2)" to="(#ppt_y)" calcmode="lin" valueType="num">
                                      <p:cBhvr>
                                        <p:cTn id="47" dur="1000" fill="hold">
                                          <p:stCondLst>
                                            <p:cond delay="0"/>
                                          </p:stCondLst>
                                        </p:cTn>
                                        <p:tgtEl>
                                          <p:spTgt spid="13"/>
                                        </p:tgtEl>
                                        <p:attrNameLst>
                                          <p:attrName>ppt_y</p:attrName>
                                        </p:attrNameLst>
                                      </p:cBhvr>
                                    </p:anim>
                                    <p:animRot by="21600000">
                                      <p:cBhvr>
                                        <p:cTn id="48" dur="1000" fill="hold">
                                          <p:stCondLst>
                                            <p:cond delay="0"/>
                                          </p:stCondLst>
                                        </p:cTn>
                                        <p:tgtEl>
                                          <p:spTgt spid="13"/>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1" nodeType="clickEffect">
                                  <p:stCondLst>
                                    <p:cond delay="0"/>
                                  </p:stCondLst>
                                  <p:childTnLst>
                                    <p:animEffect transition="out" filter="fade">
                                      <p:cBhvr>
                                        <p:cTn id="52" dur="1000"/>
                                        <p:tgtEl>
                                          <p:spTgt spid="3"/>
                                        </p:tgtEl>
                                      </p:cBhvr>
                                    </p:animEffect>
                                    <p:anim calcmode="lin" valueType="num">
                                      <p:cBhvr>
                                        <p:cTn id="53" dur="1000"/>
                                        <p:tgtEl>
                                          <p:spTgt spid="3"/>
                                        </p:tgtEl>
                                        <p:attrNameLst>
                                          <p:attrName>ppt_x</p:attrName>
                                        </p:attrNameLst>
                                      </p:cBhvr>
                                      <p:tavLst>
                                        <p:tav tm="0">
                                          <p:val>
                                            <p:strVal val="ppt_x"/>
                                          </p:val>
                                        </p:tav>
                                        <p:tav tm="100000">
                                          <p:val>
                                            <p:strVal val="ppt_x"/>
                                          </p:val>
                                        </p:tav>
                                      </p:tavLst>
                                    </p:anim>
                                    <p:anim calcmode="lin" valueType="num">
                                      <p:cBhvr>
                                        <p:cTn id="54" dur="1000"/>
                                        <p:tgtEl>
                                          <p:spTgt spid="3"/>
                                        </p:tgtEl>
                                        <p:attrNameLst>
                                          <p:attrName>ppt_y</p:attrName>
                                        </p:attrNameLst>
                                      </p:cBhvr>
                                      <p:tavLst>
                                        <p:tav tm="0">
                                          <p:val>
                                            <p:strVal val="ppt_y"/>
                                          </p:val>
                                        </p:tav>
                                        <p:tav tm="100000">
                                          <p:val>
                                            <p:strVal val="ppt_y+.1"/>
                                          </p:val>
                                        </p:tav>
                                      </p:tavLst>
                                    </p:anim>
                                    <p:set>
                                      <p:cBhvr>
                                        <p:cTn id="55" dur="1" fill="hold">
                                          <p:stCondLst>
                                            <p:cond delay="999"/>
                                          </p:stCondLst>
                                        </p:cTn>
                                        <p:tgtEl>
                                          <p:spTgt spid="3"/>
                                        </p:tgtEl>
                                        <p:attrNameLst>
                                          <p:attrName>style.visibility</p:attrName>
                                        </p:attrNameLst>
                                      </p:cBhvr>
                                      <p:to>
                                        <p:strVal val="hidden"/>
                                      </p:to>
                                    </p:set>
                                  </p:childTnLst>
                                </p:cTn>
                              </p:par>
                              <p:par>
                                <p:cTn id="56" presetID="42" presetClass="exit" presetSubtype="0" fill="hold" nodeType="withEffect">
                                  <p:stCondLst>
                                    <p:cond delay="0"/>
                                  </p:stCondLst>
                                  <p:childTnLst>
                                    <p:animEffect transition="out" filter="fade">
                                      <p:cBhvr>
                                        <p:cTn id="57" dur="1000"/>
                                        <p:tgtEl>
                                          <p:spTgt spid="16"/>
                                        </p:tgtEl>
                                      </p:cBhvr>
                                    </p:animEffect>
                                    <p:anim calcmode="lin" valueType="num">
                                      <p:cBhvr>
                                        <p:cTn id="58" dur="1000"/>
                                        <p:tgtEl>
                                          <p:spTgt spid="16"/>
                                        </p:tgtEl>
                                        <p:attrNameLst>
                                          <p:attrName>ppt_x</p:attrName>
                                        </p:attrNameLst>
                                      </p:cBhvr>
                                      <p:tavLst>
                                        <p:tav tm="0">
                                          <p:val>
                                            <p:strVal val="ppt_x"/>
                                          </p:val>
                                        </p:tav>
                                        <p:tav tm="100000">
                                          <p:val>
                                            <p:strVal val="ppt_x"/>
                                          </p:val>
                                        </p:tav>
                                      </p:tavLst>
                                    </p:anim>
                                    <p:anim calcmode="lin" valueType="num">
                                      <p:cBhvr>
                                        <p:cTn id="59" dur="1000"/>
                                        <p:tgtEl>
                                          <p:spTgt spid="16"/>
                                        </p:tgtEl>
                                        <p:attrNameLst>
                                          <p:attrName>ppt_y</p:attrName>
                                        </p:attrNameLst>
                                      </p:cBhvr>
                                      <p:tavLst>
                                        <p:tav tm="0">
                                          <p:val>
                                            <p:strVal val="ppt_y"/>
                                          </p:val>
                                        </p:tav>
                                        <p:tav tm="100000">
                                          <p:val>
                                            <p:strVal val="ppt_y+.1"/>
                                          </p:val>
                                        </p:tav>
                                      </p:tavLst>
                                    </p:anim>
                                    <p:set>
                                      <p:cBhvr>
                                        <p:cTn id="60" dur="1" fill="hold">
                                          <p:stCondLst>
                                            <p:cond delay="999"/>
                                          </p:stCondLst>
                                        </p:cTn>
                                        <p:tgtEl>
                                          <p:spTgt spid="16"/>
                                        </p:tgtEl>
                                        <p:attrNameLst>
                                          <p:attrName>style.visibility</p:attrName>
                                        </p:attrNameLst>
                                      </p:cBhvr>
                                      <p:to>
                                        <p:strVal val="hidden"/>
                                      </p:to>
                                    </p:set>
                                  </p:childTnLst>
                                </p:cTn>
                              </p:par>
                              <p:par>
                                <p:cTn id="61" presetID="42" presetClass="exit" presetSubtype="0" fill="hold" grpId="1" nodeType="withEffect">
                                  <p:stCondLst>
                                    <p:cond delay="0"/>
                                  </p:stCondLst>
                                  <p:iterate type="lt">
                                    <p:tmPct val="0"/>
                                  </p:iterate>
                                  <p:childTnLst>
                                    <p:animEffect transition="out" filter="fade">
                                      <p:cBhvr>
                                        <p:cTn id="62" dur="1000"/>
                                        <p:tgtEl>
                                          <p:spTgt spid="13"/>
                                        </p:tgtEl>
                                      </p:cBhvr>
                                    </p:animEffect>
                                    <p:anim calcmode="lin" valueType="num">
                                      <p:cBhvr>
                                        <p:cTn id="63" dur="1000"/>
                                        <p:tgtEl>
                                          <p:spTgt spid="13"/>
                                        </p:tgtEl>
                                        <p:attrNameLst>
                                          <p:attrName>ppt_x</p:attrName>
                                        </p:attrNameLst>
                                      </p:cBhvr>
                                      <p:tavLst>
                                        <p:tav tm="0">
                                          <p:val>
                                            <p:strVal val="ppt_x"/>
                                          </p:val>
                                        </p:tav>
                                        <p:tav tm="100000">
                                          <p:val>
                                            <p:strVal val="ppt_x"/>
                                          </p:val>
                                        </p:tav>
                                      </p:tavLst>
                                    </p:anim>
                                    <p:anim calcmode="lin" valueType="num">
                                      <p:cBhvr>
                                        <p:cTn id="64" dur="1000"/>
                                        <p:tgtEl>
                                          <p:spTgt spid="13"/>
                                        </p:tgtEl>
                                        <p:attrNameLst>
                                          <p:attrName>ppt_y</p:attrName>
                                        </p:attrNameLst>
                                      </p:cBhvr>
                                      <p:tavLst>
                                        <p:tav tm="0">
                                          <p:val>
                                            <p:strVal val="ppt_y"/>
                                          </p:val>
                                        </p:tav>
                                        <p:tav tm="100000">
                                          <p:val>
                                            <p:strVal val="ppt_y+.1"/>
                                          </p:val>
                                        </p:tav>
                                      </p:tavLst>
                                    </p:anim>
                                    <p:set>
                                      <p:cBhvr>
                                        <p:cTn id="65" dur="1" fill="hold">
                                          <p:stCondLst>
                                            <p:cond delay="999"/>
                                          </p:stCondLst>
                                        </p:cTn>
                                        <p:tgtEl>
                                          <p:spTgt spid="13"/>
                                        </p:tgtEl>
                                        <p:attrNameLst>
                                          <p:attrName>style.visibility</p:attrName>
                                        </p:attrNameLst>
                                      </p:cBhvr>
                                      <p:to>
                                        <p:strVal val="hidden"/>
                                      </p:to>
                                    </p:set>
                                  </p:childTnLst>
                                </p:cTn>
                              </p:par>
                            </p:childTnLst>
                          </p:cTn>
                        </p:par>
                        <p:par>
                          <p:cTn id="66" fill="hold">
                            <p:stCondLst>
                              <p:cond delay="1000"/>
                            </p:stCondLst>
                            <p:childTnLst>
                              <p:par>
                                <p:cTn id="67" presetID="55" presetClass="entr" presetSubtype="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000" fill="hold"/>
                                        <p:tgtEl>
                                          <p:spTgt spid="15"/>
                                        </p:tgtEl>
                                        <p:attrNameLst>
                                          <p:attrName>ppt_w</p:attrName>
                                        </p:attrNameLst>
                                      </p:cBhvr>
                                      <p:tavLst>
                                        <p:tav tm="0">
                                          <p:val>
                                            <p:strVal val="#ppt_w*0.70"/>
                                          </p:val>
                                        </p:tav>
                                        <p:tav tm="100000">
                                          <p:val>
                                            <p:strVal val="#ppt_w"/>
                                          </p:val>
                                        </p:tav>
                                      </p:tavLst>
                                    </p:anim>
                                    <p:anim calcmode="lin" valueType="num">
                                      <p:cBhvr>
                                        <p:cTn id="70" dur="2000" fill="hold"/>
                                        <p:tgtEl>
                                          <p:spTgt spid="15"/>
                                        </p:tgtEl>
                                        <p:attrNameLst>
                                          <p:attrName>ppt_h</p:attrName>
                                        </p:attrNameLst>
                                      </p:cBhvr>
                                      <p:tavLst>
                                        <p:tav tm="0">
                                          <p:val>
                                            <p:strVal val="#ppt_h"/>
                                          </p:val>
                                        </p:tav>
                                        <p:tav tm="100000">
                                          <p:val>
                                            <p:strVal val="#ppt_h"/>
                                          </p:val>
                                        </p:tav>
                                      </p:tavLst>
                                    </p:anim>
                                    <p:animEffect transition="in" filter="fade">
                                      <p:cBhvr>
                                        <p:cTn id="71" dur="20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nodeType="clickEffect">
                                  <p:stCondLst>
                                    <p:cond delay="0"/>
                                  </p:stCondLst>
                                  <p:childTnLst>
                                    <p:anim calcmode="lin" valueType="num">
                                      <p:cBhvr>
                                        <p:cTn id="75" dur="2000"/>
                                        <p:tgtEl>
                                          <p:spTgt spid="7"/>
                                        </p:tgtEl>
                                        <p:attrNameLst>
                                          <p:attrName>ppt_w</p:attrName>
                                        </p:attrNameLst>
                                      </p:cBhvr>
                                      <p:tavLst>
                                        <p:tav tm="0">
                                          <p:val>
                                            <p:strVal val="ppt_w"/>
                                          </p:val>
                                        </p:tav>
                                        <p:tav tm="100000">
                                          <p:val>
                                            <p:fltVal val="0"/>
                                          </p:val>
                                        </p:tav>
                                      </p:tavLst>
                                    </p:anim>
                                    <p:anim calcmode="lin" valueType="num">
                                      <p:cBhvr>
                                        <p:cTn id="76" dur="2000"/>
                                        <p:tgtEl>
                                          <p:spTgt spid="7"/>
                                        </p:tgtEl>
                                        <p:attrNameLst>
                                          <p:attrName>ppt_h</p:attrName>
                                        </p:attrNameLst>
                                      </p:cBhvr>
                                      <p:tavLst>
                                        <p:tav tm="0">
                                          <p:val>
                                            <p:strVal val="ppt_h"/>
                                          </p:val>
                                        </p:tav>
                                        <p:tav tm="100000">
                                          <p:val>
                                            <p:fltVal val="0"/>
                                          </p:val>
                                        </p:tav>
                                      </p:tavLst>
                                    </p:anim>
                                    <p:animEffect transition="out" filter="fade">
                                      <p:cBhvr>
                                        <p:cTn id="77" dur="2000"/>
                                        <p:tgtEl>
                                          <p:spTgt spid="7"/>
                                        </p:tgtEl>
                                      </p:cBhvr>
                                    </p:animEffect>
                                    <p:set>
                                      <p:cBhvr>
                                        <p:cTn id="78" dur="1" fill="hold">
                                          <p:stCondLst>
                                            <p:cond delay="1999"/>
                                          </p:stCondLst>
                                        </p:cTn>
                                        <p:tgtEl>
                                          <p:spTgt spid="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15"/>
                                        </p:tgtEl>
                                      </p:cBhvr>
                                    </p:animEffect>
                                    <p:set>
                                      <p:cBhvr>
                                        <p:cTn id="81" dur="1" fill="hold">
                                          <p:stCondLst>
                                            <p:cond delay="999"/>
                                          </p:stCondLst>
                                        </p:cTn>
                                        <p:tgtEl>
                                          <p:spTgt spid="15"/>
                                        </p:tgtEl>
                                        <p:attrNameLst>
                                          <p:attrName>style.visibility</p:attrName>
                                        </p:attrNameLst>
                                      </p:cBhvr>
                                      <p:to>
                                        <p:strVal val="hidden"/>
                                      </p:to>
                                    </p:set>
                                  </p:childTnLst>
                                </p:cTn>
                              </p:par>
                              <p:par>
                                <p:cTn id="82" presetID="1" presetClass="mediacall" presetSubtype="0" fill="hold" nodeType="withEffect">
                                  <p:stCondLst>
                                    <p:cond delay="0"/>
                                  </p:stCondLst>
                                  <p:childTnLst>
                                    <p:cmd type="call" cmd="playFrom(0.0)">
                                      <p:cBhvr>
                                        <p:cTn id="83" dur="5363" fill="hold"/>
                                        <p:tgtEl>
                                          <p:spTgt spid="5"/>
                                        </p:tgtEl>
                                      </p:cBhvr>
                                    </p:cmd>
                                  </p:childTnLst>
                                </p:cTn>
                              </p:par>
                              <p:par>
                                <p:cTn id="84" presetID="16" presetClass="entr" presetSubtype="21" fill="hold" nodeType="with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barn(inVertical)">
                                      <p:cBhvr>
                                        <p:cTn id="86" dur="500"/>
                                        <p:tgtEl>
                                          <p:spTgt spid="5"/>
                                        </p:tgtEl>
                                      </p:cBhvr>
                                    </p:animEffect>
                                  </p:childTnLst>
                                </p:cTn>
                              </p:par>
                              <p:par>
                                <p:cTn id="87" presetID="35" presetClass="entr" presetSubtype="0" fill="hold" nodeType="with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fade">
                                      <p:cBhvr>
                                        <p:cTn id="89" dur="2000"/>
                                        <p:tgtEl>
                                          <p:spTgt spid="10"/>
                                        </p:tgtEl>
                                      </p:cBhvr>
                                    </p:animEffect>
                                    <p:anim calcmode="lin" valueType="num">
                                      <p:cBhvr>
                                        <p:cTn id="90" dur="2000" fill="hold"/>
                                        <p:tgtEl>
                                          <p:spTgt spid="10"/>
                                        </p:tgtEl>
                                        <p:attrNameLst>
                                          <p:attrName>style.rotation</p:attrName>
                                        </p:attrNameLst>
                                      </p:cBhvr>
                                      <p:tavLst>
                                        <p:tav tm="0">
                                          <p:val>
                                            <p:fltVal val="720"/>
                                          </p:val>
                                        </p:tav>
                                        <p:tav tm="100000">
                                          <p:val>
                                            <p:fltVal val="0"/>
                                          </p:val>
                                        </p:tav>
                                      </p:tavLst>
                                    </p:anim>
                                    <p:anim calcmode="lin" valueType="num">
                                      <p:cBhvr>
                                        <p:cTn id="91" dur="2000" fill="hold"/>
                                        <p:tgtEl>
                                          <p:spTgt spid="10"/>
                                        </p:tgtEl>
                                        <p:attrNameLst>
                                          <p:attrName>ppt_h</p:attrName>
                                        </p:attrNameLst>
                                      </p:cBhvr>
                                      <p:tavLst>
                                        <p:tav tm="0">
                                          <p:val>
                                            <p:fltVal val="0"/>
                                          </p:val>
                                        </p:tav>
                                        <p:tav tm="100000">
                                          <p:val>
                                            <p:strVal val="#ppt_h"/>
                                          </p:val>
                                        </p:tav>
                                      </p:tavLst>
                                    </p:anim>
                                    <p:anim calcmode="lin" valueType="num">
                                      <p:cBhvr>
                                        <p:cTn id="92" dur="2000" fill="hold"/>
                                        <p:tgtEl>
                                          <p:spTgt spid="10"/>
                                        </p:tgtEl>
                                        <p:attrNameLst>
                                          <p:attrName>ppt_w</p:attrName>
                                        </p:attrNameLst>
                                      </p:cBhvr>
                                      <p:tavLst>
                                        <p:tav tm="0">
                                          <p:val>
                                            <p:fltVal val="0"/>
                                          </p:val>
                                        </p:tav>
                                        <p:tav tm="100000">
                                          <p:val>
                                            <p:strVal val="#ppt_w"/>
                                          </p:val>
                                        </p:tav>
                                      </p:tavLst>
                                    </p:anim>
                                  </p:childTnLst>
                                </p:cTn>
                              </p:par>
                            </p:childTnLst>
                          </p:cTn>
                        </p:par>
                        <p:par>
                          <p:cTn id="93" fill="hold">
                            <p:stCondLst>
                              <p:cond delay="5363"/>
                            </p:stCondLst>
                            <p:childTnLst>
                              <p:par>
                                <p:cTn id="94" presetID="55" presetClass="entr" presetSubtype="0" fill="hold" grpId="0" nodeType="afterEffect">
                                  <p:stCondLst>
                                    <p:cond delay="0"/>
                                  </p:stCondLst>
                                  <p:childTnLst>
                                    <p:set>
                                      <p:cBhvr>
                                        <p:cTn id="95" dur="1" fill="hold">
                                          <p:stCondLst>
                                            <p:cond delay="0"/>
                                          </p:stCondLst>
                                        </p:cTn>
                                        <p:tgtEl>
                                          <p:spTgt spid="14"/>
                                        </p:tgtEl>
                                        <p:attrNameLst>
                                          <p:attrName>style.visibility</p:attrName>
                                        </p:attrNameLst>
                                      </p:cBhvr>
                                      <p:to>
                                        <p:strVal val="visible"/>
                                      </p:to>
                                    </p:set>
                                    <p:anim calcmode="lin" valueType="num">
                                      <p:cBhvr>
                                        <p:cTn id="96" dur="1000" fill="hold"/>
                                        <p:tgtEl>
                                          <p:spTgt spid="14"/>
                                        </p:tgtEl>
                                        <p:attrNameLst>
                                          <p:attrName>ppt_w</p:attrName>
                                        </p:attrNameLst>
                                      </p:cBhvr>
                                      <p:tavLst>
                                        <p:tav tm="0">
                                          <p:val>
                                            <p:strVal val="#ppt_w*0.70"/>
                                          </p:val>
                                        </p:tav>
                                        <p:tav tm="100000">
                                          <p:val>
                                            <p:strVal val="#ppt_w"/>
                                          </p:val>
                                        </p:tav>
                                      </p:tavLst>
                                    </p:anim>
                                    <p:anim calcmode="lin" valueType="num">
                                      <p:cBhvr>
                                        <p:cTn id="97" dur="1000" fill="hold"/>
                                        <p:tgtEl>
                                          <p:spTgt spid="14"/>
                                        </p:tgtEl>
                                        <p:attrNameLst>
                                          <p:attrName>ppt_h</p:attrName>
                                        </p:attrNameLst>
                                      </p:cBhvr>
                                      <p:tavLst>
                                        <p:tav tm="0">
                                          <p:val>
                                            <p:strVal val="#ppt_h"/>
                                          </p:val>
                                        </p:tav>
                                        <p:tav tm="100000">
                                          <p:val>
                                            <p:strVal val="#ppt_h"/>
                                          </p:val>
                                        </p:tav>
                                      </p:tavLst>
                                    </p:anim>
                                    <p:animEffect transition="in" filter="fade">
                                      <p:cBhvr>
                                        <p:cTn id="98" dur="1000"/>
                                        <p:tgtEl>
                                          <p:spTgt spid="14"/>
                                        </p:tgtEl>
                                      </p:cBhvr>
                                    </p:animEffect>
                                  </p:childTnLst>
                                </p:cTn>
                              </p:par>
                              <p:par>
                                <p:cTn id="99" presetID="56" presetClass="entr" presetSubtype="0" fill="hold" grpId="0" nodeType="withEffect">
                                  <p:stCondLst>
                                    <p:cond delay="0"/>
                                  </p:stCondLst>
                                  <p:iterate type="lt">
                                    <p:tmPct val="10000"/>
                                  </p:iterate>
                                  <p:childTnLst>
                                    <p:set>
                                      <p:cBhvr>
                                        <p:cTn id="100" dur="1" fill="hold">
                                          <p:stCondLst>
                                            <p:cond delay="0"/>
                                          </p:stCondLst>
                                        </p:cTn>
                                        <p:tgtEl>
                                          <p:spTgt spid="17"/>
                                        </p:tgtEl>
                                        <p:attrNameLst>
                                          <p:attrName>style.visibility</p:attrName>
                                        </p:attrNameLst>
                                      </p:cBhvr>
                                      <p:to>
                                        <p:strVal val="visible"/>
                                      </p:to>
                                    </p:set>
                                    <p:anim by="(-#ppt_w*2)" calcmode="lin" valueType="num">
                                      <p:cBhvr rctx="PPT">
                                        <p:cTn id="101" dur="500" autoRev="1" fill="hold">
                                          <p:stCondLst>
                                            <p:cond delay="0"/>
                                          </p:stCondLst>
                                        </p:cTn>
                                        <p:tgtEl>
                                          <p:spTgt spid="17"/>
                                        </p:tgtEl>
                                        <p:attrNameLst>
                                          <p:attrName>ppt_w</p:attrName>
                                        </p:attrNameLst>
                                      </p:cBhvr>
                                    </p:anim>
                                    <p:anim by="(#ppt_w*0.50)" calcmode="lin" valueType="num">
                                      <p:cBhvr>
                                        <p:cTn id="102" dur="500" decel="50000" autoRev="1" fill="hold">
                                          <p:stCondLst>
                                            <p:cond delay="0"/>
                                          </p:stCondLst>
                                        </p:cTn>
                                        <p:tgtEl>
                                          <p:spTgt spid="17"/>
                                        </p:tgtEl>
                                        <p:attrNameLst>
                                          <p:attrName>ppt_x</p:attrName>
                                        </p:attrNameLst>
                                      </p:cBhvr>
                                    </p:anim>
                                    <p:anim from="(-#ppt_h/2)" to="(#ppt_y)" calcmode="lin" valueType="num">
                                      <p:cBhvr>
                                        <p:cTn id="103" dur="1000" fill="hold">
                                          <p:stCondLst>
                                            <p:cond delay="0"/>
                                          </p:stCondLst>
                                        </p:cTn>
                                        <p:tgtEl>
                                          <p:spTgt spid="17"/>
                                        </p:tgtEl>
                                        <p:attrNameLst>
                                          <p:attrName>ppt_y</p:attrName>
                                        </p:attrNameLst>
                                      </p:cBhvr>
                                    </p:anim>
                                    <p:animRot by="21600000">
                                      <p:cBhvr>
                                        <p:cTn id="104" dur="10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5" fill="hold" display="0">
                  <p:stCondLst>
                    <p:cond delay="indefinite"/>
                  </p:stCondLst>
                </p:cTn>
                <p:tgtEl>
                  <p:spTgt spid="5"/>
                </p:tgtEl>
              </p:cMediaNode>
            </p:video>
            <p:seq concurrent="1" nextAc="seek">
              <p:cTn id="106" restart="whenNotActive" fill="hold" evtFilter="cancelBubble" nodeType="interactiveSeq">
                <p:stCondLst>
                  <p:cond evt="onClick" delay="0">
                    <p:tgtEl>
                      <p:spTgt spid="5"/>
                    </p:tgtEl>
                  </p:cond>
                </p:stCondLst>
                <p:endSync evt="end" delay="0">
                  <p:rtn val="all"/>
                </p:endSync>
                <p:childTnLst>
                  <p:par>
                    <p:cTn id="107" fill="hold">
                      <p:stCondLst>
                        <p:cond delay="0"/>
                      </p:stCondLst>
                      <p:childTnLst>
                        <p:par>
                          <p:cTn id="108" fill="hold">
                            <p:stCondLst>
                              <p:cond delay="0"/>
                            </p:stCondLst>
                            <p:childTnLst>
                              <p:par>
                                <p:cTn id="109" presetID="2" presetClass="mediacall" presetSubtype="0" fill="hold" nodeType="clickEffect">
                                  <p:stCondLst>
                                    <p:cond delay="0"/>
                                  </p:stCondLst>
                                  <p:childTnLst>
                                    <p:cmd type="call" cmd="togglePause">
                                      <p:cBhvr>
                                        <p:cTn id="110" dur="1" fill="hold"/>
                                        <p:tgtEl>
                                          <p:spTgt spid="5"/>
                                        </p:tgtEl>
                                      </p:cBhvr>
                                    </p:cmd>
                                  </p:childTnLst>
                                </p:cTn>
                              </p:par>
                            </p:childTnLst>
                          </p:cTn>
                        </p:par>
                      </p:childTnLst>
                    </p:cTn>
                  </p:par>
                </p:childTnLst>
              </p:cTn>
              <p:nextCondLst>
                <p:cond evt="onClick" delay="0">
                  <p:tgtEl>
                    <p:spTgt spid="5"/>
                  </p:tgtEl>
                </p:cond>
              </p:nextCondLst>
            </p:seq>
          </p:childTnLst>
        </p:cTn>
      </p:par>
    </p:tnLst>
    <p:bldLst>
      <p:bldP spid="14" grpId="0" animBg="1"/>
      <p:bldP spid="17" grpId="0"/>
      <p:bldP spid="3" grpId="0" animBg="1"/>
      <p:bldP spid="3" grpId="1" animBg="1"/>
      <p:bldP spid="13" grpId="0"/>
      <p:bldP spid="13" grpId="1"/>
      <p:bldP spid="15" grpId="0" animBg="1"/>
      <p:bldP spid="15" grpId="1" animBg="1"/>
      <p:bldP spid="4" grpId="0"/>
      <p:bldP spid="4"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80000">
              <a:schemeClr val="bg2">
                <a:tint val="40000"/>
                <a:satMod val="350000"/>
              </a:schemeClr>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2059" t="12221" r="22059" b="25053"/>
          <a:stretch/>
        </p:blipFill>
        <p:spPr>
          <a:xfrm>
            <a:off x="2988" y="0"/>
            <a:ext cx="9163424" cy="6858000"/>
          </a:xfrm>
          <a:prstGeom prst="rect">
            <a:avLst/>
          </a:prstGeom>
        </p:spPr>
      </p:pic>
      <p:sp>
        <p:nvSpPr>
          <p:cNvPr id="54275" name="WordArt 4"/>
          <p:cNvSpPr>
            <a:spLocks noChangeArrowheads="1" noChangeShapeType="1" noTextEdit="1"/>
          </p:cNvSpPr>
          <p:nvPr/>
        </p:nvSpPr>
        <p:spPr bwMode="auto">
          <a:xfrm>
            <a:off x="304800" y="152400"/>
            <a:ext cx="8686800" cy="1066800"/>
          </a:xfrm>
          <a:prstGeom prst="rect">
            <a:avLst/>
          </a:prstGeom>
        </p:spPr>
        <p:txBody>
          <a:bodyPr wrap="none" fromWordArt="1">
            <a:prstTxWarp prst="textWave1">
              <a:avLst>
                <a:gd name="adj1" fmla="val 13005"/>
                <a:gd name="adj2" fmla="val 0"/>
              </a:avLst>
            </a:prstTxWarp>
          </a:bodyPr>
          <a:lstStyle/>
          <a:p>
            <a:pPr algn="ctr"/>
            <a:r>
              <a:rPr lang="en-US" sz="4000" b="1" kern="10" dirty="0" smtClean="0">
                <a:ln w="9525">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round/>
                  <a:headEnd/>
                  <a:tailEnd/>
                </a:ln>
                <a:effectLst>
                  <a:outerShdw dist="53882" dir="2700000" algn="ctr" rotWithShape="0">
                    <a:srgbClr val="C0C0C0">
                      <a:alpha val="79999"/>
                    </a:srgbClr>
                  </a:outerShdw>
                </a:effectLst>
                <a:latin typeface="AntiqueOliComReg"/>
                <a:cs typeface="AntiqueOliComReg"/>
              </a:rPr>
              <a:t>Brown V. Board of Education</a:t>
            </a:r>
            <a:endParaRPr lang="en-US" sz="4000" b="1" kern="10" dirty="0">
              <a:ln w="9525">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round/>
                <a:headEnd/>
                <a:tailEnd/>
              </a:ln>
              <a:effectLst>
                <a:outerShdw dist="53882" dir="2700000" algn="ctr" rotWithShape="0">
                  <a:srgbClr val="C0C0C0">
                    <a:alpha val="79999"/>
                  </a:srgbClr>
                </a:outerShdw>
              </a:effectLst>
              <a:latin typeface="AntiqueOliComReg"/>
              <a:cs typeface="AntiqueOliComReg"/>
            </a:endParaRPr>
          </a:p>
        </p:txBody>
      </p:sp>
      <p:sp>
        <p:nvSpPr>
          <p:cNvPr id="3" name="TextBox 2"/>
          <p:cNvSpPr txBox="1"/>
          <p:nvPr/>
        </p:nvSpPr>
        <p:spPr>
          <a:xfrm>
            <a:off x="609600" y="4525770"/>
            <a:ext cx="8001000" cy="2308324"/>
          </a:xfrm>
          <a:prstGeom prst="rect">
            <a:avLst/>
          </a:prstGeom>
          <a:solidFill>
            <a:schemeClr val="dk1">
              <a:alpha val="46000"/>
            </a:schemeClr>
          </a:solidFill>
        </p:spPr>
        <p:style>
          <a:lnRef idx="3">
            <a:schemeClr val="lt1"/>
          </a:lnRef>
          <a:fillRef idx="1">
            <a:schemeClr val="dk1"/>
          </a:fillRef>
          <a:effectRef idx="1">
            <a:schemeClr val="dk1"/>
          </a:effectRef>
          <a:fontRef idx="minor">
            <a:schemeClr val="lt1"/>
          </a:fontRef>
        </p:style>
        <p:txBody>
          <a:bodyPr wrap="square" rtlCol="0">
            <a:spAutoFit/>
          </a:bodyPr>
          <a:lstStyle/>
          <a:p>
            <a:pPr marL="285750" indent="-285750">
              <a:buFont typeface="Arial"/>
              <a:buChar char="•"/>
            </a:pPr>
            <a:r>
              <a:rPr lang="en-US" sz="2400" b="1" dirty="0" smtClean="0"/>
              <a:t>State-sponsored school segregation was declared unconstitutional by the Supreme Court of the United States in 1954 </a:t>
            </a:r>
            <a:r>
              <a:rPr lang="en-US" sz="2400" b="1" dirty="0" smtClean="0">
                <a:solidFill>
                  <a:srgbClr val="FF0000"/>
                </a:solidFill>
              </a:rPr>
              <a:t>Brown V. Board of Education.</a:t>
            </a:r>
            <a:endParaRPr lang="en-US" sz="2400" b="1" dirty="0" smtClean="0"/>
          </a:p>
          <a:p>
            <a:endParaRPr lang="en-US" sz="2400" b="1" dirty="0" smtClean="0"/>
          </a:p>
          <a:p>
            <a:pPr marL="285750" indent="-285750">
              <a:buFont typeface="Arial"/>
              <a:buChar char="•"/>
            </a:pPr>
            <a:r>
              <a:rPr lang="en-US" sz="2400" b="1" dirty="0" smtClean="0"/>
              <a:t>Generally, the remaining </a:t>
            </a:r>
            <a:r>
              <a:rPr lang="en-US" sz="2400" b="1" smtClean="0"/>
              <a:t>Jim Crow </a:t>
            </a:r>
            <a:r>
              <a:rPr lang="en-US" sz="2400" b="1" dirty="0" smtClean="0"/>
              <a:t>laws were overruled by the Civil Rights Act of 1964 &amp; the Voting Rights Act of 1965.</a:t>
            </a:r>
            <a:endParaRPr lang="en-US" sz="2400" b="1" dirty="0"/>
          </a:p>
        </p:txBody>
      </p:sp>
      <p:pic>
        <p:nvPicPr>
          <p:cNvPr id="5" name="Picture 4" descr="http://www.clker.com/cliparts/M/o/w/O/F/I/video-md.png"/>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4800600"/>
            <a:ext cx="3048000" cy="2049929"/>
          </a:xfrm>
          <a:prstGeom prst="rect">
            <a:avLst/>
          </a:prstGeom>
          <a:noFill/>
        </p:spPr>
      </p:pic>
      <p:sp>
        <p:nvSpPr>
          <p:cNvPr id="6" name="TextBox 5"/>
          <p:cNvSpPr txBox="1"/>
          <p:nvPr/>
        </p:nvSpPr>
        <p:spPr>
          <a:xfrm>
            <a:off x="228600" y="5486400"/>
            <a:ext cx="2133600" cy="595548"/>
          </a:xfrm>
          <a:prstGeom prst="rect">
            <a:avLst/>
          </a:prstGeom>
          <a:noFill/>
        </p:spPr>
        <p:txBody>
          <a:bodyPr wrap="square" rtlCol="0">
            <a:spAutoFit/>
          </a:bodyPr>
          <a:lstStyle/>
          <a:p>
            <a:pPr algn="ctr">
              <a:lnSpc>
                <a:spcPct val="90000"/>
              </a:lnSpc>
            </a:pPr>
            <a:r>
              <a:rPr lang="en-US" b="1" dirty="0" smtClean="0">
                <a:solidFill>
                  <a:schemeClr val="bg1"/>
                </a:solidFill>
              </a:rPr>
              <a:t>Video up next: </a:t>
            </a:r>
          </a:p>
          <a:p>
            <a:pPr algn="ctr">
              <a:lnSpc>
                <a:spcPct val="90000"/>
              </a:lnSpc>
            </a:pPr>
            <a:r>
              <a:rPr lang="en-US" b="1" dirty="0" smtClean="0">
                <a:solidFill>
                  <a:schemeClr val="bg1"/>
                </a:solidFill>
              </a:rPr>
              <a:t>Take notes</a:t>
            </a:r>
            <a:endParaRPr lang="en-US" b="1" dirty="0">
              <a:solidFill>
                <a:schemeClr val="bg1"/>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fade">
                                      <p:cBhvr>
                                        <p:cTn id="7" dur="2000"/>
                                        <p:tgtEl>
                                          <p:spTgt spid="54275"/>
                                        </p:tgtEl>
                                      </p:cBhvr>
                                    </p:animEffect>
                                    <p:anim calcmode="lin" valueType="num">
                                      <p:cBhvr>
                                        <p:cTn id="8" dur="2000" fill="hold"/>
                                        <p:tgtEl>
                                          <p:spTgt spid="54275"/>
                                        </p:tgtEl>
                                        <p:attrNameLst>
                                          <p:attrName>ppt_x</p:attrName>
                                        </p:attrNameLst>
                                      </p:cBhvr>
                                      <p:tavLst>
                                        <p:tav tm="0">
                                          <p:val>
                                            <p:strVal val="#ppt_x"/>
                                          </p:val>
                                        </p:tav>
                                        <p:tav tm="100000">
                                          <p:val>
                                            <p:strVal val="#ppt_x"/>
                                          </p:val>
                                        </p:tav>
                                      </p:tavLst>
                                    </p:anim>
                                    <p:anim calcmode="lin" valueType="num">
                                      <p:cBhvr>
                                        <p:cTn id="9" dur="2000" fill="hold"/>
                                        <p:tgtEl>
                                          <p:spTgt spid="5427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par>
                                <p:cTn id="21" presetID="55"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strVal val="#ppt_w*0.70"/>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Effect transition="in" filter="fade">
                                      <p:cBhvr>
                                        <p:cTn id="25" dur="1000"/>
                                        <p:tgtEl>
                                          <p:spTgt spid="5"/>
                                        </p:tgtEl>
                                      </p:cBhvr>
                                    </p:animEffect>
                                  </p:childTnLst>
                                </p:cTn>
                              </p:par>
                            </p:childTnLst>
                          </p:cTn>
                        </p:par>
                        <p:par>
                          <p:cTn id="26" fill="hold">
                            <p:stCondLst>
                              <p:cond delay="1000"/>
                            </p:stCondLst>
                            <p:childTnLst>
                              <p:par>
                                <p:cTn id="27" presetID="0" presetClass="path" presetSubtype="0" accel="50000" decel="50000" fill="hold" grpId="1" nodeType="afterEffect">
                                  <p:stCondLst>
                                    <p:cond delay="1000"/>
                                  </p:stCondLst>
                                  <p:childTnLst>
                                    <p:animMotion origin="layout" path="M 0 0 L 0.675 0.03333 " pathEditMode="relative" ptsTypes="AA">
                                      <p:cBhvr>
                                        <p:cTn id="28" dur="2000" fill="hold"/>
                                        <p:tgtEl>
                                          <p:spTgt spid="6"/>
                                        </p:tgtEl>
                                        <p:attrNameLst>
                                          <p:attrName>ppt_x</p:attrName>
                                          <p:attrName>ppt_y</p:attrName>
                                        </p:attrNameLst>
                                      </p:cBhvr>
                                    </p:animMotion>
                                  </p:childTnLst>
                                </p:cTn>
                              </p:par>
                              <p:par>
                                <p:cTn id="29" presetID="0" presetClass="path" presetSubtype="0" accel="50000" decel="50000" fill="hold" nodeType="withEffect">
                                  <p:stCondLst>
                                    <p:cond delay="1000"/>
                                  </p:stCondLst>
                                  <p:childTnLst>
                                    <p:animMotion origin="layout" path="M 0 0 L 0.675 0.03333 " pathEditMode="relative" ptsTypes="AA">
                                      <p:cBhvr>
                                        <p:cTn id="30"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p:bldP spid="3" grpId="0" animBg="1"/>
      <p:bldP spid="6" grpId="0"/>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2200" y="32577"/>
            <a:ext cx="5767732" cy="707886"/>
          </a:xfrm>
          <a:prstGeom prst="rect">
            <a:avLst/>
          </a:prstGeom>
          <a:noFill/>
        </p:spPr>
        <p:txBody>
          <a:bodyPr wrap="none" lIns="91440" tIns="45720" rIns="91440" bIns="45720">
            <a:spAutoFit/>
          </a:bodyPr>
          <a:lstStyle/>
          <a:p>
            <a:pPr algn="ctr"/>
            <a:r>
              <a:rPr lang="en-US" sz="4000" dirty="0" smtClean="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FFFF"/>
                </a:solidFill>
                <a:effectLst>
                  <a:outerShdw blurRad="63500" dir="3600000" algn="tl" rotWithShape="0">
                    <a:srgbClr val="000000">
                      <a:alpha val="70000"/>
                    </a:srgbClr>
                  </a:outerShdw>
                </a:effectLst>
                <a:latin typeface="AntiqueOliComReg"/>
                <a:cs typeface="AntiqueOliComReg"/>
              </a:rPr>
              <a:t>The Little Rock Nine</a:t>
            </a:r>
          </a:p>
        </p:txBody>
      </p:sp>
      <p:sp>
        <p:nvSpPr>
          <p:cNvPr id="137230" name="AutoShape 14" descr="data:image/jpeg;base64,/9j/4AAQSkZJRgABAQAAAQABAAD/2wCEAAkGBhIQEBQUEhIQFRUQFxQQFhUQFhUWFxQSFBQVFhQXFRcXGyYeFxojGRUVIC8hIycpLCwsFR4xNjAqNSYrLCkBCQoKBQUFDQUFDSkYEhgpKSkpKSkpKSkpKSkpKSkpKSkpKSkpKSkpKSkpKSkpKSkpKSkpKSkpKSkpKSkpKSkpKf/AABEIAOEA4QMBIgACEQEDEQH/xAAcAAEAAgIDAQAAAAAAAAAAAAAABwgFBgECBAP/xABLEAABAwEEBgUHCAYKAgMAAAABAAIDBAUGESEHEjFBUWEIInGBkRMjMkJSYqEUcoKSsbLB0TNDY3Oi0hUYJDQ1U1STwvAXo7Ph8f/EABQBAQAAAAAAAAAAAAAAAAAAAAD/xAAUEQEAAAAAAAAAAAAAAAAAAAAA/9oADAMBAAIRAxEAPwCcUREBERAREQERdS5B2XGK+ElSAvFUWoBvQZIyBdHVAWt1N4WjesDaN/YIvTmjb85wB8NqDfjWDiuprhxURVel6kb+u1vmNcfwWPk00U27yx+j+ZQTaK4cV2FYOKg9mmin3+WH0f8A7XupdMNI7bKW/Oa4fggmVtQF9BIFGtnaQqeX0J4ncg4Y+G1bBS3jad6DbAVysPT2sDvXvjqgUHpRdQ9dkBERAREQEREBERAREQEREBcEoXLy1NUGhB9ZJgFjKy1Q3esPbN4mxtJLgAMyScABzUO3t0tFxLKXPcZHbPoDf2lBJt4L7xU7S6SRrRzOZ7BtKjC3dMbnEinYT78uQ7mjPxKjisrZJnF8j3Pcd7jj/wDi+CDMWle2rqMdeZ+B9Vh1W+DfxWIJxXLIy4gAEk5ADMnsC2mxtFlqVWBjo5Q0+tNhEMOPXIJ7kGqIpYoejlXvGMs9LHyBe8/BoHxWWi6NDvWr2/RhP4vQQiinCTo0H1a8fSh/J6xdb0cK1o81U0snJ2uw/YQgiNZOz7yVVOfNzSADcTi3wOSz9r6IbWpsS6ke9oz1oC2X4NOt8FqM9O6Nxa9rmuG1rwQR2g5oJCsPTBKwgTs1h7UWR72nI+Kk67mkCGpHm5A7i3Y4drTmq1r6QzuY4OY4tcMwWkgjvCC4VFbAdvWWiqAVWa6ulaSIhlTi5uzyjR1h84b+0Z9qmawL0smY1zHtc12YLTiCg3kFcrw0tYHDavY1yDsiIgIiICIiAiIgLhxQleWqqNUIOlXVhoWkXrvfHTRufI8ADxJ3ADeUvfetlNE573YBviTuA4kqvF5byy10pe8kNGOozc0fieJQeu9d9Jq5xBJbEDkwHbwL+J+AWuot20e6LKm1na+cVM04OmcPSw2tiHrO57B8EGp2bZc1TI2KCN8kj8g2MFxPhsHNTDdDo7vdg+0JdQbfIwEF3Y+TYOxoPapcurcyksyLydNEG4+k85ySHi92/s2DcFnEGEu/cqhoABTU0TCPXw1nnte7Fx8Vm0RAREQEREBYy2rsUla3VqaeKUcXtGsPmu9JvcVk0QQpe3o7McC+z5S07fIznFp5Nk2j6QPaoYty71TQymKphfE8bnDJw4tcMnDmFdJY23ru09dCYqmJkjDudtaeLXDNp5hBS5Zi7t6JqGTWjOLT6TCeq78jzW46SNDc9m601PrTUu0nDzkI/aAbW+8O/BRsgshcy/MdVGHMdmMA5p9Jp4H81INFWhw2qnlj2zLSSiSJ2BG0bnDeHDeFYC419WVcQc04EZOadrXcD+aCU2uXZeCiq9YL3AoOUREBERARF1cUHzmkwC1S8VsiNriSAACSTuA2lZi1azVBUC6Wr2lx+TMdt60hHs+q3v2nuQajfW9bq6ckE+SYSGDjxceZ+xa6i3bRZo9da1V1wRTQYOmcMtbhG0+074DE8EGW0TaJnWk4VFSHNpWHIbDO4bWtO5g3u7hvIslSUjImNjja1jGANa1gADWjYABsSkpGRMbHG1rGRgMa1owDWgYAAL6oCIiAiIgIuHOAGJIAGZJ3BQjpQ04Ya1NZr882yVLd3FsP8/hxQTUypY5xaHNLm+k0EEt7RuX1VStF1oyMtmkc17sZZWxvOJ67X5ODuOOO9W1QEREBERBw9oIIIBByIOwg8VAOl7Q98nD6yhZ5r0poWj9FxfGPY4jd2bJ/XDmgjA5g5ZoKOrK3bvA+inEjMcNj2+038+C3nTPo0/o+b5TTt/s07s2jZDKc9Xkw5kcMxwUYoLS3TvEyeNj2Oxa8Ag/93rdqebEKr+i69Rp5hA89SU4sx9WTh2H7e1WIsav1gM0GwIurHLsgIiIC89TJgF9ysXalRg0oNOvveBtPDJI45MBOHE7h3nAKtNbWOmkdI84ukJce0qR9Mdu6zmQA7fOv7Bk0eOJ7goxQeqy7NkqZo4Ym60kzmxtHFzjh4K3tzLqxWZRx08eB1Ri9++SU+m49+zgAAoj6O90NZ8tfIMo8YIcfbI844dgIb9IqeEBERAREQF5rRtKKmidLM9sccY1nPecAB/3csdeu99NZkBmqX4DYxgzfI72WN3nnsG9Vjv8AaR6m15cXnUhYcY4Gnqt953tv5+GCDYNJumSW0daClLoqXYTsfOPf9lnu+PARkiINl0bf4vQ/v4/tVvlUHRt/i9D+/j+1W+QEWNvFeCGgppKickMiGJwzLiTg1rRvJJAUQRdJXz3WosIcfVlxkDeOBbqk8vignFRJpy0jzUPk6SleY5Jm+Vkkb6TI8SGtYdxJDsTtAGW1SfZFrRVcEc8Lg+OVoe1w4cCNxBxBHEKEukZdiTysNa0Exlgp5CPUeC5zCeRDiO1vNBE9NeSrikEjKmoa8HHWEj8ceeeferJaI9I39K0xZMQKmnwEmGXlGH0ZAN3AgbD2hVbWcuXeh9m1sVSzHBhwe0evE7J7fDZzAQW6tqx4qynkgmbrRzNLHDt2EcCDgQeIVQb23bks6slppNsTuq7c+M5seO0YfEK4lDWsmiZLG4OZK1sjSN7XAEHwKirpB3Q8vSsrWDr0uDJMN8DzkT81xHc4oK9MeQQQcCDiCNxGxWH0b3n+U07Hk9YdR499u3x296rst50UW35GqMRPVmGI+e38xj4BBZ+jlxC9awdjVOs0LNtKDlERB0kOS1i8NTg0rZKh2Sj2/to+Sp5X+wx7u8A4fFBXy9tpfKKyZ+OI1ixvzWdUfZj3rExsLiABiSQABvJ2BcE4ratFljfK7XpIyMWtk8s75sQMmfe0DvQWduVd8UFBT04GcbBr85HdaQ/WJXqtq8VNRMD6meKJpyHlHAFx90bXdyyKqBpCvFLXWjUSSOJDZHxRt3MjY4ta0DdsxPMlBY7/AMvWP/rovqy/yJ/5esf/AF0X1Zf5FU1EFsv/AC9Y/wDrovqy/wAixV5dOVnU8BdTyiplOTI2B7Rjxe5zRg0csyqxIgyt5Lz1FozmapkL3HIDY1jdzWN9ULFIiAiIg2DR/UtjtSje8gNbPFiTsGLgM/FXDVHQcFcS4ttfLLNpZycXSRN1z+0b1X/xNKDBaabClq7JlEQJdC5tRqja5rMdYDmASfoqq6vGQqq6YLnizrReIxhDU+fiw2NxPXYPmux7iEG09H6+xindQSu6k+L4cfVmAxc0cnNGPa3mpztux46ynkgmbrMmaWOHbsI5g4EcwqZWfXPgljljOD4nNkaRuc0gj7FcywbWbV0sM7PRnjZKOWsASO44juQU9vJYUlDVzU8npQvLMfaG1rhyLSD3rGqa+kddwNkp6xo/SY00hHtNBdGT9HWH0QoUQWO6Pl5jUUD6Z5xfRu6uO3yMmJb4ODh4KTLTs9lRDJDIMWTMdG4e64EH7VWfQZbXye142k4Nqmvpz2kazP4mgd6tCgpRbFmOpaiWB/pQPfEe1riMe/DHvXSza0wzRyN2xua/wOfwW/ae7G8hazpAMBVRsm+kMY3/ABYD3qOEFrbq1wexpBycAR2EYhblC7JRFoptLylHCSc2jUPawlv2AKWKR2IQelERB5aw5KINL1Vq0UvvarPFwxUu1xyKhLTRJ/ZcOMjPxKCFVLHRyode0ZpD+pgIHbI9o+wFROpu6NEXWrncoG/GQ/ggnVUqt3+9T/vZfvuV1VSq3f71P+9l++5B4UREBERAREQEREBWS6PNoeUsp8ZP6Cd7QODXtY8fEuVbVPXRpk8zWt4Phd4tkH4IJpUWdIWwxNZrJwOtSyNOP7OXqOH1tQ9ylNavpPphJY9aDuhc/vZg4fdQVEVmtANq+WsgMJxNNLJF2NOEjfvlVlU89GmcmGtZua+F/wBZrwfuhBuemayxUWNU5YmENnbyMbgT/CXeKqmrmXvgD7Pq2n1qecf+typmgyN3q809XTyjbFLFJ9V4KuiCqPAq7FlSa0ETj60cbvFoKCG+krQ9Wjm3gyxHvDHD7CoKVi+kdFjZsDvZqGjxjk/JV0QTFoVqsYHN9iQ+DmtP5qc6B3VCr7oVf+mHvMPwKn+zT1QgyCLhEHlrthUI6aGf2bskZ/yU4VgyKh3TDS61HIfZLHeDh+aCCFOHRokzrm8oHf8AyBQepc6OFaG19RH/AJsGsO2ORv4PKCw6pVbv96n/AHsv33K6qpVbv96n/ey/fcg8KIiAiIgIiICIiAp46NMfmq13F8DfBsh/FQOrHdHWg1LNlkO2ad31WMY0fEuQSqtY0m1AjsetJ/yHt739UfErZ1GHSCtsQ2WIQetVyNbh7kfXcfEMHegrWp46NMGEVa/i+Bv1WyE/eCgdWX6P1l+SsnyhGdTLJJ9FuEY+4UG7XtmDLPq3H1aec/8AqcqZK12mO1BBY1Scc5Q2BvMyOAP8Ot4KqKDkBXXsmPVp4m+zHGPBgCpvYFCZ6uCIDEyyxR/WeB+Kuk0YIIp6RsmFmwj2qhvwjkVc1PPSVrQIqOLe58suHJrWtH3ioGQSloVZnMfeYPgVYCzR1QoM0KU3mXu9qT7rR+anaz29UIPYi5RB8ahuSjnSFZ3laaZntMeB24ZfHBSVIMlqt46bFpQVKK3HRDa/ya2KVxODZHGB2PCVpaP4i3wWAvJZ/wAnq5o9zXkj5rs2/ArwU85je17Tg5hDweDmnEHxCC76pvfWypKW0KmKQEObLIRjva5xcxw5FpBVtLsW22to4KhuyeNrzydh129zgR3LwXr0f0NpgfKYcXtGDZGEseBw1htHI4hBT9FZb+r3ZfGr/wB1v8if1e7L41f+63+RBWlFZb+r3ZfGr/3W/wAixV5ejvTGAmhklbM3MCd4cx/ukho1TwKCvyL1WnZktNK6KeN0ckZwc14wIP4jnvXlQEREBW+0bWL8jsqliIwcIxI8e/J13Y88XYdyq7cez2VFpUkUgxZJPG1w4t1hiO9XHCAqtaaL3i0LRc2M4w0gMDCNjnA+ccO12XY0KaNNF6pKCzHGIkSVLhTtcNrA5ri9w56rSB2qrKD7UVI6aRkbBi+RzY2gb3OIAHiVcy7tjto6SCnbsgjZHjxIHWPecT3qCNAFyzPVGtkb5ulxbHiPSnI2j5rTj2uHBT5a9qx0sEk8rtWOFpkceQGwcSdgHEoIW6R94gXU9G0+jjUyAcTiyMHu1z3hQispee3319XNUyelM8uw9luxjRyDQB3LFoJA0HWKai2InYdWla+od2garP4nDwVo1E/R6uz5CikqntwdVuwbj/kx4geLi7wClOqqWxMc95AbG1z3E7mtGJPgEFb+kFa/lrUEQOVLExh+e8mR3wczwUYrJXjth1ZVz1Dts8j5MOAJ6o7hgO5eOjpjLIxjdr3NYO1xwQTvoks7Uo4sRm8GT6xJHwwUuUbcAtPujZ4jjY0bGgNHYBgt1hbkg+qIiDghYi1qfFpWYXmqo8QgrXpgsMslZOBk7zTu0Ylp8MR3KOVZTSBdwVMEkZ9YZHg4ZtPiq3zwuY5zXDBzSWkHcQcCgnTo7XtDmS0DzmzGeHHe0/pWjsODvpHgprVLbvW5JQ1UVREcHwuDhwcNjmnkRiD2q4F3beirqaKohOLJm63Np2Oa7mDiD2IMkiIgIiINUv7o6prWiwkGpMwebnaOs3k72mcj3YKsd7bn1NmTmGoZhvY9ubJG+0x2/s2jerjrF3ju1T2hA6GpjD2OzG5zHbnMdta4IKYIt10iaL6iyX62ctM44MmA2Y7GyAei74HdwWlINl0bf4vQ/v4/tVvlUHRt/i9D+/j+1W+Qa7fy5sdq0bqd7tR2IkjfhjqSNxwJG8ZkEcCoVoujtXumDZZaZkQOcjHOcS3H1Waozw44KxiIMfYFhxUVNHTwN1Y4W6o4k73OO9xOJJ5qFOkNfB7pmUDCQyMNml997s2NPIDPtdyU9qAukBcmb5SK6NjnxSMayXVGPk3syaXYeqW4Z8RzCCGVmrn3ZktGsipo/wBY7rO9iMZvcewfHBYmCndI4NY1znOIAawEkk7AAMyVZrQ5o7/oymMs7cKqpALgdsUe1sfbvdzwG5Bvtn0LIImRRt1WRNbG0Dc1oAHwCjjT1e0UtB8mYfO1vUOG0QNzkPecG954KSK2tZDG+SRwayNpe5ztjWtGJKqNf69z7UrpKg4hmOpE0+pC30R2nMnm4oNcW5aL7FM9YHkdWAa303ZN/E9y04BT7ouux8np2aw67/OP7TsHcMB4oJGsSl1WhZ1oXloocAF7EBERAXV4XZEGCtii1gVXzStdUxS/KGDqvwbJhudsDu/Z29qszURYhaZemwGzRua5oLXgtIO8FBVZSTob0kf0bP5Cd39lqCMSdkMuwSfNOQd3HctOvRd19DOY3YlpxLHe038xvWHQXia4EAggg5gjYQeC5UAaHtLwp9Wirn+aybDM79VwY8+xwO7s2T81wIxGYOeSDlERAREQfGso2TRujkY17Hgtc14BDgdoIKr1pP0Kvo9apoQ6Snzc+PMvhG8je9nPaN+O1WLRBUPRlEXWxRAAk+XYcuDcye4AlW8WJs+6lHTzOmhpoI5X46z2MaHHHbs2Y8llkBERAXBGO3euUQeOmsanidrRwQMcfWZGxp8QMV7EUN6X9L4hD6OhfjKcWTTMOUQ2FjD7fE+r27AwmnPSUJ3Ggpn4xxnz72nJ8jTlGDva07eJHLOG1ySvbY9kSVUzYoxm7adzW73HkEGw6OLsGrqRI4ebhIOexz9rR3bT3cVZCw7P1QFrVyrrMpomMYMmjbvJ3k8yVv8ASwYBB9424LugRAREQEREHBC8VZS6wXuXVzUEXX5uWyqic1wz2tcNrXbiFX22bHlpJTHK3AjYdzhuLeSuHW0QcFHl9bjR1cZa9uYxLXDa08R+SCuKk7Rppnls/Vp6rWlphk0jOSEe7j6TPdOzdwWjXgu3NRSasrcj6Lx6Lhy4HksUgutY9tQVkTZaeVkkb9jmHHuI2g8jmvaqaXbvbVWdL5SlmdGfWbtY8cHsOTlN90OkHTT4MrmGnfs8ozF0RPE+sz4jmglxF5rPtOKoYHwyRyMOx0bg4eIXpQEREBERARF8qmqZE0vke1jW5lzyGtA5k5BB9V8K2tjhjdJK9jGMGs5zyGtaOZKje9unqhpQWUuNVKMsWdWIHm8+l9EHtUHXuv8AVtqPxqJTqA4tiZ1Y2djd55nEoJB0lac3Th1PZxcyM4tfUei943iMbWN57TyUOErhe2yLHlqpBHC0uJ2nc0cXHcEHxoaF80jY42lznnAAf9yCnjR7cNtLGMQHSPwL3fgOQS4ej1lK0HDWkd6TyNvIcApOs+zw0DJB9KCjDQsi0LhjcF2QEREBERAREQEREHVzV4quiDgveuCEGhXiunHOxzXsDmu2gj/uBUK3q0XTU5L6cGRm3UPpt7PaHxVoJqcFYevsYO3IKfPYQSCCCMiDkQea6qxN59G8FTiXx9bc9mTh37+9RfbeiiphJMJEjeB6rvyKDUrMtielfrwTSxO4xOLT34HPvW+WNp7tSDASOhqAP85mDsPnMI+OK0Cts2WE4SxvYffaR4HevMgnWh6SrcPPULgeMUoPwc0fastF0jrPPpQVg7BGf+aroiCxknSNs8bIKw/RjH/NYyt6SsQHmaGQnjLK1vwa0qBkQSda/SCtKbERCngB3saXu+s8kfBaHbF46qsdrVNRNKf2jiQOxuwdwWNX2pqOSU6sbHvPBgJPwQfFcgLcbG0X1c5BkAib73Wd9UfiVJl2NF0FOQ7U13+3Jme4bG9yCMLsaOKirIdIDFGc8x13DkDs7SprutcqKmYGxsDRv4k8XHeVstn2GG7lmoKUBB56OgDRsWQazBchq5QEREBERAREQEREBERAREQF1cxdkQeSWkB3LHVNjNduWcXBag0quuqx4ILQQdxAI8CtUtLRTSSY4wNB4sxZ91S66EL5OpAUED1WhWE+i+ZveD9oXgfoV4Tv72D81YJ1AOC6GzRwQV/ZoV4zv7mD817abQpF60kzvqj8FOYs0cF3bZ44IIns7RJSM/Uhx/aEu+By+C2yz7osjGDWNaODQAPgtwbRgbl9WwgIMLS2I1u5ZOGiA3L1Bq7IOjY8F3REBERAREQEREBERAREQEREBERAREQEREBERBwuCiIC5REHKIiAiIgIiICIiAiIgIiICIiD/9k="/>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descr="http://www.clker.com/cliparts/M/o/w/O/F/I/video-md.png"/>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34200" y="152400"/>
            <a:ext cx="1600200" cy="609600"/>
          </a:xfrm>
          <a:prstGeom prst="rect">
            <a:avLst/>
          </a:prstGeom>
          <a:noFill/>
        </p:spPr>
      </p:pic>
      <p:sp>
        <p:nvSpPr>
          <p:cNvPr id="5122" name="AutoShape 2" descr="data:image/jpeg;base64,/9j/4AAQSkZJRgABAQAAAQABAAD/2wCEAAkGBxQSEhUUExQWFRQWFSAXGBgYGRkeIBwhGyAaIBwcHiIZHCggGh0nHh0bITEhJSorLi4wHB8zODMsNykuLisBCgoKBQUFDgUFDisZExkrKysrKysrKysrKysrKysrKysrKysrKysrKysrKysrKysrKysrKysrKysrKysrKysrK//AABEIAJwBMQMBIgACEQEDEQH/xAAcAAEAAgMBAQEAAAAAAAAAAAAABQYDBAcCAQj/xABFEAACAQMCBAMGAwUEBwkBAAABAgMABBESIQUGEzEiQVEHFCMyYXFCgZEkM1JisZOhssEVFjRTcnSiJUNEgoOSw9HwCP/EABQBAQAAAAAAAAAAAAAAAAAAAAD/xAAUEQEAAAAAAAAAAAAAAAAAAAAA/9oADAMBAAIRAxEAPwDuNKUoFKUoFKUoFKUoFKUoFKUoFKUoFKUoFKUoFKUoFKUoFKUoFKUoFKUoFKUoFKUoFKUoFKUoFKUoFKUoFKUoFKUoFKUoPjHY1zGw5fuxZRXh4rcQyNCJZxNoaMZAYgeEGMd996vnNDEWd0V+YW8hH30NioJ2gubBbNphG5ggQnHytIoMXfZtRXGM74I70Gnwvi16ya4ZormM5VC2lizL842ELAgg+RxjtW5b84XCf7Xw26iyxAaEC4UgdiRF41z6FfzNa15y5JcXVvde9QiW20hUiUBGcuWuO+pl1xFRsSRnJzWXk7gNxaXVw03iScs6sh2B6jsBKGOWk0sqhhtpTT5DIbVv7Q+HsQrz9FicaZ1eI/n1AAKnrLikE37qaKTHfQ6t/hJqo8ctrt+IsjBpOH9JJHBhjdQR1daLqOo6ggB0ZYF12wc1Ubc2ZhaVYbdWURuTbSgxRhzKxjbVHInVRY8sAu+ofKDQdnBr7VFteUupBG9vK0AdRJpZQDlsHBNs8a59cZrcXhd8vT+I2Rs/Rm2OO3huYpPz8dBbqVVOU+L3LzTwXK5KSuEbwAhVWBl1hDpJbqnBGPlOQKtdApSlApSlApSlApSlApSlApSlApSlApSlApSlApSlApSlApSlApSqdBxm44kXFkwt7ZWaM3LKGd2U4PRUnAUHPjfP0HnQb3HueLK0YxyTapR3iiBkcfdUzp/PFQEXtDabJSIW6jGGuFnJbt+COIjG4Gdec7Yrd4HbNY5gt+GzPuc3LyW+ZT5yO3U1nUd/l/KvnM6Xt5bNF7rJC3UQ5jmTJCMGPZ0ODjHcGgwQcwSSp4uJ2cLZ3027r9v9olz/AHVtWEskzFYeNQyso8apHbvjy7I2VH3qtx8I4gocpBPGRGwUrPJqzg4+e+lUnIB8SN6edbfEr6OdII5FjjJgIuRcQrG/U+HpINxF02GRJnB3yCDQWe5TiEUbENb3gEbHQUaJ5D5AMHZBntuo8txVaurS3uUt9U72lxHbqipOskIaSPeBsSBQ5jlywC5yGPcEVrcEljaa2RSdBzHm26iBWwxyWtrh7dhsVIKjBI7eUnf30kVy1ok0soVNRFyls6sWBKquXikfGM7avLJFBr3PLN1DbydFmOIsLHEV+YQxKXDbOGLK64B7YI3rW4jNLazySF7iFZOJNHq1HHS6CuComV0CmXUMhdzkZqS4fw4SoxW0VcOTIIJJrV+qADgodOdSlTnWQdtyK+wcVaMBjdXUQJ1ETxR3MffTo124yCCOxkz3oJrm3jclr0FRo16jFS8qSP2AONMIzqO++wFanC+YbaSSOL3YxEzfA8KYbUkxEo0E6QyxyjfB9RvXzh/FZ5jqSXh906ZKhDJEwDAY1AtIUJ37jfbYY3hpeXWjDN0ruGUP7wJYXiuAjGN4unGrAOUUOxChM+Lv5ALVw2WxtMxxMkXVmkOgE4DquZcA7RqAuT2Xz7tvJ8M4pDcoXgljmQNpLRsGAIwcZU98EH7EetUC2gtVnMjMAZ45VuhdRPAXEqppDGRN8aMEA9nY+VTXs+lbTKDLG8eVEaiaKUggHWNcaguvyBS/iwN6DBwrJ45djOAsKuR660hUfoY2q8Vz+G0kk4xeGGZoZVSMsTGHV0KxaFOrt4hL8pB3qxC4v48a4YJxglmidoznyCpIGG59XFBPUquR84xLkXMc9oRgEzRsI8kZ2lXMR289WKnbW6SVQ8brIjDIZGDAg+YI2IoM1KUoFKVV+PXFw1/b28MwiV7aaRiU1bqYlU9xuNZPfH0NBaKVSeKW3EINH/acQ1yLEvUtV3Z84Hgbv2x5VkgfiPhAurSZmBbCALlQcEqMkkDIGcneguVKqnQ4i2CZtPqEEOPvl1NYro3mMhrvH8j2GNv+OLzoLhSqPHaXspwzcQjHqZbEA/2cRNZo+C3za168sakDTI84kK7YbCJCgPbV4mIyTsBtQW64uFjUs7KiqMlmIAAHcknYCvlrcpIivG6ujDKspBBHqCNiKrlpyXEGEk09zcSgbSSSnbI30ogCD74J+tR/I1oqXNxodhiSfVHrJXedwrFSTpIVdsYzqOc96C8UpSgUpSgUpSgUpSgUpSgVQuCcVbhrzw36dGGS7lkgucqYiJnLhXIOY2yzDLADbvV9rHcQLIpR1DKwwVYZBHoQaD2pz2r7VB4Ly/EIZpRPPZLHPMD0ZSqBI3YL4ZAyKoUZ8IFbU1zdW0QnPErWW3bHxLiNUG+y6XhZVAJI3INBdK+EVW7TmWTwmW1cqQPi27LOm/oE+Lp+uit615ntJMAToGPZHPTby/DJhvMeVBku+X7WUgvbxMVOQSi5B9QcZzWi/KUeECTXCKmfCZBKGz6i5WT+7FTsc6scKwJAyQCD3zj+h/SslBUP9UpUQpFNGV6yzAGNoyCoCjDQSLjwgDZcbdsZFRXFeXLsLJ04yzF9UbLJGzDscqzrE6Nt2LuDk5zmuiUoOZcf4g80sy3NpJFGpRoZZIUbBCjKZEbqRqycll79xWTgVt17nCFlRomDSwzSJ02GAulBcSxMTnO6gDT2Pauk1o33B4JiDLEjsDkMVGQe2Qe4P1oKdYcemeQ9OeUhHaPpzJaFmKFgWwrxOAcEj7A9tq2hbtdRpI9ra3WHYkqGhkQqDpwsgYpIDgbuMd81Ky8sALpiuJ0UJpCMwmT6Ei4Dk+mzDb9a8WHDLm1DiEWjKfFpEbQlnOMsxUuu+BuFFBocHmS0JeS1vYjIqodf7ToWLVpy0TSOAdROWJ/Kpzh3MtpOQsc8ZcjPTJ0vj1KPhx+YrAOKXa6BJYltXzNBNEyp/amNj+QNal7xWznXF3byIC4X9otpAAe6nXpKKMj5tQxjyoLOygjBGQdiKg7nlaLU0luWtZmOS8OAGI/jQgo/puucdiK0I7ORUEnD7kzQlcdJpFk8OMBoZZNRDj5gJCyMdjpzkREvMVyAWaRkK+CQMi6RoOOqABq0ajplQHUoIZTpAJCwf6XmtCq3uloicC6RdKLvsJlJPTz/ABg6PXTViU53HauWXXEp9GNUjLqaEoz5OTtLaOcfvCmJLeY41EqCcMA23yVxye2SS2ZTdQ24WWKVXGtreQnQ2CAr6MOpAbPhwAdsh0mq/wAXZEv7JypLyCa3BHYZQSnP9jivB5yhYBoY7i5TSG1wQs674OM9i2CMgZxnfzxo3F/71e2GmOePpPLKwlhkQY6LxgZYYJzINgfI0GfjnC7uadUHSNr14p9bE9SPpYJjVdJDBmQHUSMa22O1V+bkO6+AYphE8HvOlkY79e5EgU5XcGEuDnsxU74q0c+8UktrNpIiUJkjRpMA9JXdQ8hyCPCpO5BAOCdqrV1zLcRm190kbiMUQka5kjEZ1IGCgeHALqCSCvzdM7bkgN+Ply4Tht1Zw/DImf3Y9Q5aNnWTSXyWBbMiFjuM/Y1F8e5flmtrWGCxWBI2mY28gSRBlTv4HKByzMUySA2Mj0yXPMMxveoJ5xbC4iClEVoelLDG41BUaR9bM6iTOlTjtiukUHNksrgXNqiLfYWK3WFycKkYBFx7xvpMxH0znRp7NXi5suM/HJw4nZbTTqGY0XCe9pvjxZdihGQSvkpz0ylBhtLdY0SNRhUUKB9FGBVS5MtdN3dydjLLKcZ8kmkQH6ZKk1c65jynxMw3t6qwTyrCHUlNDf8AiblwQpYM2dZGwO8ZoOnUqP4RxqC6UtDIGwSrKQVZSO4ZWAZD9CB3B86kKBSlKBSlKBSlKBSlKBSsF9ciKJ5CCQiM5A7+EE7fpVXsLbiNzDHI19HCJI1cdG2XV4gCAes7jscdqDQ4izmK6wGeCLiGbiNVDM0WmNnAB7gEhmUDLKGA71XudJgvBrp4ifdXugbfOD4GI1Fc79MyFyuewIxgYAsvK88tsL/wS3brf4dlEauw6MBL6cqpIG2ldzjtmof2j3UN7w2SzsgomMgIgcdB/A2pyqTBC2P5cjvjNBE8D9k6TWlvPa3c9s8sStIFYlWJG52IIrR4LzPxKVra3KIJnRY0jvE1I4EbuZdlEiswCjY423ztXYeHwNHZRoB40twuBg+IIBgY2O/pXKLB9fHuGoScJZo4H3gx/wDdBn4Xbzgst9wqG2YzQp1bV3g1dWRU2aFzrK5L41eWMCs8vPdrbyvC3EL2BgysDKkdwmkqrD/u2cZDYxnO1X/m+9SJIS/+9LKCcZMccknfy2TP5VU/ZtaK15xRZEUhZIV0sAcYjwf6D9KCwcK4vdyrriNrdR68Er1YGAIVl2cPqYqynuo3rdh5gkGOvZXMWWxlQkwx6noMzAflVQ52uV924iyZXpSOoIJXDLbQgEY9C231FQfDeD8c90tbmwv2lWaJS0cxQlNWO3UVgV7+YbbbOaDp1rzbZuB8dUJfQFlDRMW9AswVj+nr6VMRyq3ykH7EH+lUPi/M1xBZwGWKK5uGUBkwQHkMiRqFyMLksdyPT1qtxc6WUZKXHBp7YscOUix4voU0knPnQdjpVGhlsIreORbi5tY3CyKzzTkLryF19YvGudJGG+tb/DZpJEY23E4bnUToLxxOB9P2do8/1oLVSoNmv1XZbWV8/wAUkYI2z+F8edLrit2hA9xaUHuYpodv7Ux0HriPLUUhLx6reb8MsJ0kHyLKPBIPo4YbmoGXlC5M8kjTpJqjQq5UqerGNOp0GUYSRkxvgKNIA01sJ7QoSCRb3OFIBOmLuzmMAZl3PUBXA81b0OPKe0SBhJoilJjByGaBBkKzY1PMF+VSSewFB6/1NAEgaU9Jo3jwBkhQ2u3YFicPCS4VgBtoz8oqvcF5cS5leZJGTWR1GmWJ+pI2HMQjZAAi5Ukj8TPjG5NlXjcl+qrZkwI6hmndVJwQPDEj/Oe4LkFRg41ZyN3hfJ1pAwcRCSUNr6spMj6jjLAvnQTgbLgfSgqsvtAnhyVtJLuBCyGWCFkA6ZZThWZsgMMeXnWvc+0GxvGtvHcxXGr4Sw9Nm1ONOlgcjceTD+/FXqXli0Yu3u8YZ86nVdLHV3OpMMCcDfOdq0rXlK3WaORZJG6Ll0jZw6qSpXPiBc4BJGW2O9BE2F7dLkyS3DIcjTcwWafTss0bY+pGDWe44lf6P2WFX9Bog07/AFW9/wAqzcxcnC6uWmdbWRTCsemeAuw0lydLBxoB1ehOfPyqnXvslERLWxnjUnLR29xpzv2HVA7D1egn5uN8QiGZkjthgDWbV5V7gAE29w2ndtgcDuc1Jycwqm0nE7FWxjGkA528mnz5jb6ioyLgF2nCobdOt1euGlHXUS9MysxAkyVDBdGcHsGAzneJ45yjxcSJLZXTYVTqSeVZST/LrhC5x/F5gHIoJlrq8fU0Ul9cKQMCOG0gXDZ8StcgMfLt9PrURcXaoOnc9ZGY5VrziiRgjIyB7rLk4H8vfG9bltyxxS4tP227Z5mlVuj4IlChsMrva+Jsp4sK2MgD1NeZfY1YyDEmoHyMWE8vMtqZvuTmgkuHcvNGhKx29xGTkfGn1AfR5Xk1H81H2qR4Vxy1hVUaL3M7LpdVCZbxYEiExHLMfxbsT5mtfl/kGC1s5rLqSyQzEk6mAK5AB0lRtuM/etLlL2bWvDJZpVld45Iyhjl06AuQxLbYbsNz2GaCy8U5et7g63jAkxtKhKSDcHZ0IbGQDjODjfNRPB+YpIg8N3HKXt36bzqgKuCCY5SqHUNS4yQukNqG2MCIt+ceHcO6iLdtLCcSRRqryBM51BZMaSmdwpbbfGxAqJT2ucKW5kuM3BZ4kiI6a4xGXIOdWT85oOp2l2kqh43V1PZlII/UVmrkz+0jg8snUWWe0lI/fJEw/J1UOsnb8Stjyx3qesuctUYMd3aSlz8HriW1MgGAfnU6jnO6rjywKC90qD4Fx5ppGhkiMcqIHyrCSNwdso6/zZGlgrY3xU5QKUpQKUpQRfNX+xXX/LSf4Gpyuv7HbfWCMn/2LW1xWFXglR8hGjZWIBJwVIOANycVyCxe6ljj6F7NIIo0DLaTRyIdIVSpXEU8eQO+ltOfOg6HygPj8S/57/4Lap68sY5lKyxpIpGCHUMCD5EEdqo/sx4mM3qzuEnN3qMbsdYHShVSdeGOdPcjeugUEBJyfbZ1RiWBsYBgmljA+yK2j/prVn5YlEscyXCySRZEZuIVYorBQwUw9PvpG7A43x3q00oKdzJazTLontTIF6miS2kUlNUTR6jHKUy2JHAUFhsK0+UzBZ3F48s+g3UqMizo0TbIBj4gAc5z8uRt9avteJIwwwwBHoRn+tBzDnyGU8P4g3T+F1JWVgV8SsIcPsd1zrXPfwjbG9XXkeHRw60UeVug/wCkV9uOU7RlZRCIgysjdEtHkP8AMCIyA2fqDWNODXMICwXZKKqqqTxI4UL6GPQxONtyaDnHMQkEcKFiSi2Y/wDO11MGO3mdC/pXZZBt2zjeqw/BCj9RrWObQE0aZDkdIyMhCyjGsNIxyX9O2Kkn48qgmWKeLBx4o2Yb9jqi1rj65oOaXtpHfHh8VyuRcPEZUBYA4iunxlcEYY+vpW/xP2V2VoEuLUzJOk0XTPUyAzSxqMgjcb164TwiU3ttKzRIkEgZ16gwdVvp8GcFtLsRkgd6vPNL4gUjf9otz9/jw0HN+JxyXPF4rZbmW3E1s9wHizq1daTSMknbQg+g07fMan+F8Ou+H8QgWS+lure6DxBZcFlkRDIG7YxpRhtjcjv5QHAR1OZRqz8Gx8G/bJH+cjH866BzAhN3w/HlNIT/AGMo/wA6CnX3K7TRocs7mOWQqmwxr8ICggM6xl0UnPjlZvtT7qzMMcyvJAbWKKYsURA2VkGkagD+8uAsYGPktx6muwcF3aEZwTbv/jWuZ80WASe6jjKtK0HU6TFDGyqxiQscH4jKGABOS9wDtjIDTFtm3K48RQlXACMhdGcudJU6lh13DLsC00a4BGKsHJB4tJaJPDfwzRkMHS6ibXEybMmVYMSCPxHtg+dRfGELLKItOtVYjTpYllcA4xqbVPdhIAuR8O3OMADM/wCza5xKVwiRTqUYDKtJcR5e4kwwzgs7xjcgCHHYCgrnEOOPeLpu+IzoWYL0LRIIwG76ctMXbOMgk4+1fOKch2sFml5HfXzJInUBVlBYaGk1HURjCKxx3OMdzVS5p4WtlxCC4kiDW4mCSq2lhqhbS6OBnJaMJLuNxINtjXWlRTwqZAAwsrhiC2VXpK4k8IX8Pu0mkDzoKnyDzBxGIa4JRxSzHhK6gs8eMDASQhs4/CCwOO4Oa6KvPsDgLFDdSTntD7vKrZ32LOojAGNzqx96/NFwpsrxR4vhShtQyCyqw+w2wRt9a6l7XuLXA6ssUsigOiLpJUrG8ULbFMZVnL5JycgAYFBL8al5hlkka2ubNCoB90iaNnAOO5miwTvudQG231nOXOaOIxRBOI2MhmGweBoG1992VZfh9tz8vft2qhexHmaSe/WKd9bCCXplsZ3MRKDA/kZvyJqE525oureZOnKoaSF2fwRMfHdXTqPGh0nQynbFB2lLW/uss94toPKG3WKRgD/vHlVgW/4AAMkZbvXuJeIQ/u5ob9fPqaYpAfo0S6GHbYqD33PauZcjWBNqbhmMj3d3CrsxBz042lYYG23bfvuKx8t8xvIzW8sVorGCZUMMAjZZIghViQcbjPygb4oOnLwq+beXihilPiMcUNvoXPYL1Y2cjG2WO5327VEc1Q3fR1XUkTpDLCqdEuvUaWaJNUqHIAVWI0ZYMSTtsBTvaDzi9txC6ieG3ljDR9Prx6wCY7fWe+RpznA23PnUjwi8S6sHn0wxBYjJP0E0KTbXIdDpGSfhpnue5oLtBBw2GWTpW3VmjbxssEkrBmwcdQqf4vl1bb9q2p7+3ljXpWwuBLHrC6I1GCcAOZSoU6ttPzZB22rg/O/MF7HxS4hjmlCC51pErEKQdLjYdwRg71dufb97a0ugCC4uElTPYKZop8bY/HIPyJoJjiXAeDSpqlsEiddOpUZYgqsjSCTXHIsbR6VfxZO6kVl9nnLdva3MqRySujRHTFOVPT0SEMAFJU90OoeRB86iLMm9sbaU7arUCQ4GS3UkiGPtrkwOwBr37NeNRye5zA+IlbKUtkkv7uDsSPM20Z74yTQdXtbSOIERoqAksQoAGWOSdvMkkk1mpSgUpSgUpSgVD8Y5Xtbr97CpbGA65Rx9nQhh9s4qYpQcZ9pfsvfom4tJJ5XU9SRJHMjPsBrUnfUFAGPMAelVTgL8VgnjhNxcxZcp4nLIrthEDK4Zf3hQYx2kXOK/SNYZ7VHADorAMGGoA4ZSCrb+YIBB9QKDj/Aue+IqkJndZGaQGRRASyxyRgxNlGVFJkWRMNvnerNw32oRaoYryCW3nlLKFA6gDKxQqQnjB1Dbw7gg5rxxu89zbiKzW8s3vY1QskTyKw6ax9B+mMoFYM2+BiRiN+8Rd8DGhbx1kSWSe0tYXbCsqK8Ke8aSCUZjrOlvwldQ7ig6Jw/mW0mCmOeM6kEignSSrdmw2Dg7+XlUsDXFucOWRE4ghd5lja3RIWWN8x6pXeAEgElRH1Rk50kjtX3/AENPb5EJuY5IlvYwUeQB3TTLa7Z0uDGSO2MrjyoO0UrlVjzjeRmJWlWbXfx2hLxgNiaKORHPT0juzLjHYD85Kx9p2A/vFpKhjTU5iZHAAleAnBZWx1EYbAnGD50HQ6VAwc5WTMU66o4kaPRKGjbUoBYASAE4BB29RU3HIGAKkEHsQcg/pQfJIFb5lU523AP9ajJOXIdQaPXCR/uXZFOxAyoOg4zkEjuB6VL0oK+eASJI80MydZ1C65IImOB2BaMIxGPImvckd11Edo4n0EgaHIJD6QW0uuARuca9xU7SgrHK3DkmtoHmUSSR9RNRyAfiHV4QcFSyghTnGF8xUX7SrG3js9GFhSRwmUJTSWYHqHR+FMGUnB+QeWaneSE02ijGPiSn8jLIR/dUZ7T3C2oPT6hDrqXOMoXj6gH8zDCAfz0FEu7dpA3RysjSxPFjK6ZW0+6owIXww26mdwVO8nfw1HcA4i0N3Za1RpYymqTSp0W7aoUbUQG+I8rzsfPqp+V45d5Pa5Cz3TtiSN3CI2ho5pjIsxLRgaysZSJWJOykYArf4zyFarBctBBH1jbBYsgeFoQTGQTuu4TOMDwighubuAJdrNFdRmOR5o5GlhkhcZRQmpUldXTKYBAU9h3xWb2a2LWcFxFcdeXVKUjZYpGDxIoVGBVO+nw7/wAIHpVnlgS6t0niFtqmjRmkliDhlIBwd1JGCRuds1DWPCJYJw8NtYFUBC9CeWEnIPeJUMXcnuT69+wVLjPI4vehi0vA0LfELiBBKvhzgvKGBOnPlgs1bPM/Ls0ttoaF4ooYOmy9WN5tAz0WKglTGmSCxbVgZ3IrrqE4GRg43HpVD5zkkF3GB05MASRiIFbmNRhXZc5S5jJJ1R+Hwnse9Byv2c8vXFhxW1luUEa9TQh1A9XrRyorRkZV1GxOD2IqB5l4DeTXzqbaUF3VE8D40nCoc4wAQMn86/RsHLqwoTbTSxIcuseVKKSM+ESxu0S53wvbJ2qqR81SyaUS+sC7HBAvh/0/see3rQY+AcNMPCuHRlcN71IWwMd1uzn6jGAD5gCuNcmTNccTtwTjqzAHzxqILef0xXf+M2Js1ilS8i0IAFivHAjJKmMFJEXWjaHI7MGzuMnUNbg/I6QFbu0Wzin0fMBJKnc68OXGMjw6woPfbcig4z7XZWa/mJLY68gGRsNOhTg+fYfarb//AD1F1RxCJt1aJFwdwNXVzsdqlubuWYOJTwyyo9u4yZlhMUwk+UDSUlypIUblB337Va/Z9y3a8PZkt4rrXIPHLKrBTp+XvgDucYHrmg5Fz3Zut5YXYJkNxFEruB80sWIpcKBgHAGw9DW37RbhzYpq31NHg53x0bcNq/8AViYV1zlPgaG1RHL/AALm5A0SOobM8wydBBOx2FeObeXbZ4LezECaZplhyMBlRNUrkMfFnEZ3zklsmgoHsmMs1mbcA5jEM0fiwWj95Zmwc/yMMfXHnX3kHhU0bJG8LxqeLiZWZcBlEVzsAdxjQD27MK6Hw7ksWk6zWrqoEIg0SICFQEthOmUwS51MWDEkVt3Ftes6MUs2MbFkYmXKkqykjw+akjGfP6UFipUHcQcQbGia2jO2QYZH++D1V8/p5VhsuJ3IvFtZBFKBAZJZIwyaMnEeVYtnXh8b/hNBYqUpQKUpQKUpQKUpQKwX1mk0bRyqHRxhlbsf/wB3zWelBXeAcmW1pIZUMryn8csruckAMRqOMkBQT38I9KsWKUoNWTh0LHLRRk6lfJRSdSfI3b5l8j5eVRnFOVLeaOVNAj6sTxEoAMa21lsdiwk8e/mTnvU7SgqT8mgTLKrgkXpuTqXyaBYZEH306h2AyO+N6Xd8tXFnaaY06Zht7kmaM6HAjmQxMXjIJZoNff0NdhoRQc0PGL2G6kgWSWTRdadBhMuITAHQ61A8ZfK+N8jINSNnz1KGiSW2yZEiY9NsFTMzx6CsoXdZI3B8Q2we5xW7w2/WyM0c0U+t7h5BIkLOJdZJU5iBwVQLH4sfKKhbi2Mt7ALiGRIpblnIOkIH6cbRQvudWTCZWI8OtwmWy1BZbDnazm0BJGy6LIAY5Plf5STpwM9hnudqkrbjltIMrPGd8fMBvnHmfXauf8c5bt4ropZ5tnY26kREhS3XD6dHbKxhpDg7BQdh3xcT4IbWeN7p7aRZJFjVbgK+V97mkYIHBwwhmUDG40Y9KC6cEu0tbfRcyxRuryEgyLsC7svn/CRtWafjdrKqYJmVmVl6aSOMowZTlFIADKDk7bVCcD4VII2lswLdHkdhbSpoGoMULZwxRSFDABfT1NbrcRvoR47fq4J+TTuMbYIbPf1T9KDc5LhZLYo51MtxOO+duvLpH5Lipwiudycx+5MV0lWupRcOjnU1uZVAKsBhAMoz519tRxtvEz873Rnt1QNrfx6HIAAKsEWQKoWPKZnOXchVGwOKC8cBWO44eE6UcigPF0pQNBaJ2TSwKnC6076TjGcVXzw5YiBJwOzAJxqhe2BP0QOkZLfTIqh30E8iyOoDXc8kbhgHjwhYBNGg+CWch5D6RAk4yKsHBOIS3KBp2gubZbxbWATwCcmQqAWDsykIGzhiGYjzNB1ThdkkMSxxqUQDZSSSM74yxJ7ntnaqz7RLKRljlCGWKE6nEeVnj7fGhdd9SjOU/ECfTBqQ45xO8foWUkMEccfxGSPSsWnIcAkMSuQUXwqSQx2UAnR4rxOIrgsFZlTpXRWUvlo43jdHkIlaVgwHidY4wGJ1diHWuF8UjuINdtKk3h2OrYnG2rAyufPbP0qHj/0pka7fhxXO+Jp8488Zt8ZqvcO9pttNay9W2nIij0XBXpaC2ApVX6qly5JCgYY+gpbXnDISGWO5t8K0rNHMzYWHSz6xBO50gkKQRgnaguHNKN7vlTKrKRgQRxyOc7aFEqlcHIGTj7is3LC/syfCaHJYlHjSNgSzElljJQE98g75z51hvri2u7dcXWiOQgrJDN0yfPAZSCPLIqA/15hixDAr3CR5j68soVXZBqKB3yZXCjUTjHq1BE87XNv7y+qfhBdMARXcA1rsNjJqJGT4hhOxH3rb5Gsy06zRpw/QAQ72t1cOdwceAoEIzjv27jcVMji5v49FqyW9wpV5IrmISHQflYBJArKQQwdWYeWxzjdsLJLQPNMLVX04MscQiLAAkgksfTOM+VB45AmZ7JXf5mmnY/nPKf6U4ppfiVmmTqiimnx5EYSL9fimtDkbjVrHYW/xlUMAxLZADTEvoJO2cvjvvUhwcdW+u5hnSgjtl3BBKAu5X08UgU/VPpQWGlKUCq7yWgZJ7jVrae6lbV/LG7RRAb9giL6Z3J3OTv8AMfExbW8kvdgNKKMZZ2OlFGdsliBvX3lzhvu1rDBsTHGFYgY1Njxtjy1NlvzoJKlKUClKUClKUClKUClKUClKUClKUClKUCtXiPD4rhDHNGsiH8LDPbsR6Eeo3rapQRfDOXra3YtDCiue74y5zjbW2WxsNs42qQngVwVdVZT3DAEfoayUoIYcswL+66kPi1YilkQZ/wCENpP6V4uOF3WCsd6QGJyZIkdlB8kKlQCBnBYN9c1OUoKFLyNJJITK0bo8gkkJz4yzEy7DA/dJFANtlaTfxEVuDkVGRtb+OXPVZRjUHkjaRdsDSY0WHBGyjzyc3GlBTuIck69ZWQBpZmLkjBVH0owQ4JDiBeipyNIdyMZxWlf8CntpcW8Jlha594iC6MRu0TRESB2HgVysqsm+zDGQCb9Sg5nwLg1zYW81mqTSSS3Jc3CInxEfTqOS4EcncZbIXOQG7VlueRZJZJwQq9WEF2O6kgaYrZcYYQRhFZ+xkJGTjIro9KDkl1yS4KwpHJHbxaygjG4SMBXcYzqubhsgMfkjzjfYxt5yrMInhRGHxo1mMS/i09VUTbeGBMYzs8rZIUjfttKDlfLXArFLCe5uYIzKrTIVlRHaMozqqAAEGVsBjjLMz+e1QZteleYjjYxWkqyDAyqoGjaYeLaFUd5c6ctIy74CmusXvLcEkhk+IjswZjFI6ayAACwQgMwAA1d8edbdnwmGLPTjVcoEO3dV1EAk9xlmO/csT50HLeIcMFvMQRqlyzrJssasQztdHSQ4JhVgFHhEiEAYOaiuF3t+XiaOTRiMvJPONeIYw46jliWAzkas5kIIUhFyeqWXJ1rFN1kVwdJRUMjmNAQQdCE6U2Ldv4m9a9Tcp27ahpIRpo5WQHCt0UVY0I/gGhW0jzFBSpueZlUK8XURlUlZgGBidtCyymNdURkONMZjYtqGw3xopzfE4WOPhYVFldFR/OTBbAXHgCkFpMg6FGMb6avD8njTqEjNcCSSbqP2MrgqjsB36SnSg7KAMdq8LyHCF0CSTRoWIqdJzGGLyJkjPxXOZD3fAz2oOZQXjLHIRbiRZImuNZjQqFdiHuJAzBo4gAehGpGoLqJ9JG0v7uJNKXNzBAscbEykSSRJ5ag6tquZhjRApwgI+ldOm5bjZZVLygTNqk0sBq2UAZAzgKoGPQVpLyJaalZhK+JGmKvK7K0jY+IwJwXXcA+WTQVnlziFw1wyyWrzRxyJI+qZ5Xt8qRGuJDpM+5dwnyq4GCQK6Jw2/jnjWWJg8bjII+hwfsQQQR6ioiLkmwXH7Mhw2rxZbLHcsdRIYk+ZqcghVFVEUKigKqqAAANgABsABtigyUpSgUpSgUpSgUpSgUpSgUpSgUpSgUpSgUpSgUpSgUpSgUpSgUpSgUpSgUpSgUpSgUpSgUpSgUpSgUpSgUpSgUpSg//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Little Rock- School Integr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990600"/>
            <a:ext cx="8458200" cy="5562600"/>
          </a:xfrm>
          <a:prstGeom prst="rect">
            <a:avLst/>
          </a:prstGeom>
        </p:spPr>
      </p:pic>
      <p:sp>
        <p:nvSpPr>
          <p:cNvPr id="3" name="TextBox 2"/>
          <p:cNvSpPr txBox="1"/>
          <p:nvPr/>
        </p:nvSpPr>
        <p:spPr>
          <a:xfrm>
            <a:off x="7162800" y="228600"/>
            <a:ext cx="722185" cy="369332"/>
          </a:xfrm>
          <a:prstGeom prst="rect">
            <a:avLst/>
          </a:prstGeom>
          <a:noFill/>
        </p:spPr>
        <p:txBody>
          <a:bodyPr wrap="none" rtlCol="0">
            <a:spAutoFit/>
          </a:bodyPr>
          <a:lstStyle/>
          <a:p>
            <a:r>
              <a:rPr lang="en-US" b="1" dirty="0" smtClean="0">
                <a:solidFill>
                  <a:schemeClr val="bg1"/>
                </a:solidFill>
              </a:rPr>
              <a:t>6 min</a:t>
            </a:r>
            <a:endParaRPr lang="en-US" b="1" dirty="0">
              <a:solidFill>
                <a:schemeClr val="bg1"/>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par>
                          <p:cTn id="11" fill="hold">
                            <p:stCondLst>
                              <p:cond delay="2600"/>
                            </p:stCondLst>
                            <p:childTnLst>
                              <p:par>
                                <p:cTn id="12" presetID="5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par>
                          <p:cTn id="22" fill="hold">
                            <p:stCondLst>
                              <p:cond delay="3600"/>
                            </p:stCondLst>
                            <p:childTnLst>
                              <p:par>
                                <p:cTn id="23" presetID="1" presetClass="mediacall" presetSubtype="0" fill="hold" nodeType="afterEffect">
                                  <p:stCondLst>
                                    <p:cond delay="2000"/>
                                  </p:stCondLst>
                                  <p:childTnLst>
                                    <p:cmd type="call" cmd="playFrom(0.0)">
                                      <p:cBhvr>
                                        <p:cTn id="24" dur="345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5" fill="hold"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229600" cy="258762"/>
          </a:xfrm>
        </p:spPr>
        <p:txBody>
          <a:bodyPr>
            <a:normAutofit fontScale="90000"/>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Final Draft: Student Examples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3673" r="-4587"/>
          <a:stretch/>
        </p:blipFill>
        <p:spPr>
          <a:xfrm>
            <a:off x="762000" y="685800"/>
            <a:ext cx="7620000" cy="59436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600" y="685800"/>
            <a:ext cx="7543800" cy="58674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600" y="685800"/>
            <a:ext cx="7467600" cy="60198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0600" y="685800"/>
            <a:ext cx="7543800" cy="60198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600" y="685800"/>
            <a:ext cx="7696200" cy="6019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195535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2000" fill="hold"/>
                                        <p:tgtEl>
                                          <p:spTgt spid="7"/>
                                        </p:tgtEl>
                                        <p:attrNameLst>
                                          <p:attrName>ppt_w</p:attrName>
                                        </p:attrNameLst>
                                      </p:cBhvr>
                                      <p:tavLst>
                                        <p:tav tm="0">
                                          <p:val>
                                            <p:fltVal val="0"/>
                                          </p:val>
                                        </p:tav>
                                        <p:tav tm="100000">
                                          <p:val>
                                            <p:strVal val="#ppt_w"/>
                                          </p:val>
                                        </p:tav>
                                      </p:tavLst>
                                    </p:anim>
                                    <p:anim calcmode="lin" valueType="num">
                                      <p:cBhvr>
                                        <p:cTn id="28" dur="2000" fill="hold"/>
                                        <p:tgtEl>
                                          <p:spTgt spid="7"/>
                                        </p:tgtEl>
                                        <p:attrNameLst>
                                          <p:attrName>ppt_h</p:attrName>
                                        </p:attrNameLst>
                                      </p:cBhvr>
                                      <p:tavLst>
                                        <p:tav tm="0">
                                          <p:val>
                                            <p:fltVal val="0"/>
                                          </p:val>
                                        </p:tav>
                                        <p:tav tm="100000">
                                          <p:val>
                                            <p:strVal val="#ppt_h"/>
                                          </p:val>
                                        </p:tav>
                                      </p:tavLst>
                                    </p:anim>
                                    <p:anim calcmode="lin" valueType="num">
                                      <p:cBhvr>
                                        <p:cTn id="29" dur="2000" fill="hold"/>
                                        <p:tgtEl>
                                          <p:spTgt spid="7"/>
                                        </p:tgtEl>
                                        <p:attrNameLst>
                                          <p:attrName>style.rotation</p:attrName>
                                        </p:attrNameLst>
                                      </p:cBhvr>
                                      <p:tavLst>
                                        <p:tav tm="0">
                                          <p:val>
                                            <p:fltVal val="90"/>
                                          </p:val>
                                        </p:tav>
                                        <p:tav tm="100000">
                                          <p:val>
                                            <p:fltVal val="0"/>
                                          </p:val>
                                        </p:tav>
                                      </p:tavLst>
                                    </p:anim>
                                    <p:animEffect transition="in" filter="fade">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304800" y="2895600"/>
            <a:ext cx="8458200" cy="762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16200000">
            <a:off x="333107" y="2257694"/>
            <a:ext cx="769921"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smtClean="0"/>
              <a:t>1860</a:t>
            </a:r>
            <a:endParaRPr lang="en-US" dirty="0"/>
          </a:p>
        </p:txBody>
      </p:sp>
      <p:sp>
        <p:nvSpPr>
          <p:cNvPr id="13" name="TextBox 12"/>
          <p:cNvSpPr txBox="1"/>
          <p:nvPr/>
        </p:nvSpPr>
        <p:spPr>
          <a:xfrm rot="16200000">
            <a:off x="3152506" y="2257694"/>
            <a:ext cx="769921"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smtClean="0"/>
              <a:t>1950</a:t>
            </a:r>
            <a:endParaRPr lang="en-US" dirty="0"/>
          </a:p>
        </p:txBody>
      </p:sp>
      <p:sp>
        <p:nvSpPr>
          <p:cNvPr id="14" name="TextBox 13"/>
          <p:cNvSpPr txBox="1"/>
          <p:nvPr/>
        </p:nvSpPr>
        <p:spPr>
          <a:xfrm rot="16200000">
            <a:off x="6352906" y="2333894"/>
            <a:ext cx="769921"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smtClean="0"/>
              <a:t>1960</a:t>
            </a:r>
            <a:endParaRPr lang="en-US" dirty="0"/>
          </a:p>
        </p:txBody>
      </p:sp>
      <p:sp>
        <p:nvSpPr>
          <p:cNvPr id="16" name="TextBox 15"/>
          <p:cNvSpPr txBox="1"/>
          <p:nvPr/>
        </p:nvSpPr>
        <p:spPr>
          <a:xfrm rot="16200000">
            <a:off x="3663233" y="2280367"/>
            <a:ext cx="81526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1954</a:t>
            </a:r>
            <a:endParaRPr lang="en-US" dirty="0"/>
          </a:p>
        </p:txBody>
      </p:sp>
      <p:sp>
        <p:nvSpPr>
          <p:cNvPr id="17" name="Rectangle 16"/>
          <p:cNvSpPr/>
          <p:nvPr/>
        </p:nvSpPr>
        <p:spPr>
          <a:xfrm>
            <a:off x="2895600" y="3200400"/>
            <a:ext cx="3124200" cy="209288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b="1" dirty="0" smtClean="0"/>
              <a:t>The </a:t>
            </a:r>
            <a:r>
              <a:rPr lang="en-US" sz="1600" b="1" dirty="0" smtClean="0">
                <a:hlinkClick r:id="rId2"/>
              </a:rPr>
              <a:t>Supreme Court</a:t>
            </a:r>
            <a:r>
              <a:rPr lang="en-US" sz="1600" b="1" dirty="0" smtClean="0"/>
              <a:t> rules on the landmark case </a:t>
            </a:r>
            <a:r>
              <a:rPr lang="en-US" sz="1600" b="1" i="1" dirty="0" smtClean="0">
                <a:hlinkClick r:id="rId3"/>
              </a:rPr>
              <a:t>Brown</a:t>
            </a:r>
            <a:r>
              <a:rPr lang="en-US" sz="1600" b="1" dirty="0" smtClean="0">
                <a:hlinkClick r:id="rId3"/>
              </a:rPr>
              <a:t> v. </a:t>
            </a:r>
            <a:r>
              <a:rPr lang="en-US" sz="1600" b="1" i="1" dirty="0" smtClean="0">
                <a:hlinkClick r:id="rId3"/>
              </a:rPr>
              <a:t>Board of Education of Topeka, Kans.</a:t>
            </a:r>
            <a:r>
              <a:rPr lang="en-US" sz="1600" b="1" dirty="0" smtClean="0"/>
              <a:t>, unanimously agreeing that segregation in public schools is </a:t>
            </a:r>
            <a:r>
              <a:rPr lang="en-US" b="1" dirty="0" smtClean="0"/>
              <a:t>unconstitutional</a:t>
            </a:r>
            <a:r>
              <a:rPr lang="en-US" sz="1600" b="1" dirty="0" smtClean="0"/>
              <a:t>. The ruling paves the way for large-scale desegregation.</a:t>
            </a:r>
            <a:endParaRPr lang="en-US" dirty="0"/>
          </a:p>
        </p:txBody>
      </p:sp>
      <p:cxnSp>
        <p:nvCxnSpPr>
          <p:cNvPr id="19" name="Elbow Connector 18"/>
          <p:cNvCxnSpPr>
            <a:stCxn id="17" idx="0"/>
            <a:endCxn id="16" idx="1"/>
          </p:cNvCxnSpPr>
          <p:nvPr/>
        </p:nvCxnSpPr>
        <p:spPr>
          <a:xfrm rot="16200000" flipV="1">
            <a:off x="4100418" y="2843117"/>
            <a:ext cx="327733" cy="386833"/>
          </a:xfrm>
          <a:prstGeom prst="bentConnector3">
            <a:avLst>
              <a:gd name="adj1" fmla="val 50000"/>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36194" name="Picture 2" descr="Thurgood Marshall"/>
          <p:cNvPicPr>
            <a:picLocks noChangeAspect="1" noChangeArrowheads="1"/>
          </p:cNvPicPr>
          <p:nvPr/>
        </p:nvPicPr>
        <p:blipFill>
          <a:blip r:embed="rId4" cstate="print"/>
          <a:srcRect/>
          <a:stretch>
            <a:fillRect/>
          </a:stretch>
        </p:blipFill>
        <p:spPr bwMode="auto">
          <a:xfrm>
            <a:off x="4800600" y="5029200"/>
            <a:ext cx="1371600" cy="1219200"/>
          </a:xfrm>
          <a:prstGeom prst="rect">
            <a:avLst/>
          </a:prstGeom>
          <a:noFill/>
        </p:spPr>
      </p:pic>
      <p:sp>
        <p:nvSpPr>
          <p:cNvPr id="21" name="Rectangle 20"/>
          <p:cNvSpPr/>
          <p:nvPr/>
        </p:nvSpPr>
        <p:spPr>
          <a:xfrm>
            <a:off x="4735839" y="6248400"/>
            <a:ext cx="1527431" cy="461665"/>
          </a:xfrm>
          <a:prstGeom prst="rect">
            <a:avLst/>
          </a:prstGeom>
        </p:spPr>
        <p:txBody>
          <a:bodyPr wrap="none">
            <a:spAutoFit/>
          </a:bodyPr>
          <a:lstStyle/>
          <a:p>
            <a:pPr algn="ctr"/>
            <a:r>
              <a:rPr lang="en-US" sz="1200" b="1" dirty="0" smtClean="0"/>
              <a:t>Marshall, </a:t>
            </a:r>
            <a:r>
              <a:rPr lang="en-US" sz="1200" b="1" dirty="0" err="1" smtClean="0"/>
              <a:t>Thurgood</a:t>
            </a:r>
            <a:r>
              <a:rPr lang="en-US" sz="1200" b="1" dirty="0" smtClean="0"/>
              <a:t>, </a:t>
            </a:r>
          </a:p>
          <a:p>
            <a:r>
              <a:rPr lang="en-US" sz="1200" b="1" dirty="0" smtClean="0"/>
              <a:t>1908–93, U.S. lawyer</a:t>
            </a:r>
            <a:endParaRPr lang="en-US" sz="1200" b="1" dirty="0"/>
          </a:p>
        </p:txBody>
      </p:sp>
      <p:sp>
        <p:nvSpPr>
          <p:cNvPr id="26" name="Rectangle 25"/>
          <p:cNvSpPr/>
          <p:nvPr/>
        </p:nvSpPr>
        <p:spPr>
          <a:xfrm>
            <a:off x="381000" y="3124200"/>
            <a:ext cx="2057400"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t>The Jim Crow laws were </a:t>
            </a:r>
            <a:r>
              <a:rPr lang="en-US" b="1" dirty="0" smtClean="0">
                <a:hlinkClick r:id="rId5" tooltip="Racial segregation in the United States"/>
              </a:rPr>
              <a:t>racial segregation</a:t>
            </a:r>
            <a:r>
              <a:rPr lang="en-US" b="1" dirty="0" smtClean="0"/>
              <a:t> laws enacted between </a:t>
            </a:r>
            <a:r>
              <a:rPr lang="en-US" b="1" u="sng" dirty="0" smtClean="0"/>
              <a:t>1876 and 1965 </a:t>
            </a:r>
            <a:r>
              <a:rPr lang="en-US" b="1" dirty="0" smtClean="0"/>
              <a:t>in the United States at the state and local level</a:t>
            </a:r>
            <a:endParaRPr lang="en-US" b="1" dirty="0"/>
          </a:p>
        </p:txBody>
      </p:sp>
      <p:sp>
        <p:nvSpPr>
          <p:cNvPr id="28" name="TextBox 27"/>
          <p:cNvSpPr txBox="1"/>
          <p:nvPr/>
        </p:nvSpPr>
        <p:spPr>
          <a:xfrm rot="16200000">
            <a:off x="1095106" y="2257696"/>
            <a:ext cx="769921"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1876</a:t>
            </a:r>
            <a:endParaRPr lang="en-US" dirty="0"/>
          </a:p>
        </p:txBody>
      </p:sp>
      <p:sp>
        <p:nvSpPr>
          <p:cNvPr id="29" name="TextBox 28"/>
          <p:cNvSpPr txBox="1"/>
          <p:nvPr/>
        </p:nvSpPr>
        <p:spPr>
          <a:xfrm rot="16200000">
            <a:off x="7686406" y="2371994"/>
            <a:ext cx="693721"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1965</a:t>
            </a:r>
            <a:endParaRPr lang="en-US" dirty="0"/>
          </a:p>
        </p:txBody>
      </p:sp>
      <p:sp>
        <p:nvSpPr>
          <p:cNvPr id="35" name="Right Arrow 34"/>
          <p:cNvSpPr/>
          <p:nvPr/>
        </p:nvSpPr>
        <p:spPr>
          <a:xfrm>
            <a:off x="1447800" y="1143000"/>
            <a:ext cx="6400800" cy="1219200"/>
          </a:xfrm>
          <a:prstGeom prst="rightArrow">
            <a:avLst/>
          </a:prstGeom>
          <a:solidFill>
            <a:schemeClr val="accent6">
              <a:alpha val="26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smtClean="0">
                <a:solidFill>
                  <a:schemeClr val="bg1"/>
                </a:solidFill>
                <a:effectLst>
                  <a:outerShdw blurRad="38100" dist="38100" dir="2700000" algn="tl">
                    <a:srgbClr val="000000">
                      <a:alpha val="43137"/>
                    </a:srgbClr>
                  </a:outerShdw>
                </a:effectLst>
              </a:rPr>
              <a:t>Jim Crow Law in effect….</a:t>
            </a:r>
            <a:endParaRPr lang="en-US" sz="2400" b="1" dirty="0">
              <a:solidFill>
                <a:schemeClr val="bg1"/>
              </a:solidFill>
              <a:effectLst>
                <a:outerShdw blurRad="38100" dist="38100" dir="2700000" algn="tl">
                  <a:srgbClr val="000000">
                    <a:alpha val="43137"/>
                  </a:srgbClr>
                </a:outerShdw>
              </a:effectLst>
            </a:endParaRPr>
          </a:p>
        </p:txBody>
      </p:sp>
      <p:sp>
        <p:nvSpPr>
          <p:cNvPr id="36" name="Rectangle 35"/>
          <p:cNvSpPr/>
          <p:nvPr/>
        </p:nvSpPr>
        <p:spPr>
          <a:xfrm>
            <a:off x="6324600" y="3200400"/>
            <a:ext cx="23622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hlinkClick r:id="rId6" tooltip="Civil Rights Act of 1964"/>
              </a:rPr>
              <a:t>Civil Rights Act of 1964</a:t>
            </a:r>
            <a:r>
              <a:rPr lang="en-US" b="1" dirty="0" smtClean="0"/>
              <a:t> and the </a:t>
            </a:r>
            <a:r>
              <a:rPr lang="en-US" b="1" dirty="0" smtClean="0">
                <a:hlinkClick r:id="rId7" tooltip="Voting Rights Act of 1965"/>
              </a:rPr>
              <a:t>Voting Rights Act of 1965</a:t>
            </a:r>
            <a:r>
              <a:rPr lang="en-US" b="1" dirty="0" smtClean="0"/>
              <a:t>.</a:t>
            </a:r>
            <a:endParaRPr lang="en-US" b="1" dirty="0"/>
          </a:p>
        </p:txBody>
      </p:sp>
      <p:sp>
        <p:nvSpPr>
          <p:cNvPr id="37" name="TextBox 36"/>
          <p:cNvSpPr txBox="1"/>
          <p:nvPr/>
        </p:nvSpPr>
        <p:spPr>
          <a:xfrm rot="16200000">
            <a:off x="7080767" y="2368034"/>
            <a:ext cx="6858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1964</a:t>
            </a:r>
            <a:endParaRPr lang="en-US" dirty="0"/>
          </a:p>
        </p:txBody>
      </p:sp>
      <p:cxnSp>
        <p:nvCxnSpPr>
          <p:cNvPr id="41" name="Straight Arrow Connector 40"/>
          <p:cNvCxnSpPr/>
          <p:nvPr/>
        </p:nvCxnSpPr>
        <p:spPr>
          <a:xfrm flipV="1">
            <a:off x="1524000" y="2819400"/>
            <a:ext cx="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7467600" y="2895600"/>
            <a:ext cx="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8077200" y="2895600"/>
            <a:ext cx="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4100" name="Picture 4" descr="http://www.nps.gov/nr/travel/civilrights/buildings/prize1.jpg">
            <a:hlinkClick r:id="rId8"/>
          </p:cNvPr>
          <p:cNvPicPr>
            <a:picLocks noChangeAspect="1" noChangeArrowheads="1"/>
          </p:cNvPicPr>
          <p:nvPr/>
        </p:nvPicPr>
        <p:blipFill>
          <a:blip r:embed="rId9" cstate="print"/>
          <a:srcRect/>
          <a:stretch>
            <a:fillRect/>
          </a:stretch>
        </p:blipFill>
        <p:spPr bwMode="auto">
          <a:xfrm>
            <a:off x="6629400" y="4495800"/>
            <a:ext cx="2218429" cy="2076450"/>
          </a:xfrm>
          <a:prstGeom prst="rect">
            <a:avLst/>
          </a:prstGeom>
        </p:spPr>
        <p:style>
          <a:lnRef idx="2">
            <a:schemeClr val="dk1"/>
          </a:lnRef>
          <a:fillRef idx="1">
            <a:schemeClr val="lt1"/>
          </a:fillRef>
          <a:effectRef idx="0">
            <a:schemeClr val="dk1"/>
          </a:effectRef>
          <a:fontRef idx="minor">
            <a:schemeClr val="dk1"/>
          </a:fontRef>
        </p:style>
      </p:pic>
      <p:sp>
        <p:nvSpPr>
          <p:cNvPr id="53" name="TextBox 52"/>
          <p:cNvSpPr txBox="1"/>
          <p:nvPr/>
        </p:nvSpPr>
        <p:spPr>
          <a:xfrm>
            <a:off x="685800" y="381000"/>
            <a:ext cx="8077200"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b="1" dirty="0" smtClean="0"/>
              <a:t>How many years were the Jim Crow Laws in effect?</a:t>
            </a:r>
            <a:endParaRPr lang="en-US" sz="2800" b="1" dirty="0"/>
          </a:p>
        </p:txBody>
      </p:sp>
      <p:pic>
        <p:nvPicPr>
          <p:cNvPr id="3" name="Picture 2"/>
          <p:cNvPicPr>
            <a:picLocks noChangeAspect="1"/>
          </p:cNvPicPr>
          <p:nvPr/>
        </p:nvPicPr>
        <p:blipFill rotWithShape="1">
          <a:blip r:embed="rId10"/>
          <a:srcRect l="2023" t="15428" r="2441" b="20245"/>
          <a:stretch/>
        </p:blipFill>
        <p:spPr>
          <a:xfrm>
            <a:off x="838200" y="5582786"/>
            <a:ext cx="2819400" cy="1151153"/>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38200"/>
          </a:xfrm>
        </p:spPr>
        <p:txBody>
          <a:bodyPr>
            <a:normAutofit/>
          </a:bodyPr>
          <a:lstStyle/>
          <a:p>
            <a:r>
              <a:rPr lang="en-US" dirty="0" smtClean="0">
                <a:ln>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latin typeface="AntiqueOliComReg"/>
                <a:cs typeface="AntiqueOliComReg"/>
              </a:rPr>
              <a:t>Analyzing Political Cartoons</a:t>
            </a:r>
            <a:endParaRPr lang="en-US" dirty="0">
              <a:ln>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latin typeface="AntiqueOliComReg"/>
              <a:cs typeface="AntiqueOliComReg"/>
            </a:endParaRPr>
          </a:p>
        </p:txBody>
      </p:sp>
      <p:graphicFrame>
        <p:nvGraphicFramePr>
          <p:cNvPr id="4" name="Table 3"/>
          <p:cNvGraphicFramePr>
            <a:graphicFrameLocks noGrp="1"/>
          </p:cNvGraphicFramePr>
          <p:nvPr>
            <p:extLst>
              <p:ext uri="{D42A27DB-BD31-4B8C-83A1-F6EECF244321}">
                <p14:modId xmlns:p14="http://schemas.microsoft.com/office/powerpoint/2010/main" val="3776394309"/>
              </p:ext>
            </p:extLst>
          </p:nvPr>
        </p:nvGraphicFramePr>
        <p:xfrm>
          <a:off x="1447800" y="2133600"/>
          <a:ext cx="6400800" cy="3995826"/>
        </p:xfrm>
        <a:graphic>
          <a:graphicData uri="http://schemas.openxmlformats.org/drawingml/2006/table">
            <a:tbl>
              <a:tblPr/>
              <a:tblGrid>
                <a:gridCol w="2973431">
                  <a:extLst>
                    <a:ext uri="{9D8B030D-6E8A-4147-A177-3AD203B41FA5}">
                      <a16:colId xmlns:a16="http://schemas.microsoft.com/office/drawing/2014/main" val="20000"/>
                    </a:ext>
                  </a:extLst>
                </a:gridCol>
                <a:gridCol w="3427369">
                  <a:extLst>
                    <a:ext uri="{9D8B030D-6E8A-4147-A177-3AD203B41FA5}">
                      <a16:colId xmlns:a16="http://schemas.microsoft.com/office/drawing/2014/main" val="20001"/>
                    </a:ext>
                  </a:extLst>
                </a:gridCol>
              </a:tblGrid>
              <a:tr h="1024026">
                <a:tc>
                  <a:txBody>
                    <a:bodyPr/>
                    <a:lstStyle/>
                    <a:p>
                      <a:pPr marL="0" marR="0">
                        <a:lnSpc>
                          <a:spcPct val="115000"/>
                        </a:lnSpc>
                        <a:spcBef>
                          <a:spcPts val="0"/>
                        </a:spcBef>
                        <a:spcAft>
                          <a:spcPts val="0"/>
                        </a:spcAft>
                      </a:pPr>
                      <a:endParaRPr lang="en-US" sz="1100" b="1" dirty="0">
                        <a:solidFill>
                          <a:schemeClr val="bg1"/>
                        </a:solidFill>
                        <a:latin typeface="Calibri"/>
                        <a:ea typeface="Calibri"/>
                        <a:cs typeface="Times New Roman"/>
                      </a:endParaRPr>
                    </a:p>
                    <a:p>
                      <a:pPr marL="0" marR="0">
                        <a:lnSpc>
                          <a:spcPct val="115000"/>
                        </a:lnSpc>
                        <a:spcBef>
                          <a:spcPts val="0"/>
                        </a:spcBef>
                        <a:spcAft>
                          <a:spcPts val="1000"/>
                        </a:spcAft>
                      </a:pPr>
                      <a:r>
                        <a:rPr lang="en-US" sz="2800" b="1" dirty="0">
                          <a:solidFill>
                            <a:schemeClr val="bg1"/>
                          </a:solidFill>
                          <a:latin typeface="Calibri"/>
                          <a:ea typeface="Calibri"/>
                          <a:cs typeface="Times New Roman"/>
                        </a:rPr>
                        <a:t>1. </a:t>
                      </a:r>
                      <a:endParaRPr lang="en-US" sz="1100" b="1" dirty="0">
                        <a:solidFill>
                          <a:schemeClr val="bg1"/>
                        </a:solidFill>
                        <a:latin typeface="Calibri"/>
                        <a:ea typeface="Calibri"/>
                        <a:cs typeface="Times New Roman"/>
                      </a:endParaRPr>
                    </a:p>
                  </a:txBody>
                  <a:tcPr marL="54341" marR="543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15000"/>
                        </a:lnSpc>
                        <a:spcBef>
                          <a:spcPts val="0"/>
                        </a:spcBef>
                        <a:spcAft>
                          <a:spcPts val="0"/>
                        </a:spcAft>
                      </a:pPr>
                      <a:endParaRPr lang="en-US" sz="900" b="1" dirty="0">
                        <a:solidFill>
                          <a:schemeClr val="bg1"/>
                        </a:solidFill>
                        <a:latin typeface="Calibri"/>
                        <a:ea typeface="Calibri"/>
                        <a:cs typeface="Times New Roman"/>
                      </a:endParaRPr>
                    </a:p>
                  </a:txBody>
                  <a:tcPr marL="54341" marR="543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966525">
                <a:tc>
                  <a:txBody>
                    <a:bodyPr/>
                    <a:lstStyle/>
                    <a:p>
                      <a:pPr marL="0" marR="0">
                        <a:lnSpc>
                          <a:spcPct val="115000"/>
                        </a:lnSpc>
                        <a:spcBef>
                          <a:spcPts val="0"/>
                        </a:spcBef>
                        <a:spcAft>
                          <a:spcPts val="0"/>
                        </a:spcAft>
                      </a:pPr>
                      <a:endParaRPr lang="en-US" sz="1100" b="1">
                        <a:solidFill>
                          <a:schemeClr val="bg1"/>
                        </a:solidFill>
                        <a:latin typeface="Calibri"/>
                        <a:ea typeface="Calibri"/>
                        <a:cs typeface="Times New Roman"/>
                      </a:endParaRPr>
                    </a:p>
                    <a:p>
                      <a:pPr marL="0" marR="0">
                        <a:lnSpc>
                          <a:spcPct val="115000"/>
                        </a:lnSpc>
                        <a:spcBef>
                          <a:spcPts val="0"/>
                        </a:spcBef>
                        <a:spcAft>
                          <a:spcPts val="1000"/>
                        </a:spcAft>
                      </a:pPr>
                      <a:r>
                        <a:rPr lang="en-US" sz="2800" b="1">
                          <a:solidFill>
                            <a:schemeClr val="bg1"/>
                          </a:solidFill>
                          <a:latin typeface="Calibri"/>
                          <a:ea typeface="Calibri"/>
                          <a:cs typeface="Times New Roman"/>
                        </a:rPr>
                        <a:t>2. </a:t>
                      </a:r>
                      <a:endParaRPr lang="en-US" sz="1100" b="1">
                        <a:solidFill>
                          <a:schemeClr val="bg1"/>
                        </a:solidFill>
                        <a:latin typeface="Calibri"/>
                        <a:ea typeface="Calibri"/>
                        <a:cs typeface="Times New Roman"/>
                      </a:endParaRPr>
                    </a:p>
                  </a:txBody>
                  <a:tcPr marL="54341" marR="543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15000"/>
                        </a:lnSpc>
                        <a:spcBef>
                          <a:spcPts val="0"/>
                        </a:spcBef>
                        <a:spcAft>
                          <a:spcPts val="0"/>
                        </a:spcAft>
                      </a:pPr>
                      <a:endParaRPr lang="en-US" sz="900" b="1" dirty="0">
                        <a:solidFill>
                          <a:schemeClr val="bg1"/>
                        </a:solidFill>
                        <a:latin typeface="Calibri"/>
                        <a:ea typeface="Calibri"/>
                        <a:cs typeface="Times New Roman"/>
                      </a:endParaRPr>
                    </a:p>
                  </a:txBody>
                  <a:tcPr marL="54341" marR="543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981250">
                <a:tc>
                  <a:txBody>
                    <a:bodyPr/>
                    <a:lstStyle/>
                    <a:p>
                      <a:pPr marL="0" marR="0">
                        <a:lnSpc>
                          <a:spcPct val="115000"/>
                        </a:lnSpc>
                        <a:spcBef>
                          <a:spcPts val="0"/>
                        </a:spcBef>
                        <a:spcAft>
                          <a:spcPts val="0"/>
                        </a:spcAft>
                      </a:pPr>
                      <a:endParaRPr lang="en-US" sz="1100" b="1" dirty="0">
                        <a:solidFill>
                          <a:schemeClr val="bg1"/>
                        </a:solidFill>
                        <a:latin typeface="Calibri"/>
                        <a:ea typeface="Calibri"/>
                        <a:cs typeface="Times New Roman"/>
                      </a:endParaRPr>
                    </a:p>
                    <a:p>
                      <a:pPr marL="0" marR="0">
                        <a:lnSpc>
                          <a:spcPct val="115000"/>
                        </a:lnSpc>
                        <a:spcBef>
                          <a:spcPts val="0"/>
                        </a:spcBef>
                        <a:spcAft>
                          <a:spcPts val="1000"/>
                        </a:spcAft>
                      </a:pPr>
                      <a:r>
                        <a:rPr lang="en-US" sz="2800" b="1" dirty="0">
                          <a:solidFill>
                            <a:schemeClr val="bg1"/>
                          </a:solidFill>
                          <a:latin typeface="Calibri"/>
                          <a:ea typeface="Calibri"/>
                          <a:cs typeface="Times New Roman"/>
                        </a:rPr>
                        <a:t>3. </a:t>
                      </a:r>
                      <a:endParaRPr lang="en-US" sz="1100" b="1" dirty="0">
                        <a:solidFill>
                          <a:schemeClr val="bg1"/>
                        </a:solidFill>
                        <a:latin typeface="Calibri"/>
                        <a:ea typeface="Calibri"/>
                        <a:cs typeface="Times New Roman"/>
                      </a:endParaRPr>
                    </a:p>
                  </a:txBody>
                  <a:tcPr marL="54341" marR="543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4341" marR="543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1024025">
                <a:tc>
                  <a:txBody>
                    <a:bodyPr/>
                    <a:lstStyle/>
                    <a:p>
                      <a:pPr marL="0" marR="0">
                        <a:lnSpc>
                          <a:spcPct val="115000"/>
                        </a:lnSpc>
                        <a:spcBef>
                          <a:spcPts val="0"/>
                        </a:spcBef>
                        <a:spcAft>
                          <a:spcPts val="0"/>
                        </a:spcAft>
                      </a:pPr>
                      <a:endParaRPr lang="en-US" sz="1100" b="1" dirty="0">
                        <a:solidFill>
                          <a:schemeClr val="bg1"/>
                        </a:solidFill>
                        <a:latin typeface="Calibri"/>
                        <a:ea typeface="Calibri"/>
                        <a:cs typeface="Times New Roman"/>
                      </a:endParaRPr>
                    </a:p>
                    <a:p>
                      <a:pPr marL="0" marR="0">
                        <a:lnSpc>
                          <a:spcPct val="115000"/>
                        </a:lnSpc>
                        <a:spcBef>
                          <a:spcPts val="0"/>
                        </a:spcBef>
                        <a:spcAft>
                          <a:spcPts val="1000"/>
                        </a:spcAft>
                      </a:pPr>
                      <a:r>
                        <a:rPr lang="en-US" sz="2800" b="1" dirty="0">
                          <a:solidFill>
                            <a:schemeClr val="bg1"/>
                          </a:solidFill>
                          <a:latin typeface="Calibri"/>
                          <a:ea typeface="Calibri"/>
                          <a:cs typeface="Times New Roman"/>
                        </a:rPr>
                        <a:t>4. </a:t>
                      </a:r>
                      <a:endParaRPr lang="en-US" sz="1100" b="1" dirty="0">
                        <a:solidFill>
                          <a:schemeClr val="bg1"/>
                        </a:solidFill>
                        <a:latin typeface="Calibri"/>
                        <a:ea typeface="Calibri"/>
                        <a:cs typeface="Times New Roman"/>
                      </a:endParaRPr>
                    </a:p>
                  </a:txBody>
                  <a:tcPr marL="54341" marR="543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4341" marR="543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bl>
          </a:graphicData>
        </a:graphic>
      </p:graphicFrame>
      <p:sp>
        <p:nvSpPr>
          <p:cNvPr id="11" name="Rectangle 10"/>
          <p:cNvSpPr/>
          <p:nvPr/>
        </p:nvSpPr>
        <p:spPr>
          <a:xfrm>
            <a:off x="1828800" y="1371600"/>
            <a:ext cx="2667000" cy="769441"/>
          </a:xfrm>
          <a:prstGeom prst="rect">
            <a:avLst/>
          </a:prstGeom>
          <a:noFill/>
        </p:spPr>
        <p:txBody>
          <a:bodyPr wrap="square" lIns="91440" tIns="45720" rIns="91440" bIns="45720">
            <a:spAutoFit/>
          </a:bodyPr>
          <a:lstStyle/>
          <a:p>
            <a:pPr algn="ctr"/>
            <a:r>
              <a:rPr lang="en-US" sz="4400" b="1" cap="none" spc="0" dirty="0" smtClean="0">
                <a:ln w="3175" cmpd="sng">
                  <a:solidFill>
                    <a:schemeClr val="tx1"/>
                  </a:solidFill>
                  <a:prstDash val="solid"/>
                </a:ln>
                <a:solidFill>
                  <a:srgbClr val="000000"/>
                </a:solidFill>
                <a:effectLst/>
              </a:rPr>
              <a:t>FOR</a:t>
            </a:r>
            <a:r>
              <a:rPr lang="en-U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2" name="Rectangle 11"/>
          <p:cNvSpPr/>
          <p:nvPr/>
        </p:nvSpPr>
        <p:spPr>
          <a:xfrm>
            <a:off x="3886200" y="1371600"/>
            <a:ext cx="4572000" cy="707886"/>
          </a:xfrm>
          <a:prstGeom prst="rect">
            <a:avLst/>
          </a:prstGeom>
          <a:noFill/>
        </p:spPr>
        <p:txBody>
          <a:bodyPr wrap="square" lIns="91440" tIns="45720" rIns="91440" bIns="45720">
            <a:spAutoFit/>
          </a:bodyPr>
          <a:lstStyle/>
          <a:p>
            <a:pPr algn="ctr"/>
            <a:r>
              <a:rPr lang="en-US" sz="4000" b="1" dirty="0" smtClean="0">
                <a:ln w="10541" cmpd="sng">
                  <a:solidFill>
                    <a:schemeClr val="tx1"/>
                  </a:solidFill>
                  <a:prstDash val="solid"/>
                </a:ln>
                <a:solidFill>
                  <a:schemeClr val="bg1"/>
                </a:solidFill>
              </a:rPr>
              <a:t>AGAINST</a:t>
            </a:r>
            <a:endParaRPr lang="en-US" sz="4000" b="1" cap="none" spc="0" dirty="0">
              <a:ln w="10541" cmpd="sng">
                <a:solidFill>
                  <a:schemeClr val="tx1"/>
                </a:solidFill>
                <a:prstDash val="solid"/>
              </a:ln>
              <a:solidFill>
                <a:schemeClr val="bg1"/>
              </a:solidFill>
              <a:effectLst/>
            </a:endParaRPr>
          </a:p>
        </p:txBody>
      </p:sp>
      <p:sp>
        <p:nvSpPr>
          <p:cNvPr id="14" name="Rectangle 13"/>
          <p:cNvSpPr/>
          <p:nvPr/>
        </p:nvSpPr>
        <p:spPr>
          <a:xfrm>
            <a:off x="1762416" y="609600"/>
            <a:ext cx="5972633" cy="923330"/>
          </a:xfrm>
          <a:prstGeom prst="rect">
            <a:avLst/>
          </a:prstGeom>
          <a:noFill/>
        </p:spPr>
        <p:txBody>
          <a:bodyPr wrap="none" lIns="91440" tIns="45720" rIns="91440" bIns="45720">
            <a:spAutoFit/>
          </a:bodyPr>
          <a:lstStyle/>
          <a:p>
            <a:pPr algn="ctr"/>
            <a:r>
              <a:rPr lang="en-US"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ntiqueOliComReg"/>
                <a:cs typeface="AntiqueOliComReg"/>
              </a:rPr>
              <a:t>JIM CROW LAWS</a:t>
            </a:r>
            <a:endParaRPr lang="en-US"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ntiqueOliComReg"/>
              <a:cs typeface="AntiqueOliComReg"/>
            </a:endParaRPr>
          </a:p>
        </p:txBody>
      </p:sp>
      <p:sp>
        <p:nvSpPr>
          <p:cNvPr id="15" name="Rectangle 14"/>
          <p:cNvSpPr/>
          <p:nvPr/>
        </p:nvSpPr>
        <p:spPr>
          <a:xfrm rot="21046288">
            <a:off x="2459064" y="2828596"/>
            <a:ext cx="4996152" cy="161121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marL="285750" lvl="0" indent="-285750">
              <a:lnSpc>
                <a:spcPct val="110000"/>
              </a:lnSpc>
              <a:buFont typeface="Arial"/>
              <a:buChar char="•"/>
            </a:pPr>
            <a:r>
              <a:rPr lang="en-US" b="1" dirty="0" smtClean="0">
                <a:latin typeface="Aharoni" pitchFamily="2" charset="-79"/>
                <a:cs typeface="Aharoni" pitchFamily="2" charset="-79"/>
              </a:rPr>
              <a:t>Identify whether the author was for </a:t>
            </a:r>
            <a:r>
              <a:rPr lang="en-US" b="1" u="sng" dirty="0" smtClean="0">
                <a:latin typeface="Aharoni" pitchFamily="2" charset="-79"/>
                <a:cs typeface="Aharoni" pitchFamily="2" charset="-79"/>
              </a:rPr>
              <a:t>or</a:t>
            </a:r>
            <a:r>
              <a:rPr lang="en-US" b="1" dirty="0" smtClean="0">
                <a:latin typeface="Aharoni" pitchFamily="2" charset="-79"/>
                <a:cs typeface="Aharoni" pitchFamily="2" charset="-79"/>
              </a:rPr>
              <a:t> against the Jim Crow Laws. </a:t>
            </a:r>
          </a:p>
          <a:p>
            <a:pPr marL="285750" lvl="0" indent="-285750">
              <a:lnSpc>
                <a:spcPct val="110000"/>
              </a:lnSpc>
              <a:buFont typeface="Arial"/>
              <a:buChar char="•"/>
            </a:pPr>
            <a:endParaRPr lang="en-US" b="1" dirty="0" smtClean="0">
              <a:latin typeface="Aharoni" pitchFamily="2" charset="-79"/>
              <a:cs typeface="Aharoni" pitchFamily="2" charset="-79"/>
            </a:endParaRPr>
          </a:p>
          <a:p>
            <a:pPr marL="285750" lvl="0" indent="-285750">
              <a:lnSpc>
                <a:spcPct val="110000"/>
              </a:lnSpc>
              <a:buFont typeface="Arial"/>
              <a:buChar char="•"/>
            </a:pPr>
            <a:r>
              <a:rPr lang="en-US" b="1" dirty="0" smtClean="0">
                <a:latin typeface="Aharoni" pitchFamily="2" charset="-79"/>
                <a:cs typeface="Aharoni" pitchFamily="2" charset="-79"/>
              </a:rPr>
              <a:t>Describe the details in the cartoon that you think support the author's position. </a:t>
            </a:r>
            <a:endParaRPr lang="en-US" b="1" dirty="0">
              <a:latin typeface="Aharoni" pitchFamily="2" charset="-79"/>
              <a:cs typeface="Aharoni" pitchFamily="2" charset="-79"/>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9694" b="93878" l="2880" r="95812">
                        <a14:foregroundMark x1="91361" y1="85204" x2="91361" y2="85204"/>
                      </a14:backgroundRemoval>
                    </a14:imgEffect>
                  </a14:imgLayer>
                </a14:imgProps>
              </a:ext>
            </a:extLst>
          </a:blip>
          <a:stretch>
            <a:fillRect/>
          </a:stretch>
        </p:blipFill>
        <p:spPr>
          <a:xfrm>
            <a:off x="5486400" y="5108326"/>
            <a:ext cx="3657600" cy="1876674"/>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70" decel="100000"/>
                                        <p:tgtEl>
                                          <p:spTgt spid="15"/>
                                        </p:tgtEl>
                                      </p:cBhvr>
                                    </p:animEffect>
                                    <p:animScale>
                                      <p:cBhvr>
                                        <p:cTn id="8" dur="770" decel="100000"/>
                                        <p:tgtEl>
                                          <p:spTgt spid="15"/>
                                        </p:tgtEl>
                                      </p:cBhvr>
                                      <p:from x="10000" y="10000"/>
                                      <p:to x="200000" y="450000"/>
                                    </p:animScale>
                                    <p:animScale>
                                      <p:cBhvr>
                                        <p:cTn id="9" dur="1230" accel="100000" fill="hold">
                                          <p:stCondLst>
                                            <p:cond delay="770"/>
                                          </p:stCondLst>
                                        </p:cTn>
                                        <p:tgtEl>
                                          <p:spTgt spid="15"/>
                                        </p:tgtEl>
                                      </p:cBhvr>
                                      <p:from x="200000" y="450000"/>
                                      <p:to x="100000" y="100000"/>
                                    </p:animScale>
                                    <p:set>
                                      <p:cBhvr>
                                        <p:cTn id="10" dur="770" fill="hold"/>
                                        <p:tgtEl>
                                          <p:spTgt spid="15"/>
                                        </p:tgtEl>
                                        <p:attrNameLst>
                                          <p:attrName>ppt_x</p:attrName>
                                        </p:attrNameLst>
                                      </p:cBhvr>
                                      <p:to>
                                        <p:strVal val="(0.5)"/>
                                      </p:to>
                                    </p:set>
                                    <p:anim from="(0.5)" to="(#ppt_x)" calcmode="lin" valueType="num">
                                      <p:cBhvr>
                                        <p:cTn id="11" dur="1230" accel="100000" fill="hold">
                                          <p:stCondLst>
                                            <p:cond delay="770"/>
                                          </p:stCondLst>
                                        </p:cTn>
                                        <p:tgtEl>
                                          <p:spTgt spid="15"/>
                                        </p:tgtEl>
                                        <p:attrNameLst>
                                          <p:attrName>ppt_x</p:attrName>
                                        </p:attrNameLst>
                                      </p:cBhvr>
                                    </p:anim>
                                    <p:set>
                                      <p:cBhvr>
                                        <p:cTn id="12" dur="770" fill="hold"/>
                                        <p:tgtEl>
                                          <p:spTgt spid="15"/>
                                        </p:tgtEl>
                                        <p:attrNameLst>
                                          <p:attrName>ppt_y</p:attrName>
                                        </p:attrNameLst>
                                      </p:cBhvr>
                                      <p:to>
                                        <p:strVal val="(#ppt_y+0.4)"/>
                                      </p:to>
                                    </p:set>
                                    <p:anim from="(#ppt_y+0.4)" to="(#ppt_y)" calcmode="lin" valueType="num">
                                      <p:cBhvr>
                                        <p:cTn id="13" dur="1230" accel="100000" fill="hold">
                                          <p:stCondLst>
                                            <p:cond delay="770"/>
                                          </p:stCondLst>
                                        </p:cTn>
                                        <p:tgtEl>
                                          <p:spTgt spid="1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 name="Picture 11" descr="mage result for Jim Crow laws"/>
          <p:cNvPicPr/>
          <p:nvPr/>
        </p:nvPicPr>
        <p:blipFill rotWithShape="1">
          <a:blip r:embed="rId3">
            <a:extLst>
              <a:ext uri="{28A0092B-C50C-407E-A947-70E740481C1C}">
                <a14:useLocalDpi xmlns:a14="http://schemas.microsoft.com/office/drawing/2010/main" val="0"/>
              </a:ext>
            </a:extLst>
          </a:blip>
          <a:srcRect l="2591" t="6497" r="4012" b="35240"/>
          <a:stretch/>
        </p:blipFill>
        <p:spPr bwMode="auto">
          <a:xfrm>
            <a:off x="-10767" y="10844"/>
            <a:ext cx="9144000" cy="6858000"/>
          </a:xfrm>
          <a:prstGeom prst="rect">
            <a:avLst/>
          </a:prstGeom>
          <a:noFill/>
          <a:ln>
            <a:noFill/>
          </a:ln>
          <a:extLst>
            <a:ext uri="{53640926-AAD7-44d8-BBD7-CCE9431645EC}">
              <a14:shadowObscured xmlns:a14="http://schemas.microsoft.com/office/drawing/2010/main" xmlns=""/>
            </a:ext>
          </a:extLst>
        </p:spPr>
      </p:pic>
      <p:sp>
        <p:nvSpPr>
          <p:cNvPr id="53250" name="AutoShape 2" descr="data:image/jpeg;base64,/9j/4AAQSkZJRgABAQAAAQABAAD/2wCEAAkGBxQSEhUUExQWFRQWFSAXGBgYGRkeIBwhGyAaIBwcHiIZHCggGh0nHh0bITEhJSorLi4wHB8zODMsNykuLisBCgoKBQUFDgUFDisZExkrKysrKysrKysrKysrKysrKysrKysrKysrKysrKysrKysrKysrKysrKysrKysrKysrK//AABEIAJwBMQMBIgACEQEDEQH/xAAcAAEAAgMBAQEAAAAAAAAAAAAABQYDBAcCAQj/xABFEAACAQMCBAMGAwUEBwkBAAABAgMABBESIQUGEzEiQVEHFCMyYXFCgZEkM1JisZOhssEVFjRTcnSiJUNEgoOSw9HwCP/EABQBAQAAAAAAAAAAAAAAAAAAAAD/xAAUEQEAAAAAAAAAAAAAAAAAAAAA/9oADAMBAAIRAxEAPwDuNKUoFKUoFKUoFKUoFKUoFKUoFKUoFKUoFKUoFKUoFKUoFKUoFKUoFKUoFKUoFKUoFKUoFKUoFKUoFKUoFKUoFKUoFKUoPjHY1zGw5fuxZRXh4rcQyNCJZxNoaMZAYgeEGMd996vnNDEWd0V+YW8hH30NioJ2gubBbNphG5ggQnHytIoMXfZtRXGM74I70Gnwvi16ya4ZormM5VC2lizL842ELAgg+RxjtW5b84XCf7Xw26iyxAaEC4UgdiRF41z6FfzNa15y5JcXVvde9QiW20hUiUBGcuWuO+pl1xFRsSRnJzWXk7gNxaXVw03iScs6sh2B6jsBKGOWk0sqhhtpTT5DIbVv7Q+HsQrz9FicaZ1eI/n1AAKnrLikE37qaKTHfQ6t/hJqo8ctrt+IsjBpOH9JJHBhjdQR1daLqOo6ggB0ZYF12wc1Ubc2ZhaVYbdWURuTbSgxRhzKxjbVHInVRY8sAu+ofKDQdnBr7VFteUupBG9vK0AdRJpZQDlsHBNs8a59cZrcXhd8vT+I2Rs/Rm2OO3huYpPz8dBbqVVOU+L3LzTwXK5KSuEbwAhVWBl1hDpJbqnBGPlOQKtdApSlApSlApSlApSlApSlApSlApSlApSlApSlApSlApSlApSlApSqdBxm44kXFkwt7ZWaM3LKGd2U4PRUnAUHPjfP0HnQb3HueLK0YxyTapR3iiBkcfdUzp/PFQEXtDabJSIW6jGGuFnJbt+COIjG4Gdec7Yrd4HbNY5gt+GzPuc3LyW+ZT5yO3U1nUd/l/KvnM6Xt5bNF7rJC3UQ5jmTJCMGPZ0ODjHcGgwQcwSSp4uJ2cLZ3027r9v9olz/AHVtWEskzFYeNQyso8apHbvjy7I2VH3qtx8I4gocpBPGRGwUrPJqzg4+e+lUnIB8SN6edbfEr6OdII5FjjJgIuRcQrG/U+HpINxF02GRJnB3yCDQWe5TiEUbENb3gEbHQUaJ5D5AMHZBntuo8txVaurS3uUt9U72lxHbqipOskIaSPeBsSBQ5jlywC5yGPcEVrcEljaa2RSdBzHm26iBWwxyWtrh7dhsVIKjBI7eUnf30kVy1ok0soVNRFyls6sWBKquXikfGM7avLJFBr3PLN1DbydFmOIsLHEV+YQxKXDbOGLK64B7YI3rW4jNLazySF7iFZOJNHq1HHS6CuComV0CmXUMhdzkZqS4fw4SoxW0VcOTIIJJrV+qADgodOdSlTnWQdtyK+wcVaMBjdXUQJ1ETxR3MffTo124yCCOxkz3oJrm3jclr0FRo16jFS8qSP2AONMIzqO++wFanC+YbaSSOL3YxEzfA8KYbUkxEo0E6QyxyjfB9RvXzh/FZ5jqSXh906ZKhDJEwDAY1AtIUJ37jfbYY3hpeXWjDN0ruGUP7wJYXiuAjGN4unGrAOUUOxChM+Lv5ALVw2WxtMxxMkXVmkOgE4DquZcA7RqAuT2Xz7tvJ8M4pDcoXgljmQNpLRsGAIwcZU98EH7EetUC2gtVnMjMAZ45VuhdRPAXEqppDGRN8aMEA9nY+VTXs+lbTKDLG8eVEaiaKUggHWNcaguvyBS/iwN6DBwrJ45djOAsKuR660hUfoY2q8Vz+G0kk4xeGGZoZVSMsTGHV0KxaFOrt4hL8pB3qxC4v48a4YJxglmidoznyCpIGG59XFBPUquR84xLkXMc9oRgEzRsI8kZ2lXMR289WKnbW6SVQ8brIjDIZGDAg+YI2IoM1KUoFKVV+PXFw1/b28MwiV7aaRiU1bqYlU9xuNZPfH0NBaKVSeKW3EINH/acQ1yLEvUtV3Z84Hgbv2x5VkgfiPhAurSZmBbCALlQcEqMkkDIGcneguVKqnQ4i2CZtPqEEOPvl1NYro3mMhrvH8j2GNv+OLzoLhSqPHaXspwzcQjHqZbEA/2cRNZo+C3za168sakDTI84kK7YbCJCgPbV4mIyTsBtQW64uFjUs7KiqMlmIAAHcknYCvlrcpIivG6ujDKspBBHqCNiKrlpyXEGEk09zcSgbSSSnbI30ogCD74J+tR/I1oqXNxodhiSfVHrJXedwrFSTpIVdsYzqOc96C8UpSgUpSgUpSgUpSgUpSgVQuCcVbhrzw36dGGS7lkgucqYiJnLhXIOY2yzDLADbvV9rHcQLIpR1DKwwVYZBHoQaD2pz2r7VB4Ly/EIZpRPPZLHPMD0ZSqBI3YL4ZAyKoUZ8IFbU1zdW0QnPErWW3bHxLiNUG+y6XhZVAJI3INBdK+EVW7TmWTwmW1cqQPi27LOm/oE+Lp+uit615ntJMAToGPZHPTby/DJhvMeVBku+X7WUgvbxMVOQSi5B9QcZzWi/KUeECTXCKmfCZBKGz6i5WT+7FTsc6scKwJAyQCD3zj+h/SslBUP9UpUQpFNGV6yzAGNoyCoCjDQSLjwgDZcbdsZFRXFeXLsLJ04yzF9UbLJGzDscqzrE6Nt2LuDk5zmuiUoOZcf4g80sy3NpJFGpRoZZIUbBCjKZEbqRqycll79xWTgVt17nCFlRomDSwzSJ02GAulBcSxMTnO6gDT2Pauk1o33B4JiDLEjsDkMVGQe2Qe4P1oKdYcemeQ9OeUhHaPpzJaFmKFgWwrxOAcEj7A9tq2hbtdRpI9ra3WHYkqGhkQqDpwsgYpIDgbuMd81Ky8sALpiuJ0UJpCMwmT6Ei4Dk+mzDb9a8WHDLm1DiEWjKfFpEbQlnOMsxUuu+BuFFBocHmS0JeS1vYjIqodf7ToWLVpy0TSOAdROWJ/Kpzh3MtpOQsc8ZcjPTJ0vj1KPhx+YrAOKXa6BJYltXzNBNEyp/amNj+QNal7xWznXF3byIC4X9otpAAe6nXpKKMj5tQxjyoLOygjBGQdiKg7nlaLU0luWtZmOS8OAGI/jQgo/puucdiK0I7ORUEnD7kzQlcdJpFk8OMBoZZNRDj5gJCyMdjpzkREvMVyAWaRkK+CQMi6RoOOqABq0ajplQHUoIZTpAJCwf6XmtCq3uloicC6RdKLvsJlJPTz/ABg6PXTViU53HauWXXEp9GNUjLqaEoz5OTtLaOcfvCmJLeY41EqCcMA23yVxye2SS2ZTdQ24WWKVXGtreQnQ2CAr6MOpAbPhwAdsh0mq/wAXZEv7JypLyCa3BHYZQSnP9jivB5yhYBoY7i5TSG1wQs674OM9i2CMgZxnfzxo3F/71e2GmOePpPLKwlhkQY6LxgZYYJzINgfI0GfjnC7uadUHSNr14p9bE9SPpYJjVdJDBmQHUSMa22O1V+bkO6+AYphE8HvOlkY79e5EgU5XcGEuDnsxU74q0c+8UktrNpIiUJkjRpMA9JXdQ8hyCPCpO5BAOCdqrV1zLcRm190kbiMUQka5kjEZ1IGCgeHALqCSCvzdM7bkgN+Ply4Tht1Zw/DImf3Y9Q5aNnWTSXyWBbMiFjuM/Y1F8e5flmtrWGCxWBI2mY28gSRBlTv4HKByzMUySA2Mj0yXPMMxveoJ5xbC4iClEVoelLDG41BUaR9bM6iTOlTjtiukUHNksrgXNqiLfYWK3WFycKkYBFx7xvpMxH0znRp7NXi5suM/HJw4nZbTTqGY0XCe9pvjxZdihGQSvkpz0ylBhtLdY0SNRhUUKB9FGBVS5MtdN3dydjLLKcZ8kmkQH6ZKk1c65jynxMw3t6qwTyrCHUlNDf8AiblwQpYM2dZGwO8ZoOnUqP4RxqC6UtDIGwSrKQVZSO4ZWAZD9CB3B86kKBSlKBSlKBSlKBSlKBSsF9ciKJ5CCQiM5A7+EE7fpVXsLbiNzDHI19HCJI1cdG2XV4gCAes7jscdqDQ4izmK6wGeCLiGbiNVDM0WmNnAB7gEhmUDLKGA71XudJgvBrp4ifdXugbfOD4GI1Fc79MyFyuewIxgYAsvK88tsL/wS3brf4dlEauw6MBL6cqpIG2ldzjtmof2j3UN7w2SzsgomMgIgcdB/A2pyqTBC2P5cjvjNBE8D9k6TWlvPa3c9s8sStIFYlWJG52IIrR4LzPxKVra3KIJnRY0jvE1I4EbuZdlEiswCjY423ztXYeHwNHZRoB40twuBg+IIBgY2O/pXKLB9fHuGoScJZo4H3gx/wDdBn4Xbzgst9wqG2YzQp1bV3g1dWRU2aFzrK5L41eWMCs8vPdrbyvC3EL2BgysDKkdwmkqrD/u2cZDYxnO1X/m+9SJIS/+9LKCcZMccknfy2TP5VU/ZtaK15xRZEUhZIV0sAcYjwf6D9KCwcK4vdyrriNrdR68Er1YGAIVl2cPqYqynuo3rdh5gkGOvZXMWWxlQkwx6noMzAflVQ52uV924iyZXpSOoIJXDLbQgEY9C231FQfDeD8c90tbmwv2lWaJS0cxQlNWO3UVgV7+YbbbOaDp1rzbZuB8dUJfQFlDRMW9AswVj+nr6VMRyq3ykH7EH+lUPi/M1xBZwGWKK5uGUBkwQHkMiRqFyMLksdyPT1qtxc6WUZKXHBp7YscOUix4voU0knPnQdjpVGhlsIreORbi5tY3CyKzzTkLryF19YvGudJGG+tb/DZpJEY23E4bnUToLxxOB9P2do8/1oLVSoNmv1XZbWV8/wAUkYI2z+F8edLrit2hA9xaUHuYpodv7Ux0HriPLUUhLx6reb8MsJ0kHyLKPBIPo4YbmoGXlC5M8kjTpJqjQq5UqerGNOp0GUYSRkxvgKNIA01sJ7QoSCRb3OFIBOmLuzmMAZl3PUBXA81b0OPKe0SBhJoilJjByGaBBkKzY1PMF+VSSewFB6/1NAEgaU9Jo3jwBkhQ2u3YFicPCS4VgBtoz8oqvcF5cS5leZJGTWR1GmWJ+pI2HMQjZAAi5Ukj8TPjG5NlXjcl+qrZkwI6hmndVJwQPDEj/Oe4LkFRg41ZyN3hfJ1pAwcRCSUNr6spMj6jjLAvnQTgbLgfSgqsvtAnhyVtJLuBCyGWCFkA6ZZThWZsgMMeXnWvc+0GxvGtvHcxXGr4Sw9Nm1ONOlgcjceTD+/FXqXli0Yu3u8YZ86nVdLHV3OpMMCcDfOdq0rXlK3WaORZJG6Ll0jZw6qSpXPiBc4BJGW2O9BE2F7dLkyS3DIcjTcwWafTss0bY+pGDWe44lf6P2WFX9Bog07/AFW9/wAqzcxcnC6uWmdbWRTCsemeAuw0lydLBxoB1ehOfPyqnXvslERLWxnjUnLR29xpzv2HVA7D1egn5uN8QiGZkjthgDWbV5V7gAE29w2ndtgcDuc1Jycwqm0nE7FWxjGkA528mnz5jb6ioyLgF2nCobdOt1euGlHXUS9MysxAkyVDBdGcHsGAzneJ45yjxcSJLZXTYVTqSeVZST/LrhC5x/F5gHIoJlrq8fU0Ul9cKQMCOG0gXDZ8StcgMfLt9PrURcXaoOnc9ZGY5VrziiRgjIyB7rLk4H8vfG9bltyxxS4tP227Z5mlVuj4IlChsMrva+Jsp4sK2MgD1NeZfY1YyDEmoHyMWE8vMtqZvuTmgkuHcvNGhKx29xGTkfGn1AfR5Xk1H81H2qR4Vxy1hVUaL3M7LpdVCZbxYEiExHLMfxbsT5mtfl/kGC1s5rLqSyQzEk6mAK5AB0lRtuM/etLlL2bWvDJZpVld45Iyhjl06AuQxLbYbsNz2GaCy8U5et7g63jAkxtKhKSDcHZ0IbGQDjODjfNRPB+YpIg8N3HKXt36bzqgKuCCY5SqHUNS4yQukNqG2MCIt+ceHcO6iLdtLCcSRRqryBM51BZMaSmdwpbbfGxAqJT2ucKW5kuM3BZ4kiI6a4xGXIOdWT85oOp2l2kqh43V1PZlII/UVmrkz+0jg8snUWWe0lI/fJEw/J1UOsnb8Stjyx3qesuctUYMd3aSlz8HriW1MgGAfnU6jnO6rjywKC90qD4Fx5ppGhkiMcqIHyrCSNwdso6/zZGlgrY3xU5QKUpQKUpQRfNX+xXX/LSf4Gpyuv7HbfWCMn/2LW1xWFXglR8hGjZWIBJwVIOANycVyCxe6ljj6F7NIIo0DLaTRyIdIVSpXEU8eQO+ltOfOg6HygPj8S/57/4Lap68sY5lKyxpIpGCHUMCD5EEdqo/sx4mM3qzuEnN3qMbsdYHShVSdeGOdPcjeugUEBJyfbZ1RiWBsYBgmljA+yK2j/prVn5YlEscyXCySRZEZuIVYorBQwUw9PvpG7A43x3q00oKdzJazTLontTIF6miS2kUlNUTR6jHKUy2JHAUFhsK0+UzBZ3F48s+g3UqMizo0TbIBj4gAc5z8uRt9avteJIwwwwBHoRn+tBzDnyGU8P4g3T+F1JWVgV8SsIcPsd1zrXPfwjbG9XXkeHRw60UeVug/wCkV9uOU7RlZRCIgysjdEtHkP8AMCIyA2fqDWNODXMICwXZKKqqqTxI4UL6GPQxONtyaDnHMQkEcKFiSi2Y/wDO11MGO3mdC/pXZZBt2zjeqw/BCj9RrWObQE0aZDkdIyMhCyjGsNIxyX9O2Kkn48qgmWKeLBx4o2Yb9jqi1rj65oOaXtpHfHh8VyuRcPEZUBYA4iunxlcEYY+vpW/xP2V2VoEuLUzJOk0XTPUyAzSxqMgjcb164TwiU3ttKzRIkEgZ16gwdVvp8GcFtLsRkgd6vPNL4gUjf9otz9/jw0HN+JxyXPF4rZbmW3E1s9wHizq1daTSMknbQg+g07fMan+F8Ou+H8QgWS+lure6DxBZcFlkRDIG7YxpRhtjcjv5QHAR1OZRqz8Gx8G/bJH+cjH866BzAhN3w/HlNIT/AGMo/wA6CnX3K7TRocs7mOWQqmwxr8ICggM6xl0UnPjlZvtT7qzMMcyvJAbWKKYsURA2VkGkagD+8uAsYGPktx6muwcF3aEZwTbv/jWuZ80WASe6jjKtK0HU6TFDGyqxiQscH4jKGABOS9wDtjIDTFtm3K48RQlXACMhdGcudJU6lh13DLsC00a4BGKsHJB4tJaJPDfwzRkMHS6ibXEybMmVYMSCPxHtg+dRfGELLKItOtVYjTpYllcA4xqbVPdhIAuR8O3OMADM/wCza5xKVwiRTqUYDKtJcR5e4kwwzgs7xjcgCHHYCgrnEOOPeLpu+IzoWYL0LRIIwG76ctMXbOMgk4+1fOKch2sFml5HfXzJInUBVlBYaGk1HURjCKxx3OMdzVS5p4WtlxCC4kiDW4mCSq2lhqhbS6OBnJaMJLuNxINtjXWlRTwqZAAwsrhiC2VXpK4k8IX8Pu0mkDzoKnyDzBxGIa4JRxSzHhK6gs8eMDASQhs4/CCwOO4Oa6KvPsDgLFDdSTntD7vKrZ32LOojAGNzqx96/NFwpsrxR4vhShtQyCyqw+w2wRt9a6l7XuLXA6ssUsigOiLpJUrG8ULbFMZVnL5JycgAYFBL8al5hlkka2ubNCoB90iaNnAOO5miwTvudQG231nOXOaOIxRBOI2MhmGweBoG1992VZfh9tz8vft2qhexHmaSe/WKd9bCCXplsZ3MRKDA/kZvyJqE525oureZOnKoaSF2fwRMfHdXTqPGh0nQynbFB2lLW/uss94toPKG3WKRgD/vHlVgW/4AAMkZbvXuJeIQ/u5ob9fPqaYpAfo0S6GHbYqD33PauZcjWBNqbhmMj3d3CrsxBz042lYYG23bfvuKx8t8xvIzW8sVorGCZUMMAjZZIghViQcbjPygb4oOnLwq+beXihilPiMcUNvoXPYL1Y2cjG2WO5327VEc1Q3fR1XUkTpDLCqdEuvUaWaJNUqHIAVWI0ZYMSTtsBTvaDzi9txC6ieG3ljDR9Prx6wCY7fWe+RpznA23PnUjwi8S6sHn0wxBYjJP0E0KTbXIdDpGSfhpnue5oLtBBw2GWTpW3VmjbxssEkrBmwcdQqf4vl1bb9q2p7+3ljXpWwuBLHrC6I1GCcAOZSoU6ttPzZB22rg/O/MF7HxS4hjmlCC51pErEKQdLjYdwRg71dufb97a0ugCC4uElTPYKZop8bY/HIPyJoJjiXAeDSpqlsEiddOpUZYgqsjSCTXHIsbR6VfxZO6kVl9nnLdva3MqRySujRHTFOVPT0SEMAFJU90OoeRB86iLMm9sbaU7arUCQ4GS3UkiGPtrkwOwBr37NeNRye5zA+IlbKUtkkv7uDsSPM20Z74yTQdXtbSOIERoqAksQoAGWOSdvMkkk1mpSgUpSgUpSgVD8Y5Xtbr97CpbGA65Rx9nQhh9s4qYpQcZ9pfsvfom4tJJ5XU9SRJHMjPsBrUnfUFAGPMAelVTgL8VgnjhNxcxZcp4nLIrthEDK4Zf3hQYx2kXOK/SNYZ7VHADorAMGGoA4ZSCrb+YIBB9QKDj/Aue+IqkJndZGaQGRRASyxyRgxNlGVFJkWRMNvnerNw32oRaoYryCW3nlLKFA6gDKxQqQnjB1Dbw7gg5rxxu89zbiKzW8s3vY1QskTyKw6ax9B+mMoFYM2+BiRiN+8Rd8DGhbx1kSWSe0tYXbCsqK8Ke8aSCUZjrOlvwldQ7ig6Jw/mW0mCmOeM6kEignSSrdmw2Dg7+XlUsDXFucOWRE4ghd5lja3RIWWN8x6pXeAEgElRH1Rk50kjtX3/AENPb5EJuY5IlvYwUeQB3TTLa7Z0uDGSO2MrjyoO0UrlVjzjeRmJWlWbXfx2hLxgNiaKORHPT0juzLjHYD85Kx9p2A/vFpKhjTU5iZHAAleAnBZWx1EYbAnGD50HQ6VAwc5WTMU66o4kaPRKGjbUoBYASAE4BB29RU3HIGAKkEHsQcg/pQfJIFb5lU523AP9ajJOXIdQaPXCR/uXZFOxAyoOg4zkEjuB6VL0oK+eASJI80MydZ1C65IImOB2BaMIxGPImvckd11Edo4n0EgaHIJD6QW0uuARuca9xU7SgrHK3DkmtoHmUSSR9RNRyAfiHV4QcFSyghTnGF8xUX7SrG3js9GFhSRwmUJTSWYHqHR+FMGUnB+QeWaneSE02ijGPiSn8jLIR/dUZ7T3C2oPT6hDrqXOMoXj6gH8zDCAfz0FEu7dpA3RysjSxPFjK6ZW0+6owIXww26mdwVO8nfw1HcA4i0N3Za1RpYymqTSp0W7aoUbUQG+I8rzsfPqp+V45d5Pa5Cz3TtiSN3CI2ho5pjIsxLRgaysZSJWJOykYArf4zyFarBctBBH1jbBYsgeFoQTGQTuu4TOMDwighubuAJdrNFdRmOR5o5GlhkhcZRQmpUldXTKYBAU9h3xWb2a2LWcFxFcdeXVKUjZYpGDxIoVGBVO+nw7/wAIHpVnlgS6t0niFtqmjRmkliDhlIBwd1JGCRuds1DWPCJYJw8NtYFUBC9CeWEnIPeJUMXcnuT69+wVLjPI4vehi0vA0LfELiBBKvhzgvKGBOnPlgs1bPM/Ls0ttoaF4ooYOmy9WN5tAz0WKglTGmSCxbVgZ3IrrqE4GRg43HpVD5zkkF3GB05MASRiIFbmNRhXZc5S5jJJ1R+Hwnse9Byv2c8vXFhxW1luUEa9TQh1A9XrRyorRkZV1GxOD2IqB5l4DeTXzqbaUF3VE8D40nCoc4wAQMn86/RsHLqwoTbTSxIcuseVKKSM+ESxu0S53wvbJ2qqR81SyaUS+sC7HBAvh/0/see3rQY+AcNMPCuHRlcN71IWwMd1uzn6jGAD5gCuNcmTNccTtwTjqzAHzxqILef0xXf+M2Js1ilS8i0IAFivHAjJKmMFJEXWjaHI7MGzuMnUNbg/I6QFbu0Wzin0fMBJKnc68OXGMjw6woPfbcig4z7XZWa/mJLY68gGRsNOhTg+fYfarb//AD1F1RxCJt1aJFwdwNXVzsdqlubuWYOJTwyyo9u4yZlhMUwk+UDSUlypIUblB337Va/Z9y3a8PZkt4rrXIPHLKrBTp+XvgDucYHrmg5Fz3Zut5YXYJkNxFEruB80sWIpcKBgHAGw9DW37RbhzYpq31NHg53x0bcNq/8AViYV1zlPgaG1RHL/AALm5A0SOobM8wydBBOx2FeObeXbZ4LezECaZplhyMBlRNUrkMfFnEZ3zklsmgoHsmMs1mbcA5jEM0fiwWj95Zmwc/yMMfXHnX3kHhU0bJG8LxqeLiZWZcBlEVzsAdxjQD27MK6Hw7ksWk6zWrqoEIg0SICFQEthOmUwS51MWDEkVt3Ftes6MUs2MbFkYmXKkqykjw+akjGfP6UFipUHcQcQbGia2jO2QYZH++D1V8/p5VhsuJ3IvFtZBFKBAZJZIwyaMnEeVYtnXh8b/hNBYqUpQKUpQKUpQKUpQKwX1mk0bRyqHRxhlbsf/wB3zWelBXeAcmW1pIZUMryn8csruckAMRqOMkBQT38I9KsWKUoNWTh0LHLRRk6lfJRSdSfI3b5l8j5eVRnFOVLeaOVNAj6sTxEoAMa21lsdiwk8e/mTnvU7SgqT8mgTLKrgkXpuTqXyaBYZEH306h2AyO+N6Xd8tXFnaaY06Zht7kmaM6HAjmQxMXjIJZoNff0NdhoRQc0PGL2G6kgWSWTRdadBhMuITAHQ61A8ZfK+N8jINSNnz1KGiSW2yZEiY9NsFTMzx6CsoXdZI3B8Q2we5xW7w2/WyM0c0U+t7h5BIkLOJdZJU5iBwVQLH4sfKKhbi2Mt7ALiGRIpblnIOkIH6cbRQvudWTCZWI8OtwmWy1BZbDnazm0BJGy6LIAY5Plf5STpwM9hnudqkrbjltIMrPGd8fMBvnHmfXauf8c5bt4ropZ5tnY26kREhS3XD6dHbKxhpDg7BQdh3xcT4IbWeN7p7aRZJFjVbgK+V97mkYIHBwwhmUDG40Y9KC6cEu0tbfRcyxRuryEgyLsC7svn/CRtWafjdrKqYJmVmVl6aSOMowZTlFIADKDk7bVCcD4VII2lswLdHkdhbSpoGoMULZwxRSFDABfT1NbrcRvoR47fq4J+TTuMbYIbPf1T9KDc5LhZLYo51MtxOO+duvLpH5Lipwiudycx+5MV0lWupRcOjnU1uZVAKsBhAMoz519tRxtvEz873Rnt1QNrfx6HIAAKsEWQKoWPKZnOXchVGwOKC8cBWO44eE6UcigPF0pQNBaJ2TSwKnC6076TjGcVXzw5YiBJwOzAJxqhe2BP0QOkZLfTIqh30E8iyOoDXc8kbhgHjwhYBNGg+CWch5D6RAk4yKsHBOIS3KBp2gubZbxbWATwCcmQqAWDsykIGzhiGYjzNB1ThdkkMSxxqUQDZSSSM74yxJ7ntnaqz7RLKRljlCGWKE6nEeVnj7fGhdd9SjOU/ECfTBqQ45xO8foWUkMEccfxGSPSsWnIcAkMSuQUXwqSQx2UAnR4rxOIrgsFZlTpXRWUvlo43jdHkIlaVgwHidY4wGJ1diHWuF8UjuINdtKk3h2OrYnG2rAyufPbP0qHj/0pka7fhxXO+Jp8488Zt8ZqvcO9pttNay9W2nIij0XBXpaC2ApVX6qly5JCgYY+gpbXnDISGWO5t8K0rNHMzYWHSz6xBO50gkKQRgnaguHNKN7vlTKrKRgQRxyOc7aFEqlcHIGTj7is3LC/syfCaHJYlHjSNgSzElljJQE98g75z51hvri2u7dcXWiOQgrJDN0yfPAZSCPLIqA/15hixDAr3CR5j68soVXZBqKB3yZXCjUTjHq1BE87XNv7y+qfhBdMARXcA1rsNjJqJGT4hhOxH3rb5Gsy06zRpw/QAQ72t1cOdwceAoEIzjv27jcVMji5v49FqyW9wpV5IrmISHQflYBJArKQQwdWYeWxzjdsLJLQPNMLVX04MscQiLAAkgksfTOM+VB45AmZ7JXf5mmnY/nPKf6U4ppfiVmmTqiimnx5EYSL9fimtDkbjVrHYW/xlUMAxLZADTEvoJO2cvjvvUhwcdW+u5hnSgjtl3BBKAu5X08UgU/VPpQWGlKUCq7yWgZJ7jVrae6lbV/LG7RRAb9giL6Z3J3OTv8AMfExbW8kvdgNKKMZZ2OlFGdsliBvX3lzhvu1rDBsTHGFYgY1Njxtjy1NlvzoJKlKUClKUClKUClKUClKUClKUClKUClKUCtXiPD4rhDHNGsiH8LDPbsR6Eeo3rapQRfDOXra3YtDCiue74y5zjbW2WxsNs42qQngVwVdVZT3DAEfoayUoIYcswL+66kPi1YilkQZ/wCENpP6V4uOF3WCsd6QGJyZIkdlB8kKlQCBnBYN9c1OUoKFLyNJJITK0bo8gkkJz4yzEy7DA/dJFANtlaTfxEVuDkVGRtb+OXPVZRjUHkjaRdsDSY0WHBGyjzyc3GlBTuIck69ZWQBpZmLkjBVH0owQ4JDiBeipyNIdyMZxWlf8CntpcW8Jlha594iC6MRu0TRESB2HgVysqsm+zDGQCb9Sg5nwLg1zYW81mqTSSS3Jc3CInxEfTqOS4EcncZbIXOQG7VlueRZJZJwQq9WEF2O6kgaYrZcYYQRhFZ+xkJGTjIro9KDkl1yS4KwpHJHbxaygjG4SMBXcYzqubhsgMfkjzjfYxt5yrMInhRGHxo1mMS/i09VUTbeGBMYzs8rZIUjfttKDlfLXArFLCe5uYIzKrTIVlRHaMozqqAAEGVsBjjLMz+e1QZteleYjjYxWkqyDAyqoGjaYeLaFUd5c6ctIy74CmusXvLcEkhk+IjswZjFI6ayAACwQgMwAA1d8edbdnwmGLPTjVcoEO3dV1EAk9xlmO/csT50HLeIcMFvMQRqlyzrJssasQztdHSQ4JhVgFHhEiEAYOaiuF3t+XiaOTRiMvJPONeIYw46jliWAzkas5kIIUhFyeqWXJ1rFN1kVwdJRUMjmNAQQdCE6U2Ldv4m9a9Tcp27ahpIRpo5WQHCt0UVY0I/gGhW0jzFBSpueZlUK8XURlUlZgGBidtCyymNdURkONMZjYtqGw3xopzfE4WOPhYVFldFR/OTBbAXHgCkFpMg6FGMb6avD8njTqEjNcCSSbqP2MrgqjsB36SnSg7KAMdq8LyHCF0CSTRoWIqdJzGGLyJkjPxXOZD3fAz2oOZQXjLHIRbiRZImuNZjQqFdiHuJAzBo4gAehGpGoLqJ9JG0v7uJNKXNzBAscbEykSSRJ5ag6tquZhjRApwgI+ldOm5bjZZVLygTNqk0sBq2UAZAzgKoGPQVpLyJaalZhK+JGmKvK7K0jY+IwJwXXcA+WTQVnlziFw1wyyWrzRxyJI+qZ5Xt8qRGuJDpM+5dwnyq4GCQK6Jw2/jnjWWJg8bjII+hwfsQQQR6ioiLkmwXH7Mhw2rxZbLHcsdRIYk+ZqcghVFVEUKigKqqAAANgABsABtigyUpSgUpSgUpSgUpSgUpSgUpSgUpSgUpSgUpSgUpSgUpSgUpSgUpSgUpSgUpSgUpSgUpSgUpSgUpSgUpSgUpSgUpSg//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44" name="Picture 4" descr="http://i8.photobucket.com/albums/a49/DougLoudenback/JimCrowLaws/jimcrowlogo2.jpg">
            <a:hlinkClick r:id="rId4"/>
          </p:cNvPr>
          <p:cNvPicPr>
            <a:picLocks noChangeAspect="1" noChangeArrowheads="1"/>
          </p:cNvPicPr>
          <p:nvPr/>
        </p:nvPicPr>
        <p:blipFill rotWithShape="1">
          <a:blip r:embed="rId5" cstate="print"/>
          <a:srcRect l="2105" t="2457" r="2300" b="2826"/>
          <a:stretch/>
        </p:blipFill>
        <p:spPr bwMode="auto">
          <a:xfrm>
            <a:off x="7471" y="0"/>
            <a:ext cx="9136529" cy="6789531"/>
          </a:xfrm>
          <a:prstGeom prst="rect">
            <a:avLst/>
          </a:prstGeom>
          <a:noFill/>
          <a:ln>
            <a:solidFill>
              <a:schemeClr val="bg1"/>
            </a:solidFill>
          </a:ln>
        </p:spPr>
      </p:pic>
      <p:pic>
        <p:nvPicPr>
          <p:cNvPr id="10242" name="Picture 2" descr="http://www.pbs.org/wnet/jimcrow/images/seeing_big3.jpg"/>
          <p:cNvPicPr>
            <a:picLocks noChangeAspect="1" noChangeArrowheads="1"/>
          </p:cNvPicPr>
          <p:nvPr/>
        </p:nvPicPr>
        <p:blipFill rotWithShape="1">
          <a:blip r:embed="rId6" cstate="print"/>
          <a:srcRect l="2761" t="4081" r="8163" b="1"/>
          <a:stretch/>
        </p:blipFill>
        <p:spPr bwMode="auto">
          <a:xfrm>
            <a:off x="0" y="0"/>
            <a:ext cx="9144000" cy="6892506"/>
          </a:xfrm>
          <a:prstGeom prst="rect">
            <a:avLst/>
          </a:prstGeom>
          <a:noFill/>
          <a:ln>
            <a:solidFill>
              <a:schemeClr val="bg1"/>
            </a:solidFill>
          </a:ln>
        </p:spPr>
      </p:pic>
      <p:pic>
        <p:nvPicPr>
          <p:cNvPr id="4" name="Picture 3"/>
          <p:cNvPicPr>
            <a:picLocks noChangeAspect="1"/>
          </p:cNvPicPr>
          <p:nvPr/>
        </p:nvPicPr>
        <p:blipFill rotWithShape="1">
          <a:blip r:embed="rId7"/>
          <a:srcRect t="2614"/>
          <a:stretch/>
        </p:blipFill>
        <p:spPr>
          <a:xfrm>
            <a:off x="0" y="10092"/>
            <a:ext cx="9161932" cy="6911932"/>
          </a:xfrm>
          <a:prstGeom prst="rect">
            <a:avLst/>
          </a:prstGeom>
        </p:spPr>
      </p:pic>
      <p:sp>
        <p:nvSpPr>
          <p:cNvPr id="5" name="Oval 4"/>
          <p:cNvSpPr/>
          <p:nvPr/>
        </p:nvSpPr>
        <p:spPr>
          <a:xfrm>
            <a:off x="8153400" y="152400"/>
            <a:ext cx="838200" cy="6858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#1</a:t>
            </a:r>
            <a:r>
              <a:rPr lang="en-US" b="1" dirty="0" smtClean="0">
                <a:solidFill>
                  <a:srgbClr val="000000"/>
                </a:solidFill>
              </a:rPr>
              <a:t>. </a:t>
            </a:r>
            <a:endParaRPr lang="en-US" b="1" dirty="0">
              <a:solidFill>
                <a:srgbClr val="000000"/>
              </a:solidFill>
            </a:endParaRPr>
          </a:p>
        </p:txBody>
      </p:sp>
      <p:sp>
        <p:nvSpPr>
          <p:cNvPr id="9" name="Oval 8"/>
          <p:cNvSpPr/>
          <p:nvPr/>
        </p:nvSpPr>
        <p:spPr>
          <a:xfrm>
            <a:off x="8153400" y="152400"/>
            <a:ext cx="838200" cy="6858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#2</a:t>
            </a:r>
            <a:r>
              <a:rPr lang="en-US" b="1" dirty="0" smtClean="0">
                <a:solidFill>
                  <a:srgbClr val="000000"/>
                </a:solidFill>
              </a:rPr>
              <a:t>. </a:t>
            </a:r>
            <a:endParaRPr lang="en-US" b="1" dirty="0">
              <a:solidFill>
                <a:srgbClr val="000000"/>
              </a:solidFill>
            </a:endParaRPr>
          </a:p>
        </p:txBody>
      </p:sp>
      <p:sp>
        <p:nvSpPr>
          <p:cNvPr id="10" name="Oval 9"/>
          <p:cNvSpPr/>
          <p:nvPr/>
        </p:nvSpPr>
        <p:spPr>
          <a:xfrm>
            <a:off x="8153400" y="152400"/>
            <a:ext cx="838200" cy="6858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#3</a:t>
            </a:r>
            <a:r>
              <a:rPr lang="en-US" b="1" dirty="0" smtClean="0">
                <a:solidFill>
                  <a:srgbClr val="000000"/>
                </a:solidFill>
              </a:rPr>
              <a:t> </a:t>
            </a:r>
            <a:endParaRPr lang="en-US" b="1" dirty="0">
              <a:solidFill>
                <a:srgbClr val="000000"/>
              </a:solidFill>
            </a:endParaRPr>
          </a:p>
        </p:txBody>
      </p:sp>
      <p:sp>
        <p:nvSpPr>
          <p:cNvPr id="11" name="Oval 10"/>
          <p:cNvSpPr/>
          <p:nvPr/>
        </p:nvSpPr>
        <p:spPr>
          <a:xfrm>
            <a:off x="8153400" y="152400"/>
            <a:ext cx="838200" cy="6858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#4</a:t>
            </a:r>
            <a:r>
              <a:rPr lang="en-US" b="1" dirty="0" smtClean="0">
                <a:solidFill>
                  <a:srgbClr val="000000"/>
                </a:solidFill>
              </a:rPr>
              <a:t>. </a:t>
            </a:r>
            <a:endParaRPr lang="en-US" b="1" dirty="0">
              <a:solidFill>
                <a:srgbClr val="000000"/>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44"/>
                                        </p:tgtEl>
                                        <p:attrNameLst>
                                          <p:attrName>style.visibility</p:attrName>
                                        </p:attrNameLst>
                                      </p:cBhvr>
                                      <p:to>
                                        <p:strVal val="visible"/>
                                      </p:to>
                                    </p:set>
                                    <p:animEffect transition="in" filter="fade">
                                      <p:cBhvr>
                                        <p:cTn id="14" dur="2000"/>
                                        <p:tgtEl>
                                          <p:spTgt spid="1024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42"/>
                                        </p:tgtEl>
                                        <p:attrNameLst>
                                          <p:attrName>style.visibility</p:attrName>
                                        </p:attrNameLst>
                                      </p:cBhvr>
                                      <p:to>
                                        <p:strVal val="visible"/>
                                      </p:to>
                                    </p:set>
                                    <p:animEffect transition="in" filter="fade">
                                      <p:cBhvr>
                                        <p:cTn id="24" dur="2000"/>
                                        <p:tgtEl>
                                          <p:spTgt spid="10242"/>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strVal val="#ppt_w*0.70"/>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Effect transition="in" filter="fade">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2000" fill="hold"/>
                                        <p:tgtEl>
                                          <p:spTgt spid="11"/>
                                        </p:tgtEl>
                                        <p:attrNameLst>
                                          <p:attrName>ppt_w</p:attrName>
                                        </p:attrNameLst>
                                      </p:cBhvr>
                                      <p:tavLst>
                                        <p:tav tm="0">
                                          <p:val>
                                            <p:strVal val="#ppt_w*0.70"/>
                                          </p:val>
                                        </p:tav>
                                        <p:tav tm="100000">
                                          <p:val>
                                            <p:strVal val="#ppt_w"/>
                                          </p:val>
                                        </p:tav>
                                      </p:tavLst>
                                    </p:anim>
                                    <p:anim calcmode="lin" valueType="num">
                                      <p:cBhvr>
                                        <p:cTn id="38" dur="2000" fill="hold"/>
                                        <p:tgtEl>
                                          <p:spTgt spid="11"/>
                                        </p:tgtEl>
                                        <p:attrNameLst>
                                          <p:attrName>ppt_h</p:attrName>
                                        </p:attrNameLst>
                                      </p:cBhvr>
                                      <p:tavLst>
                                        <p:tav tm="0">
                                          <p:val>
                                            <p:strVal val="#ppt_h"/>
                                          </p:val>
                                        </p:tav>
                                        <p:tav tm="100000">
                                          <p:val>
                                            <p:strVal val="#ppt_h"/>
                                          </p:val>
                                        </p:tav>
                                      </p:tavLst>
                                    </p:anim>
                                    <p:animEffect transition="in" filter="fade">
                                      <p:cBhvr>
                                        <p:cTn id="3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762000" y="1219200"/>
          <a:ext cx="7696200" cy="5105400"/>
        </p:xfrm>
        <a:graphic>
          <a:graphicData uri="http://schemas.openxmlformats.org/drawingml/2006/table">
            <a:tbl>
              <a:tblPr firstRow="1" bandRow="1">
                <a:tableStyleId>{5C22544A-7EE6-4342-B048-85BDC9FD1C3A}</a:tableStyleId>
              </a:tblPr>
              <a:tblGrid>
                <a:gridCol w="2565400">
                  <a:extLst>
                    <a:ext uri="{9D8B030D-6E8A-4147-A177-3AD203B41FA5}">
                      <a16:colId xmlns:a16="http://schemas.microsoft.com/office/drawing/2014/main" val="20000"/>
                    </a:ext>
                  </a:extLst>
                </a:gridCol>
                <a:gridCol w="2565400">
                  <a:extLst>
                    <a:ext uri="{9D8B030D-6E8A-4147-A177-3AD203B41FA5}">
                      <a16:colId xmlns:a16="http://schemas.microsoft.com/office/drawing/2014/main" val="20001"/>
                    </a:ext>
                  </a:extLst>
                </a:gridCol>
                <a:gridCol w="2565400">
                  <a:extLst>
                    <a:ext uri="{9D8B030D-6E8A-4147-A177-3AD203B41FA5}">
                      <a16:colId xmlns:a16="http://schemas.microsoft.com/office/drawing/2014/main" val="20002"/>
                    </a:ext>
                  </a:extLst>
                </a:gridCol>
              </a:tblGrid>
              <a:tr h="510540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sp>
        <p:nvSpPr>
          <p:cNvPr id="5" name="TextBox 4"/>
          <p:cNvSpPr txBox="1"/>
          <p:nvPr/>
        </p:nvSpPr>
        <p:spPr>
          <a:xfrm>
            <a:off x="990600" y="228600"/>
            <a:ext cx="6871048"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smtClean="0"/>
              <a:t>3 Level Chart: What examples did you see in the presentation? </a:t>
            </a:r>
          </a:p>
        </p:txBody>
      </p:sp>
      <p:sp>
        <p:nvSpPr>
          <p:cNvPr id="7" name="Rectangle 6"/>
          <p:cNvSpPr/>
          <p:nvPr/>
        </p:nvSpPr>
        <p:spPr>
          <a:xfrm>
            <a:off x="1143000" y="1371600"/>
            <a:ext cx="2095446" cy="584775"/>
          </a:xfrm>
          <a:prstGeom prst="rect">
            <a:avLst/>
          </a:prstGeom>
          <a:noFill/>
        </p:spPr>
        <p:txBody>
          <a:bodyPr wrap="none" lIns="91440" tIns="45720" rIns="91440" bIns="45720">
            <a:spAutoFit/>
          </a:bodyPr>
          <a:lstStyle/>
          <a:p>
            <a:pPr algn="ctr"/>
            <a:r>
              <a:rPr lang="en-US" sz="3200" b="1" cap="none" spc="0" dirty="0" smtClean="0">
                <a:ln w="1905"/>
                <a:effectLst>
                  <a:innerShdw blurRad="69850" dist="43180" dir="5400000">
                    <a:srgbClr val="000000">
                      <a:alpha val="65000"/>
                    </a:srgbClr>
                  </a:innerShdw>
                </a:effectLst>
              </a:rPr>
              <a:t>Individual</a:t>
            </a:r>
            <a:endParaRPr lang="en-US" sz="3200" b="1" cap="none" spc="0" dirty="0">
              <a:ln w="1905"/>
              <a:effectLst>
                <a:innerShdw blurRad="69850" dist="43180" dir="5400000">
                  <a:srgbClr val="000000">
                    <a:alpha val="65000"/>
                  </a:srgbClr>
                </a:innerShdw>
              </a:effectLst>
            </a:endParaRPr>
          </a:p>
        </p:txBody>
      </p:sp>
      <p:sp>
        <p:nvSpPr>
          <p:cNvPr id="8" name="Rectangle 7"/>
          <p:cNvSpPr/>
          <p:nvPr/>
        </p:nvSpPr>
        <p:spPr>
          <a:xfrm>
            <a:off x="6096000" y="1295400"/>
            <a:ext cx="1905000" cy="954107"/>
          </a:xfrm>
          <a:prstGeom prst="rect">
            <a:avLst/>
          </a:prstGeom>
          <a:noFill/>
        </p:spPr>
        <p:txBody>
          <a:bodyPr wrap="square" lIns="91440" tIns="45720" rIns="91440" bIns="45720">
            <a:spAutoFit/>
          </a:bodyPr>
          <a:lstStyle/>
          <a:p>
            <a:pPr algn="ctr"/>
            <a:r>
              <a:rPr lang="en-US" sz="2800" b="1" dirty="0" smtClean="0">
                <a:ln w="1905"/>
                <a:effectLst>
                  <a:innerShdw blurRad="69850" dist="43180" dir="5400000">
                    <a:srgbClr val="000000">
                      <a:alpha val="65000"/>
                    </a:srgbClr>
                  </a:innerShdw>
                </a:effectLst>
              </a:rPr>
              <a:t>Societal-</a:t>
            </a:r>
          </a:p>
          <a:p>
            <a:pPr algn="ctr"/>
            <a:r>
              <a:rPr lang="en-US" sz="2800" b="1" cap="none" spc="0" dirty="0" smtClean="0">
                <a:ln w="1905"/>
                <a:effectLst>
                  <a:innerShdw blurRad="69850" dist="43180" dir="5400000">
                    <a:srgbClr val="000000">
                      <a:alpha val="65000"/>
                    </a:srgbClr>
                  </a:innerShdw>
                </a:effectLst>
              </a:rPr>
              <a:t>Cultural </a:t>
            </a:r>
            <a:endParaRPr lang="en-US" sz="2800" b="1" cap="none" spc="0" dirty="0">
              <a:ln w="1905"/>
              <a:effectLst>
                <a:innerShdw blurRad="69850" dist="43180" dir="5400000">
                  <a:srgbClr val="000000">
                    <a:alpha val="65000"/>
                  </a:srgbClr>
                </a:innerShdw>
              </a:effectLst>
            </a:endParaRPr>
          </a:p>
        </p:txBody>
      </p:sp>
      <p:sp>
        <p:nvSpPr>
          <p:cNvPr id="9" name="Rectangle 8"/>
          <p:cNvSpPr/>
          <p:nvPr/>
        </p:nvSpPr>
        <p:spPr>
          <a:xfrm>
            <a:off x="3505200" y="1295400"/>
            <a:ext cx="2286000" cy="523220"/>
          </a:xfrm>
          <a:prstGeom prst="rect">
            <a:avLst/>
          </a:prstGeom>
          <a:noFill/>
        </p:spPr>
        <p:txBody>
          <a:bodyPr wrap="square" lIns="91440" tIns="45720" rIns="91440" bIns="45720">
            <a:spAutoFit/>
          </a:bodyPr>
          <a:lstStyle/>
          <a:p>
            <a:pPr algn="ctr"/>
            <a:r>
              <a:rPr lang="en-US" sz="2800" b="1" cap="none" spc="0" dirty="0" smtClean="0">
                <a:ln w="1905"/>
                <a:effectLst>
                  <a:innerShdw blurRad="69850" dist="43180" dir="5400000">
                    <a:srgbClr val="000000">
                      <a:alpha val="65000"/>
                    </a:srgbClr>
                  </a:innerShdw>
                </a:effectLst>
              </a:rPr>
              <a:t>Institutiona</a:t>
            </a:r>
            <a:r>
              <a:rPr lang="en-US" sz="2500" b="1" cap="none" spc="0" dirty="0" smtClean="0">
                <a:ln w="1905"/>
                <a:effectLst>
                  <a:innerShdw blurRad="69850" dist="43180" dir="5400000">
                    <a:srgbClr val="000000">
                      <a:alpha val="65000"/>
                    </a:srgbClr>
                  </a:innerShdw>
                </a:effectLst>
              </a:rPr>
              <a:t>l</a:t>
            </a:r>
            <a:endParaRPr lang="en-US" sz="2500" b="1" cap="none" spc="0" dirty="0">
              <a:ln w="1905"/>
              <a:effectLst>
                <a:innerShdw blurRad="69850" dist="43180" dir="5400000">
                  <a:srgbClr val="000000">
                    <a:alpha val="65000"/>
                  </a:srgbClr>
                </a:innerShdw>
              </a:effectLst>
            </a:endParaRPr>
          </a:p>
        </p:txBody>
      </p:sp>
      <p:pic>
        <p:nvPicPr>
          <p:cNvPr id="1026" name="Picture 2" descr="http://pre.cloudfront.goodinc.com/posts/full_1314144884_5f8dc49030_z.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4400" y="2514600"/>
            <a:ext cx="2286000" cy="2209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http://blackagendareport.com/sites/www.blackagendareport.com/files/imagecache/feature400/Jim-crow-segregation-fepc-black-discrimination-employment.jpg"/>
          <p:cNvPicPr>
            <a:picLocks noChangeAspect="1" noChangeArrowheads="1"/>
          </p:cNvPicPr>
          <p:nvPr/>
        </p:nvPicPr>
        <p:blipFill>
          <a:blip r:embed="rId3" cstate="print"/>
          <a:srcRect/>
          <a:stretch>
            <a:fillRect/>
          </a:stretch>
        </p:blipFill>
        <p:spPr bwMode="auto">
          <a:xfrm>
            <a:off x="3505200" y="2590800"/>
            <a:ext cx="21844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0" name="Picture 6" descr="http://fittingroup.com/wp-content/uploads/2013/02/url.jpe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2590800"/>
            <a:ext cx="2057400" cy="21526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1143000"/>
          </a:xfrm>
        </p:spPr>
        <p:txBody>
          <a:bodyPr>
            <a:noAutofit/>
          </a:bodyPr>
          <a:lstStyle/>
          <a:p>
            <a:r>
              <a:rPr lang="en-US" sz="3600" b="1" dirty="0">
                <a:ln w="10541" cmpd="sng">
                  <a:solidFill>
                    <a:schemeClr val="accent1">
                      <a:shade val="88000"/>
                      <a:satMod val="110000"/>
                    </a:schemeClr>
                  </a:solidFill>
                  <a:prstDash val="solid"/>
                </a:ln>
                <a:latin typeface="AntiqueOliComReg"/>
                <a:cs typeface="AntiqueOliComReg"/>
              </a:rPr>
              <a:t>A</a:t>
            </a:r>
            <a:r>
              <a:rPr lang="en-US" sz="3600" b="1" dirty="0" smtClean="0">
                <a:ln w="10541" cmpd="sng">
                  <a:solidFill>
                    <a:schemeClr val="accent1">
                      <a:shade val="88000"/>
                      <a:satMod val="110000"/>
                    </a:schemeClr>
                  </a:solidFill>
                  <a:prstDash val="solid"/>
                </a:ln>
                <a:latin typeface="AntiqueOliComReg"/>
                <a:cs typeface="AntiqueOliComReg"/>
              </a:rPr>
              <a:t>nalyze and take notes on film</a:t>
            </a:r>
            <a:r>
              <a:rPr lang="mr-IN" sz="3600" b="1" dirty="0" smtClean="0">
                <a:ln w="10541" cmpd="sng">
                  <a:solidFill>
                    <a:schemeClr val="accent1">
                      <a:shade val="88000"/>
                      <a:satMod val="110000"/>
                    </a:schemeClr>
                  </a:solidFill>
                  <a:prstDash val="solid"/>
                </a:ln>
                <a:latin typeface="AntiqueOliComReg"/>
                <a:cs typeface="AntiqueOliComReg"/>
              </a:rPr>
              <a:t>…</a:t>
            </a:r>
            <a:r>
              <a:rPr lang="en-US" sz="3600" b="1" dirty="0" smtClean="0">
                <a:ln w="10541" cmpd="sng">
                  <a:solidFill>
                    <a:schemeClr val="accent1">
                      <a:shade val="88000"/>
                      <a:satMod val="110000"/>
                    </a:schemeClr>
                  </a:solidFill>
                  <a:prstDash val="solid"/>
                </a:ln>
                <a:latin typeface="AntiqueOliComReg"/>
                <a:cs typeface="AntiqueOliComReg"/>
              </a:rPr>
              <a:t>  </a:t>
            </a:r>
            <a:endParaRPr lang="en-US" sz="3600" b="1" dirty="0">
              <a:ln w="10541" cmpd="sng">
                <a:solidFill>
                  <a:schemeClr val="accent1">
                    <a:shade val="88000"/>
                    <a:satMod val="110000"/>
                  </a:schemeClr>
                </a:solidFill>
                <a:prstDash val="solid"/>
              </a:ln>
              <a:latin typeface="AntiqueOliComReg"/>
              <a:cs typeface="AntiqueOliComReg"/>
            </a:endParaRPr>
          </a:p>
        </p:txBody>
      </p:sp>
      <p:pic>
        <p:nvPicPr>
          <p:cNvPr id="5" name="Picture 4"/>
          <p:cNvPicPr>
            <a:picLocks noChangeAspect="1"/>
          </p:cNvPicPr>
          <p:nvPr/>
        </p:nvPicPr>
        <p:blipFill>
          <a:blip r:embed="rId3"/>
          <a:stretch>
            <a:fillRect/>
          </a:stretch>
        </p:blipFill>
        <p:spPr>
          <a:xfrm>
            <a:off x="381000" y="762000"/>
            <a:ext cx="3733800" cy="5600700"/>
          </a:xfrm>
          <a:prstGeom prst="rect">
            <a:avLst/>
          </a:prstGeom>
          <a:ln>
            <a:noFill/>
          </a:ln>
          <a:effectLst>
            <a:outerShdw blurRad="292100" dist="139700" dir="2700000" algn="tl" rotWithShape="0">
              <a:srgbClr val="333333">
                <a:alpha val="65000"/>
              </a:srgbClr>
            </a:outerShdw>
          </a:effectLst>
        </p:spPr>
      </p:pic>
      <p:pic>
        <p:nvPicPr>
          <p:cNvPr id="7" name="Picture 6" descr="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685800"/>
            <a:ext cx="3907824" cy="5257800"/>
          </a:xfrm>
          <a:prstGeom prst="rect">
            <a:avLst/>
          </a:prstGeom>
          <a:ln>
            <a:noFill/>
          </a:ln>
          <a:effectLst>
            <a:outerShdw blurRad="292100" dist="139700" dir="2700000" algn="tl" rotWithShape="0">
              <a:srgbClr val="333333">
                <a:alpha val="65000"/>
              </a:srgbClr>
            </a:outerShdw>
          </a:effectLst>
        </p:spPr>
      </p:pic>
      <p:pic>
        <p:nvPicPr>
          <p:cNvPr id="6" name="Picture 5" descr="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1864659"/>
            <a:ext cx="3747530" cy="4840941"/>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457200" y="1981200"/>
            <a:ext cx="3505200" cy="3422475"/>
          </a:xfrm>
          <a:prstGeom prst="rect">
            <a:avLst/>
          </a:prstGeom>
          <a:solidFill>
            <a:schemeClr val="dk1">
              <a:alpha val="57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nSpc>
                <a:spcPct val="90000"/>
              </a:lnSpc>
            </a:pPr>
            <a:r>
              <a:rPr lang="en-US" sz="2400" b="1" dirty="0"/>
              <a:t>• As the film unfolds, write in your notes any examples of ‘oppression’ that </a:t>
            </a:r>
            <a:r>
              <a:rPr lang="en-US" sz="2400" b="1" dirty="0" smtClean="0"/>
              <a:t>you see</a:t>
            </a:r>
            <a:r>
              <a:rPr lang="en-US" sz="2400" b="1" dirty="0"/>
              <a:t>, and identify at which level the examples fits</a:t>
            </a:r>
            <a:r>
              <a:rPr lang="en-US" sz="2400" b="1" dirty="0" smtClean="0"/>
              <a:t>.</a:t>
            </a:r>
          </a:p>
          <a:p>
            <a:pPr>
              <a:lnSpc>
                <a:spcPct val="90000"/>
              </a:lnSpc>
            </a:pPr>
            <a:endParaRPr lang="en-US" sz="2400" b="1" dirty="0"/>
          </a:p>
          <a:p>
            <a:pPr>
              <a:lnSpc>
                <a:spcPct val="90000"/>
              </a:lnSpc>
            </a:pPr>
            <a:r>
              <a:rPr lang="en-US" sz="2400" b="1" dirty="0"/>
              <a:t>• Also take note of any examples you see of 'resistance'.</a:t>
            </a:r>
          </a:p>
        </p:txBody>
      </p:sp>
      <p:sp>
        <p:nvSpPr>
          <p:cNvPr id="9" name="Oval 8"/>
          <p:cNvSpPr/>
          <p:nvPr/>
        </p:nvSpPr>
        <p:spPr>
          <a:xfrm>
            <a:off x="5562600" y="4267200"/>
            <a:ext cx="1524000" cy="609600"/>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105400" y="1219200"/>
            <a:ext cx="3733800" cy="609600"/>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77466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barn(inVertical)">
                                      <p:cBhvr>
                                        <p:cTn id="7" dur="2000"/>
                                        <p:tgtEl>
                                          <p:spTgt spid="8">
                                            <p:bg/>
                                          </p:spTgt>
                                        </p:tgtEl>
                                      </p:cBhvr>
                                    </p:animEffect>
                                  </p:childTnLst>
                                </p:cTn>
                              </p:par>
                            </p:childTnLst>
                          </p:cTn>
                        </p:par>
                        <p:par>
                          <p:cTn id="8" fill="hold">
                            <p:stCondLst>
                              <p:cond delay="2000"/>
                            </p:stCondLst>
                            <p:childTnLst>
                              <p:par>
                                <p:cTn id="9" presetID="55"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8">
                                            <p:txEl>
                                              <p:pRg st="0" end="0"/>
                                            </p:txEl>
                                          </p:spTgt>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2000" fill="hold"/>
                                        <p:tgtEl>
                                          <p:spTgt spid="10"/>
                                        </p:tgtEl>
                                        <p:attrNameLst>
                                          <p:attrName>ppt_w</p:attrName>
                                        </p:attrNameLst>
                                      </p:cBhvr>
                                      <p:tavLst>
                                        <p:tav tm="0">
                                          <p:val>
                                            <p:strVal val="#ppt_w*0.70"/>
                                          </p:val>
                                        </p:tav>
                                        <p:tav tm="100000">
                                          <p:val>
                                            <p:strVal val="#ppt_w"/>
                                          </p:val>
                                        </p:tav>
                                      </p:tavLst>
                                    </p:anim>
                                    <p:anim calcmode="lin" valueType="num">
                                      <p:cBhvr>
                                        <p:cTn id="17" dur="2000" fill="hold"/>
                                        <p:tgtEl>
                                          <p:spTgt spid="10"/>
                                        </p:tgtEl>
                                        <p:attrNameLst>
                                          <p:attrName>ppt_h</p:attrName>
                                        </p:attrNameLst>
                                      </p:cBhvr>
                                      <p:tavLst>
                                        <p:tav tm="0">
                                          <p:val>
                                            <p:strVal val="#ppt_h"/>
                                          </p:val>
                                        </p:tav>
                                        <p:tav tm="100000">
                                          <p:val>
                                            <p:strVal val="#ppt_h"/>
                                          </p:val>
                                        </p:tav>
                                      </p:tavLst>
                                    </p:anim>
                                    <p:animEffect transition="in" filter="fade">
                                      <p:cBhvr>
                                        <p:cTn id="18" dur="2000"/>
                                        <p:tgtEl>
                                          <p:spTgt spid="10"/>
                                        </p:tgtEl>
                                      </p:cBhvr>
                                    </p:animEffect>
                                  </p:childTnLst>
                                </p:cTn>
                              </p:par>
                            </p:childTnLst>
                          </p:cTn>
                        </p:par>
                        <p:par>
                          <p:cTn id="19" fill="hold">
                            <p:stCondLst>
                              <p:cond delay="4000"/>
                            </p:stCondLst>
                            <p:childTnLst>
                              <p:par>
                                <p:cTn id="20" presetID="55" presetClass="entr" presetSubtype="0" fill="hold" grpId="0" nodeType="afterEffect">
                                  <p:stCondLst>
                                    <p:cond delay="3000"/>
                                  </p:stCondLst>
                                  <p:childTnLst>
                                    <p:set>
                                      <p:cBhvr>
                                        <p:cTn id="21" dur="1" fill="hold">
                                          <p:stCondLst>
                                            <p:cond delay="0"/>
                                          </p:stCondLst>
                                        </p:cTn>
                                        <p:tgtEl>
                                          <p:spTgt spid="8">
                                            <p:txEl>
                                              <p:pRg st="2" end="2"/>
                                            </p:txEl>
                                          </p:spTgt>
                                        </p:tgtEl>
                                        <p:attrNameLst>
                                          <p:attrName>style.visibility</p:attrName>
                                        </p:attrNameLst>
                                      </p:cBhvr>
                                      <p:to>
                                        <p:strVal val="visible"/>
                                      </p:to>
                                    </p:set>
                                    <p:anim calcmode="lin" valueType="num">
                                      <p:cBhvr>
                                        <p:cTn id="22"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23"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8">
                                            <p:txEl>
                                              <p:pRg st="2" end="2"/>
                                            </p:txEl>
                                          </p:spTgt>
                                        </p:tgtEl>
                                      </p:cBhvr>
                                    </p:animEffect>
                                  </p:childTnLst>
                                </p:cTn>
                              </p:par>
                              <p:par>
                                <p:cTn id="25" presetID="55" presetClass="entr" presetSubtype="0" fill="hold" grpId="0" nodeType="withEffect">
                                  <p:stCondLst>
                                    <p:cond delay="2000"/>
                                  </p:stCondLst>
                                  <p:childTnLst>
                                    <p:set>
                                      <p:cBhvr>
                                        <p:cTn id="26" dur="1" fill="hold">
                                          <p:stCondLst>
                                            <p:cond delay="0"/>
                                          </p:stCondLst>
                                        </p:cTn>
                                        <p:tgtEl>
                                          <p:spTgt spid="9"/>
                                        </p:tgtEl>
                                        <p:attrNameLst>
                                          <p:attrName>style.visibility</p:attrName>
                                        </p:attrNameLst>
                                      </p:cBhvr>
                                      <p:to>
                                        <p:strVal val="visible"/>
                                      </p:to>
                                    </p:set>
                                    <p:anim calcmode="lin" valueType="num">
                                      <p:cBhvr>
                                        <p:cTn id="27" dur="2000" fill="hold"/>
                                        <p:tgtEl>
                                          <p:spTgt spid="9"/>
                                        </p:tgtEl>
                                        <p:attrNameLst>
                                          <p:attrName>ppt_w</p:attrName>
                                        </p:attrNameLst>
                                      </p:cBhvr>
                                      <p:tavLst>
                                        <p:tav tm="0">
                                          <p:val>
                                            <p:strVal val="#ppt_w*0.70"/>
                                          </p:val>
                                        </p:tav>
                                        <p:tav tm="100000">
                                          <p:val>
                                            <p:strVal val="#ppt_w"/>
                                          </p:val>
                                        </p:tav>
                                      </p:tavLst>
                                    </p:anim>
                                    <p:anim calcmode="lin" valueType="num">
                                      <p:cBhvr>
                                        <p:cTn id="28" dur="2000" fill="hold"/>
                                        <p:tgtEl>
                                          <p:spTgt spid="9"/>
                                        </p:tgtEl>
                                        <p:attrNameLst>
                                          <p:attrName>ppt_h</p:attrName>
                                        </p:attrNameLst>
                                      </p:cBhvr>
                                      <p:tavLst>
                                        <p:tav tm="0">
                                          <p:val>
                                            <p:strVal val="#ppt_h"/>
                                          </p:val>
                                        </p:tav>
                                        <p:tav tm="100000">
                                          <p:val>
                                            <p:strVal val="#ppt_h"/>
                                          </p:val>
                                        </p:tav>
                                      </p:tavLst>
                                    </p:anim>
                                    <p:animEffect transition="in" filter="fade">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rue question correct answer sound eff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5105400"/>
            <a:ext cx="1083733" cy="609600"/>
          </a:xfrm>
          <a:prstGeom prst="rect">
            <a:avLst/>
          </a:prstGeom>
        </p:spPr>
      </p:pic>
      <p:pic>
        <p:nvPicPr>
          <p:cNvPr id="6" name="Picture 5"/>
          <p:cNvPicPr>
            <a:picLocks noChangeAspect="1"/>
          </p:cNvPicPr>
          <p:nvPr/>
        </p:nvPicPr>
        <p:blipFill>
          <a:blip r:embed="rId6"/>
          <a:stretch>
            <a:fillRect/>
          </a:stretch>
        </p:blipFill>
        <p:spPr>
          <a:xfrm>
            <a:off x="4876800" y="228600"/>
            <a:ext cx="3872484"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7"/>
          <a:stretch>
            <a:fillRect/>
          </a:stretch>
        </p:blipFill>
        <p:spPr>
          <a:xfrm>
            <a:off x="533400" y="37353"/>
            <a:ext cx="36576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28600" y="4495800"/>
            <a:ext cx="3560811" cy="2194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9"/>
          <a:stretch>
            <a:fillRect/>
          </a:stretch>
        </p:blipFill>
        <p:spPr>
          <a:xfrm>
            <a:off x="304800" y="2133600"/>
            <a:ext cx="2829367" cy="2235200"/>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10"/>
          <a:stretch>
            <a:fillRect/>
          </a:stretch>
        </p:blipFill>
        <p:spPr>
          <a:xfrm>
            <a:off x="5562600" y="2362200"/>
            <a:ext cx="3302000" cy="3200400"/>
          </a:xfrm>
          <a:prstGeom prst="rect">
            <a:avLst/>
          </a:prstGeom>
        </p:spPr>
        <p:style>
          <a:lnRef idx="2">
            <a:schemeClr val="dk1"/>
          </a:lnRef>
          <a:fillRef idx="1">
            <a:schemeClr val="lt1"/>
          </a:fillRef>
          <a:effectRef idx="0">
            <a:schemeClr val="dk1"/>
          </a:effectRef>
          <a:fontRef idx="minor">
            <a:schemeClr val="dk1"/>
          </a:fontRef>
        </p:style>
      </p:pic>
      <p:pic>
        <p:nvPicPr>
          <p:cNvPr id="2" name="Picture 1"/>
          <p:cNvPicPr>
            <a:picLocks noChangeAspect="1"/>
          </p:cNvPicPr>
          <p:nvPr/>
        </p:nvPicPr>
        <p:blipFill>
          <a:blip r:embed="rId11"/>
          <a:stretch>
            <a:fillRect/>
          </a:stretch>
        </p:blipFill>
        <p:spPr>
          <a:xfrm>
            <a:off x="4495800" y="5105400"/>
            <a:ext cx="4025900" cy="1511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12"/>
          <a:stretch>
            <a:fillRect/>
          </a:stretch>
        </p:blipFill>
        <p:spPr>
          <a:xfrm>
            <a:off x="2971800" y="2209799"/>
            <a:ext cx="2826026" cy="2818599"/>
          </a:xfrm>
          <a:prstGeom prst="rect">
            <a:avLst/>
          </a:prstGeom>
        </p:spPr>
      </p:pic>
      <p:sp>
        <p:nvSpPr>
          <p:cNvPr id="9" name="Rectangle 8"/>
          <p:cNvSpPr/>
          <p:nvPr/>
        </p:nvSpPr>
        <p:spPr>
          <a:xfrm>
            <a:off x="1981200" y="0"/>
            <a:ext cx="5791200" cy="1928733"/>
          </a:xfrm>
          <a:prstGeom prst="rect">
            <a:avLst/>
          </a:prstGeom>
          <a:solidFill>
            <a:schemeClr val="dk1">
              <a:alpha val="60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gn="ctr">
              <a:lnSpc>
                <a:spcPct val="90000"/>
              </a:lnSpc>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ntiqueOliNorDReg"/>
                <a:cs typeface="AntiqueOliNorDReg"/>
              </a:rPr>
              <a:t>THINK &amp; DISCUSS:</a:t>
            </a:r>
          </a:p>
          <a:p>
            <a:pPr algn="ctr">
              <a:lnSpc>
                <a:spcPct val="90000"/>
              </a:lnSpc>
            </a:pPr>
            <a:r>
              <a:rPr lang="en-US" sz="3200" b="1" dirty="0" smtClean="0">
                <a:effectLst>
                  <a:outerShdw blurRad="50800" dist="38100" dir="2700000" algn="tl" rotWithShape="0">
                    <a:srgbClr val="000000">
                      <a:alpha val="43000"/>
                    </a:srgbClr>
                  </a:outerShdw>
                </a:effectLst>
              </a:rPr>
              <a:t>Based </a:t>
            </a:r>
            <a:r>
              <a:rPr lang="en-US" sz="3200" b="1" dirty="0">
                <a:effectLst>
                  <a:outerShdw blurRad="50800" dist="38100" dir="2700000" algn="tl" rotWithShape="0">
                    <a:srgbClr val="000000">
                      <a:alpha val="43000"/>
                    </a:srgbClr>
                  </a:outerShdw>
                </a:effectLst>
              </a:rPr>
              <a:t>upon these primary sources, what were </a:t>
            </a:r>
            <a:r>
              <a:rPr lang="en-US" sz="3200" b="1" dirty="0" smtClean="0">
                <a:effectLst>
                  <a:outerShdw blurRad="50800" dist="38100" dir="2700000" algn="tl" rotWithShape="0">
                    <a:srgbClr val="000000">
                      <a:alpha val="43000"/>
                    </a:srgbClr>
                  </a:outerShdw>
                </a:effectLst>
              </a:rPr>
              <a:t>the</a:t>
            </a:r>
          </a:p>
          <a:p>
            <a:pPr algn="ctr">
              <a:lnSpc>
                <a:spcPct val="90000"/>
              </a:lnSpc>
            </a:pPr>
            <a:r>
              <a:rPr lang="en-US" sz="3200" b="1" dirty="0" smtClean="0">
                <a:effectLst>
                  <a:outerShdw blurRad="50800" dist="38100" dir="2700000" algn="tl" rotWithShape="0">
                    <a:srgbClr val="000000">
                      <a:alpha val="43000"/>
                    </a:srgbClr>
                  </a:outerShdw>
                </a:effectLst>
              </a:rPr>
              <a:t> </a:t>
            </a:r>
            <a:r>
              <a:rPr lang="en-US" sz="3200" b="1" dirty="0">
                <a:effectLst>
                  <a:outerShdw blurRad="50800" dist="38100" dir="2700000" algn="tl" rotWithShape="0">
                    <a:srgbClr val="000000">
                      <a:alpha val="43000"/>
                    </a:srgbClr>
                  </a:outerShdw>
                </a:effectLst>
              </a:rPr>
              <a:t>'Jim Crow Laws'</a:t>
            </a:r>
            <a:r>
              <a:rPr lang="en-US" sz="3200" dirty="0">
                <a:effectLst>
                  <a:outerShdw blurRad="50800" dist="38100" dir="2700000" algn="tl" rotWithShape="0">
                    <a:srgbClr val="000000">
                      <a:alpha val="43000"/>
                    </a:srgbClr>
                  </a:outerShdw>
                </a:effectLst>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anim calcmode="lin" valueType="num">
                                      <p:cBhvr>
                                        <p:cTn id="8" dur="3000" fill="hold"/>
                                        <p:tgtEl>
                                          <p:spTgt spid="9"/>
                                        </p:tgtEl>
                                        <p:attrNameLst>
                                          <p:attrName>ppt_x</p:attrName>
                                        </p:attrNameLst>
                                      </p:cBhvr>
                                      <p:tavLst>
                                        <p:tav tm="0">
                                          <p:val>
                                            <p:strVal val="#ppt_x"/>
                                          </p:val>
                                        </p:tav>
                                        <p:tav tm="100000">
                                          <p:val>
                                            <p:strVal val="#ppt_x"/>
                                          </p:val>
                                        </p:tav>
                                      </p:tavLst>
                                    </p:anim>
                                    <p:anim calcmode="lin" valueType="num">
                                      <p:cBhvr>
                                        <p:cTn id="9" dur="3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0"/>
                            </p:stCondLst>
                            <p:childTnLst>
                              <p:par>
                                <p:cTn id="11" presetID="32" presetClass="emph" presetSubtype="0" fill="hold" grpId="1" nodeType="after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1" presetClass="mediacall" presetSubtype="0" fill="hold" nodeType="withEffect">
                                  <p:stCondLst>
                                    <p:cond delay="0"/>
                                  </p:stCondLst>
                                  <p:childTnLst>
                                    <p:cmd type="call" cmd="playFrom(0.0)">
                                      <p:cBhvr>
                                        <p:cTn id="18" dur="267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9" fill="hold" display="0">
                  <p:stCondLst>
                    <p:cond delay="indefinite"/>
                  </p:stCondLst>
                </p:cTn>
                <p:tgtEl>
                  <p:spTgt spid="10"/>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childTnLst>
        </p:cTn>
      </p:par>
    </p:tnLst>
    <p:bldLst>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6"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78" r="2783"/>
          <a:stretch/>
        </p:blipFill>
        <p:spPr bwMode="auto">
          <a:xfrm>
            <a:off x="4419600" y="304800"/>
            <a:ext cx="4592918" cy="6436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9747" name="Rectangle 3"/>
          <p:cNvSpPr>
            <a:spLocks noGrp="1" noChangeArrowheads="1"/>
          </p:cNvSpPr>
          <p:nvPr>
            <p:ph idx="1"/>
          </p:nvPr>
        </p:nvSpPr>
        <p:spPr>
          <a:xfrm>
            <a:off x="228600" y="1371600"/>
            <a:ext cx="3962400" cy="4800600"/>
          </a:xfrm>
        </p:spPr>
        <p:style>
          <a:lnRef idx="3">
            <a:schemeClr val="lt1"/>
          </a:lnRef>
          <a:fillRef idx="1">
            <a:schemeClr val="dk1"/>
          </a:fillRef>
          <a:effectRef idx="1">
            <a:schemeClr val="dk1"/>
          </a:effectRef>
          <a:fontRef idx="minor">
            <a:schemeClr val="lt1"/>
          </a:fontRef>
        </p:style>
        <p:txBody>
          <a:bodyPr>
            <a:normAutofit/>
          </a:bodyPr>
          <a:lstStyle/>
          <a:p>
            <a:pPr>
              <a:defRPr/>
            </a:pPr>
            <a:r>
              <a:rPr lang="en-US" sz="2400" b="1" dirty="0" smtClean="0"/>
              <a:t>The </a:t>
            </a:r>
            <a:r>
              <a:rPr lang="en-US" sz="2400" b="1" dirty="0" smtClean="0">
                <a:solidFill>
                  <a:srgbClr val="FF0000"/>
                </a:solidFill>
              </a:rPr>
              <a:t>Jim Crow laws</a:t>
            </a:r>
            <a:r>
              <a:rPr lang="en-US" sz="2400" b="1" dirty="0" smtClean="0"/>
              <a:t> were state and local laws in the </a:t>
            </a:r>
            <a:r>
              <a:rPr lang="en-US" sz="2400" b="1" dirty="0" smtClean="0">
                <a:hlinkClick r:id="rId4" tooltip="United States"/>
              </a:rPr>
              <a:t>United States</a:t>
            </a:r>
            <a:r>
              <a:rPr lang="en-US" sz="2400" b="1" dirty="0" smtClean="0"/>
              <a:t> enacted between 1876 and 1965. </a:t>
            </a:r>
          </a:p>
          <a:p>
            <a:pPr eaLnBrk="1" hangingPunct="1">
              <a:buFontTx/>
              <a:buNone/>
              <a:defRPr/>
            </a:pPr>
            <a:endParaRPr lang="en-US" sz="2400" b="1" dirty="0" smtClean="0"/>
          </a:p>
          <a:p>
            <a:pPr eaLnBrk="1" hangingPunct="1">
              <a:defRPr/>
            </a:pPr>
            <a:r>
              <a:rPr lang="en-US" sz="2400" b="1" dirty="0" smtClean="0"/>
              <a:t>They mandated </a:t>
            </a:r>
            <a:r>
              <a:rPr lang="en-US" sz="2400" b="1" dirty="0" smtClean="0">
                <a:hlinkClick r:id="rId5" tooltip="Racial segregation in the United States"/>
              </a:rPr>
              <a:t>segregation</a:t>
            </a:r>
            <a:r>
              <a:rPr lang="en-US" sz="2400" b="1" dirty="0" smtClean="0"/>
              <a:t> in all public facilities, with a "</a:t>
            </a:r>
            <a:r>
              <a:rPr lang="en-US" sz="2400" b="1" dirty="0" smtClean="0">
                <a:hlinkClick r:id="rId6" tooltip="Separate but equal"/>
              </a:rPr>
              <a:t>separate but equal</a:t>
            </a:r>
            <a:r>
              <a:rPr lang="en-US" sz="2400" b="1" dirty="0" smtClean="0"/>
              <a:t>"  status for black Americans and members of other non-white racial groups.</a:t>
            </a:r>
            <a:r>
              <a:rPr lang="en-US" sz="1800" dirty="0" smtClean="0"/>
              <a:t> </a:t>
            </a:r>
          </a:p>
        </p:txBody>
      </p:sp>
      <p:sp>
        <p:nvSpPr>
          <p:cNvPr id="49155" name="WordArt 4"/>
          <p:cNvSpPr>
            <a:spLocks noChangeArrowheads="1" noChangeShapeType="1" noTextEdit="1"/>
          </p:cNvSpPr>
          <p:nvPr/>
        </p:nvSpPr>
        <p:spPr bwMode="auto">
          <a:xfrm>
            <a:off x="304800" y="228600"/>
            <a:ext cx="4419600" cy="914400"/>
          </a:xfrm>
          <a:prstGeom prst="rect">
            <a:avLst/>
          </a:prstGeom>
        </p:spPr>
        <p:txBody>
          <a:bodyPr wrap="none" fromWordArt="1">
            <a:prstTxWarp prst="textPlain">
              <a:avLst>
                <a:gd name="adj" fmla="val 50000"/>
              </a:avLst>
            </a:prstTxWarp>
          </a:bodyPr>
          <a:lstStyle/>
          <a:p>
            <a:pPr algn="ctr"/>
            <a:r>
              <a:rPr lang="en-US" sz="3600" b="1" kern="10" dirty="0">
                <a:ln w="9525">
                  <a:solidFill>
                    <a:srgbClr val="FFFFFF"/>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Jim Crow laws </a:t>
            </a:r>
          </a:p>
        </p:txBody>
      </p:sp>
      <p:sp>
        <p:nvSpPr>
          <p:cNvPr id="2" name="Rectangle 1"/>
          <p:cNvSpPr/>
          <p:nvPr/>
        </p:nvSpPr>
        <p:spPr>
          <a:xfrm>
            <a:off x="228600" y="1371600"/>
            <a:ext cx="4038600" cy="4893647"/>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lvl="0"/>
            <a:r>
              <a:rPr lang="en-US" sz="2400" b="1" dirty="0"/>
              <a:t>Read each Jim Crow law as a class, and answer the </a:t>
            </a:r>
            <a:r>
              <a:rPr lang="en-US" sz="2400" b="1" u="sng" dirty="0"/>
              <a:t>two</a:t>
            </a:r>
            <a:r>
              <a:rPr lang="en-US" sz="2400" b="1" dirty="0"/>
              <a:t> following </a:t>
            </a:r>
            <a:r>
              <a:rPr lang="en-US" sz="2400" b="1" dirty="0" smtClean="0"/>
              <a:t>questions &amp; support </a:t>
            </a:r>
            <a:r>
              <a:rPr lang="en-US" sz="2400" b="1" dirty="0"/>
              <a:t>your </a:t>
            </a:r>
            <a:r>
              <a:rPr lang="en-US" sz="2400" b="1" dirty="0" smtClean="0"/>
              <a:t>answers:</a:t>
            </a:r>
          </a:p>
          <a:p>
            <a:endParaRPr lang="en-US" sz="2400" b="1" dirty="0"/>
          </a:p>
          <a:p>
            <a:pPr marL="285750" lvl="0" indent="-285750">
              <a:buFont typeface="Arial"/>
              <a:buChar char="•"/>
            </a:pPr>
            <a:r>
              <a:rPr lang="en-US" sz="2400" b="1" dirty="0"/>
              <a:t>Which law in your opinion appears to be the most limiting? </a:t>
            </a:r>
            <a:endParaRPr lang="en-US" sz="2400" b="1" dirty="0" smtClean="0"/>
          </a:p>
          <a:p>
            <a:pPr lvl="0"/>
            <a:r>
              <a:rPr lang="en-US" sz="2400" b="1" dirty="0"/>
              <a:t> </a:t>
            </a:r>
          </a:p>
          <a:p>
            <a:pPr marL="285750" lvl="0" indent="-285750">
              <a:buFont typeface="Arial"/>
              <a:buChar char="•"/>
            </a:pPr>
            <a:r>
              <a:rPr lang="en-US" sz="2400" b="1" dirty="0"/>
              <a:t>Which law surprises you the most or you think is the most bizarre/odd? </a:t>
            </a:r>
            <a:endParaRPr lang="en-US" sz="2400" b="1" dirty="0" smtClean="0"/>
          </a:p>
          <a:p>
            <a:pPr lvl="0"/>
            <a:endParaRPr lang="en-US" sz="2400" b="1"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59747">
                                            <p:bg/>
                                          </p:spTgt>
                                        </p:tgtEl>
                                        <p:attrNameLst>
                                          <p:attrName>style.visibility</p:attrName>
                                        </p:attrNameLst>
                                      </p:cBhvr>
                                      <p:to>
                                        <p:strVal val="visible"/>
                                      </p:to>
                                    </p:set>
                                    <p:anim calcmode="lin" valueType="num">
                                      <p:cBhvr>
                                        <p:cTn id="7" dur="1000" fill="hold"/>
                                        <p:tgtEl>
                                          <p:spTgt spid="159747">
                                            <p:bg/>
                                          </p:spTgt>
                                        </p:tgtEl>
                                        <p:attrNameLst>
                                          <p:attrName>ppt_w</p:attrName>
                                        </p:attrNameLst>
                                      </p:cBhvr>
                                      <p:tavLst>
                                        <p:tav tm="0">
                                          <p:val>
                                            <p:strVal val="#ppt_w+.3"/>
                                          </p:val>
                                        </p:tav>
                                        <p:tav tm="100000">
                                          <p:val>
                                            <p:strVal val="#ppt_w"/>
                                          </p:val>
                                        </p:tav>
                                      </p:tavLst>
                                    </p:anim>
                                    <p:anim calcmode="lin" valueType="num">
                                      <p:cBhvr>
                                        <p:cTn id="8" dur="1000" fill="hold"/>
                                        <p:tgtEl>
                                          <p:spTgt spid="159747">
                                            <p:bg/>
                                          </p:spTgt>
                                        </p:tgtEl>
                                        <p:attrNameLst>
                                          <p:attrName>ppt_h</p:attrName>
                                        </p:attrNameLst>
                                      </p:cBhvr>
                                      <p:tavLst>
                                        <p:tav tm="0">
                                          <p:val>
                                            <p:strVal val="#ppt_h"/>
                                          </p:val>
                                        </p:tav>
                                        <p:tav tm="100000">
                                          <p:val>
                                            <p:strVal val="#ppt_h"/>
                                          </p:val>
                                        </p:tav>
                                      </p:tavLst>
                                    </p:anim>
                                    <p:animEffect transition="in" filter="fade">
                                      <p:cBhvr>
                                        <p:cTn id="9" dur="1000"/>
                                        <p:tgtEl>
                                          <p:spTgt spid="159747">
                                            <p:bg/>
                                          </p:spTgt>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59747">
                                            <p:txEl>
                                              <p:pRg st="0" end="0"/>
                                            </p:txEl>
                                          </p:spTgt>
                                        </p:tgtEl>
                                        <p:attrNameLst>
                                          <p:attrName>style.visibility</p:attrName>
                                        </p:attrNameLst>
                                      </p:cBhvr>
                                      <p:to>
                                        <p:strVal val="visible"/>
                                      </p:to>
                                    </p:set>
                                    <p:anim calcmode="lin" valueType="num">
                                      <p:cBhvr>
                                        <p:cTn id="13" dur="1000" fill="hold"/>
                                        <p:tgtEl>
                                          <p:spTgt spid="159747">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159747">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15974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159747">
                                            <p:txEl>
                                              <p:pRg st="2" end="2"/>
                                            </p:txEl>
                                          </p:spTgt>
                                        </p:tgtEl>
                                        <p:attrNameLst>
                                          <p:attrName>style.visibility</p:attrName>
                                        </p:attrNameLst>
                                      </p:cBhvr>
                                      <p:to>
                                        <p:strVal val="visible"/>
                                      </p:to>
                                    </p:set>
                                    <p:anim calcmode="lin" valueType="num">
                                      <p:cBhvr>
                                        <p:cTn id="20" dur="1000" fill="hold"/>
                                        <p:tgtEl>
                                          <p:spTgt spid="159747">
                                            <p:txEl>
                                              <p:pRg st="2" end="2"/>
                                            </p:txEl>
                                          </p:spTgt>
                                        </p:tgtEl>
                                        <p:attrNameLst>
                                          <p:attrName>ppt_w</p:attrName>
                                        </p:attrNameLst>
                                      </p:cBhvr>
                                      <p:tavLst>
                                        <p:tav tm="0">
                                          <p:val>
                                            <p:strVal val="#ppt_w+.3"/>
                                          </p:val>
                                        </p:tav>
                                        <p:tav tm="100000">
                                          <p:val>
                                            <p:strVal val="#ppt_w"/>
                                          </p:val>
                                        </p:tav>
                                      </p:tavLst>
                                    </p:anim>
                                    <p:anim calcmode="lin" valueType="num">
                                      <p:cBhvr>
                                        <p:cTn id="21" dur="1000" fill="hold"/>
                                        <p:tgtEl>
                                          <p:spTgt spid="159747">
                                            <p:txEl>
                                              <p:pRg st="2" end="2"/>
                                            </p:txEl>
                                          </p:spTgt>
                                        </p:tgtEl>
                                        <p:attrNameLst>
                                          <p:attrName>ppt_h</p:attrName>
                                        </p:attrNameLst>
                                      </p:cBhvr>
                                      <p:tavLst>
                                        <p:tav tm="0">
                                          <p:val>
                                            <p:strVal val="#ppt_h"/>
                                          </p:val>
                                        </p:tav>
                                        <p:tav tm="100000">
                                          <p:val>
                                            <p:strVal val="#ppt_h"/>
                                          </p:val>
                                        </p:tav>
                                      </p:tavLst>
                                    </p:anim>
                                    <p:animEffect transition="in" filter="fade">
                                      <p:cBhvr>
                                        <p:cTn id="22" dur="1000"/>
                                        <p:tgtEl>
                                          <p:spTgt spid="15974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heckerboard(across)">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build="p"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6" descr="http://www.wou.edu/las/socsci/history/mulligm/images/jimcrow.jpg"/>
          <p:cNvPicPr>
            <a:picLocks noChangeAspect="1" noChangeArrowheads="1"/>
          </p:cNvPicPr>
          <p:nvPr/>
        </p:nvPicPr>
        <p:blipFill>
          <a:blip r:embed="rId3" cstate="print"/>
          <a:srcRect/>
          <a:stretch>
            <a:fillRect/>
          </a:stretch>
        </p:blipFill>
        <p:spPr bwMode="auto">
          <a:xfrm>
            <a:off x="4419600" y="1219200"/>
            <a:ext cx="4419600" cy="5276850"/>
          </a:xfrm>
          <a:prstGeom prst="rect">
            <a:avLst/>
          </a:prstGeom>
          <a:noFill/>
          <a:ln w="9525">
            <a:noFill/>
            <a:miter lim="800000"/>
            <a:headEnd/>
            <a:tailEnd/>
          </a:ln>
          <a:effectLst>
            <a:softEdge rad="635000"/>
          </a:effectLst>
        </p:spPr>
      </p:pic>
      <p:sp>
        <p:nvSpPr>
          <p:cNvPr id="160771" name="Rectangle 3"/>
          <p:cNvSpPr>
            <a:spLocks noGrp="1" noChangeArrowheads="1"/>
          </p:cNvSpPr>
          <p:nvPr>
            <p:ph idx="1"/>
          </p:nvPr>
        </p:nvSpPr>
        <p:spPr>
          <a:xfrm>
            <a:off x="228600" y="990600"/>
            <a:ext cx="4648200" cy="4525963"/>
          </a:xfrm>
        </p:spPr>
        <p:txBody>
          <a:bodyPr>
            <a:normAutofit/>
          </a:bodyPr>
          <a:lstStyle/>
          <a:p>
            <a:pPr eaLnBrk="1" hangingPunct="1">
              <a:lnSpc>
                <a:spcPct val="90000"/>
              </a:lnSpc>
              <a:defRPr/>
            </a:pPr>
            <a:r>
              <a:rPr lang="en-US" sz="2800" b="1" dirty="0" smtClean="0">
                <a:effectLst>
                  <a:outerShdw blurRad="38100" dist="38100" dir="2700000" algn="tl">
                    <a:srgbClr val="000000">
                      <a:alpha val="43137"/>
                    </a:srgbClr>
                  </a:outerShdw>
                </a:effectLst>
              </a:rPr>
              <a:t>Some examples of </a:t>
            </a:r>
            <a:r>
              <a:rPr lang="en-US" sz="2800" b="1" dirty="0" smtClean="0">
                <a:solidFill>
                  <a:srgbClr val="FF0000"/>
                </a:solidFill>
                <a:effectLst>
                  <a:outerShdw blurRad="38100" dist="38100" dir="2700000" algn="tl">
                    <a:srgbClr val="000000">
                      <a:alpha val="43137"/>
                    </a:srgbClr>
                  </a:outerShdw>
                </a:effectLst>
              </a:rPr>
              <a:t>Jim Crow laws</a:t>
            </a:r>
            <a:r>
              <a:rPr lang="en-US" sz="2800" b="1" dirty="0" smtClean="0">
                <a:effectLst>
                  <a:outerShdw blurRad="38100" dist="38100" dir="2700000" algn="tl">
                    <a:srgbClr val="000000">
                      <a:alpha val="43137"/>
                    </a:srgbClr>
                  </a:outerShdw>
                </a:effectLst>
              </a:rPr>
              <a:t> are the </a:t>
            </a:r>
            <a:r>
              <a:rPr lang="en-US" sz="2800" b="1" dirty="0" smtClean="0">
                <a:solidFill>
                  <a:srgbClr val="FF0000"/>
                </a:solidFill>
                <a:effectLst>
                  <a:outerShdw blurRad="38100" dist="38100" dir="2700000" algn="tl">
                    <a:srgbClr val="000000">
                      <a:alpha val="43137"/>
                    </a:srgbClr>
                  </a:outerShdw>
                </a:effectLst>
              </a:rPr>
              <a:t>segregation </a:t>
            </a:r>
            <a:r>
              <a:rPr lang="en-US" sz="2800" b="1" dirty="0" smtClean="0">
                <a:effectLst>
                  <a:outerShdw blurRad="38100" dist="38100" dir="2700000" algn="tl">
                    <a:srgbClr val="000000">
                      <a:alpha val="43137"/>
                    </a:srgbClr>
                  </a:outerShdw>
                </a:effectLst>
              </a:rPr>
              <a:t>of public schools, public places and public transportation, and the segregation of restrooms and restaurants for whites and blacks.</a:t>
            </a:r>
          </a:p>
        </p:txBody>
      </p:sp>
      <p:pic>
        <p:nvPicPr>
          <p:cNvPr id="160778" name="Picture 10"/>
          <p:cNvPicPr>
            <a:picLocks noChangeAspect="1" noChangeArrowheads="1"/>
          </p:cNvPicPr>
          <p:nvPr/>
        </p:nvPicPr>
        <p:blipFill>
          <a:blip r:embed="rId4" cstate="print"/>
          <a:srcRect/>
          <a:stretch>
            <a:fillRect/>
          </a:stretch>
        </p:blipFill>
        <p:spPr bwMode="auto">
          <a:xfrm>
            <a:off x="4648200" y="1600200"/>
            <a:ext cx="4324350" cy="4876800"/>
          </a:xfrm>
          <a:prstGeom prst="rect">
            <a:avLst/>
          </a:prstGeom>
          <a:noFill/>
          <a:ln w="9525">
            <a:noFill/>
            <a:miter lim="800000"/>
            <a:headEnd/>
            <a:tailEnd/>
          </a:ln>
          <a:effectLst>
            <a:softEdge rad="317500"/>
          </a:effectLst>
        </p:spPr>
      </p:pic>
      <p:pic>
        <p:nvPicPr>
          <p:cNvPr id="160779" name="Picture 11"/>
          <p:cNvPicPr>
            <a:picLocks noChangeAspect="1" noChangeArrowheads="1"/>
          </p:cNvPicPr>
          <p:nvPr/>
        </p:nvPicPr>
        <p:blipFill>
          <a:blip r:embed="rId5" cstate="print"/>
          <a:srcRect/>
          <a:stretch>
            <a:fillRect/>
          </a:stretch>
        </p:blipFill>
        <p:spPr bwMode="auto">
          <a:xfrm>
            <a:off x="4724400" y="1371600"/>
            <a:ext cx="4114800" cy="5257800"/>
          </a:xfrm>
          <a:prstGeom prst="rect">
            <a:avLst/>
          </a:prstGeom>
          <a:noFill/>
          <a:ln w="9525">
            <a:noFill/>
            <a:miter lim="800000"/>
            <a:headEnd/>
            <a:tailEnd/>
          </a:ln>
          <a:effectLst>
            <a:softEdge rad="317500"/>
          </a:effectLst>
        </p:spPr>
      </p:pic>
      <p:pic>
        <p:nvPicPr>
          <p:cNvPr id="160781"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t="5405" r="3797"/>
          <a:stretch>
            <a:fillRect/>
          </a:stretch>
        </p:blipFill>
        <p:spPr bwMode="auto">
          <a:xfrm>
            <a:off x="914400" y="4953000"/>
            <a:ext cx="2895600" cy="1333500"/>
          </a:xfrm>
          <a:prstGeom prst="rect">
            <a:avLst/>
          </a:prstGeom>
          <a:noFill/>
          <a:ln w="9525">
            <a:noFill/>
            <a:miter lim="800000"/>
            <a:headEnd/>
            <a:tailEnd/>
          </a:ln>
          <a:effectLst>
            <a:glow rad="101600">
              <a:schemeClr val="accent1">
                <a:satMod val="175000"/>
                <a:alpha val="40000"/>
              </a:schemeClr>
            </a:glow>
          </a:effectLst>
        </p:spPr>
      </p:pic>
      <p:pic>
        <p:nvPicPr>
          <p:cNvPr id="160782" name="Picture 1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48200" y="1066800"/>
            <a:ext cx="4343400" cy="5638800"/>
          </a:xfrm>
          <a:prstGeom prst="rect">
            <a:avLst/>
          </a:prstGeom>
          <a:noFill/>
          <a:ln w="9525">
            <a:noFill/>
            <a:miter lim="800000"/>
            <a:headEnd/>
            <a:tailEnd/>
          </a:ln>
          <a:effectLst>
            <a:softEdge rad="317500"/>
          </a:effectLst>
        </p:spPr>
      </p:pic>
      <p:sp>
        <p:nvSpPr>
          <p:cNvPr id="11" name="Rectangle 10"/>
          <p:cNvSpPr/>
          <p:nvPr/>
        </p:nvSpPr>
        <p:spPr>
          <a:xfrm>
            <a:off x="1066800" y="0"/>
            <a:ext cx="7259910" cy="923330"/>
          </a:xfrm>
          <a:prstGeom prst="rect">
            <a:avLst/>
          </a:prstGeom>
          <a:noFill/>
        </p:spPr>
        <p:txBody>
          <a:bodyPr wrap="none" lIns="91440" tIns="45720" rIns="91440" bIns="45720">
            <a:spAutoFit/>
          </a:bodyPr>
          <a:lstStyle/>
          <a:p>
            <a:pPr algn="ctr"/>
            <a:r>
              <a:rPr lang="en-US" sz="5400" b="0" kern="10" cap="none" spc="0" dirty="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FFFF"/>
                </a:solidFill>
                <a:effectLst>
                  <a:outerShdw blurRad="63500" dir="3600000" algn="tl" rotWithShape="0">
                    <a:srgbClr val="000000">
                      <a:alpha val="70000"/>
                    </a:srgbClr>
                  </a:outerShdw>
                </a:effectLst>
                <a:latin typeface="AntiqueOliNorDReg"/>
                <a:cs typeface="AntiqueOliNorDReg"/>
              </a:rPr>
              <a:t>Jim Crow </a:t>
            </a:r>
            <a:r>
              <a:rPr lang="en-US" sz="5400" b="0" kern="10" cap="none" spc="0" dirty="0" smtClean="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FFFF"/>
                </a:solidFill>
                <a:effectLst>
                  <a:outerShdw blurRad="63500" dir="3600000" algn="tl" rotWithShape="0">
                    <a:srgbClr val="000000">
                      <a:alpha val="70000"/>
                    </a:srgbClr>
                  </a:outerShdw>
                </a:effectLst>
                <a:latin typeface="AntiqueOliNorDReg"/>
                <a:cs typeface="AntiqueOliNorDReg"/>
              </a:rPr>
              <a:t>Laws </a:t>
            </a:r>
            <a:endParaRPr lang="en-US" sz="5400" b="0" cap="none" spc="0" dirty="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FFFF"/>
              </a:solidFill>
              <a:effectLst>
                <a:outerShdw blurRad="63500" dir="3600000" algn="tl" rotWithShape="0">
                  <a:srgbClr val="000000">
                    <a:alpha val="70000"/>
                  </a:srgbClr>
                </a:outerShdw>
              </a:effectLst>
              <a:latin typeface="AntiqueOliNorDReg"/>
              <a:cs typeface="AntiqueOliNorDReg"/>
            </a:endParaRPr>
          </a:p>
        </p:txBody>
      </p:sp>
      <p:pic>
        <p:nvPicPr>
          <p:cNvPr id="12" name="Picture 11" descr="http://sweetauburn.us/rings/jimCrow/signnoNegros.jpg"/>
          <p:cNvPicPr>
            <a:picLocks noChangeAspect="1" noChangeArrowheads="1"/>
          </p:cNvPicPr>
          <p:nvPr/>
        </p:nvPicPr>
        <p:blipFill>
          <a:blip r:embed="rId8" cstate="print"/>
          <a:srcRect/>
          <a:stretch>
            <a:fillRect/>
          </a:stretch>
        </p:blipFill>
        <p:spPr bwMode="auto">
          <a:xfrm rot="20859574">
            <a:off x="669607" y="4642182"/>
            <a:ext cx="2890497" cy="874031"/>
          </a:xfrm>
          <a:prstGeom prst="rect">
            <a:avLst/>
          </a:prstGeom>
          <a:noFill/>
        </p:spPr>
      </p:pic>
      <p:sp>
        <p:nvSpPr>
          <p:cNvPr id="2" name="Rectangle 1"/>
          <p:cNvSpPr/>
          <p:nvPr/>
        </p:nvSpPr>
        <p:spPr>
          <a:xfrm>
            <a:off x="4937760" y="1009650"/>
            <a:ext cx="3962400" cy="234315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b="1" dirty="0">
                <a:solidFill>
                  <a:srgbClr val="222222"/>
                </a:solidFill>
                <a:latin typeface="Roboto"/>
              </a:rPr>
              <a:t>Jim Crow laws were state</a:t>
            </a:r>
            <a:r>
              <a:rPr lang="en-US" dirty="0">
                <a:solidFill>
                  <a:srgbClr val="222222"/>
                </a:solidFill>
                <a:latin typeface="Roboto"/>
              </a:rPr>
              <a:t> and local </a:t>
            </a:r>
            <a:r>
              <a:rPr lang="en-US" b="1" dirty="0">
                <a:solidFill>
                  <a:srgbClr val="222222"/>
                </a:solidFill>
                <a:latin typeface="Roboto"/>
              </a:rPr>
              <a:t>laws</a:t>
            </a:r>
            <a:r>
              <a:rPr lang="en-US" dirty="0">
                <a:solidFill>
                  <a:srgbClr val="222222"/>
                </a:solidFill>
                <a:latin typeface="Roboto"/>
              </a:rPr>
              <a:t> that enforced racial segregation in the Southern </a:t>
            </a:r>
            <a:r>
              <a:rPr lang="en-US" b="1" dirty="0">
                <a:solidFill>
                  <a:srgbClr val="222222"/>
                </a:solidFill>
                <a:latin typeface="Roboto"/>
              </a:rPr>
              <a:t>United States</a:t>
            </a:r>
            <a:r>
              <a:rPr lang="en-US" dirty="0">
                <a:solidFill>
                  <a:srgbClr val="222222"/>
                </a:solidFill>
                <a:latin typeface="Roboto"/>
              </a:rPr>
              <a:t>. All </a:t>
            </a:r>
            <a:r>
              <a:rPr lang="en-US" b="1" dirty="0">
                <a:solidFill>
                  <a:srgbClr val="222222"/>
                </a:solidFill>
                <a:latin typeface="Roboto"/>
              </a:rPr>
              <a:t>were enacted</a:t>
            </a:r>
            <a:r>
              <a:rPr lang="en-US" dirty="0">
                <a:solidFill>
                  <a:srgbClr val="222222"/>
                </a:solidFill>
                <a:latin typeface="Roboto"/>
              </a:rPr>
              <a:t> in the </a:t>
            </a:r>
            <a:r>
              <a:rPr lang="en-US" dirty="0" smtClean="0">
                <a:solidFill>
                  <a:srgbClr val="222222"/>
                </a:solidFill>
                <a:latin typeface="Roboto"/>
              </a:rPr>
              <a:t>18802 by </a:t>
            </a:r>
            <a:r>
              <a:rPr lang="en-US" dirty="0">
                <a:solidFill>
                  <a:srgbClr val="222222"/>
                </a:solidFill>
                <a:latin typeface="Roboto"/>
              </a:rPr>
              <a:t>white </a:t>
            </a:r>
            <a:r>
              <a:rPr lang="en-US" dirty="0" smtClean="0">
                <a:solidFill>
                  <a:srgbClr val="222222"/>
                </a:solidFill>
                <a:latin typeface="Roboto"/>
              </a:rPr>
              <a:t>Democratic-dominated </a:t>
            </a:r>
            <a:r>
              <a:rPr lang="en-US" b="1" dirty="0" smtClean="0">
                <a:solidFill>
                  <a:srgbClr val="222222"/>
                </a:solidFill>
                <a:latin typeface="Roboto"/>
              </a:rPr>
              <a:t>state</a:t>
            </a:r>
            <a:r>
              <a:rPr lang="en-US" dirty="0">
                <a:solidFill>
                  <a:srgbClr val="222222"/>
                </a:solidFill>
                <a:latin typeface="Roboto"/>
              </a:rPr>
              <a:t> legislatures after the Reconstruction period. The </a:t>
            </a:r>
            <a:r>
              <a:rPr lang="en-US" b="1" dirty="0">
                <a:solidFill>
                  <a:srgbClr val="222222"/>
                </a:solidFill>
                <a:latin typeface="Roboto"/>
              </a:rPr>
              <a:t>laws </a:t>
            </a:r>
            <a:r>
              <a:rPr lang="en-US" b="1" dirty="0" smtClean="0">
                <a:solidFill>
                  <a:srgbClr val="222222"/>
                </a:solidFill>
                <a:latin typeface="Roboto"/>
              </a:rPr>
              <a:t>were </a:t>
            </a:r>
            <a:r>
              <a:rPr lang="en-US" dirty="0" smtClean="0">
                <a:solidFill>
                  <a:srgbClr val="222222"/>
                </a:solidFill>
                <a:latin typeface="Roboto"/>
              </a:rPr>
              <a:t>enforced </a:t>
            </a:r>
            <a:r>
              <a:rPr lang="en-US" dirty="0">
                <a:solidFill>
                  <a:srgbClr val="222222"/>
                </a:solidFill>
                <a:latin typeface="Roboto"/>
              </a:rPr>
              <a:t>until 1965.</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0778"/>
                                        </p:tgtEl>
                                        <p:attrNameLst>
                                          <p:attrName>style.visibility</p:attrName>
                                        </p:attrNameLst>
                                      </p:cBhvr>
                                      <p:to>
                                        <p:strVal val="visible"/>
                                      </p:to>
                                    </p:set>
                                    <p:animEffect transition="in" filter="fade">
                                      <p:cBhvr>
                                        <p:cTn id="7" dur="5000"/>
                                        <p:tgtEl>
                                          <p:spTgt spid="160778"/>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160779"/>
                                        </p:tgtEl>
                                        <p:attrNameLst>
                                          <p:attrName>style.visibility</p:attrName>
                                        </p:attrNameLst>
                                      </p:cBhvr>
                                      <p:to>
                                        <p:strVal val="visible"/>
                                      </p:to>
                                    </p:set>
                                    <p:animEffect transition="in" filter="fade">
                                      <p:cBhvr>
                                        <p:cTn id="11" dur="3000"/>
                                        <p:tgtEl>
                                          <p:spTgt spid="160779"/>
                                        </p:tgtEl>
                                      </p:cBhvr>
                                    </p:animEffect>
                                  </p:childTnLst>
                                </p:cTn>
                              </p:par>
                            </p:childTnLst>
                          </p:cTn>
                        </p:par>
                        <p:par>
                          <p:cTn id="12" fill="hold">
                            <p:stCondLst>
                              <p:cond delay="8000"/>
                            </p:stCondLst>
                            <p:childTnLst>
                              <p:par>
                                <p:cTn id="13" presetID="53" presetClass="entr" presetSubtype="0" fill="hold" nodeType="afterEffect">
                                  <p:stCondLst>
                                    <p:cond delay="0"/>
                                  </p:stCondLst>
                                  <p:childTnLst>
                                    <p:set>
                                      <p:cBhvr>
                                        <p:cTn id="14" dur="1" fill="hold">
                                          <p:stCondLst>
                                            <p:cond delay="0"/>
                                          </p:stCondLst>
                                        </p:cTn>
                                        <p:tgtEl>
                                          <p:spTgt spid="160782"/>
                                        </p:tgtEl>
                                        <p:attrNameLst>
                                          <p:attrName>style.visibility</p:attrName>
                                        </p:attrNameLst>
                                      </p:cBhvr>
                                      <p:to>
                                        <p:strVal val="visible"/>
                                      </p:to>
                                    </p:set>
                                    <p:anim calcmode="lin" valueType="num">
                                      <p:cBhvr>
                                        <p:cTn id="15" dur="3000" fill="hold"/>
                                        <p:tgtEl>
                                          <p:spTgt spid="160782"/>
                                        </p:tgtEl>
                                        <p:attrNameLst>
                                          <p:attrName>ppt_w</p:attrName>
                                        </p:attrNameLst>
                                      </p:cBhvr>
                                      <p:tavLst>
                                        <p:tav tm="0">
                                          <p:val>
                                            <p:fltVal val="0"/>
                                          </p:val>
                                        </p:tav>
                                        <p:tav tm="100000">
                                          <p:val>
                                            <p:strVal val="#ppt_w"/>
                                          </p:val>
                                        </p:tav>
                                      </p:tavLst>
                                    </p:anim>
                                    <p:anim calcmode="lin" valueType="num">
                                      <p:cBhvr>
                                        <p:cTn id="16" dur="3000" fill="hold"/>
                                        <p:tgtEl>
                                          <p:spTgt spid="160782"/>
                                        </p:tgtEl>
                                        <p:attrNameLst>
                                          <p:attrName>ppt_h</p:attrName>
                                        </p:attrNameLst>
                                      </p:cBhvr>
                                      <p:tavLst>
                                        <p:tav tm="0">
                                          <p:val>
                                            <p:fltVal val="0"/>
                                          </p:val>
                                        </p:tav>
                                        <p:tav tm="100000">
                                          <p:val>
                                            <p:strVal val="#ppt_h"/>
                                          </p:val>
                                        </p:tav>
                                      </p:tavLst>
                                    </p:anim>
                                    <p:animEffect transition="in" filter="fade">
                                      <p:cBhvr>
                                        <p:cTn id="17" dur="3000"/>
                                        <p:tgtEl>
                                          <p:spTgt spid="160782"/>
                                        </p:tgtEl>
                                      </p:cBhvr>
                                    </p:animEffect>
                                  </p:childTnLst>
                                </p:cTn>
                              </p:par>
                              <p:par>
                                <p:cTn id="18" presetID="5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770" decel="100000"/>
                                        <p:tgtEl>
                                          <p:spTgt spid="12"/>
                                        </p:tgtEl>
                                      </p:cBhvr>
                                    </p:animEffect>
                                    <p:animScale>
                                      <p:cBhvr>
                                        <p:cTn id="21" dur="770" decel="100000"/>
                                        <p:tgtEl>
                                          <p:spTgt spid="12"/>
                                        </p:tgtEl>
                                      </p:cBhvr>
                                      <p:from x="10000" y="10000"/>
                                      <p:to x="200000" y="450000"/>
                                    </p:animScale>
                                    <p:animScale>
                                      <p:cBhvr>
                                        <p:cTn id="22" dur="1230" accel="100000" fill="hold">
                                          <p:stCondLst>
                                            <p:cond delay="770"/>
                                          </p:stCondLst>
                                        </p:cTn>
                                        <p:tgtEl>
                                          <p:spTgt spid="12"/>
                                        </p:tgtEl>
                                      </p:cBhvr>
                                      <p:from x="200000" y="450000"/>
                                      <p:to x="100000" y="100000"/>
                                    </p:animScale>
                                    <p:set>
                                      <p:cBhvr>
                                        <p:cTn id="23" dur="770" fill="hold"/>
                                        <p:tgtEl>
                                          <p:spTgt spid="12"/>
                                        </p:tgtEl>
                                        <p:attrNameLst>
                                          <p:attrName>ppt_x</p:attrName>
                                        </p:attrNameLst>
                                      </p:cBhvr>
                                      <p:to>
                                        <p:strVal val="(0.5)"/>
                                      </p:to>
                                    </p:set>
                                    <p:anim from="(0.5)" to="(#ppt_x)" calcmode="lin" valueType="num">
                                      <p:cBhvr>
                                        <p:cTn id="24" dur="1230" accel="100000" fill="hold">
                                          <p:stCondLst>
                                            <p:cond delay="770"/>
                                          </p:stCondLst>
                                        </p:cTn>
                                        <p:tgtEl>
                                          <p:spTgt spid="12"/>
                                        </p:tgtEl>
                                        <p:attrNameLst>
                                          <p:attrName>ppt_x</p:attrName>
                                        </p:attrNameLst>
                                      </p:cBhvr>
                                    </p:anim>
                                    <p:set>
                                      <p:cBhvr>
                                        <p:cTn id="25" dur="770" fill="hold"/>
                                        <p:tgtEl>
                                          <p:spTgt spid="12"/>
                                        </p:tgtEl>
                                        <p:attrNameLst>
                                          <p:attrName>ppt_y</p:attrName>
                                        </p:attrNameLst>
                                      </p:cBhvr>
                                      <p:to>
                                        <p:strVal val="(#ppt_y+0.4)"/>
                                      </p:to>
                                    </p:set>
                                    <p:anim from="(#ppt_y+0.4)" to="(#ppt_y)" calcmode="lin" valueType="num">
                                      <p:cBhvr>
                                        <p:cTn id="26" dur="1230" accel="100000" fill="hold">
                                          <p:stCondLst>
                                            <p:cond delay="770"/>
                                          </p:stCondLst>
                                        </p:cTn>
                                        <p:tgtEl>
                                          <p:spTgt spid="1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ue question correct answer sound eff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91400" y="4800600"/>
            <a:ext cx="677334" cy="381000"/>
          </a:xfrm>
          <a:prstGeom prst="rect">
            <a:avLst/>
          </a:prstGeom>
        </p:spPr>
      </p:pic>
      <p:pic>
        <p:nvPicPr>
          <p:cNvPr id="44034" name="Picture 2" descr="http://1.bp.blogspot.com/_CVanQfF-7vM/StunPWBKf7I/AAAAAAAABeI/xZSNpd8clt4/s400/MiddletownSchool192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92130" y="914400"/>
            <a:ext cx="4151870" cy="5486400"/>
          </a:xfrm>
          <a:prstGeom prst="rect">
            <a:avLst/>
          </a:prstGeom>
          <a:noFill/>
          <a:effectLst>
            <a:softEdge rad="317500"/>
          </a:effectLst>
        </p:spPr>
      </p:pic>
      <p:sp>
        <p:nvSpPr>
          <p:cNvPr id="162819" name="Rectangle 3"/>
          <p:cNvSpPr>
            <a:spLocks noGrp="1" noChangeArrowheads="1"/>
          </p:cNvSpPr>
          <p:nvPr>
            <p:ph idx="1"/>
          </p:nvPr>
        </p:nvSpPr>
        <p:spPr>
          <a:xfrm>
            <a:off x="228600" y="1219200"/>
            <a:ext cx="4724400" cy="2057400"/>
          </a:xfrm>
        </p:spPr>
        <p:txBody>
          <a:bodyPr>
            <a:normAutofit/>
          </a:bodyPr>
          <a:lstStyle/>
          <a:p>
            <a:pPr eaLnBrk="1" hangingPunct="1">
              <a:lnSpc>
                <a:spcPct val="90000"/>
              </a:lnSpc>
              <a:spcBef>
                <a:spcPts val="0"/>
              </a:spcBef>
              <a:defRPr/>
            </a:pPr>
            <a:r>
              <a:rPr lang="en-US" sz="2800" b="1" dirty="0" smtClean="0">
                <a:effectLst>
                  <a:outerShdw blurRad="50800" dist="38100" dir="2700000" algn="tl" rotWithShape="0">
                    <a:srgbClr val="000000">
                      <a:alpha val="43000"/>
                    </a:srgbClr>
                  </a:outerShdw>
                </a:effectLst>
              </a:rPr>
              <a:t>One of the </a:t>
            </a:r>
            <a:r>
              <a:rPr lang="en-US" sz="2800" b="1" u="sng" dirty="0" smtClean="0">
                <a:effectLst>
                  <a:outerShdw blurRad="50800" dist="38100" dir="2700000" algn="tl" rotWithShape="0">
                    <a:srgbClr val="000000">
                      <a:alpha val="43000"/>
                    </a:srgbClr>
                  </a:outerShdw>
                </a:effectLst>
              </a:rPr>
              <a:t>most detrimental</a:t>
            </a:r>
            <a:r>
              <a:rPr lang="en-US" sz="2800" b="1" dirty="0" smtClean="0">
                <a:effectLst>
                  <a:outerShdw blurRad="50800" dist="38100" dir="2700000" algn="tl" rotWithShape="0">
                    <a:srgbClr val="000000">
                      <a:alpha val="43000"/>
                    </a:srgbClr>
                  </a:outerShdw>
                </a:effectLst>
              </a:rPr>
              <a:t> effects was that on the </a:t>
            </a:r>
            <a:r>
              <a:rPr lang="en-US" sz="2800" b="1" dirty="0" smtClean="0">
                <a:solidFill>
                  <a:srgbClr val="FF0000"/>
                </a:solidFill>
                <a:effectLst>
                  <a:outerShdw blurRad="50800" dist="38100" dir="2700000" algn="tl" rotWithShape="0">
                    <a:srgbClr val="000000">
                      <a:alpha val="43000"/>
                    </a:srgbClr>
                  </a:outerShdw>
                </a:effectLst>
              </a:rPr>
              <a:t>education</a:t>
            </a:r>
            <a:r>
              <a:rPr lang="en-US" sz="2800" b="1" dirty="0" smtClean="0">
                <a:effectLst>
                  <a:outerShdw blurRad="50800" dist="38100" dir="2700000" algn="tl" rotWithShape="0">
                    <a:srgbClr val="000000">
                      <a:alpha val="43000"/>
                    </a:srgbClr>
                  </a:outerShdw>
                </a:effectLst>
              </a:rPr>
              <a:t> of African American children in the South. </a:t>
            </a:r>
          </a:p>
          <a:p>
            <a:pPr eaLnBrk="1" hangingPunct="1">
              <a:lnSpc>
                <a:spcPct val="90000"/>
              </a:lnSpc>
              <a:spcBef>
                <a:spcPts val="0"/>
              </a:spcBef>
              <a:buFontTx/>
              <a:buNone/>
              <a:defRPr/>
            </a:pPr>
            <a:endParaRPr lang="en-US" sz="2400" b="1" dirty="0" smtClean="0">
              <a:effectLst>
                <a:outerShdw blurRad="50800" dist="38100" dir="2700000" algn="tl" rotWithShape="0">
                  <a:srgbClr val="000000">
                    <a:alpha val="43000"/>
                  </a:srgbClr>
                </a:outerShdw>
              </a:effectLst>
            </a:endParaRPr>
          </a:p>
        </p:txBody>
      </p:sp>
      <p:sp>
        <p:nvSpPr>
          <p:cNvPr id="7" name="Rectangle 6"/>
          <p:cNvSpPr/>
          <p:nvPr/>
        </p:nvSpPr>
        <p:spPr>
          <a:xfrm>
            <a:off x="177086" y="152400"/>
            <a:ext cx="8966914" cy="646331"/>
          </a:xfrm>
          <a:prstGeom prst="rect">
            <a:avLst/>
          </a:prstGeom>
          <a:noFill/>
        </p:spPr>
        <p:txBody>
          <a:bodyPr wrap="none" lIns="91440" tIns="45720" rIns="91440" bIns="45720">
            <a:spAutoFit/>
          </a:bodyPr>
          <a:lstStyle/>
          <a:p>
            <a:pPr algn="ctr"/>
            <a:r>
              <a:rPr lang="en-US" sz="3600" b="0" kern="10" cap="none" spc="0" dirty="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FFFF"/>
                </a:solidFill>
                <a:effectLst>
                  <a:outerShdw blurRad="63500" dir="3600000" algn="tl" rotWithShape="0">
                    <a:srgbClr val="000000">
                      <a:alpha val="70000"/>
                    </a:srgbClr>
                  </a:outerShdw>
                </a:effectLst>
                <a:latin typeface="AntiqueOliNorDReg"/>
                <a:cs typeface="AntiqueOliNorDReg"/>
              </a:rPr>
              <a:t>Jim Crow </a:t>
            </a:r>
            <a:r>
              <a:rPr lang="en-US" sz="3600" b="0" kern="10" cap="none" spc="0" dirty="0" smtClean="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FFFF"/>
                </a:solidFill>
                <a:effectLst>
                  <a:outerShdw blurRad="63500" dir="3600000" algn="tl" rotWithShape="0">
                    <a:srgbClr val="000000">
                      <a:alpha val="70000"/>
                    </a:srgbClr>
                  </a:outerShdw>
                </a:effectLst>
                <a:latin typeface="AntiqueOliNorDReg"/>
                <a:cs typeface="AntiqueOliNorDReg"/>
              </a:rPr>
              <a:t>Laws &amp; Education </a:t>
            </a:r>
            <a:endParaRPr lang="en-US" sz="3600" b="0" cap="none" spc="0" dirty="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FFFF"/>
              </a:solidFill>
              <a:effectLst>
                <a:outerShdw blurRad="63500" dir="3600000" algn="tl" rotWithShape="0">
                  <a:srgbClr val="000000">
                    <a:alpha val="70000"/>
                  </a:srgbClr>
                </a:outerShdw>
              </a:effectLst>
              <a:latin typeface="AntiqueOliNorDReg"/>
              <a:cs typeface="AntiqueOliNorDReg"/>
            </a:endParaRPr>
          </a:p>
        </p:txBody>
      </p:sp>
      <p:sp>
        <p:nvSpPr>
          <p:cNvPr id="8" name="Rectangle 7"/>
          <p:cNvSpPr/>
          <p:nvPr/>
        </p:nvSpPr>
        <p:spPr>
          <a:xfrm>
            <a:off x="609600" y="3657600"/>
            <a:ext cx="4114800" cy="3035703"/>
          </a:xfrm>
          <a:prstGeom prst="rect">
            <a:avLst/>
          </a:prstGeom>
          <a:solidFill>
            <a:schemeClr val="dk1">
              <a:alpha val="60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gn="ctr">
              <a:lnSpc>
                <a:spcPct val="90000"/>
              </a:lnSpc>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ntiqueOliNorDReg"/>
                <a:cs typeface="AntiqueOliNorDReg"/>
              </a:rPr>
              <a:t>THINK &amp; DISCUSS:</a:t>
            </a:r>
          </a:p>
          <a:p>
            <a:pPr algn="ctr">
              <a:lnSpc>
                <a:spcPct val="90000"/>
              </a:lnSpc>
            </a:pPr>
            <a:r>
              <a:rPr lang="en-US" sz="2800" b="1" dirty="0"/>
              <a:t>What are the possible reasons as to why </a:t>
            </a:r>
            <a:r>
              <a:rPr lang="en-US" sz="2800" b="1" dirty="0" smtClean="0"/>
              <a:t>this area of segregation has </a:t>
            </a:r>
            <a:r>
              <a:rPr lang="en-US" sz="2800" b="1" dirty="0"/>
              <a:t>been considered the most </a:t>
            </a:r>
            <a:r>
              <a:rPr lang="en-US" sz="2800" b="1" dirty="0" smtClean="0"/>
              <a:t>detrimental?</a:t>
            </a:r>
            <a:r>
              <a:rPr lang="en-US" sz="2800" dirty="0" smtClean="0">
                <a:effectLst>
                  <a:outerShdw blurRad="50800" dist="38100" dir="2700000" algn="tl" rotWithShape="0">
                    <a:srgbClr val="000000">
                      <a:alpha val="43000"/>
                    </a:srgbClr>
                  </a:outerShdw>
                </a:effectLst>
              </a:rPr>
              <a:t> </a:t>
            </a:r>
            <a:endParaRPr lang="en-US" sz="2800" dirty="0">
              <a:effectLst>
                <a:outerShdw blurRad="50800" dist="38100" dir="2700000" algn="tl" rotWithShape="0">
                  <a:srgbClr val="000000">
                    <a:alpha val="43000"/>
                  </a:srgbClr>
                </a:outerShdw>
              </a:effectLs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Effect transition="in" filter="fade">
                                      <p:cBhvr>
                                        <p:cTn id="7" dur="2000"/>
                                        <p:tgtEl>
                                          <p:spTgt spid="162819">
                                            <p:txEl>
                                              <p:pRg st="0" end="0"/>
                                            </p:txEl>
                                          </p:spTgt>
                                        </p:tgtEl>
                                      </p:cBhvr>
                                    </p:animEffect>
                                  </p:childTnLst>
                                </p:cTn>
                              </p:par>
                            </p:childTnLst>
                          </p:cTn>
                        </p:par>
                        <p:par>
                          <p:cTn id="8" fill="hold">
                            <p:stCondLst>
                              <p:cond delay="2000"/>
                            </p:stCondLst>
                            <p:childTnLst>
                              <p:par>
                                <p:cTn id="9" presetID="42" presetClass="entr" presetSubtype="0" fill="hold" grpId="0" nodeType="afterEffect">
                                  <p:stCondLst>
                                    <p:cond delay="2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anim calcmode="lin" valueType="num">
                                      <p:cBhvr>
                                        <p:cTn id="12" dur="3000" fill="hold"/>
                                        <p:tgtEl>
                                          <p:spTgt spid="8"/>
                                        </p:tgtEl>
                                        <p:attrNameLst>
                                          <p:attrName>ppt_x</p:attrName>
                                        </p:attrNameLst>
                                      </p:cBhvr>
                                      <p:tavLst>
                                        <p:tav tm="0">
                                          <p:val>
                                            <p:strVal val="#ppt_x"/>
                                          </p:val>
                                        </p:tav>
                                        <p:tav tm="100000">
                                          <p:val>
                                            <p:strVal val="#ppt_x"/>
                                          </p:val>
                                        </p:tav>
                                      </p:tavLst>
                                    </p:anim>
                                    <p:anim calcmode="lin" valueType="num">
                                      <p:cBhvr>
                                        <p:cTn id="13" dur="3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7000"/>
                            </p:stCondLst>
                            <p:childTnLst>
                              <p:par>
                                <p:cTn id="15" presetID="32" presetClass="emph" presetSubtype="0" fill="hold" grpId="1" nodeType="after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par>
                                <p:cTn id="21" presetID="1" presetClass="mediacall" presetSubtype="0" fill="hold" nodeType="withEffect">
                                  <p:stCondLst>
                                    <p:cond delay="0"/>
                                  </p:stCondLst>
                                  <p:childTnLst>
                                    <p:cmd type="call" cmd="playFrom(0.0)">
                                      <p:cBhvr>
                                        <p:cTn id="22" dur="26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3" fill="hold" display="0">
                  <p:stCondLst>
                    <p:cond delay="indefinite"/>
                  </p:stCondLst>
                </p:cTn>
                <p:tgtEl>
                  <p:spTgt spid="3"/>
                </p:tgtEl>
              </p:cMediaNode>
            </p:vide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3"/>
                  </p:tgtEl>
                </p:cond>
              </p:nextCondLst>
            </p:seq>
          </p:childTnLst>
        </p:cTn>
      </p:par>
    </p:tnLst>
    <p:bldLst>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6714" t="36663" r="49347" b="20254"/>
          <a:stretch/>
        </p:blipFill>
        <p:spPr>
          <a:xfrm>
            <a:off x="11952" y="8296"/>
            <a:ext cx="9132048" cy="6849703"/>
          </a:xfrm>
          <a:prstGeom prst="rect">
            <a:avLst/>
          </a:prstGeom>
        </p:spPr>
      </p:pic>
      <p:pic>
        <p:nvPicPr>
          <p:cNvPr id="7" name="Picture 6"/>
          <p:cNvPicPr>
            <a:picLocks noChangeAspect="1"/>
          </p:cNvPicPr>
          <p:nvPr/>
        </p:nvPicPr>
        <p:blipFill rotWithShape="1">
          <a:blip r:embed="rId2"/>
          <a:srcRect l="52467" t="36222" r="16324" b="16661"/>
          <a:stretch/>
        </p:blipFill>
        <p:spPr>
          <a:xfrm>
            <a:off x="0" y="7471"/>
            <a:ext cx="9144000" cy="6850529"/>
          </a:xfrm>
          <a:prstGeom prst="rect">
            <a:avLst/>
          </a:prstGeom>
        </p:spPr>
      </p:pic>
      <p:sp>
        <p:nvSpPr>
          <p:cNvPr id="3" name="Content Placeholder 2"/>
          <p:cNvSpPr>
            <a:spLocks noGrp="1"/>
          </p:cNvSpPr>
          <p:nvPr>
            <p:ph idx="1"/>
          </p:nvPr>
        </p:nvSpPr>
        <p:spPr>
          <a:xfrm>
            <a:off x="37496" y="4724400"/>
            <a:ext cx="9144000" cy="2133600"/>
          </a:xfrm>
          <a:solidFill>
            <a:schemeClr val="dk1">
              <a:alpha val="54000"/>
            </a:schemeClr>
          </a:solidFill>
        </p:spPr>
        <p:style>
          <a:lnRef idx="3">
            <a:schemeClr val="lt1"/>
          </a:lnRef>
          <a:fillRef idx="1">
            <a:schemeClr val="dk1"/>
          </a:fillRef>
          <a:effectRef idx="1">
            <a:schemeClr val="dk1"/>
          </a:effectRef>
          <a:fontRef idx="minor">
            <a:schemeClr val="lt1"/>
          </a:fontRef>
        </p:style>
        <p:txBody>
          <a:bodyPr>
            <a:noAutofit/>
          </a:bodyPr>
          <a:lstStyle/>
          <a:p>
            <a:pPr>
              <a:lnSpc>
                <a:spcPct val="90000"/>
              </a:lnSpc>
            </a:pPr>
            <a:r>
              <a:rPr lang="en-US" sz="2800" b="1" dirty="0">
                <a:effectLst>
                  <a:outerShdw blurRad="50800" dist="38100" dir="2700000" algn="tl" rotWithShape="0">
                    <a:srgbClr val="000000">
                      <a:alpha val="43000"/>
                    </a:srgbClr>
                  </a:outerShdw>
                </a:effectLst>
                <a:cs typeface="Arial"/>
              </a:rPr>
              <a:t>Education was the main battleground in the movement for equal opportunity. For millions of children, the American public schools movement opened new opportunities. But millions of others were excluded because of their race or </a:t>
            </a:r>
            <a:r>
              <a:rPr lang="en-US" sz="2800" b="1" dirty="0" smtClean="0">
                <a:effectLst>
                  <a:outerShdw blurRad="50800" dist="38100" dir="2700000" algn="tl" rotWithShape="0">
                    <a:srgbClr val="000000">
                      <a:alpha val="43000"/>
                    </a:srgbClr>
                  </a:outerShdw>
                </a:effectLst>
                <a:cs typeface="Arial"/>
              </a:rPr>
              <a:t>ethnicity.</a:t>
            </a:r>
          </a:p>
          <a:p>
            <a:pPr marL="0" indent="0">
              <a:lnSpc>
                <a:spcPct val="90000"/>
              </a:lnSpc>
              <a:buNone/>
            </a:pPr>
            <a:endParaRPr lang="en-US" sz="2800" b="1" dirty="0" smtClean="0">
              <a:effectLst>
                <a:outerShdw blurRad="50800" dist="38100" dir="2700000" algn="tl" rotWithShape="0">
                  <a:srgbClr val="000000">
                    <a:alpha val="43000"/>
                  </a:srgbClr>
                </a:outerShdw>
              </a:effectLst>
              <a:cs typeface="Arial"/>
            </a:endParaRPr>
          </a:p>
        </p:txBody>
      </p:sp>
      <p:sp>
        <p:nvSpPr>
          <p:cNvPr id="4" name="Rectangle 3"/>
          <p:cNvSpPr/>
          <p:nvPr/>
        </p:nvSpPr>
        <p:spPr>
          <a:xfrm>
            <a:off x="-152400" y="0"/>
            <a:ext cx="9511217" cy="646331"/>
          </a:xfrm>
          <a:prstGeom prst="rect">
            <a:avLst/>
          </a:prstGeom>
          <a:noFill/>
        </p:spPr>
        <p:txBody>
          <a:bodyPr wrap="none" lIns="91440" tIns="45720" rIns="91440" bIns="45720">
            <a:spAutoFit/>
          </a:bodyPr>
          <a:lstStyle/>
          <a:p>
            <a:pPr algn="ctr"/>
            <a:r>
              <a:rPr lang="en-US" sz="3500" kern="10" dirty="0" smtClean="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FFFF"/>
                </a:solidFill>
                <a:effectLst>
                  <a:outerShdw blurRad="63500" dir="3600000" algn="tl" rotWithShape="0">
                    <a:srgbClr val="000000">
                      <a:alpha val="70000"/>
                    </a:srgbClr>
                  </a:outerShdw>
                </a:effectLst>
                <a:latin typeface="AntiqueOliNorDReg"/>
                <a:cs typeface="AntiqueOliNorDReg"/>
              </a:rPr>
              <a:t>Separate &amp; Equal Education?</a:t>
            </a:r>
            <a:endParaRPr lang="en-US" sz="3500" b="0" cap="none" spc="0" dirty="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FFFF"/>
              </a:solidFill>
              <a:effectLst>
                <a:outerShdw blurRad="63500" dir="3600000" algn="tl" rotWithShape="0">
                  <a:srgbClr val="000000">
                    <a:alpha val="70000"/>
                  </a:srgbClr>
                </a:outerShdw>
              </a:effectLst>
              <a:latin typeface="AntiqueOliNorDReg"/>
              <a:cs typeface="AntiqueOliNorDReg"/>
            </a:endParaRPr>
          </a:p>
        </p:txBody>
      </p:sp>
      <p:sp>
        <p:nvSpPr>
          <p:cNvPr id="8" name="Rectangle 7"/>
          <p:cNvSpPr/>
          <p:nvPr/>
        </p:nvSpPr>
        <p:spPr>
          <a:xfrm>
            <a:off x="10909" y="4798064"/>
            <a:ext cx="9144000" cy="2038507"/>
          </a:xfrm>
          <a:prstGeom prst="rect">
            <a:avLst/>
          </a:prstGeom>
          <a:solidFill>
            <a:schemeClr val="dk1">
              <a:alpha val="56000"/>
            </a:schemeClr>
          </a:solidFill>
        </p:spPr>
        <p:style>
          <a:lnRef idx="3">
            <a:schemeClr val="lt1"/>
          </a:lnRef>
          <a:fillRef idx="1">
            <a:schemeClr val="dk1"/>
          </a:fillRef>
          <a:effectRef idx="1">
            <a:schemeClr val="dk1"/>
          </a:effectRef>
          <a:fontRef idx="minor">
            <a:schemeClr val="lt1"/>
          </a:fontRef>
        </p:style>
        <p:txBody>
          <a:bodyPr wrap="square">
            <a:spAutoFit/>
          </a:bodyPr>
          <a:lstStyle/>
          <a:p>
            <a:pPr marL="342900" lvl="0" indent="-342900">
              <a:lnSpc>
                <a:spcPct val="90000"/>
              </a:lnSpc>
              <a:spcBef>
                <a:spcPct val="20000"/>
              </a:spcBef>
              <a:buFont typeface="Arial" pitchFamily="34" charset="0"/>
              <a:buChar char="•"/>
            </a:pPr>
            <a:r>
              <a:rPr lang="en-US" sz="2800" b="1" dirty="0">
                <a:solidFill>
                  <a:prstClr val="white"/>
                </a:solidFill>
                <a:effectLst>
                  <a:outerShdw blurRad="50800" dist="38100" dir="2700000" algn="tl" rotWithShape="0">
                    <a:srgbClr val="000000">
                      <a:alpha val="43000"/>
                    </a:srgbClr>
                  </a:outerShdw>
                </a:effectLst>
                <a:cs typeface="Arial"/>
              </a:rPr>
              <a:t>Prior to the Civil War, very little public education existed in the South. After the war, southern states created a dual educational system based on race. The vast majority of southern communities created separate schools for black children. </a:t>
            </a:r>
          </a:p>
        </p:txBody>
      </p:sp>
    </p:spTree>
    <p:extLst>
      <p:ext uri="{BB962C8B-B14F-4D97-AF65-F5344CB8AC3E}">
        <p14:creationId xmlns:p14="http://schemas.microsoft.com/office/powerpoint/2010/main" val="7983788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dissolve">
                                      <p:cBhvr>
                                        <p:cTn id="10" dur="3000"/>
                                        <p:tgtEl>
                                          <p:spTgt spid="3">
                                            <p:bg/>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ssolve">
                                      <p:cBhvr>
                                        <p:cTn id="13" dur="3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xit" presetSubtype="32" fill="hold" grpId="1" nodeType="clickEffect">
                                  <p:stCondLst>
                                    <p:cond delay="0"/>
                                  </p:stCondLst>
                                  <p:childTnLst>
                                    <p:animEffect transition="out" filter="circle(out)">
                                      <p:cBhvr>
                                        <p:cTn id="17" dur="2000"/>
                                        <p:tgtEl>
                                          <p:spTgt spid="3">
                                            <p:txEl>
                                              <p:pRg st="0" end="0"/>
                                            </p:txEl>
                                          </p:spTgt>
                                        </p:tgtEl>
                                      </p:cBhvr>
                                    </p:animEffect>
                                    <p:set>
                                      <p:cBhvr>
                                        <p:cTn id="18" dur="1" fill="hold">
                                          <p:stCondLst>
                                            <p:cond delay="1999"/>
                                          </p:stCondLst>
                                        </p:cTn>
                                        <p:tgtEl>
                                          <p:spTgt spid="3">
                                            <p:txEl>
                                              <p:pRg st="0" end="0"/>
                                            </p:txEl>
                                          </p:spTgt>
                                        </p:tgtEl>
                                        <p:attrNameLst>
                                          <p:attrName>style.visibility</p:attrName>
                                        </p:attrNameLst>
                                      </p:cBhvr>
                                      <p:to>
                                        <p:strVal val="hidden"/>
                                      </p:to>
                                    </p:set>
                                  </p:childTnLst>
                                </p:cTn>
                              </p:par>
                              <p:par>
                                <p:cTn id="19" presetID="6" presetClass="exit" presetSubtype="32" fill="hold" grpId="1" nodeType="withEffect">
                                  <p:stCondLst>
                                    <p:cond delay="0"/>
                                  </p:stCondLst>
                                  <p:childTnLst>
                                    <p:animEffect transition="out" filter="circle(out)">
                                      <p:cBhvr>
                                        <p:cTn id="20" dur="2000"/>
                                        <p:tgtEl>
                                          <p:spTgt spid="3">
                                            <p:bg/>
                                          </p:spTgt>
                                        </p:tgtEl>
                                      </p:cBhvr>
                                    </p:animEffect>
                                    <p:set>
                                      <p:cBhvr>
                                        <p:cTn id="21" dur="1" fill="hold">
                                          <p:stCondLst>
                                            <p:cond delay="1999"/>
                                          </p:stCondLst>
                                        </p:cTn>
                                        <p:tgtEl>
                                          <p:spTgt spid="3">
                                            <p:bg/>
                                          </p:spTgt>
                                        </p:tgtEl>
                                        <p:attrNameLst>
                                          <p:attrName>style.visibility</p:attrName>
                                        </p:attrNameLst>
                                      </p:cBhvr>
                                      <p:to>
                                        <p:strVal val="hidden"/>
                                      </p:to>
                                    </p:set>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anim calcmode="lin" valueType="num">
                                      <p:cBhvr>
                                        <p:cTn id="26" dur="2000" fill="hold"/>
                                        <p:tgtEl>
                                          <p:spTgt spid="8"/>
                                        </p:tgtEl>
                                        <p:attrNameLst>
                                          <p:attrName>ppt_x</p:attrName>
                                        </p:attrNameLst>
                                      </p:cBhvr>
                                      <p:tavLst>
                                        <p:tav tm="0">
                                          <p:val>
                                            <p:strVal val="#ppt_x"/>
                                          </p:val>
                                        </p:tav>
                                        <p:tav tm="100000">
                                          <p:val>
                                            <p:strVal val="#ppt_x"/>
                                          </p:val>
                                        </p:tav>
                                      </p:tavLst>
                                    </p:anim>
                                    <p:anim calcmode="lin" valueType="num">
                                      <p:cBhvr>
                                        <p:cTn id="27" dur="2000" fill="hold"/>
                                        <p:tgtEl>
                                          <p:spTgt spid="8"/>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 grpId="1" build="p" animBg="1"/>
      <p:bldP spid="4"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1219200"/>
            <a:ext cx="4236923" cy="5486400"/>
          </a:xfrm>
          <a:prstGeom prst="rect">
            <a:avLst/>
          </a:prstGeom>
          <a:ln>
            <a:solidFill>
              <a:schemeClr val="bg1"/>
            </a:solidFill>
          </a:ln>
        </p:spPr>
      </p:pic>
      <p:sp>
        <p:nvSpPr>
          <p:cNvPr id="5" name="Rectangle 4"/>
          <p:cNvSpPr/>
          <p:nvPr/>
        </p:nvSpPr>
        <p:spPr>
          <a:xfrm>
            <a:off x="228600" y="1219200"/>
            <a:ext cx="4114800" cy="5496888"/>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ntiqueOliNorDReg"/>
                <a:cs typeface="AntiqueOliNorDReg"/>
              </a:rPr>
              <a:t>Analyze &amp; Infer:</a:t>
            </a:r>
            <a:endParaRPr lang="en-US" sz="2800" b="1" dirty="0" smtClean="0"/>
          </a:p>
          <a:p>
            <a:pPr marL="342900" indent="-342900">
              <a:lnSpc>
                <a:spcPct val="90000"/>
              </a:lnSpc>
              <a:buFont typeface="Arial"/>
              <a:buChar char="•"/>
            </a:pPr>
            <a:r>
              <a:rPr lang="en-US" sz="2400" b="1" dirty="0" smtClean="0"/>
              <a:t>Based </a:t>
            </a:r>
            <a:r>
              <a:rPr lang="en-US" sz="2400" b="1" dirty="0"/>
              <a:t>upon the following </a:t>
            </a:r>
            <a:r>
              <a:rPr lang="en-US" sz="2400" b="1" dirty="0" smtClean="0"/>
              <a:t>primary based </a:t>
            </a:r>
            <a:r>
              <a:rPr lang="en-US" sz="2400" b="1" dirty="0"/>
              <a:t>photographs, what are </a:t>
            </a:r>
            <a:r>
              <a:rPr lang="en-US" sz="2400" b="1" dirty="0" smtClean="0"/>
              <a:t>the </a:t>
            </a:r>
            <a:r>
              <a:rPr lang="en-US" sz="2400" b="1" u="sng" dirty="0" smtClean="0"/>
              <a:t>differences</a:t>
            </a:r>
            <a:r>
              <a:rPr lang="en-US" sz="2400" b="1" dirty="0" smtClean="0"/>
              <a:t> </a:t>
            </a:r>
            <a:r>
              <a:rPr lang="en-US" sz="2400" b="1" dirty="0"/>
              <a:t>you are able to discern (see) between the </a:t>
            </a:r>
            <a:r>
              <a:rPr lang="en-US" sz="2400" b="1" dirty="0" smtClean="0"/>
              <a:t>“colored” or  ‘non-white’ </a:t>
            </a:r>
            <a:r>
              <a:rPr lang="en-US" sz="2400" b="1" dirty="0"/>
              <a:t>schools and the '</a:t>
            </a:r>
            <a:r>
              <a:rPr lang="en-US" sz="2400" b="1" dirty="0" smtClean="0"/>
              <a:t>white’ schools</a:t>
            </a:r>
            <a:r>
              <a:rPr lang="en-US" sz="2400" b="1" dirty="0"/>
              <a:t>? </a:t>
            </a:r>
            <a:endParaRPr lang="en-US" sz="2400" b="1" dirty="0" smtClean="0"/>
          </a:p>
          <a:p>
            <a:endParaRPr lang="en-US" sz="2400" b="1" dirty="0" smtClean="0"/>
          </a:p>
          <a:p>
            <a:pPr marL="342900" indent="-342900">
              <a:buFont typeface="Arial"/>
              <a:buChar char="•"/>
            </a:pPr>
            <a:r>
              <a:rPr lang="en-US" sz="2400" b="1" dirty="0" smtClean="0"/>
              <a:t>Also, </a:t>
            </a:r>
            <a:r>
              <a:rPr lang="en-US" sz="2400" b="1" u="sng" dirty="0"/>
              <a:t>infer</a:t>
            </a:r>
            <a:r>
              <a:rPr lang="en-US" sz="2400" b="1" dirty="0"/>
              <a:t> and describe the possible impacts that these differences could possibly </a:t>
            </a:r>
            <a:r>
              <a:rPr lang="en-US" sz="2400" b="1" dirty="0" smtClean="0"/>
              <a:t>have had </a:t>
            </a:r>
            <a:r>
              <a:rPr lang="en-US" sz="2400" b="1" dirty="0"/>
              <a:t>on the quality of a student's education.</a:t>
            </a:r>
          </a:p>
        </p:txBody>
      </p:sp>
      <p:sp>
        <p:nvSpPr>
          <p:cNvPr id="12" name="Title 11"/>
          <p:cNvSpPr>
            <a:spLocks noGrp="1"/>
          </p:cNvSpPr>
          <p:nvPr>
            <p:ph type="title"/>
          </p:nvPr>
        </p:nvSpPr>
        <p:spPr>
          <a:xfrm>
            <a:off x="228600" y="-52366"/>
            <a:ext cx="8738290" cy="1215717"/>
          </a:xfrm>
          <a:prstGeom prst="rect">
            <a:avLst/>
          </a:prstGeom>
          <a:noFill/>
        </p:spPr>
        <p:txBody>
          <a:bodyPr wrap="none" lIns="91440" tIns="45720" rIns="91440" bIns="45720">
            <a:spAutoFit/>
          </a:bodyPr>
          <a:lstStyle/>
          <a:p>
            <a:pPr algn="ctr"/>
            <a:r>
              <a:rPr lang="en-US" sz="3300" kern="10" dirty="0" smtClean="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FFFF"/>
                </a:solidFill>
                <a:effectLst>
                  <a:outerShdw blurRad="63500" dir="3600000" algn="tl" rotWithShape="0">
                    <a:srgbClr val="000000">
                      <a:alpha val="70000"/>
                    </a:srgbClr>
                  </a:outerShdw>
                </a:effectLst>
                <a:latin typeface="AntiqueOliNorDReg"/>
                <a:cs typeface="AntiqueOliNorDReg"/>
              </a:rPr>
              <a:t>Separate &amp; Equal Education?</a:t>
            </a:r>
            <a:br>
              <a:rPr lang="en-US" sz="3300" kern="10" dirty="0" smtClean="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FFFF"/>
                </a:solidFill>
                <a:effectLst>
                  <a:outerShdw blurRad="63500" dir="3600000" algn="tl" rotWithShape="0">
                    <a:srgbClr val="000000">
                      <a:alpha val="70000"/>
                    </a:srgbClr>
                  </a:outerShdw>
                </a:effectLst>
                <a:latin typeface="AntiqueOliNorDReg"/>
                <a:cs typeface="AntiqueOliNorDReg"/>
              </a:rPr>
            </a:br>
            <a:r>
              <a:rPr lang="en-US" sz="4000" kern="10" dirty="0" smtClean="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0000"/>
                </a:solidFill>
                <a:effectLst>
                  <a:outerShdw blurRad="63500" dir="3600000" algn="tl" rotWithShape="0">
                    <a:srgbClr val="000000">
                      <a:alpha val="70000"/>
                    </a:srgbClr>
                  </a:outerShdw>
                </a:effectLst>
                <a:latin typeface="AntiqueOliNorDReg"/>
                <a:cs typeface="AntiqueOliNorDReg"/>
              </a:rPr>
              <a:t>YOU</a:t>
            </a:r>
            <a:r>
              <a:rPr lang="en-US" sz="3300" kern="10" dirty="0" smtClean="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FFFF"/>
                </a:solidFill>
                <a:effectLst>
                  <a:outerShdw blurRad="63500" dir="3600000" algn="tl" rotWithShape="0">
                    <a:srgbClr val="000000">
                      <a:alpha val="70000"/>
                    </a:srgbClr>
                  </a:outerShdw>
                </a:effectLst>
                <a:latin typeface="AntiqueOliNorDReg"/>
                <a:cs typeface="AntiqueOliNorDReg"/>
              </a:rPr>
              <a:t> DECIDE</a:t>
            </a:r>
            <a:r>
              <a:rPr lang="mr-IN" sz="3300" kern="10" dirty="0" smtClean="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FFFF"/>
                </a:solidFill>
                <a:effectLst>
                  <a:outerShdw blurRad="63500" dir="3600000" algn="tl" rotWithShape="0">
                    <a:srgbClr val="000000">
                      <a:alpha val="70000"/>
                    </a:srgbClr>
                  </a:outerShdw>
                </a:effectLst>
                <a:latin typeface="AntiqueOliNorDReg"/>
                <a:cs typeface="AntiqueOliNorDReg"/>
              </a:rPr>
              <a:t>…</a:t>
            </a:r>
            <a:endParaRPr lang="en-US" sz="3300" b="0" cap="none" spc="0" dirty="0">
              <a:ln w="18415"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solidFill>
                <a:srgbClr val="FFFFFF"/>
              </a:solidFill>
              <a:effectLst>
                <a:outerShdw blurRad="63500" dir="3600000" algn="tl" rotWithShape="0">
                  <a:srgbClr val="000000">
                    <a:alpha val="70000"/>
                  </a:srgbClr>
                </a:outerShdw>
              </a:effectLst>
              <a:latin typeface="AntiqueOliNorDReg"/>
              <a:cs typeface="AntiqueOliNorDReg"/>
            </a:endParaRPr>
          </a:p>
        </p:txBody>
      </p:sp>
      <p:sp>
        <p:nvSpPr>
          <p:cNvPr id="4" name="Oval 3"/>
          <p:cNvSpPr/>
          <p:nvPr/>
        </p:nvSpPr>
        <p:spPr>
          <a:xfrm>
            <a:off x="5715000" y="2286000"/>
            <a:ext cx="1295400" cy="28956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315200" y="2286000"/>
            <a:ext cx="1295400" cy="28956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ppt_x</p:attrName>
                                        </p:attrNameLst>
                                      </p:cBhvr>
                                      <p:tavLst>
                                        <p:tav tm="0">
                                          <p:val>
                                            <p:strVal val="#ppt_x"/>
                                          </p:val>
                                        </p:tav>
                                        <p:tav tm="100000">
                                          <p:val>
                                            <p:strVal val="#ppt_x"/>
                                          </p:val>
                                        </p:tav>
                                      </p:tavLst>
                                    </p:anim>
                                    <p:anim calcmode="lin" valueType="num">
                                      <p:cBhvr>
                                        <p:cTn id="14" dur="2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55" presetClass="entr" presetSubtype="0" fill="hold"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p:cTn id="18" dur="2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9" dur="2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20" dur="2000"/>
                                        <p:tgtEl>
                                          <p:spTgt spid="5">
                                            <p:txEl>
                                              <p:pRg st="0" end="0"/>
                                            </p:txEl>
                                          </p:spTgt>
                                        </p:tgtEl>
                                      </p:cBhvr>
                                    </p:animEffect>
                                  </p:childTnLst>
                                </p:cTn>
                              </p:par>
                              <p:par>
                                <p:cTn id="21" presetID="55"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p:cTn id="23" dur="2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24" dur="2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5" dur="2000"/>
                                        <p:tgtEl>
                                          <p:spTgt spid="5">
                                            <p:txEl>
                                              <p:pRg st="1" end="1"/>
                                            </p:txEl>
                                          </p:spTgt>
                                        </p:tgtEl>
                                      </p:cBhvr>
                                    </p:animEffect>
                                  </p:childTnLst>
                                </p:cTn>
                              </p:par>
                              <p:par>
                                <p:cTn id="26" presetID="55" presetClass="entr" presetSubtype="0" fill="hold" grpId="0" nodeType="withEffect">
                                  <p:stCondLst>
                                    <p:cond delay="1000"/>
                                  </p:stCondLst>
                                  <p:childTnLst>
                                    <p:set>
                                      <p:cBhvr>
                                        <p:cTn id="27" dur="1" fill="hold">
                                          <p:stCondLst>
                                            <p:cond delay="0"/>
                                          </p:stCondLst>
                                        </p:cTn>
                                        <p:tgtEl>
                                          <p:spTgt spid="4"/>
                                        </p:tgtEl>
                                        <p:attrNameLst>
                                          <p:attrName>style.visibility</p:attrName>
                                        </p:attrNameLst>
                                      </p:cBhvr>
                                      <p:to>
                                        <p:strVal val="visible"/>
                                      </p:to>
                                    </p:set>
                                    <p:anim calcmode="lin" valueType="num">
                                      <p:cBhvr>
                                        <p:cTn id="28" dur="2000" fill="hold"/>
                                        <p:tgtEl>
                                          <p:spTgt spid="4"/>
                                        </p:tgtEl>
                                        <p:attrNameLst>
                                          <p:attrName>ppt_w</p:attrName>
                                        </p:attrNameLst>
                                      </p:cBhvr>
                                      <p:tavLst>
                                        <p:tav tm="0">
                                          <p:val>
                                            <p:strVal val="#ppt_w*0.70"/>
                                          </p:val>
                                        </p:tav>
                                        <p:tav tm="100000">
                                          <p:val>
                                            <p:strVal val="#ppt_w"/>
                                          </p:val>
                                        </p:tav>
                                      </p:tavLst>
                                    </p:anim>
                                    <p:anim calcmode="lin" valueType="num">
                                      <p:cBhvr>
                                        <p:cTn id="29" dur="2000" fill="hold"/>
                                        <p:tgtEl>
                                          <p:spTgt spid="4"/>
                                        </p:tgtEl>
                                        <p:attrNameLst>
                                          <p:attrName>ppt_h</p:attrName>
                                        </p:attrNameLst>
                                      </p:cBhvr>
                                      <p:tavLst>
                                        <p:tav tm="0">
                                          <p:val>
                                            <p:strVal val="#ppt_h"/>
                                          </p:val>
                                        </p:tav>
                                        <p:tav tm="100000">
                                          <p:val>
                                            <p:strVal val="#ppt_h"/>
                                          </p:val>
                                        </p:tav>
                                      </p:tavLst>
                                    </p:anim>
                                    <p:animEffect transition="in" filter="fade">
                                      <p:cBhvr>
                                        <p:cTn id="30" dur="2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p:cTn id="35" dur="2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36" dur="2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7" dur="2000"/>
                                        <p:tgtEl>
                                          <p:spTgt spid="5">
                                            <p:txEl>
                                              <p:pRg st="3" end="3"/>
                                            </p:txEl>
                                          </p:spTgt>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2000" fill="hold"/>
                                        <p:tgtEl>
                                          <p:spTgt spid="11"/>
                                        </p:tgtEl>
                                        <p:attrNameLst>
                                          <p:attrName>ppt_w</p:attrName>
                                        </p:attrNameLst>
                                      </p:cBhvr>
                                      <p:tavLst>
                                        <p:tav tm="0">
                                          <p:val>
                                            <p:strVal val="#ppt_w*0.70"/>
                                          </p:val>
                                        </p:tav>
                                        <p:tav tm="100000">
                                          <p:val>
                                            <p:strVal val="#ppt_w"/>
                                          </p:val>
                                        </p:tav>
                                      </p:tavLst>
                                    </p:anim>
                                    <p:anim calcmode="lin" valueType="num">
                                      <p:cBhvr>
                                        <p:cTn id="41" dur="2000" fill="hold"/>
                                        <p:tgtEl>
                                          <p:spTgt spid="11"/>
                                        </p:tgtEl>
                                        <p:attrNameLst>
                                          <p:attrName>ppt_h</p:attrName>
                                        </p:attrNameLst>
                                      </p:cBhvr>
                                      <p:tavLst>
                                        <p:tav tm="0">
                                          <p:val>
                                            <p:strVal val="#ppt_h"/>
                                          </p:val>
                                        </p:tav>
                                        <p:tav tm="100000">
                                          <p:val>
                                            <p:strVal val="#ppt_h"/>
                                          </p:val>
                                        </p:tav>
                                      </p:tavLst>
                                    </p:anim>
                                    <p:animEffect transition="in" filter="fade">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2007</TotalTime>
  <Words>2361</Words>
  <Application>Microsoft Office PowerPoint</Application>
  <PresentationFormat>On-screen Show (4:3)</PresentationFormat>
  <Paragraphs>230</Paragraphs>
  <Slides>34</Slides>
  <Notes>15</Notes>
  <HiddenSlides>0</HiddenSlides>
  <MMClips>13</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34</vt:i4>
      </vt:variant>
    </vt:vector>
  </HeadingPairs>
  <TitlesOfParts>
    <vt:vector size="60" baseType="lpstr">
      <vt:lpstr>ＭＳ 明朝</vt:lpstr>
      <vt:lpstr>ＭＳ Ｐゴシック</vt:lpstr>
      <vt:lpstr>Abadi MT Condensed Extra Bold</vt:lpstr>
      <vt:lpstr>Aharoni</vt:lpstr>
      <vt:lpstr>AntiqueOliComReg</vt:lpstr>
      <vt:lpstr>AntiqueOliNorDReg</vt:lpstr>
      <vt:lpstr>Arial</vt:lpstr>
      <vt:lpstr>Arial Black</vt:lpstr>
      <vt:lpstr>Arial Narrow</vt:lpstr>
      <vt:lpstr>Avenir Heavy</vt:lpstr>
      <vt:lpstr>Berlin Sans FB Demi</vt:lpstr>
      <vt:lpstr>Calibri</vt:lpstr>
      <vt:lpstr>Cambria</vt:lpstr>
      <vt:lpstr>ÇlÇr ñæí©</vt:lpstr>
      <vt:lpstr>Comic Sans MS</vt:lpstr>
      <vt:lpstr>History repeats itself</vt:lpstr>
      <vt:lpstr>Impact</vt:lpstr>
      <vt:lpstr>Iowan Old Style Black</vt:lpstr>
      <vt:lpstr>Mangal</vt:lpstr>
      <vt:lpstr>Roboto</vt:lpstr>
      <vt:lpstr>Times New Roman</vt:lpstr>
      <vt:lpstr>1_Office Theme</vt:lpstr>
      <vt:lpstr>Crayons</vt:lpstr>
      <vt:lpstr>2_Office Theme</vt:lpstr>
      <vt:lpstr>3_Office Theme</vt:lpstr>
      <vt:lpstr>4_Office Theme</vt:lpstr>
      <vt:lpstr>PowerPoint Presentation</vt:lpstr>
      <vt:lpstr>Conclusion of this lesson- You will create a  ‘Cause And Effect Chart’</vt:lpstr>
      <vt:lpstr>Final Draft: Student Examples</vt:lpstr>
      <vt:lpstr>PowerPoint Presentation</vt:lpstr>
      <vt:lpstr>PowerPoint Presentation</vt:lpstr>
      <vt:lpstr>PowerPoint Presentation</vt:lpstr>
      <vt:lpstr>PowerPoint Presentation</vt:lpstr>
      <vt:lpstr>PowerPoint Presentation</vt:lpstr>
      <vt:lpstr>Separate &amp; Equal Education? YOU DECIDE…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Jumping ahead to current day…</vt:lpstr>
      <vt:lpstr>PowerPoint Presentation</vt:lpstr>
      <vt:lpstr>PowerPoint Presentation</vt:lpstr>
      <vt:lpstr>PowerPoint Presentation</vt:lpstr>
      <vt:lpstr>Henry David Thoreau:  Civil Disobedience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Analyzing Political Cartoons</vt:lpstr>
      <vt:lpstr>PowerPoint Presentation</vt:lpstr>
      <vt:lpstr>PowerPoint Presentation</vt:lpstr>
      <vt:lpstr>Analyze and take notes on film…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sgiddings</dc:creator>
  <cp:lastModifiedBy>Alison Mc Lin</cp:lastModifiedBy>
  <cp:revision>207</cp:revision>
  <dcterms:created xsi:type="dcterms:W3CDTF">2014-03-28T17:11:31Z</dcterms:created>
  <dcterms:modified xsi:type="dcterms:W3CDTF">2019-08-30T17:10:04Z</dcterms:modified>
</cp:coreProperties>
</file>