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2" r:id="rId3"/>
    <p:sldId id="266" r:id="rId4"/>
    <p:sldId id="273" r:id="rId5"/>
    <p:sldId id="274" r:id="rId6"/>
    <p:sldId id="275" r:id="rId7"/>
    <p:sldId id="276" r:id="rId8"/>
    <p:sldId id="277" r:id="rId9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96" d="100"/>
          <a:sy n="96" d="100"/>
        </p:scale>
        <p:origin x="-372" y="-10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4292-59B8-4400-A8C7-23DB872A761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ACD-B099-4548-8BB9-80A7C0BE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65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4292-59B8-4400-A8C7-23DB872A761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ACD-B099-4548-8BB9-80A7C0BE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51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4292-59B8-4400-A8C7-23DB872A761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ACD-B099-4548-8BB9-80A7C0BE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90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4292-59B8-4400-A8C7-23DB872A761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ACD-B099-4548-8BB9-80A7C0BE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21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4292-59B8-4400-A8C7-23DB872A761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ACD-B099-4548-8BB9-80A7C0BE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14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4292-59B8-4400-A8C7-23DB872A761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ACD-B099-4548-8BB9-80A7C0BE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70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4292-59B8-4400-A8C7-23DB872A761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ACD-B099-4548-8BB9-80A7C0BE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77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4292-59B8-4400-A8C7-23DB872A761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ACD-B099-4548-8BB9-80A7C0BE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20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4292-59B8-4400-A8C7-23DB872A761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ACD-B099-4548-8BB9-80A7C0BE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05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4292-59B8-4400-A8C7-23DB872A761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ACD-B099-4548-8BB9-80A7C0BE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5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4292-59B8-4400-A8C7-23DB872A761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ACD-B099-4548-8BB9-80A7C0BE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65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24292-59B8-4400-A8C7-23DB872A761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AACD-B099-4548-8BB9-80A7C0BE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7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35E5BE-4BB1-4B89-91EE-2C015A3B6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368F22-1BCC-45CD-91D0-3056670DCAF9}"/>
              </a:ext>
            </a:extLst>
          </p:cNvPr>
          <p:cNvSpPr txBox="1"/>
          <p:nvPr/>
        </p:nvSpPr>
        <p:spPr>
          <a:xfrm>
            <a:off x="812927" y="177690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Oregon Territory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2BDA7B-5572-4B02-BC7C-0C419803D2C9}"/>
              </a:ext>
            </a:extLst>
          </p:cNvPr>
          <p:cNvSpPr txBox="1"/>
          <p:nvPr/>
        </p:nvSpPr>
        <p:spPr>
          <a:xfrm>
            <a:off x="1346798" y="3249874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Utah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3644CD-F1D5-432A-8DFC-A8B37A27E047}"/>
              </a:ext>
            </a:extLst>
          </p:cNvPr>
          <p:cNvSpPr txBox="1"/>
          <p:nvPr/>
        </p:nvSpPr>
        <p:spPr>
          <a:xfrm>
            <a:off x="2049910" y="4423368"/>
            <a:ext cx="117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Mexico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582E80-4DAF-40E6-8BD9-AED261EB27D4}"/>
              </a:ext>
            </a:extLst>
          </p:cNvPr>
          <p:cNvSpPr txBox="1"/>
          <p:nvPr/>
        </p:nvSpPr>
        <p:spPr>
          <a:xfrm>
            <a:off x="4018211" y="4652233"/>
            <a:ext cx="1467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Unorganized Territory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5266BF-1506-4AE8-BB0D-7E6B29B579B8}"/>
              </a:ext>
            </a:extLst>
          </p:cNvPr>
          <p:cNvSpPr txBox="1"/>
          <p:nvPr/>
        </p:nvSpPr>
        <p:spPr>
          <a:xfrm rot="3461696">
            <a:off x="267064" y="391910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California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252602-68B0-4A0E-819D-8B8EB1EF6107}"/>
              </a:ext>
            </a:extLst>
          </p:cNvPr>
          <p:cNvSpPr txBox="1"/>
          <p:nvPr/>
        </p:nvSpPr>
        <p:spPr>
          <a:xfrm>
            <a:off x="4323302" y="2107250"/>
            <a:ext cx="125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Minnesota Territory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66672F-BB11-4DF3-8594-7A2D4FC1E5BC}"/>
              </a:ext>
            </a:extLst>
          </p:cNvPr>
          <p:cNvSpPr txBox="1"/>
          <p:nvPr/>
        </p:nvSpPr>
        <p:spPr>
          <a:xfrm>
            <a:off x="3673360" y="554943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Texas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44BE5BE-08C2-4043-84A2-BC0B488928DA}"/>
              </a:ext>
            </a:extLst>
          </p:cNvPr>
          <p:cNvSpPr txBox="1"/>
          <p:nvPr/>
        </p:nvSpPr>
        <p:spPr>
          <a:xfrm>
            <a:off x="4823644" y="319490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Iowa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7F0241-9492-42FA-8336-DACD7B306BF2}"/>
              </a:ext>
            </a:extLst>
          </p:cNvPr>
          <p:cNvSpPr txBox="1"/>
          <p:nvPr/>
        </p:nvSpPr>
        <p:spPr>
          <a:xfrm>
            <a:off x="5201269" y="4220933"/>
            <a:ext cx="1007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Missouri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469E1E-BD99-4A6D-A26D-07ACBD3D5AE6}"/>
              </a:ext>
            </a:extLst>
          </p:cNvPr>
          <p:cNvSpPr txBox="1"/>
          <p:nvPr/>
        </p:nvSpPr>
        <p:spPr>
          <a:xfrm rot="20213774">
            <a:off x="5082701" y="476242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Arkansas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7C717C6-1F62-4C78-8B1E-A1B0C5BF1E7B}"/>
              </a:ext>
            </a:extLst>
          </p:cNvPr>
          <p:cNvSpPr txBox="1"/>
          <p:nvPr/>
        </p:nvSpPr>
        <p:spPr>
          <a:xfrm rot="3684440">
            <a:off x="5106188" y="5602605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Louisiana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8E47C73-A8A9-4F40-8A27-24E6394C382C}"/>
              </a:ext>
            </a:extLst>
          </p:cNvPr>
          <p:cNvSpPr txBox="1"/>
          <p:nvPr/>
        </p:nvSpPr>
        <p:spPr>
          <a:xfrm rot="2869811">
            <a:off x="5391242" y="2515765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Wisconsin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D3AD00-0B97-4315-83C6-AF3D913CF58F}"/>
              </a:ext>
            </a:extLst>
          </p:cNvPr>
          <p:cNvSpPr txBox="1"/>
          <p:nvPr/>
        </p:nvSpPr>
        <p:spPr>
          <a:xfrm>
            <a:off x="5763987" y="3567245"/>
            <a:ext cx="802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Illinois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839ED8E-DC25-4EBF-A6CB-563CAC47ACE4}"/>
              </a:ext>
            </a:extLst>
          </p:cNvPr>
          <p:cNvSpPr txBox="1"/>
          <p:nvPr/>
        </p:nvSpPr>
        <p:spPr>
          <a:xfrm rot="5057640">
            <a:off x="6114760" y="3569475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Indiana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74CDC2-EFF8-4974-9DA0-49CBB183A35A}"/>
              </a:ext>
            </a:extLst>
          </p:cNvPr>
          <p:cNvSpPr txBox="1"/>
          <p:nvPr/>
        </p:nvSpPr>
        <p:spPr>
          <a:xfrm>
            <a:off x="6889070" y="3393543"/>
            <a:ext cx="805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Ohio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D4250EE-4A67-4F8E-BDCB-78B6136677C5}"/>
              </a:ext>
            </a:extLst>
          </p:cNvPr>
          <p:cNvSpPr txBox="1"/>
          <p:nvPr/>
        </p:nvSpPr>
        <p:spPr>
          <a:xfrm rot="20932626">
            <a:off x="6303145" y="4151751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Kentucky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602C73B-0252-4BA2-A7F3-C9B2E97374DA}"/>
              </a:ext>
            </a:extLst>
          </p:cNvPr>
          <p:cNvSpPr txBox="1"/>
          <p:nvPr/>
        </p:nvSpPr>
        <p:spPr>
          <a:xfrm rot="21325488">
            <a:off x="6110709" y="4558608"/>
            <a:ext cx="127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Tennessee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54EE1C8-289D-4BCD-B21D-2DF77136DBFE}"/>
              </a:ext>
            </a:extLst>
          </p:cNvPr>
          <p:cNvSpPr txBox="1"/>
          <p:nvPr/>
        </p:nvSpPr>
        <p:spPr>
          <a:xfrm rot="17800062">
            <a:off x="5557758" y="5198163"/>
            <a:ext cx="1318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Mississippi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C61BB41-2906-4178-B61F-4C12577B5D05}"/>
              </a:ext>
            </a:extLst>
          </p:cNvPr>
          <p:cNvSpPr txBox="1"/>
          <p:nvPr/>
        </p:nvSpPr>
        <p:spPr>
          <a:xfrm rot="17275274">
            <a:off x="6126648" y="5197862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Alabama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9D60BCF-EABA-497E-9F93-24C6EBDD5C8C}"/>
              </a:ext>
            </a:extLst>
          </p:cNvPr>
          <p:cNvSpPr txBox="1"/>
          <p:nvPr/>
        </p:nvSpPr>
        <p:spPr>
          <a:xfrm rot="2359974">
            <a:off x="6878797" y="519071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Georgia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31586-E72D-48B0-B270-29A61E0EF827}"/>
              </a:ext>
            </a:extLst>
          </p:cNvPr>
          <p:cNvSpPr txBox="1"/>
          <p:nvPr/>
        </p:nvSpPr>
        <p:spPr>
          <a:xfrm rot="3555763">
            <a:off x="7320934" y="617588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Florida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F3194EF-849E-4DB7-BB9F-7EA971B8E3FC}"/>
              </a:ext>
            </a:extLst>
          </p:cNvPr>
          <p:cNvSpPr txBox="1"/>
          <p:nvPr/>
        </p:nvSpPr>
        <p:spPr>
          <a:xfrm>
            <a:off x="7427173" y="4738194"/>
            <a:ext cx="10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South Carolina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BFFA71-AA9F-4178-9C71-511A9B69E987}"/>
              </a:ext>
            </a:extLst>
          </p:cNvPr>
          <p:cNvSpPr txBox="1"/>
          <p:nvPr/>
        </p:nvSpPr>
        <p:spPr>
          <a:xfrm rot="20880288">
            <a:off x="7600022" y="4223125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North Carolina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05091BD-8502-4416-BC96-F528AE683C8B}"/>
              </a:ext>
            </a:extLst>
          </p:cNvPr>
          <p:cNvSpPr txBox="1"/>
          <p:nvPr/>
        </p:nvSpPr>
        <p:spPr>
          <a:xfrm>
            <a:off x="7390776" y="394984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Virginia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E09F3A6-1D27-498D-BAD0-487418FCDEBB}"/>
              </a:ext>
            </a:extLst>
          </p:cNvPr>
          <p:cNvSpPr txBox="1"/>
          <p:nvPr/>
        </p:nvSpPr>
        <p:spPr>
          <a:xfrm rot="19720471">
            <a:off x="7453361" y="3164463"/>
            <a:ext cx="1376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Pennsylvania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26EA383-3B95-4961-9205-975F2E6BB23B}"/>
              </a:ext>
            </a:extLst>
          </p:cNvPr>
          <p:cNvSpPr txBox="1"/>
          <p:nvPr/>
        </p:nvSpPr>
        <p:spPr>
          <a:xfrm>
            <a:off x="8711602" y="3507897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Delaware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AEEA7A8-A5E3-4C24-8B3B-DF49CB812BC8}"/>
              </a:ext>
            </a:extLst>
          </p:cNvPr>
          <p:cNvCxnSpPr>
            <a:cxnSpLocks/>
          </p:cNvCxnSpPr>
          <p:nvPr/>
        </p:nvCxnSpPr>
        <p:spPr>
          <a:xfrm flipH="1">
            <a:off x="8602551" y="3673657"/>
            <a:ext cx="243560" cy="24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6FF39B3-9A86-4A38-AE3A-85CC0C634EF7}"/>
              </a:ext>
            </a:extLst>
          </p:cNvPr>
          <p:cNvSpPr txBox="1"/>
          <p:nvPr/>
        </p:nvSpPr>
        <p:spPr>
          <a:xfrm>
            <a:off x="8793054" y="3742660"/>
            <a:ext cx="1018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Maryland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9C284CB4-1333-4A27-A397-1EF4D2744853}"/>
              </a:ext>
            </a:extLst>
          </p:cNvPr>
          <p:cNvCxnSpPr>
            <a:cxnSpLocks/>
          </p:cNvCxnSpPr>
          <p:nvPr/>
        </p:nvCxnSpPr>
        <p:spPr>
          <a:xfrm flipH="1">
            <a:off x="8625250" y="3849501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3A206D-84AF-4EAB-B3DE-CB7311567A92}"/>
              </a:ext>
            </a:extLst>
          </p:cNvPr>
          <p:cNvSpPr txBox="1"/>
          <p:nvPr/>
        </p:nvSpPr>
        <p:spPr>
          <a:xfrm>
            <a:off x="8755815" y="3027530"/>
            <a:ext cx="136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Conn.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297249F-64EA-4E98-9134-578507A1E2E6}"/>
              </a:ext>
            </a:extLst>
          </p:cNvPr>
          <p:cNvCxnSpPr>
            <a:cxnSpLocks/>
          </p:cNvCxnSpPr>
          <p:nvPr/>
        </p:nvCxnSpPr>
        <p:spPr>
          <a:xfrm rot="1009633" flipH="1" flipV="1">
            <a:off x="8936258" y="2942379"/>
            <a:ext cx="218472" cy="160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D6C16F3-141D-4351-B179-C4B4AA1B0BDD}"/>
              </a:ext>
            </a:extLst>
          </p:cNvPr>
          <p:cNvSpPr txBox="1"/>
          <p:nvPr/>
        </p:nvSpPr>
        <p:spPr>
          <a:xfrm>
            <a:off x="8822832" y="3270266"/>
            <a:ext cx="1291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Jersey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C5A8377-2B7C-423C-A2B9-9501E52F3E9C}"/>
              </a:ext>
            </a:extLst>
          </p:cNvPr>
          <p:cNvCxnSpPr>
            <a:cxnSpLocks/>
          </p:cNvCxnSpPr>
          <p:nvPr/>
        </p:nvCxnSpPr>
        <p:spPr>
          <a:xfrm flipH="1">
            <a:off x="8676935" y="3394153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0CD954E-0B7D-4D84-83AD-9AF723D9FDC8}"/>
              </a:ext>
            </a:extLst>
          </p:cNvPr>
          <p:cNvSpPr txBox="1"/>
          <p:nvPr/>
        </p:nvSpPr>
        <p:spPr>
          <a:xfrm>
            <a:off x="9285441" y="2620530"/>
            <a:ext cx="82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Rhode</a:t>
            </a:r>
          </a:p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Island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EAFA8BF-1419-4FE0-B18A-9ED32DC457C2}"/>
              </a:ext>
            </a:extLst>
          </p:cNvPr>
          <p:cNvCxnSpPr>
            <a:cxnSpLocks/>
          </p:cNvCxnSpPr>
          <p:nvPr/>
        </p:nvCxnSpPr>
        <p:spPr>
          <a:xfrm flipH="1" flipV="1">
            <a:off x="9119146" y="2882130"/>
            <a:ext cx="243560" cy="27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E46C392-F55F-4406-9833-4EC2FB3AAD92}"/>
              </a:ext>
            </a:extLst>
          </p:cNvPr>
          <p:cNvSpPr txBox="1"/>
          <p:nvPr/>
        </p:nvSpPr>
        <p:spPr>
          <a:xfrm rot="19885037">
            <a:off x="9147414" y="2313866"/>
            <a:ext cx="82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Mass.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CB455551-473C-428B-A0A1-FC41D105AB78}"/>
              </a:ext>
            </a:extLst>
          </p:cNvPr>
          <p:cNvCxnSpPr>
            <a:cxnSpLocks/>
          </p:cNvCxnSpPr>
          <p:nvPr/>
        </p:nvCxnSpPr>
        <p:spPr>
          <a:xfrm flipH="1">
            <a:off x="9060582" y="2623118"/>
            <a:ext cx="218324" cy="118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3C24D6F-4910-49AF-9F73-9DFF28F12C67}"/>
              </a:ext>
            </a:extLst>
          </p:cNvPr>
          <p:cNvSpPr txBox="1"/>
          <p:nvPr/>
        </p:nvSpPr>
        <p:spPr>
          <a:xfrm rot="21040052">
            <a:off x="7648770" y="2688914"/>
            <a:ext cx="1286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York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AF21B17-04E2-4704-8241-5FE12E99FD7F}"/>
              </a:ext>
            </a:extLst>
          </p:cNvPr>
          <p:cNvSpPr txBox="1"/>
          <p:nvPr/>
        </p:nvSpPr>
        <p:spPr>
          <a:xfrm rot="15574487">
            <a:off x="8133138" y="2247628"/>
            <a:ext cx="1286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Vermont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0F3B911-1089-4EDA-B07B-B41C4066CDCA}"/>
              </a:ext>
            </a:extLst>
          </p:cNvPr>
          <p:cNvSpPr txBox="1"/>
          <p:nvPr/>
        </p:nvSpPr>
        <p:spPr>
          <a:xfrm rot="21040052">
            <a:off x="7720800" y="1593247"/>
            <a:ext cx="128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Hampshire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AF5E368-7A62-40E4-94C1-9CA70D9BFB64}"/>
              </a:ext>
            </a:extLst>
          </p:cNvPr>
          <p:cNvSpPr txBox="1"/>
          <p:nvPr/>
        </p:nvSpPr>
        <p:spPr>
          <a:xfrm rot="21040052">
            <a:off x="8885571" y="1859238"/>
            <a:ext cx="851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Maine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D31E2A7-2ECE-447B-9CCE-50BDC4A196F7}"/>
              </a:ext>
            </a:extLst>
          </p:cNvPr>
          <p:cNvSpPr txBox="1"/>
          <p:nvPr/>
        </p:nvSpPr>
        <p:spPr>
          <a:xfrm rot="2826345">
            <a:off x="6303144" y="2778268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Michigan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417F0E2-32EE-4B9A-B6EE-B9F579507F4E}"/>
              </a:ext>
            </a:extLst>
          </p:cNvPr>
          <p:cNvSpPr txBox="1"/>
          <p:nvPr/>
        </p:nvSpPr>
        <p:spPr>
          <a:xfrm>
            <a:off x="5581804" y="128528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Canada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993852A-B7BD-43D5-8D58-61761054B8E6}"/>
              </a:ext>
            </a:extLst>
          </p:cNvPr>
          <p:cNvSpPr txBox="1"/>
          <p:nvPr/>
        </p:nvSpPr>
        <p:spPr>
          <a:xfrm>
            <a:off x="8280325" y="556523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Atlantic Ocean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387FF1A-2BE3-4101-B4D6-449A0BCA42B6}"/>
              </a:ext>
            </a:extLst>
          </p:cNvPr>
          <p:cNvSpPr txBox="1"/>
          <p:nvPr/>
        </p:nvSpPr>
        <p:spPr>
          <a:xfrm>
            <a:off x="72287" y="6649610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Pacific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Ocean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C4AB565-D324-4842-ACCA-42E46E73A182}"/>
              </a:ext>
            </a:extLst>
          </p:cNvPr>
          <p:cNvSpPr txBox="1"/>
          <p:nvPr/>
        </p:nvSpPr>
        <p:spPr>
          <a:xfrm>
            <a:off x="2165635" y="6152181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Mexico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714225B1-BE02-4EA2-85B9-958E1202DF7D}"/>
              </a:ext>
            </a:extLst>
          </p:cNvPr>
          <p:cNvCxnSpPr>
            <a:cxnSpLocks/>
          </p:cNvCxnSpPr>
          <p:nvPr/>
        </p:nvCxnSpPr>
        <p:spPr>
          <a:xfrm flipH="1" flipV="1">
            <a:off x="8842687" y="2003258"/>
            <a:ext cx="136666" cy="183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6563C56-905C-4FA6-A3D7-340F1DED357D}"/>
              </a:ext>
            </a:extLst>
          </p:cNvPr>
          <p:cNvSpPr/>
          <p:nvPr/>
        </p:nvSpPr>
        <p:spPr>
          <a:xfrm>
            <a:off x="4285854" y="4582214"/>
            <a:ext cx="1910054" cy="1267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FCF09E-E378-4F61-AC64-217FAFEFF40F}"/>
              </a:ext>
            </a:extLst>
          </p:cNvPr>
          <p:cNvSpPr txBox="1"/>
          <p:nvPr/>
        </p:nvSpPr>
        <p:spPr>
          <a:xfrm>
            <a:off x="4208663" y="4493912"/>
            <a:ext cx="2125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Missouri Compromise Line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CFB5D3C-39E2-414B-84AC-95FB6EC9E80E}"/>
              </a:ext>
            </a:extLst>
          </p:cNvPr>
          <p:cNvSpPr txBox="1"/>
          <p:nvPr/>
        </p:nvSpPr>
        <p:spPr>
          <a:xfrm>
            <a:off x="2836670" y="2294265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Nebraska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CD56A88-D22A-4A58-9FCC-8884470E6598}"/>
              </a:ext>
            </a:extLst>
          </p:cNvPr>
          <p:cNvSpPr txBox="1"/>
          <p:nvPr/>
        </p:nvSpPr>
        <p:spPr>
          <a:xfrm>
            <a:off x="3822278" y="3852654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Kansas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7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0" grpId="0"/>
      <p:bldP spid="25" grpId="0"/>
      <p:bldP spid="27" grpId="0"/>
      <p:bldP spid="28" grpId="0"/>
      <p:bldP spid="29" grpId="0"/>
      <p:bldP spid="30" grpId="0"/>
      <p:bldP spid="33" grpId="0"/>
      <p:bldP spid="37" grpId="0"/>
      <p:bldP spid="39" grpId="0"/>
      <p:bldP spid="41" grpId="0"/>
      <p:bldP spid="43" grpId="0"/>
      <p:bldP spid="47" grpId="0"/>
      <p:bldP spid="49" grpId="0"/>
      <p:bldP spid="52" grpId="0"/>
      <p:bldP spid="53" grpId="0"/>
      <p:bldP spid="54" grpId="0"/>
      <p:bldP spid="57" grpId="0"/>
      <p:bldP spid="58" grpId="0"/>
      <p:bldP spid="59" grpId="0"/>
      <p:bldP spid="60" grpId="0"/>
      <p:bldP spid="3" grpId="0" animBg="1"/>
      <p:bldP spid="4" grpId="0"/>
      <p:bldP spid="62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5B94EB-9A8D-4EA2-BD4B-081BCF612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368F22-1BCC-45CD-91D0-3056670DCAF9}"/>
              </a:ext>
            </a:extLst>
          </p:cNvPr>
          <p:cNvSpPr txBox="1"/>
          <p:nvPr/>
        </p:nvSpPr>
        <p:spPr>
          <a:xfrm>
            <a:off x="812927" y="177690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Oregon Territory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2BDA7B-5572-4B02-BC7C-0C419803D2C9}"/>
              </a:ext>
            </a:extLst>
          </p:cNvPr>
          <p:cNvSpPr txBox="1"/>
          <p:nvPr/>
        </p:nvSpPr>
        <p:spPr>
          <a:xfrm>
            <a:off x="1346798" y="3249874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Utah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3644CD-F1D5-432A-8DFC-A8B37A27E047}"/>
              </a:ext>
            </a:extLst>
          </p:cNvPr>
          <p:cNvSpPr txBox="1"/>
          <p:nvPr/>
        </p:nvSpPr>
        <p:spPr>
          <a:xfrm>
            <a:off x="2049910" y="4423368"/>
            <a:ext cx="117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Mexico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582E80-4DAF-40E6-8BD9-AED261EB27D4}"/>
              </a:ext>
            </a:extLst>
          </p:cNvPr>
          <p:cNvSpPr txBox="1"/>
          <p:nvPr/>
        </p:nvSpPr>
        <p:spPr>
          <a:xfrm>
            <a:off x="4255186" y="4698911"/>
            <a:ext cx="1467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Unorganized Territory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5266BF-1506-4AE8-BB0D-7E6B29B579B8}"/>
              </a:ext>
            </a:extLst>
          </p:cNvPr>
          <p:cNvSpPr txBox="1"/>
          <p:nvPr/>
        </p:nvSpPr>
        <p:spPr>
          <a:xfrm rot="3461696">
            <a:off x="267064" y="391910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California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252602-68B0-4A0E-819D-8B8EB1EF6107}"/>
              </a:ext>
            </a:extLst>
          </p:cNvPr>
          <p:cNvSpPr txBox="1"/>
          <p:nvPr/>
        </p:nvSpPr>
        <p:spPr>
          <a:xfrm>
            <a:off x="4323302" y="2107250"/>
            <a:ext cx="125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Minnesota Territory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66672F-BB11-4DF3-8594-7A2D4FC1E5BC}"/>
              </a:ext>
            </a:extLst>
          </p:cNvPr>
          <p:cNvSpPr txBox="1"/>
          <p:nvPr/>
        </p:nvSpPr>
        <p:spPr>
          <a:xfrm>
            <a:off x="3673360" y="554943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Texas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44BE5BE-08C2-4043-84A2-BC0B488928DA}"/>
              </a:ext>
            </a:extLst>
          </p:cNvPr>
          <p:cNvSpPr txBox="1"/>
          <p:nvPr/>
        </p:nvSpPr>
        <p:spPr>
          <a:xfrm>
            <a:off x="5155938" y="3145982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Iowa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7F0241-9492-42FA-8336-DACD7B306BF2}"/>
              </a:ext>
            </a:extLst>
          </p:cNvPr>
          <p:cNvSpPr txBox="1"/>
          <p:nvPr/>
        </p:nvSpPr>
        <p:spPr>
          <a:xfrm>
            <a:off x="5347234" y="4211225"/>
            <a:ext cx="1007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Missouri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469E1E-BD99-4A6D-A26D-07ACBD3D5AE6}"/>
              </a:ext>
            </a:extLst>
          </p:cNvPr>
          <p:cNvSpPr txBox="1"/>
          <p:nvPr/>
        </p:nvSpPr>
        <p:spPr>
          <a:xfrm rot="20213774">
            <a:off x="5377425" y="488975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Arkansas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7C717C6-1F62-4C78-8B1E-A1B0C5BF1E7B}"/>
              </a:ext>
            </a:extLst>
          </p:cNvPr>
          <p:cNvSpPr txBox="1"/>
          <p:nvPr/>
        </p:nvSpPr>
        <p:spPr>
          <a:xfrm rot="3684440">
            <a:off x="5400912" y="572992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Louisiana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8E47C73-A8A9-4F40-8A27-24E6394C382C}"/>
              </a:ext>
            </a:extLst>
          </p:cNvPr>
          <p:cNvSpPr txBox="1"/>
          <p:nvPr/>
        </p:nvSpPr>
        <p:spPr>
          <a:xfrm rot="2869811">
            <a:off x="5723536" y="246683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Wisconsin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D3AD00-0B97-4315-83C6-AF3D913CF58F}"/>
              </a:ext>
            </a:extLst>
          </p:cNvPr>
          <p:cNvSpPr txBox="1"/>
          <p:nvPr/>
        </p:nvSpPr>
        <p:spPr>
          <a:xfrm>
            <a:off x="5986838" y="3616009"/>
            <a:ext cx="802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Illinois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839ED8E-DC25-4EBF-A6CB-563CAC47ACE4}"/>
              </a:ext>
            </a:extLst>
          </p:cNvPr>
          <p:cNvSpPr txBox="1"/>
          <p:nvPr/>
        </p:nvSpPr>
        <p:spPr>
          <a:xfrm rot="5057640">
            <a:off x="6387244" y="361635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Indiana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74CDC2-EFF8-4974-9DA0-49CBB183A35A}"/>
              </a:ext>
            </a:extLst>
          </p:cNvPr>
          <p:cNvSpPr txBox="1"/>
          <p:nvPr/>
        </p:nvSpPr>
        <p:spPr>
          <a:xfrm>
            <a:off x="7221364" y="3344616"/>
            <a:ext cx="805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Ohio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D4250EE-4A67-4F8E-BDCB-78B6136677C5}"/>
              </a:ext>
            </a:extLst>
          </p:cNvPr>
          <p:cNvSpPr txBox="1"/>
          <p:nvPr/>
        </p:nvSpPr>
        <p:spPr>
          <a:xfrm rot="20932626">
            <a:off x="6602707" y="4229954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Kentucky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602C73B-0252-4BA2-A7F3-C9B2E97374DA}"/>
              </a:ext>
            </a:extLst>
          </p:cNvPr>
          <p:cNvSpPr txBox="1"/>
          <p:nvPr/>
        </p:nvSpPr>
        <p:spPr>
          <a:xfrm rot="21325488">
            <a:off x="6356021" y="4618228"/>
            <a:ext cx="127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Tennessee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54EE1C8-289D-4BCD-B21D-2DF77136DBFE}"/>
              </a:ext>
            </a:extLst>
          </p:cNvPr>
          <p:cNvSpPr txBox="1"/>
          <p:nvPr/>
        </p:nvSpPr>
        <p:spPr>
          <a:xfrm rot="17800062">
            <a:off x="5852482" y="5325487"/>
            <a:ext cx="1318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Mississippi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C61BB41-2906-4178-B61F-4C12577B5D05}"/>
              </a:ext>
            </a:extLst>
          </p:cNvPr>
          <p:cNvSpPr txBox="1"/>
          <p:nvPr/>
        </p:nvSpPr>
        <p:spPr>
          <a:xfrm rot="17275274">
            <a:off x="6421372" y="532518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Alabama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9D60BCF-EABA-497E-9F93-24C6EBDD5C8C}"/>
              </a:ext>
            </a:extLst>
          </p:cNvPr>
          <p:cNvSpPr txBox="1"/>
          <p:nvPr/>
        </p:nvSpPr>
        <p:spPr>
          <a:xfrm rot="2359974">
            <a:off x="7173521" y="5318034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Georgia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31586-E72D-48B0-B270-29A61E0EF827}"/>
              </a:ext>
            </a:extLst>
          </p:cNvPr>
          <p:cNvSpPr txBox="1"/>
          <p:nvPr/>
        </p:nvSpPr>
        <p:spPr>
          <a:xfrm rot="3555763">
            <a:off x="7605298" y="6264704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Florida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F3194EF-849E-4DB7-BB9F-7EA971B8E3FC}"/>
              </a:ext>
            </a:extLst>
          </p:cNvPr>
          <p:cNvSpPr txBox="1"/>
          <p:nvPr/>
        </p:nvSpPr>
        <p:spPr>
          <a:xfrm>
            <a:off x="7721897" y="4865518"/>
            <a:ext cx="10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South Carolina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BFFA71-AA9F-4178-9C71-511A9B69E987}"/>
              </a:ext>
            </a:extLst>
          </p:cNvPr>
          <p:cNvSpPr txBox="1"/>
          <p:nvPr/>
        </p:nvSpPr>
        <p:spPr>
          <a:xfrm rot="20880288">
            <a:off x="7894746" y="4350449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North Carolina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05091BD-8502-4416-BC96-F528AE683C8B}"/>
              </a:ext>
            </a:extLst>
          </p:cNvPr>
          <p:cNvSpPr txBox="1"/>
          <p:nvPr/>
        </p:nvSpPr>
        <p:spPr>
          <a:xfrm>
            <a:off x="7694800" y="400828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Virginia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E09F3A6-1D27-498D-BAD0-487418FCDEBB}"/>
              </a:ext>
            </a:extLst>
          </p:cNvPr>
          <p:cNvSpPr txBox="1"/>
          <p:nvPr/>
        </p:nvSpPr>
        <p:spPr>
          <a:xfrm rot="19720471">
            <a:off x="7785655" y="3115536"/>
            <a:ext cx="1376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Pennsylvania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26EA383-3B95-4961-9205-975F2E6BB23B}"/>
              </a:ext>
            </a:extLst>
          </p:cNvPr>
          <p:cNvSpPr txBox="1"/>
          <p:nvPr/>
        </p:nvSpPr>
        <p:spPr>
          <a:xfrm>
            <a:off x="9023334" y="3564149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Delaware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AEEA7A8-A5E3-4C24-8B3B-DF49CB812BC8}"/>
              </a:ext>
            </a:extLst>
          </p:cNvPr>
          <p:cNvCxnSpPr>
            <a:cxnSpLocks/>
          </p:cNvCxnSpPr>
          <p:nvPr/>
        </p:nvCxnSpPr>
        <p:spPr>
          <a:xfrm flipH="1">
            <a:off x="8908462" y="3729907"/>
            <a:ext cx="243560" cy="24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6FF39B3-9A86-4A38-AE3A-85CC0C634EF7}"/>
              </a:ext>
            </a:extLst>
          </p:cNvPr>
          <p:cNvSpPr txBox="1"/>
          <p:nvPr/>
        </p:nvSpPr>
        <p:spPr>
          <a:xfrm>
            <a:off x="9070034" y="3767545"/>
            <a:ext cx="1018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Maryland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9C284CB4-1333-4A27-A397-1EF4D2744853}"/>
              </a:ext>
            </a:extLst>
          </p:cNvPr>
          <p:cNvCxnSpPr>
            <a:cxnSpLocks/>
          </p:cNvCxnSpPr>
          <p:nvPr/>
        </p:nvCxnSpPr>
        <p:spPr>
          <a:xfrm flipH="1">
            <a:off x="8921123" y="3895559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3A206D-84AF-4EAB-B3DE-CB7311567A92}"/>
              </a:ext>
            </a:extLst>
          </p:cNvPr>
          <p:cNvSpPr txBox="1"/>
          <p:nvPr/>
        </p:nvSpPr>
        <p:spPr>
          <a:xfrm>
            <a:off x="9062622" y="3055833"/>
            <a:ext cx="136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Conn.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297249F-64EA-4E98-9134-578507A1E2E6}"/>
              </a:ext>
            </a:extLst>
          </p:cNvPr>
          <p:cNvCxnSpPr>
            <a:cxnSpLocks/>
          </p:cNvCxnSpPr>
          <p:nvPr/>
        </p:nvCxnSpPr>
        <p:spPr>
          <a:xfrm rot="1009633" flipH="1" flipV="1">
            <a:off x="9271553" y="2999036"/>
            <a:ext cx="218472" cy="160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D6C16F3-141D-4351-B179-C4B4AA1B0BDD}"/>
              </a:ext>
            </a:extLst>
          </p:cNvPr>
          <p:cNvSpPr txBox="1"/>
          <p:nvPr/>
        </p:nvSpPr>
        <p:spPr>
          <a:xfrm>
            <a:off x="9082325" y="3268322"/>
            <a:ext cx="637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NJ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C5A8377-2B7C-423C-A2B9-9501E52F3E9C}"/>
              </a:ext>
            </a:extLst>
          </p:cNvPr>
          <p:cNvCxnSpPr>
            <a:cxnSpLocks/>
          </p:cNvCxnSpPr>
          <p:nvPr/>
        </p:nvCxnSpPr>
        <p:spPr>
          <a:xfrm flipH="1">
            <a:off x="9012230" y="3450810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0CD954E-0B7D-4D84-83AD-9AF723D9FDC8}"/>
              </a:ext>
            </a:extLst>
          </p:cNvPr>
          <p:cNvSpPr txBox="1"/>
          <p:nvPr/>
        </p:nvSpPr>
        <p:spPr>
          <a:xfrm>
            <a:off x="9568939" y="2813099"/>
            <a:ext cx="52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RI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EAFA8BF-1419-4FE0-B18A-9ED32DC457C2}"/>
              </a:ext>
            </a:extLst>
          </p:cNvPr>
          <p:cNvCxnSpPr>
            <a:cxnSpLocks/>
          </p:cNvCxnSpPr>
          <p:nvPr/>
        </p:nvCxnSpPr>
        <p:spPr>
          <a:xfrm flipH="1" flipV="1">
            <a:off x="9454441" y="2938787"/>
            <a:ext cx="243560" cy="27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E46C392-F55F-4406-9833-4EC2FB3AAD92}"/>
              </a:ext>
            </a:extLst>
          </p:cNvPr>
          <p:cNvSpPr txBox="1"/>
          <p:nvPr/>
        </p:nvSpPr>
        <p:spPr>
          <a:xfrm rot="19885037">
            <a:off x="9351833" y="2290414"/>
            <a:ext cx="82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Mass.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CB455551-473C-428B-A0A1-FC41D105AB78}"/>
              </a:ext>
            </a:extLst>
          </p:cNvPr>
          <p:cNvCxnSpPr>
            <a:cxnSpLocks/>
          </p:cNvCxnSpPr>
          <p:nvPr/>
        </p:nvCxnSpPr>
        <p:spPr>
          <a:xfrm flipH="1">
            <a:off x="9412401" y="2631535"/>
            <a:ext cx="218324" cy="118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3C24D6F-4910-49AF-9F73-9DFF28F12C67}"/>
              </a:ext>
            </a:extLst>
          </p:cNvPr>
          <p:cNvSpPr txBox="1"/>
          <p:nvPr/>
        </p:nvSpPr>
        <p:spPr>
          <a:xfrm rot="21040052">
            <a:off x="8109036" y="2692794"/>
            <a:ext cx="1060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York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AF21B17-04E2-4704-8241-5FE12E99FD7F}"/>
              </a:ext>
            </a:extLst>
          </p:cNvPr>
          <p:cNvSpPr txBox="1"/>
          <p:nvPr/>
        </p:nvSpPr>
        <p:spPr>
          <a:xfrm rot="15574487">
            <a:off x="8671789" y="2147052"/>
            <a:ext cx="83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Vermont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0F3B911-1089-4EDA-B07B-B41C4066CDCA}"/>
              </a:ext>
            </a:extLst>
          </p:cNvPr>
          <p:cNvSpPr txBox="1"/>
          <p:nvPr/>
        </p:nvSpPr>
        <p:spPr>
          <a:xfrm rot="21040052">
            <a:off x="8053094" y="1544320"/>
            <a:ext cx="128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Hampshire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AF5E368-7A62-40E4-94C1-9CA70D9BFB64}"/>
              </a:ext>
            </a:extLst>
          </p:cNvPr>
          <p:cNvSpPr txBox="1"/>
          <p:nvPr/>
        </p:nvSpPr>
        <p:spPr>
          <a:xfrm rot="21040052">
            <a:off x="9217865" y="1810311"/>
            <a:ext cx="851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Maine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D31E2A7-2ECE-447B-9CCE-50BDC4A196F7}"/>
              </a:ext>
            </a:extLst>
          </p:cNvPr>
          <p:cNvSpPr txBox="1"/>
          <p:nvPr/>
        </p:nvSpPr>
        <p:spPr>
          <a:xfrm rot="2826345">
            <a:off x="6635438" y="2729341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Michigan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417F0E2-32EE-4B9A-B6EE-B9F579507F4E}"/>
              </a:ext>
            </a:extLst>
          </p:cNvPr>
          <p:cNvSpPr txBox="1"/>
          <p:nvPr/>
        </p:nvSpPr>
        <p:spPr>
          <a:xfrm>
            <a:off x="5581804" y="128528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Canada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993852A-B7BD-43D5-8D58-61761054B8E6}"/>
              </a:ext>
            </a:extLst>
          </p:cNvPr>
          <p:cNvSpPr txBox="1"/>
          <p:nvPr/>
        </p:nvSpPr>
        <p:spPr>
          <a:xfrm>
            <a:off x="8280325" y="556523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Atlantic Ocean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387FF1A-2BE3-4101-B4D6-449A0BCA42B6}"/>
              </a:ext>
            </a:extLst>
          </p:cNvPr>
          <p:cNvSpPr txBox="1"/>
          <p:nvPr/>
        </p:nvSpPr>
        <p:spPr>
          <a:xfrm>
            <a:off x="72287" y="6649610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Pacific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Ocean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C4AB565-D324-4842-ACCA-42E46E73A182}"/>
              </a:ext>
            </a:extLst>
          </p:cNvPr>
          <p:cNvSpPr txBox="1"/>
          <p:nvPr/>
        </p:nvSpPr>
        <p:spPr>
          <a:xfrm>
            <a:off x="2165635" y="6152181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Mexico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714225B1-BE02-4EA2-85B9-958E1202DF7D}"/>
              </a:ext>
            </a:extLst>
          </p:cNvPr>
          <p:cNvCxnSpPr>
            <a:cxnSpLocks/>
          </p:cNvCxnSpPr>
          <p:nvPr/>
        </p:nvCxnSpPr>
        <p:spPr>
          <a:xfrm flipH="1" flipV="1">
            <a:off x="9174981" y="1954331"/>
            <a:ext cx="136666" cy="183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6563C56-905C-4FA6-A3D7-340F1DED357D}"/>
              </a:ext>
            </a:extLst>
          </p:cNvPr>
          <p:cNvSpPr/>
          <p:nvPr/>
        </p:nvSpPr>
        <p:spPr>
          <a:xfrm>
            <a:off x="4435146" y="4593563"/>
            <a:ext cx="1910054" cy="1267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FCF09E-E378-4F61-AC64-217FAFEFF40F}"/>
              </a:ext>
            </a:extLst>
          </p:cNvPr>
          <p:cNvSpPr txBox="1"/>
          <p:nvPr/>
        </p:nvSpPr>
        <p:spPr>
          <a:xfrm>
            <a:off x="4317478" y="4523929"/>
            <a:ext cx="2125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Missouri Compromise Line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CFB5D3C-39E2-414B-84AC-95FB6EC9E80E}"/>
              </a:ext>
            </a:extLst>
          </p:cNvPr>
          <p:cNvSpPr txBox="1"/>
          <p:nvPr/>
        </p:nvSpPr>
        <p:spPr>
          <a:xfrm>
            <a:off x="2836670" y="2294265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Nebraska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CD56A88-D22A-4A58-9FCC-8884470E6598}"/>
              </a:ext>
            </a:extLst>
          </p:cNvPr>
          <p:cNvSpPr txBox="1"/>
          <p:nvPr/>
        </p:nvSpPr>
        <p:spPr>
          <a:xfrm>
            <a:off x="3822278" y="3852654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Kansas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DCF50D25-2F2A-499C-9149-8DFD66F33B4C}"/>
              </a:ext>
            </a:extLst>
          </p:cNvPr>
          <p:cNvSpPr/>
          <p:nvPr/>
        </p:nvSpPr>
        <p:spPr>
          <a:xfrm>
            <a:off x="5146312" y="6548981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allowed to have slavery by the Missouri Compromise 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53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939D8D-30CB-4EB4-A438-8BE44EA6B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368F22-1BCC-45CD-91D0-3056670DCAF9}"/>
              </a:ext>
            </a:extLst>
          </p:cNvPr>
          <p:cNvSpPr txBox="1"/>
          <p:nvPr/>
        </p:nvSpPr>
        <p:spPr>
          <a:xfrm>
            <a:off x="812927" y="177690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Oregon Territory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2BDA7B-5572-4B02-BC7C-0C419803D2C9}"/>
              </a:ext>
            </a:extLst>
          </p:cNvPr>
          <p:cNvSpPr txBox="1"/>
          <p:nvPr/>
        </p:nvSpPr>
        <p:spPr>
          <a:xfrm>
            <a:off x="1346798" y="3249874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Utah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3644CD-F1D5-432A-8DFC-A8B37A27E047}"/>
              </a:ext>
            </a:extLst>
          </p:cNvPr>
          <p:cNvSpPr txBox="1"/>
          <p:nvPr/>
        </p:nvSpPr>
        <p:spPr>
          <a:xfrm>
            <a:off x="2207172" y="4423847"/>
            <a:ext cx="117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Mexico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5266BF-1506-4AE8-BB0D-7E6B29B579B8}"/>
              </a:ext>
            </a:extLst>
          </p:cNvPr>
          <p:cNvSpPr txBox="1"/>
          <p:nvPr/>
        </p:nvSpPr>
        <p:spPr>
          <a:xfrm rot="3461696">
            <a:off x="267064" y="391910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California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252602-68B0-4A0E-819D-8B8EB1EF6107}"/>
              </a:ext>
            </a:extLst>
          </p:cNvPr>
          <p:cNvSpPr txBox="1"/>
          <p:nvPr/>
        </p:nvSpPr>
        <p:spPr>
          <a:xfrm>
            <a:off x="4247752" y="2255075"/>
            <a:ext cx="125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Minnesota Territory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66672F-BB11-4DF3-8594-7A2D4FC1E5BC}"/>
              </a:ext>
            </a:extLst>
          </p:cNvPr>
          <p:cNvSpPr txBox="1"/>
          <p:nvPr/>
        </p:nvSpPr>
        <p:spPr>
          <a:xfrm>
            <a:off x="3673360" y="554943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Texas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44BE5BE-08C2-4043-84A2-BC0B488928DA}"/>
              </a:ext>
            </a:extLst>
          </p:cNvPr>
          <p:cNvSpPr txBox="1"/>
          <p:nvPr/>
        </p:nvSpPr>
        <p:spPr>
          <a:xfrm>
            <a:off x="4823644" y="319490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Iowa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7F0241-9492-42FA-8336-DACD7B306BF2}"/>
              </a:ext>
            </a:extLst>
          </p:cNvPr>
          <p:cNvSpPr txBox="1"/>
          <p:nvPr/>
        </p:nvSpPr>
        <p:spPr>
          <a:xfrm>
            <a:off x="5149678" y="4186834"/>
            <a:ext cx="1007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Missouri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469E1E-BD99-4A6D-A26D-07ACBD3D5AE6}"/>
              </a:ext>
            </a:extLst>
          </p:cNvPr>
          <p:cNvSpPr txBox="1"/>
          <p:nvPr/>
        </p:nvSpPr>
        <p:spPr>
          <a:xfrm rot="20213774">
            <a:off x="5050884" y="478842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Arkansas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7C717C6-1F62-4C78-8B1E-A1B0C5BF1E7B}"/>
              </a:ext>
            </a:extLst>
          </p:cNvPr>
          <p:cNvSpPr txBox="1"/>
          <p:nvPr/>
        </p:nvSpPr>
        <p:spPr>
          <a:xfrm rot="3684440">
            <a:off x="5188857" y="5586753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Louisiana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8E47C73-A8A9-4F40-8A27-24E6394C382C}"/>
              </a:ext>
            </a:extLst>
          </p:cNvPr>
          <p:cNvSpPr txBox="1"/>
          <p:nvPr/>
        </p:nvSpPr>
        <p:spPr>
          <a:xfrm rot="2869811">
            <a:off x="5361956" y="2559915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Wisconsin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D3AD00-0B97-4315-83C6-AF3D913CF58F}"/>
              </a:ext>
            </a:extLst>
          </p:cNvPr>
          <p:cNvSpPr txBox="1"/>
          <p:nvPr/>
        </p:nvSpPr>
        <p:spPr>
          <a:xfrm>
            <a:off x="5763987" y="3567245"/>
            <a:ext cx="802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Illinois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839ED8E-DC25-4EBF-A6CB-563CAC47ACE4}"/>
              </a:ext>
            </a:extLst>
          </p:cNvPr>
          <p:cNvSpPr txBox="1"/>
          <p:nvPr/>
        </p:nvSpPr>
        <p:spPr>
          <a:xfrm rot="5057640">
            <a:off x="6123816" y="357479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Indiana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74CDC2-EFF8-4974-9DA0-49CBB183A35A}"/>
              </a:ext>
            </a:extLst>
          </p:cNvPr>
          <p:cNvSpPr txBox="1"/>
          <p:nvPr/>
        </p:nvSpPr>
        <p:spPr>
          <a:xfrm>
            <a:off x="6828750" y="3600334"/>
            <a:ext cx="805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Ohio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D4250EE-4A67-4F8E-BDCB-78B6136677C5}"/>
              </a:ext>
            </a:extLst>
          </p:cNvPr>
          <p:cNvSpPr txBox="1"/>
          <p:nvPr/>
        </p:nvSpPr>
        <p:spPr>
          <a:xfrm rot="20932626">
            <a:off x="6312201" y="4157072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Kentucky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602C73B-0252-4BA2-A7F3-C9B2E97374DA}"/>
              </a:ext>
            </a:extLst>
          </p:cNvPr>
          <p:cNvSpPr txBox="1"/>
          <p:nvPr/>
        </p:nvSpPr>
        <p:spPr>
          <a:xfrm rot="21325488">
            <a:off x="6119765" y="4563929"/>
            <a:ext cx="127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Tennessee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54EE1C8-289D-4BCD-B21D-2DF77136DBFE}"/>
              </a:ext>
            </a:extLst>
          </p:cNvPr>
          <p:cNvSpPr txBox="1"/>
          <p:nvPr/>
        </p:nvSpPr>
        <p:spPr>
          <a:xfrm rot="17800062">
            <a:off x="5566814" y="5203484"/>
            <a:ext cx="1318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Mississippi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C61BB41-2906-4178-B61F-4C12577B5D05}"/>
              </a:ext>
            </a:extLst>
          </p:cNvPr>
          <p:cNvSpPr txBox="1"/>
          <p:nvPr/>
        </p:nvSpPr>
        <p:spPr>
          <a:xfrm rot="17275274">
            <a:off x="6135704" y="5203183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Alabama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9D60BCF-EABA-497E-9F93-24C6EBDD5C8C}"/>
              </a:ext>
            </a:extLst>
          </p:cNvPr>
          <p:cNvSpPr txBox="1"/>
          <p:nvPr/>
        </p:nvSpPr>
        <p:spPr>
          <a:xfrm rot="2359974">
            <a:off x="6799274" y="5191715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Georgia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31586-E72D-48B0-B270-29A61E0EF827}"/>
              </a:ext>
            </a:extLst>
          </p:cNvPr>
          <p:cNvSpPr txBox="1"/>
          <p:nvPr/>
        </p:nvSpPr>
        <p:spPr>
          <a:xfrm rot="3555763">
            <a:off x="7241411" y="6176885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Florida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F3194EF-849E-4DB7-BB9F-7EA971B8E3FC}"/>
              </a:ext>
            </a:extLst>
          </p:cNvPr>
          <p:cNvSpPr txBox="1"/>
          <p:nvPr/>
        </p:nvSpPr>
        <p:spPr>
          <a:xfrm>
            <a:off x="7318928" y="4891313"/>
            <a:ext cx="10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South Carolina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BFFA71-AA9F-4178-9C71-511A9B69E987}"/>
              </a:ext>
            </a:extLst>
          </p:cNvPr>
          <p:cNvSpPr txBox="1"/>
          <p:nvPr/>
        </p:nvSpPr>
        <p:spPr>
          <a:xfrm rot="20880288">
            <a:off x="7602060" y="4257817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North Carolina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05091BD-8502-4416-BC96-F528AE683C8B}"/>
              </a:ext>
            </a:extLst>
          </p:cNvPr>
          <p:cNvSpPr txBox="1"/>
          <p:nvPr/>
        </p:nvSpPr>
        <p:spPr>
          <a:xfrm>
            <a:off x="7371890" y="401831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Virginia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E09F3A6-1D27-498D-BAD0-487418FCDEBB}"/>
              </a:ext>
            </a:extLst>
          </p:cNvPr>
          <p:cNvSpPr txBox="1"/>
          <p:nvPr/>
        </p:nvSpPr>
        <p:spPr>
          <a:xfrm rot="19720471">
            <a:off x="7334779" y="3202807"/>
            <a:ext cx="1376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Pennsylvania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26EA383-3B95-4961-9205-975F2E6BB23B}"/>
              </a:ext>
            </a:extLst>
          </p:cNvPr>
          <p:cNvSpPr txBox="1"/>
          <p:nvPr/>
        </p:nvSpPr>
        <p:spPr>
          <a:xfrm>
            <a:off x="8664481" y="3565427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Delaware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AEEA7A8-A5E3-4C24-8B3B-DF49CB812BC8}"/>
              </a:ext>
            </a:extLst>
          </p:cNvPr>
          <p:cNvCxnSpPr>
            <a:cxnSpLocks/>
          </p:cNvCxnSpPr>
          <p:nvPr/>
        </p:nvCxnSpPr>
        <p:spPr>
          <a:xfrm flipH="1">
            <a:off x="8540596" y="3733176"/>
            <a:ext cx="243560" cy="24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6FF39B3-9A86-4A38-AE3A-85CC0C634EF7}"/>
              </a:ext>
            </a:extLst>
          </p:cNvPr>
          <p:cNvSpPr txBox="1"/>
          <p:nvPr/>
        </p:nvSpPr>
        <p:spPr>
          <a:xfrm>
            <a:off x="8730564" y="3781708"/>
            <a:ext cx="1018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Maryland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9C284CB4-1333-4A27-A397-1EF4D2744853}"/>
              </a:ext>
            </a:extLst>
          </p:cNvPr>
          <p:cNvCxnSpPr>
            <a:cxnSpLocks/>
          </p:cNvCxnSpPr>
          <p:nvPr/>
        </p:nvCxnSpPr>
        <p:spPr>
          <a:xfrm flipH="1">
            <a:off x="8561046" y="3888960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3A206D-84AF-4EAB-B3DE-CB7311567A92}"/>
              </a:ext>
            </a:extLst>
          </p:cNvPr>
          <p:cNvSpPr txBox="1"/>
          <p:nvPr/>
        </p:nvSpPr>
        <p:spPr>
          <a:xfrm>
            <a:off x="8566554" y="3135900"/>
            <a:ext cx="136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Conn.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297249F-64EA-4E98-9134-578507A1E2E6}"/>
              </a:ext>
            </a:extLst>
          </p:cNvPr>
          <p:cNvCxnSpPr>
            <a:cxnSpLocks/>
          </p:cNvCxnSpPr>
          <p:nvPr/>
        </p:nvCxnSpPr>
        <p:spPr>
          <a:xfrm rot="1009633" flipH="1" flipV="1">
            <a:off x="8866691" y="3022175"/>
            <a:ext cx="218472" cy="160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D6C16F3-141D-4351-B179-C4B4AA1B0BDD}"/>
              </a:ext>
            </a:extLst>
          </p:cNvPr>
          <p:cNvSpPr txBox="1"/>
          <p:nvPr/>
        </p:nvSpPr>
        <p:spPr>
          <a:xfrm>
            <a:off x="8741187" y="3341121"/>
            <a:ext cx="1291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Jersey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C5A8377-2B7C-423C-A2B9-9501E52F3E9C}"/>
              </a:ext>
            </a:extLst>
          </p:cNvPr>
          <p:cNvCxnSpPr>
            <a:cxnSpLocks/>
          </p:cNvCxnSpPr>
          <p:nvPr/>
        </p:nvCxnSpPr>
        <p:spPr>
          <a:xfrm flipH="1">
            <a:off x="8617113" y="3424220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0CD954E-0B7D-4D84-83AD-9AF723D9FDC8}"/>
              </a:ext>
            </a:extLst>
          </p:cNvPr>
          <p:cNvSpPr txBox="1"/>
          <p:nvPr/>
        </p:nvSpPr>
        <p:spPr>
          <a:xfrm>
            <a:off x="9224457" y="2827347"/>
            <a:ext cx="82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Rhode</a:t>
            </a:r>
          </a:p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Island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EAFA8BF-1419-4FE0-B18A-9ED32DC457C2}"/>
              </a:ext>
            </a:extLst>
          </p:cNvPr>
          <p:cNvCxnSpPr>
            <a:cxnSpLocks/>
          </p:cNvCxnSpPr>
          <p:nvPr/>
        </p:nvCxnSpPr>
        <p:spPr>
          <a:xfrm flipH="1" flipV="1">
            <a:off x="9051441" y="2921151"/>
            <a:ext cx="243560" cy="27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E46C392-F55F-4406-9833-4EC2FB3AAD92}"/>
              </a:ext>
            </a:extLst>
          </p:cNvPr>
          <p:cNvSpPr txBox="1"/>
          <p:nvPr/>
        </p:nvSpPr>
        <p:spPr>
          <a:xfrm rot="19885037">
            <a:off x="9111157" y="2307556"/>
            <a:ext cx="82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Mass.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CB455551-473C-428B-A0A1-FC41D105AB78}"/>
              </a:ext>
            </a:extLst>
          </p:cNvPr>
          <p:cNvCxnSpPr>
            <a:cxnSpLocks/>
          </p:cNvCxnSpPr>
          <p:nvPr/>
        </p:nvCxnSpPr>
        <p:spPr>
          <a:xfrm flipH="1">
            <a:off x="9024325" y="2616808"/>
            <a:ext cx="218324" cy="118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3C24D6F-4910-49AF-9F73-9DFF28F12C67}"/>
              </a:ext>
            </a:extLst>
          </p:cNvPr>
          <p:cNvSpPr txBox="1"/>
          <p:nvPr/>
        </p:nvSpPr>
        <p:spPr>
          <a:xfrm rot="21040052">
            <a:off x="7627891" y="2707463"/>
            <a:ext cx="1286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York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AF21B17-04E2-4704-8241-5FE12E99FD7F}"/>
              </a:ext>
            </a:extLst>
          </p:cNvPr>
          <p:cNvSpPr txBox="1"/>
          <p:nvPr/>
        </p:nvSpPr>
        <p:spPr>
          <a:xfrm rot="15574487">
            <a:off x="8062458" y="2315668"/>
            <a:ext cx="1286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Vermont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0F3B911-1089-4EDA-B07B-B41C4066CDCA}"/>
              </a:ext>
            </a:extLst>
          </p:cNvPr>
          <p:cNvSpPr txBox="1"/>
          <p:nvPr/>
        </p:nvSpPr>
        <p:spPr>
          <a:xfrm rot="21040052">
            <a:off x="7852987" y="1604261"/>
            <a:ext cx="128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Hampshire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AF5E368-7A62-40E4-94C1-9CA70D9BFB64}"/>
              </a:ext>
            </a:extLst>
          </p:cNvPr>
          <p:cNvSpPr txBox="1"/>
          <p:nvPr/>
        </p:nvSpPr>
        <p:spPr>
          <a:xfrm rot="21040052">
            <a:off x="8885571" y="1859238"/>
            <a:ext cx="851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Maine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D31E2A7-2ECE-447B-9CCE-50BDC4A196F7}"/>
              </a:ext>
            </a:extLst>
          </p:cNvPr>
          <p:cNvSpPr txBox="1"/>
          <p:nvPr/>
        </p:nvSpPr>
        <p:spPr>
          <a:xfrm rot="2826345">
            <a:off x="6236804" y="2754831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Michigan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417F0E2-32EE-4B9A-B6EE-B9F579507F4E}"/>
              </a:ext>
            </a:extLst>
          </p:cNvPr>
          <p:cNvSpPr txBox="1"/>
          <p:nvPr/>
        </p:nvSpPr>
        <p:spPr>
          <a:xfrm>
            <a:off x="5581804" y="128528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Canada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993852A-B7BD-43D5-8D58-61761054B8E6}"/>
              </a:ext>
            </a:extLst>
          </p:cNvPr>
          <p:cNvSpPr txBox="1"/>
          <p:nvPr/>
        </p:nvSpPr>
        <p:spPr>
          <a:xfrm>
            <a:off x="8650618" y="461212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Atlantic Ocean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387FF1A-2BE3-4101-B4D6-449A0BCA42B6}"/>
              </a:ext>
            </a:extLst>
          </p:cNvPr>
          <p:cNvSpPr txBox="1"/>
          <p:nvPr/>
        </p:nvSpPr>
        <p:spPr>
          <a:xfrm>
            <a:off x="72287" y="6649610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Pacific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Ocean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C4AB565-D324-4842-ACCA-42E46E73A182}"/>
              </a:ext>
            </a:extLst>
          </p:cNvPr>
          <p:cNvSpPr txBox="1"/>
          <p:nvPr/>
        </p:nvSpPr>
        <p:spPr>
          <a:xfrm>
            <a:off x="2165635" y="6152181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Mexico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714225B1-BE02-4EA2-85B9-958E1202DF7D}"/>
              </a:ext>
            </a:extLst>
          </p:cNvPr>
          <p:cNvCxnSpPr>
            <a:cxnSpLocks/>
          </p:cNvCxnSpPr>
          <p:nvPr/>
        </p:nvCxnSpPr>
        <p:spPr>
          <a:xfrm flipH="1" flipV="1">
            <a:off x="8772672" y="2061797"/>
            <a:ext cx="136666" cy="183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C80B2BA-5EC6-4B93-964D-8800B7A329EB}"/>
              </a:ext>
            </a:extLst>
          </p:cNvPr>
          <p:cNvSpPr/>
          <p:nvPr/>
        </p:nvSpPr>
        <p:spPr>
          <a:xfrm>
            <a:off x="5127260" y="6917658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OPENED to slavery by the Compromise of 1850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2EE7A12C-3A28-42F0-89AA-B314EBF69F13}"/>
              </a:ext>
            </a:extLst>
          </p:cNvPr>
          <p:cNvSpPr/>
          <p:nvPr/>
        </p:nvSpPr>
        <p:spPr>
          <a:xfrm>
            <a:off x="4240041" y="4621556"/>
            <a:ext cx="1910054" cy="1267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EC88C40-3B06-4D40-AA87-5F252D0BEF15}"/>
              </a:ext>
            </a:extLst>
          </p:cNvPr>
          <p:cNvSpPr txBox="1"/>
          <p:nvPr/>
        </p:nvSpPr>
        <p:spPr>
          <a:xfrm>
            <a:off x="4189161" y="4548704"/>
            <a:ext cx="2125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Missouri Compromise Line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38D640D-B33B-412C-A438-88579FFD22BE}"/>
              </a:ext>
            </a:extLst>
          </p:cNvPr>
          <p:cNvSpPr txBox="1"/>
          <p:nvPr/>
        </p:nvSpPr>
        <p:spPr>
          <a:xfrm>
            <a:off x="4060443" y="4679919"/>
            <a:ext cx="1467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Unorganized Territory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3EDA283-361D-4846-8D0F-91F6FC89AA54}"/>
              </a:ext>
            </a:extLst>
          </p:cNvPr>
          <p:cNvSpPr txBox="1"/>
          <p:nvPr/>
        </p:nvSpPr>
        <p:spPr>
          <a:xfrm>
            <a:off x="2836670" y="2294265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Nebraska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B51599F-9C9C-40CB-A9D5-C0E1D97C11C4}"/>
              </a:ext>
            </a:extLst>
          </p:cNvPr>
          <p:cNvSpPr txBox="1"/>
          <p:nvPr/>
        </p:nvSpPr>
        <p:spPr>
          <a:xfrm>
            <a:off x="3822278" y="3852654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Kansas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B586B228-940D-4CF6-B1C8-5A7A2D9868FA}"/>
              </a:ext>
            </a:extLst>
          </p:cNvPr>
          <p:cNvSpPr/>
          <p:nvPr/>
        </p:nvSpPr>
        <p:spPr>
          <a:xfrm>
            <a:off x="5146312" y="6548981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allowed to have slavery by the Missouri Compromise 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14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98B4C5-3A9B-4833-B414-A90BED018F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368F22-1BCC-45CD-91D0-3056670DCAF9}"/>
              </a:ext>
            </a:extLst>
          </p:cNvPr>
          <p:cNvSpPr txBox="1"/>
          <p:nvPr/>
        </p:nvSpPr>
        <p:spPr>
          <a:xfrm>
            <a:off x="812927" y="177690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Oregon Territory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2BDA7B-5572-4B02-BC7C-0C419803D2C9}"/>
              </a:ext>
            </a:extLst>
          </p:cNvPr>
          <p:cNvSpPr txBox="1"/>
          <p:nvPr/>
        </p:nvSpPr>
        <p:spPr>
          <a:xfrm>
            <a:off x="1346798" y="3249874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Utah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3644CD-F1D5-432A-8DFC-A8B37A27E047}"/>
              </a:ext>
            </a:extLst>
          </p:cNvPr>
          <p:cNvSpPr txBox="1"/>
          <p:nvPr/>
        </p:nvSpPr>
        <p:spPr>
          <a:xfrm>
            <a:off x="2037946" y="4557029"/>
            <a:ext cx="117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Mexico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5266BF-1506-4AE8-BB0D-7E6B29B579B8}"/>
              </a:ext>
            </a:extLst>
          </p:cNvPr>
          <p:cNvSpPr txBox="1"/>
          <p:nvPr/>
        </p:nvSpPr>
        <p:spPr>
          <a:xfrm rot="3461696">
            <a:off x="150322" y="410249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California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252602-68B0-4A0E-819D-8B8EB1EF6107}"/>
              </a:ext>
            </a:extLst>
          </p:cNvPr>
          <p:cNvSpPr txBox="1"/>
          <p:nvPr/>
        </p:nvSpPr>
        <p:spPr>
          <a:xfrm>
            <a:off x="4247752" y="2255075"/>
            <a:ext cx="125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Minnesota Territory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66672F-BB11-4DF3-8594-7A2D4FC1E5BC}"/>
              </a:ext>
            </a:extLst>
          </p:cNvPr>
          <p:cNvSpPr txBox="1"/>
          <p:nvPr/>
        </p:nvSpPr>
        <p:spPr>
          <a:xfrm>
            <a:off x="3673360" y="554943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Texas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44BE5BE-08C2-4043-84A2-BC0B488928DA}"/>
              </a:ext>
            </a:extLst>
          </p:cNvPr>
          <p:cNvSpPr txBox="1"/>
          <p:nvPr/>
        </p:nvSpPr>
        <p:spPr>
          <a:xfrm>
            <a:off x="4823644" y="319490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Iowa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7F0241-9492-42FA-8336-DACD7B306BF2}"/>
              </a:ext>
            </a:extLst>
          </p:cNvPr>
          <p:cNvSpPr txBox="1"/>
          <p:nvPr/>
        </p:nvSpPr>
        <p:spPr>
          <a:xfrm>
            <a:off x="5120956" y="4338948"/>
            <a:ext cx="1007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Missouri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469E1E-BD99-4A6D-A26D-07ACBD3D5AE6}"/>
              </a:ext>
            </a:extLst>
          </p:cNvPr>
          <p:cNvSpPr txBox="1"/>
          <p:nvPr/>
        </p:nvSpPr>
        <p:spPr>
          <a:xfrm rot="20213774">
            <a:off x="5022162" y="494054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Arkansas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7C717C6-1F62-4C78-8B1E-A1B0C5BF1E7B}"/>
              </a:ext>
            </a:extLst>
          </p:cNvPr>
          <p:cNvSpPr txBox="1"/>
          <p:nvPr/>
        </p:nvSpPr>
        <p:spPr>
          <a:xfrm rot="3684440">
            <a:off x="5091212" y="580086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Louisiana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8E47C73-A8A9-4F40-8A27-24E6394C382C}"/>
              </a:ext>
            </a:extLst>
          </p:cNvPr>
          <p:cNvSpPr txBox="1"/>
          <p:nvPr/>
        </p:nvSpPr>
        <p:spPr>
          <a:xfrm rot="2869811">
            <a:off x="5333234" y="271202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Wisconsin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D3AD00-0B97-4315-83C6-AF3D913CF58F}"/>
              </a:ext>
            </a:extLst>
          </p:cNvPr>
          <p:cNvSpPr txBox="1"/>
          <p:nvPr/>
        </p:nvSpPr>
        <p:spPr>
          <a:xfrm>
            <a:off x="5705074" y="3744276"/>
            <a:ext cx="802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Illinois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839ED8E-DC25-4EBF-A6CB-563CAC47ACE4}"/>
              </a:ext>
            </a:extLst>
          </p:cNvPr>
          <p:cNvSpPr txBox="1"/>
          <p:nvPr/>
        </p:nvSpPr>
        <p:spPr>
          <a:xfrm rot="5057640">
            <a:off x="6095094" y="372691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Indiana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74CDC2-EFF8-4974-9DA0-49CBB183A35A}"/>
              </a:ext>
            </a:extLst>
          </p:cNvPr>
          <p:cNvSpPr txBox="1"/>
          <p:nvPr/>
        </p:nvSpPr>
        <p:spPr>
          <a:xfrm>
            <a:off x="6828750" y="3600334"/>
            <a:ext cx="805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Ohio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D4250EE-4A67-4F8E-BDCB-78B6136677C5}"/>
              </a:ext>
            </a:extLst>
          </p:cNvPr>
          <p:cNvSpPr txBox="1"/>
          <p:nvPr/>
        </p:nvSpPr>
        <p:spPr>
          <a:xfrm rot="20932626">
            <a:off x="6283479" y="430918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Kentucky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602C73B-0252-4BA2-A7F3-C9B2E97374DA}"/>
              </a:ext>
            </a:extLst>
          </p:cNvPr>
          <p:cNvSpPr txBox="1"/>
          <p:nvPr/>
        </p:nvSpPr>
        <p:spPr>
          <a:xfrm rot="21325488">
            <a:off x="6091043" y="4716043"/>
            <a:ext cx="127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Tennessee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54EE1C8-289D-4BCD-B21D-2DF77136DBFE}"/>
              </a:ext>
            </a:extLst>
          </p:cNvPr>
          <p:cNvSpPr txBox="1"/>
          <p:nvPr/>
        </p:nvSpPr>
        <p:spPr>
          <a:xfrm rot="17800062">
            <a:off x="5538092" y="5355598"/>
            <a:ext cx="1318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Mississippi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C61BB41-2906-4178-B61F-4C12577B5D05}"/>
              </a:ext>
            </a:extLst>
          </p:cNvPr>
          <p:cNvSpPr txBox="1"/>
          <p:nvPr/>
        </p:nvSpPr>
        <p:spPr>
          <a:xfrm rot="17275274">
            <a:off x="6106982" y="5355297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Alabama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9D60BCF-EABA-497E-9F93-24C6EBDD5C8C}"/>
              </a:ext>
            </a:extLst>
          </p:cNvPr>
          <p:cNvSpPr txBox="1"/>
          <p:nvPr/>
        </p:nvSpPr>
        <p:spPr>
          <a:xfrm rot="2359974">
            <a:off x="6770552" y="534382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Georgia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31586-E72D-48B0-B270-29A61E0EF827}"/>
              </a:ext>
            </a:extLst>
          </p:cNvPr>
          <p:cNvSpPr txBox="1"/>
          <p:nvPr/>
        </p:nvSpPr>
        <p:spPr>
          <a:xfrm rot="3555763">
            <a:off x="7263342" y="6320762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Florida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F3194EF-849E-4DB7-BB9F-7EA971B8E3FC}"/>
              </a:ext>
            </a:extLst>
          </p:cNvPr>
          <p:cNvSpPr txBox="1"/>
          <p:nvPr/>
        </p:nvSpPr>
        <p:spPr>
          <a:xfrm>
            <a:off x="7318928" y="4891313"/>
            <a:ext cx="10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South Carolina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BFFA71-AA9F-4178-9C71-511A9B69E987}"/>
              </a:ext>
            </a:extLst>
          </p:cNvPr>
          <p:cNvSpPr txBox="1"/>
          <p:nvPr/>
        </p:nvSpPr>
        <p:spPr>
          <a:xfrm rot="20880288">
            <a:off x="7588450" y="4414491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North Carolina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05091BD-8502-4416-BC96-F528AE683C8B}"/>
              </a:ext>
            </a:extLst>
          </p:cNvPr>
          <p:cNvSpPr txBox="1"/>
          <p:nvPr/>
        </p:nvSpPr>
        <p:spPr>
          <a:xfrm>
            <a:off x="7371890" y="401831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Virginia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E09F3A6-1D27-498D-BAD0-487418FCDEBB}"/>
              </a:ext>
            </a:extLst>
          </p:cNvPr>
          <p:cNvSpPr txBox="1"/>
          <p:nvPr/>
        </p:nvSpPr>
        <p:spPr>
          <a:xfrm rot="19720471">
            <a:off x="7344264" y="3321127"/>
            <a:ext cx="1376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Pennsylvania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26EA383-3B95-4961-9205-975F2E6BB23B}"/>
              </a:ext>
            </a:extLst>
          </p:cNvPr>
          <p:cNvSpPr txBox="1"/>
          <p:nvPr/>
        </p:nvSpPr>
        <p:spPr>
          <a:xfrm>
            <a:off x="8650618" y="3714714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Delaware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AEEA7A8-A5E3-4C24-8B3B-DF49CB812BC8}"/>
              </a:ext>
            </a:extLst>
          </p:cNvPr>
          <p:cNvCxnSpPr>
            <a:cxnSpLocks/>
          </p:cNvCxnSpPr>
          <p:nvPr/>
        </p:nvCxnSpPr>
        <p:spPr>
          <a:xfrm flipH="1">
            <a:off x="8541567" y="3880474"/>
            <a:ext cx="243560" cy="24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6FF39B3-9A86-4A38-AE3A-85CC0C634EF7}"/>
              </a:ext>
            </a:extLst>
          </p:cNvPr>
          <p:cNvSpPr txBox="1"/>
          <p:nvPr/>
        </p:nvSpPr>
        <p:spPr>
          <a:xfrm>
            <a:off x="8732070" y="3949477"/>
            <a:ext cx="1018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Maryland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9C284CB4-1333-4A27-A397-1EF4D2744853}"/>
              </a:ext>
            </a:extLst>
          </p:cNvPr>
          <p:cNvCxnSpPr>
            <a:cxnSpLocks/>
          </p:cNvCxnSpPr>
          <p:nvPr/>
        </p:nvCxnSpPr>
        <p:spPr>
          <a:xfrm flipH="1">
            <a:off x="8564266" y="4056318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3A206D-84AF-4EAB-B3DE-CB7311567A92}"/>
              </a:ext>
            </a:extLst>
          </p:cNvPr>
          <p:cNvSpPr txBox="1"/>
          <p:nvPr/>
        </p:nvSpPr>
        <p:spPr>
          <a:xfrm>
            <a:off x="8694831" y="3234347"/>
            <a:ext cx="136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Conn.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297249F-64EA-4E98-9134-578507A1E2E6}"/>
              </a:ext>
            </a:extLst>
          </p:cNvPr>
          <p:cNvCxnSpPr>
            <a:cxnSpLocks/>
          </p:cNvCxnSpPr>
          <p:nvPr/>
        </p:nvCxnSpPr>
        <p:spPr>
          <a:xfrm rot="1009633" flipH="1" flipV="1">
            <a:off x="8875274" y="3149196"/>
            <a:ext cx="218472" cy="160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D6C16F3-141D-4351-B179-C4B4AA1B0BDD}"/>
              </a:ext>
            </a:extLst>
          </p:cNvPr>
          <p:cNvSpPr txBox="1"/>
          <p:nvPr/>
        </p:nvSpPr>
        <p:spPr>
          <a:xfrm>
            <a:off x="8761848" y="3477083"/>
            <a:ext cx="1291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Jersey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C5A8377-2B7C-423C-A2B9-9501E52F3E9C}"/>
              </a:ext>
            </a:extLst>
          </p:cNvPr>
          <p:cNvCxnSpPr>
            <a:cxnSpLocks/>
          </p:cNvCxnSpPr>
          <p:nvPr/>
        </p:nvCxnSpPr>
        <p:spPr>
          <a:xfrm flipH="1">
            <a:off x="8615951" y="3600970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0CD954E-0B7D-4D84-83AD-9AF723D9FDC8}"/>
              </a:ext>
            </a:extLst>
          </p:cNvPr>
          <p:cNvSpPr txBox="1"/>
          <p:nvPr/>
        </p:nvSpPr>
        <p:spPr>
          <a:xfrm>
            <a:off x="9224457" y="2827347"/>
            <a:ext cx="82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Rhode</a:t>
            </a:r>
          </a:p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Island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EAFA8BF-1419-4FE0-B18A-9ED32DC457C2}"/>
              </a:ext>
            </a:extLst>
          </p:cNvPr>
          <p:cNvCxnSpPr>
            <a:cxnSpLocks/>
          </p:cNvCxnSpPr>
          <p:nvPr/>
        </p:nvCxnSpPr>
        <p:spPr>
          <a:xfrm flipH="1" flipV="1">
            <a:off x="9058162" y="3088947"/>
            <a:ext cx="243560" cy="27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E46C392-F55F-4406-9833-4EC2FB3AAD92}"/>
              </a:ext>
            </a:extLst>
          </p:cNvPr>
          <p:cNvSpPr txBox="1"/>
          <p:nvPr/>
        </p:nvSpPr>
        <p:spPr>
          <a:xfrm rot="19885037">
            <a:off x="9086430" y="2520683"/>
            <a:ext cx="82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Mass.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CB455551-473C-428B-A0A1-FC41D105AB78}"/>
              </a:ext>
            </a:extLst>
          </p:cNvPr>
          <p:cNvCxnSpPr>
            <a:cxnSpLocks/>
          </p:cNvCxnSpPr>
          <p:nvPr/>
        </p:nvCxnSpPr>
        <p:spPr>
          <a:xfrm flipH="1">
            <a:off x="8999598" y="2829935"/>
            <a:ext cx="218324" cy="118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3C24D6F-4910-49AF-9F73-9DFF28F12C67}"/>
              </a:ext>
            </a:extLst>
          </p:cNvPr>
          <p:cNvSpPr txBox="1"/>
          <p:nvPr/>
        </p:nvSpPr>
        <p:spPr>
          <a:xfrm rot="21040052">
            <a:off x="7598840" y="2826460"/>
            <a:ext cx="1286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York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AF21B17-04E2-4704-8241-5FE12E99FD7F}"/>
              </a:ext>
            </a:extLst>
          </p:cNvPr>
          <p:cNvSpPr txBox="1"/>
          <p:nvPr/>
        </p:nvSpPr>
        <p:spPr>
          <a:xfrm rot="15574487">
            <a:off x="8094569" y="2420917"/>
            <a:ext cx="1286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Vermont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0F3B911-1089-4EDA-B07B-B41C4066CDCA}"/>
              </a:ext>
            </a:extLst>
          </p:cNvPr>
          <p:cNvSpPr txBox="1"/>
          <p:nvPr/>
        </p:nvSpPr>
        <p:spPr>
          <a:xfrm rot="21040052">
            <a:off x="7714166" y="1751516"/>
            <a:ext cx="128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Hampshire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AF5E368-7A62-40E4-94C1-9CA70D9BFB64}"/>
              </a:ext>
            </a:extLst>
          </p:cNvPr>
          <p:cNvSpPr txBox="1"/>
          <p:nvPr/>
        </p:nvSpPr>
        <p:spPr>
          <a:xfrm rot="21040052">
            <a:off x="8885571" y="1859238"/>
            <a:ext cx="851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Maine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D31E2A7-2ECE-447B-9CCE-50BDC4A196F7}"/>
              </a:ext>
            </a:extLst>
          </p:cNvPr>
          <p:cNvSpPr txBox="1"/>
          <p:nvPr/>
        </p:nvSpPr>
        <p:spPr>
          <a:xfrm rot="2826345">
            <a:off x="6208082" y="2906945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Michigan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417F0E2-32EE-4B9A-B6EE-B9F579507F4E}"/>
              </a:ext>
            </a:extLst>
          </p:cNvPr>
          <p:cNvSpPr txBox="1"/>
          <p:nvPr/>
        </p:nvSpPr>
        <p:spPr>
          <a:xfrm>
            <a:off x="5581804" y="128528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Canada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993852A-B7BD-43D5-8D58-61761054B8E6}"/>
              </a:ext>
            </a:extLst>
          </p:cNvPr>
          <p:cNvSpPr txBox="1"/>
          <p:nvPr/>
        </p:nvSpPr>
        <p:spPr>
          <a:xfrm>
            <a:off x="8650618" y="461212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Atlantic Ocean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387FF1A-2BE3-4101-B4D6-449A0BCA42B6}"/>
              </a:ext>
            </a:extLst>
          </p:cNvPr>
          <p:cNvSpPr txBox="1"/>
          <p:nvPr/>
        </p:nvSpPr>
        <p:spPr>
          <a:xfrm>
            <a:off x="72287" y="6649610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Pacific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Ocean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C4AB565-D324-4842-ACCA-42E46E73A182}"/>
              </a:ext>
            </a:extLst>
          </p:cNvPr>
          <p:cNvSpPr txBox="1"/>
          <p:nvPr/>
        </p:nvSpPr>
        <p:spPr>
          <a:xfrm>
            <a:off x="2165635" y="6152181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Mexico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714225B1-BE02-4EA2-85B9-958E1202DF7D}"/>
              </a:ext>
            </a:extLst>
          </p:cNvPr>
          <p:cNvCxnSpPr>
            <a:cxnSpLocks/>
          </p:cNvCxnSpPr>
          <p:nvPr/>
        </p:nvCxnSpPr>
        <p:spPr>
          <a:xfrm flipH="1" flipV="1">
            <a:off x="8775254" y="2142411"/>
            <a:ext cx="136666" cy="183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C80B2BA-5EC6-4B93-964D-8800B7A329EB}"/>
              </a:ext>
            </a:extLst>
          </p:cNvPr>
          <p:cNvSpPr/>
          <p:nvPr/>
        </p:nvSpPr>
        <p:spPr>
          <a:xfrm>
            <a:off x="5136332" y="6877700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OPENED to slavery by the Compromise of 1850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2EE7A12C-3A28-42F0-89AA-B314EBF69F13}"/>
              </a:ext>
            </a:extLst>
          </p:cNvPr>
          <p:cNvSpPr/>
          <p:nvPr/>
        </p:nvSpPr>
        <p:spPr>
          <a:xfrm>
            <a:off x="4239824" y="4730844"/>
            <a:ext cx="1910054" cy="1267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EC88C40-3B06-4D40-AA87-5F252D0BEF15}"/>
              </a:ext>
            </a:extLst>
          </p:cNvPr>
          <p:cNvSpPr txBox="1"/>
          <p:nvPr/>
        </p:nvSpPr>
        <p:spPr>
          <a:xfrm>
            <a:off x="4166390" y="4655196"/>
            <a:ext cx="2125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Missouri Compromise Line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38D640D-B33B-412C-A438-88579FFD22BE}"/>
              </a:ext>
            </a:extLst>
          </p:cNvPr>
          <p:cNvSpPr txBox="1"/>
          <p:nvPr/>
        </p:nvSpPr>
        <p:spPr>
          <a:xfrm>
            <a:off x="4009013" y="4857475"/>
            <a:ext cx="1467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Unorganized Territory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3EDA283-361D-4846-8D0F-91F6FC89AA54}"/>
              </a:ext>
            </a:extLst>
          </p:cNvPr>
          <p:cNvSpPr txBox="1"/>
          <p:nvPr/>
        </p:nvSpPr>
        <p:spPr>
          <a:xfrm>
            <a:off x="2836670" y="2294265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Nebraska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B51599F-9C9C-40CB-A9D5-C0E1D97C11C4}"/>
              </a:ext>
            </a:extLst>
          </p:cNvPr>
          <p:cNvSpPr txBox="1"/>
          <p:nvPr/>
        </p:nvSpPr>
        <p:spPr>
          <a:xfrm>
            <a:off x="3592299" y="4039580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Kansas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B586B228-940D-4CF6-B1C8-5A7A2D9868FA}"/>
              </a:ext>
            </a:extLst>
          </p:cNvPr>
          <p:cNvSpPr/>
          <p:nvPr/>
        </p:nvSpPr>
        <p:spPr>
          <a:xfrm>
            <a:off x="5155384" y="6509023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allowed to have slavery by the Missouri Compromise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DB9ACD4-6D3E-4153-BFA5-A27FCF4A3A88}"/>
              </a:ext>
            </a:extLst>
          </p:cNvPr>
          <p:cNvSpPr/>
          <p:nvPr/>
        </p:nvSpPr>
        <p:spPr>
          <a:xfrm>
            <a:off x="5130028" y="7236208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OPENED to slavery by the Kansas-Nebraska Act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45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52A7BD-9CC9-4B8C-940B-E5118D21B0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368F22-1BCC-45CD-91D0-3056670DCAF9}"/>
              </a:ext>
            </a:extLst>
          </p:cNvPr>
          <p:cNvSpPr txBox="1"/>
          <p:nvPr/>
        </p:nvSpPr>
        <p:spPr>
          <a:xfrm>
            <a:off x="812927" y="177690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Oregon Territory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2BDA7B-5572-4B02-BC7C-0C419803D2C9}"/>
              </a:ext>
            </a:extLst>
          </p:cNvPr>
          <p:cNvSpPr txBox="1"/>
          <p:nvPr/>
        </p:nvSpPr>
        <p:spPr>
          <a:xfrm>
            <a:off x="1346798" y="3249874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Utah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3644CD-F1D5-432A-8DFC-A8B37A27E047}"/>
              </a:ext>
            </a:extLst>
          </p:cNvPr>
          <p:cNvSpPr txBox="1"/>
          <p:nvPr/>
        </p:nvSpPr>
        <p:spPr>
          <a:xfrm>
            <a:off x="2196452" y="4629855"/>
            <a:ext cx="117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Mexico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5266BF-1506-4AE8-BB0D-7E6B29B579B8}"/>
              </a:ext>
            </a:extLst>
          </p:cNvPr>
          <p:cNvSpPr txBox="1"/>
          <p:nvPr/>
        </p:nvSpPr>
        <p:spPr>
          <a:xfrm rot="3461696">
            <a:off x="98086" y="401831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California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252602-68B0-4A0E-819D-8B8EB1EF6107}"/>
              </a:ext>
            </a:extLst>
          </p:cNvPr>
          <p:cNvSpPr txBox="1"/>
          <p:nvPr/>
        </p:nvSpPr>
        <p:spPr>
          <a:xfrm>
            <a:off x="4247752" y="2255075"/>
            <a:ext cx="125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Minnesota Territory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66672F-BB11-4DF3-8594-7A2D4FC1E5BC}"/>
              </a:ext>
            </a:extLst>
          </p:cNvPr>
          <p:cNvSpPr txBox="1"/>
          <p:nvPr/>
        </p:nvSpPr>
        <p:spPr>
          <a:xfrm>
            <a:off x="3673360" y="554943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Texas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44BE5BE-08C2-4043-84A2-BC0B488928DA}"/>
              </a:ext>
            </a:extLst>
          </p:cNvPr>
          <p:cNvSpPr txBox="1"/>
          <p:nvPr/>
        </p:nvSpPr>
        <p:spPr>
          <a:xfrm>
            <a:off x="4823644" y="319490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Iowa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7F0241-9492-42FA-8336-DACD7B306BF2}"/>
              </a:ext>
            </a:extLst>
          </p:cNvPr>
          <p:cNvSpPr txBox="1"/>
          <p:nvPr/>
        </p:nvSpPr>
        <p:spPr>
          <a:xfrm>
            <a:off x="5120956" y="4338948"/>
            <a:ext cx="1007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Missouri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469E1E-BD99-4A6D-A26D-07ACBD3D5AE6}"/>
              </a:ext>
            </a:extLst>
          </p:cNvPr>
          <p:cNvSpPr txBox="1"/>
          <p:nvPr/>
        </p:nvSpPr>
        <p:spPr>
          <a:xfrm rot="20213774">
            <a:off x="5022162" y="494054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Arkansas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7C717C6-1F62-4C78-8B1E-A1B0C5BF1E7B}"/>
              </a:ext>
            </a:extLst>
          </p:cNvPr>
          <p:cNvSpPr txBox="1"/>
          <p:nvPr/>
        </p:nvSpPr>
        <p:spPr>
          <a:xfrm rot="3684440">
            <a:off x="5167473" y="5840077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Louisiana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8E47C73-A8A9-4F40-8A27-24E6394C382C}"/>
              </a:ext>
            </a:extLst>
          </p:cNvPr>
          <p:cNvSpPr txBox="1"/>
          <p:nvPr/>
        </p:nvSpPr>
        <p:spPr>
          <a:xfrm rot="2869811">
            <a:off x="5333234" y="271202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Wisconsin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D3AD00-0B97-4315-83C6-AF3D913CF58F}"/>
              </a:ext>
            </a:extLst>
          </p:cNvPr>
          <p:cNvSpPr txBox="1"/>
          <p:nvPr/>
        </p:nvSpPr>
        <p:spPr>
          <a:xfrm>
            <a:off x="5625063" y="3821827"/>
            <a:ext cx="802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Illinois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839ED8E-DC25-4EBF-A6CB-563CAC47ACE4}"/>
              </a:ext>
            </a:extLst>
          </p:cNvPr>
          <p:cNvSpPr txBox="1"/>
          <p:nvPr/>
        </p:nvSpPr>
        <p:spPr>
          <a:xfrm rot="5057640">
            <a:off x="5985868" y="3814955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Indiana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74CDC2-EFF8-4974-9DA0-49CBB183A35A}"/>
              </a:ext>
            </a:extLst>
          </p:cNvPr>
          <p:cNvSpPr txBox="1"/>
          <p:nvPr/>
        </p:nvSpPr>
        <p:spPr>
          <a:xfrm>
            <a:off x="6828750" y="3600334"/>
            <a:ext cx="805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Ohio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D4250EE-4A67-4F8E-BDCB-78B6136677C5}"/>
              </a:ext>
            </a:extLst>
          </p:cNvPr>
          <p:cNvSpPr txBox="1"/>
          <p:nvPr/>
        </p:nvSpPr>
        <p:spPr>
          <a:xfrm rot="20932626">
            <a:off x="6283479" y="430918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Kentucky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602C73B-0252-4BA2-A7F3-C9B2E97374DA}"/>
              </a:ext>
            </a:extLst>
          </p:cNvPr>
          <p:cNvSpPr txBox="1"/>
          <p:nvPr/>
        </p:nvSpPr>
        <p:spPr>
          <a:xfrm rot="21325488">
            <a:off x="6091043" y="4716043"/>
            <a:ext cx="127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Tennessee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54EE1C8-289D-4BCD-B21D-2DF77136DBFE}"/>
              </a:ext>
            </a:extLst>
          </p:cNvPr>
          <p:cNvSpPr txBox="1"/>
          <p:nvPr/>
        </p:nvSpPr>
        <p:spPr>
          <a:xfrm rot="17800062">
            <a:off x="5538092" y="5355598"/>
            <a:ext cx="1318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Mississippi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C61BB41-2906-4178-B61F-4C12577B5D05}"/>
              </a:ext>
            </a:extLst>
          </p:cNvPr>
          <p:cNvSpPr txBox="1"/>
          <p:nvPr/>
        </p:nvSpPr>
        <p:spPr>
          <a:xfrm rot="17275274">
            <a:off x="6106982" y="5355297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Alabama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9D60BCF-EABA-497E-9F93-24C6EBDD5C8C}"/>
              </a:ext>
            </a:extLst>
          </p:cNvPr>
          <p:cNvSpPr txBox="1"/>
          <p:nvPr/>
        </p:nvSpPr>
        <p:spPr>
          <a:xfrm rot="2359974">
            <a:off x="6770552" y="534382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Georgia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31586-E72D-48B0-B270-29A61E0EF827}"/>
              </a:ext>
            </a:extLst>
          </p:cNvPr>
          <p:cNvSpPr txBox="1"/>
          <p:nvPr/>
        </p:nvSpPr>
        <p:spPr>
          <a:xfrm rot="3555763">
            <a:off x="7212689" y="632899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Florida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F3194EF-849E-4DB7-BB9F-7EA971B8E3FC}"/>
              </a:ext>
            </a:extLst>
          </p:cNvPr>
          <p:cNvSpPr txBox="1"/>
          <p:nvPr/>
        </p:nvSpPr>
        <p:spPr>
          <a:xfrm>
            <a:off x="7318928" y="4891313"/>
            <a:ext cx="10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South Carolina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BFFA71-AA9F-4178-9C71-511A9B69E987}"/>
              </a:ext>
            </a:extLst>
          </p:cNvPr>
          <p:cNvSpPr txBox="1"/>
          <p:nvPr/>
        </p:nvSpPr>
        <p:spPr>
          <a:xfrm rot="20880288">
            <a:off x="7567630" y="4405451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North Carolina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05091BD-8502-4416-BC96-F528AE683C8B}"/>
              </a:ext>
            </a:extLst>
          </p:cNvPr>
          <p:cNvSpPr txBox="1"/>
          <p:nvPr/>
        </p:nvSpPr>
        <p:spPr>
          <a:xfrm>
            <a:off x="7371890" y="401831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Virginia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E09F3A6-1D27-498D-BAD0-487418FCDEBB}"/>
              </a:ext>
            </a:extLst>
          </p:cNvPr>
          <p:cNvSpPr txBox="1"/>
          <p:nvPr/>
        </p:nvSpPr>
        <p:spPr>
          <a:xfrm rot="19720471">
            <a:off x="7344264" y="3321127"/>
            <a:ext cx="1376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Pennsylvania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26EA383-3B95-4961-9205-975F2E6BB23B}"/>
              </a:ext>
            </a:extLst>
          </p:cNvPr>
          <p:cNvSpPr txBox="1"/>
          <p:nvPr/>
        </p:nvSpPr>
        <p:spPr>
          <a:xfrm>
            <a:off x="8610759" y="3715162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Delaware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AEEA7A8-A5E3-4C24-8B3B-DF49CB812BC8}"/>
              </a:ext>
            </a:extLst>
          </p:cNvPr>
          <p:cNvCxnSpPr>
            <a:cxnSpLocks/>
          </p:cNvCxnSpPr>
          <p:nvPr/>
        </p:nvCxnSpPr>
        <p:spPr>
          <a:xfrm flipH="1">
            <a:off x="8493486" y="3889901"/>
            <a:ext cx="243560" cy="24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6FF39B3-9A86-4A38-AE3A-85CC0C634EF7}"/>
              </a:ext>
            </a:extLst>
          </p:cNvPr>
          <p:cNvSpPr txBox="1"/>
          <p:nvPr/>
        </p:nvSpPr>
        <p:spPr>
          <a:xfrm>
            <a:off x="8684840" y="3950004"/>
            <a:ext cx="1018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Maryland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9C284CB4-1333-4A27-A397-1EF4D2744853}"/>
              </a:ext>
            </a:extLst>
          </p:cNvPr>
          <p:cNvCxnSpPr>
            <a:cxnSpLocks/>
          </p:cNvCxnSpPr>
          <p:nvPr/>
        </p:nvCxnSpPr>
        <p:spPr>
          <a:xfrm flipH="1">
            <a:off x="8538377" y="4054226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3A206D-84AF-4EAB-B3DE-CB7311567A92}"/>
              </a:ext>
            </a:extLst>
          </p:cNvPr>
          <p:cNvSpPr txBox="1"/>
          <p:nvPr/>
        </p:nvSpPr>
        <p:spPr>
          <a:xfrm>
            <a:off x="8557740" y="3235324"/>
            <a:ext cx="136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Conn.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297249F-64EA-4E98-9134-578507A1E2E6}"/>
              </a:ext>
            </a:extLst>
          </p:cNvPr>
          <p:cNvCxnSpPr>
            <a:cxnSpLocks/>
          </p:cNvCxnSpPr>
          <p:nvPr/>
        </p:nvCxnSpPr>
        <p:spPr>
          <a:xfrm rot="1009633" flipH="1" flipV="1">
            <a:off x="8777837" y="3207392"/>
            <a:ext cx="218472" cy="160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D6C16F3-141D-4351-B179-C4B4AA1B0BDD}"/>
              </a:ext>
            </a:extLst>
          </p:cNvPr>
          <p:cNvSpPr txBox="1"/>
          <p:nvPr/>
        </p:nvSpPr>
        <p:spPr>
          <a:xfrm>
            <a:off x="8761848" y="3477083"/>
            <a:ext cx="1291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Jersey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C5A8377-2B7C-423C-A2B9-9501E52F3E9C}"/>
              </a:ext>
            </a:extLst>
          </p:cNvPr>
          <p:cNvCxnSpPr>
            <a:cxnSpLocks/>
          </p:cNvCxnSpPr>
          <p:nvPr/>
        </p:nvCxnSpPr>
        <p:spPr>
          <a:xfrm flipH="1">
            <a:off x="8615951" y="3600970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0CD954E-0B7D-4D84-83AD-9AF723D9FDC8}"/>
              </a:ext>
            </a:extLst>
          </p:cNvPr>
          <p:cNvSpPr txBox="1"/>
          <p:nvPr/>
        </p:nvSpPr>
        <p:spPr>
          <a:xfrm>
            <a:off x="9125640" y="2935705"/>
            <a:ext cx="82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Rhode</a:t>
            </a:r>
          </a:p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Island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EAFA8BF-1419-4FE0-B18A-9ED32DC457C2}"/>
              </a:ext>
            </a:extLst>
          </p:cNvPr>
          <p:cNvCxnSpPr>
            <a:cxnSpLocks/>
          </p:cNvCxnSpPr>
          <p:nvPr/>
        </p:nvCxnSpPr>
        <p:spPr>
          <a:xfrm flipH="1" flipV="1">
            <a:off x="8979129" y="3138652"/>
            <a:ext cx="243560" cy="27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E46C392-F55F-4406-9833-4EC2FB3AAD92}"/>
              </a:ext>
            </a:extLst>
          </p:cNvPr>
          <p:cNvSpPr txBox="1"/>
          <p:nvPr/>
        </p:nvSpPr>
        <p:spPr>
          <a:xfrm rot="19885037">
            <a:off x="9086430" y="2520683"/>
            <a:ext cx="82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Mass.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CB455551-473C-428B-A0A1-FC41D105AB78}"/>
              </a:ext>
            </a:extLst>
          </p:cNvPr>
          <p:cNvCxnSpPr>
            <a:cxnSpLocks/>
          </p:cNvCxnSpPr>
          <p:nvPr/>
        </p:nvCxnSpPr>
        <p:spPr>
          <a:xfrm flipH="1">
            <a:off x="8999598" y="2829935"/>
            <a:ext cx="218324" cy="118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3C24D6F-4910-49AF-9F73-9DFF28F12C67}"/>
              </a:ext>
            </a:extLst>
          </p:cNvPr>
          <p:cNvSpPr txBox="1"/>
          <p:nvPr/>
        </p:nvSpPr>
        <p:spPr>
          <a:xfrm rot="21040052">
            <a:off x="7598840" y="2826460"/>
            <a:ext cx="1286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York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AF21B17-04E2-4704-8241-5FE12E99FD7F}"/>
              </a:ext>
            </a:extLst>
          </p:cNvPr>
          <p:cNvSpPr txBox="1"/>
          <p:nvPr/>
        </p:nvSpPr>
        <p:spPr>
          <a:xfrm rot="15574487">
            <a:off x="8005850" y="2454308"/>
            <a:ext cx="1286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Vermont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0F3B911-1089-4EDA-B07B-B41C4066CDCA}"/>
              </a:ext>
            </a:extLst>
          </p:cNvPr>
          <p:cNvSpPr txBox="1"/>
          <p:nvPr/>
        </p:nvSpPr>
        <p:spPr>
          <a:xfrm rot="21040052">
            <a:off x="7624479" y="1732632"/>
            <a:ext cx="128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Hampshire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AF5E368-7A62-40E4-94C1-9CA70D9BFB64}"/>
              </a:ext>
            </a:extLst>
          </p:cNvPr>
          <p:cNvSpPr txBox="1"/>
          <p:nvPr/>
        </p:nvSpPr>
        <p:spPr>
          <a:xfrm rot="21040052">
            <a:off x="8885571" y="1859238"/>
            <a:ext cx="851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Maine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D31E2A7-2ECE-447B-9CCE-50BDC4A196F7}"/>
              </a:ext>
            </a:extLst>
          </p:cNvPr>
          <p:cNvSpPr txBox="1"/>
          <p:nvPr/>
        </p:nvSpPr>
        <p:spPr>
          <a:xfrm rot="2826345">
            <a:off x="6208082" y="2906945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Michigan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417F0E2-32EE-4B9A-B6EE-B9F579507F4E}"/>
              </a:ext>
            </a:extLst>
          </p:cNvPr>
          <p:cNvSpPr txBox="1"/>
          <p:nvPr/>
        </p:nvSpPr>
        <p:spPr>
          <a:xfrm>
            <a:off x="5581804" y="128528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Canada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993852A-B7BD-43D5-8D58-61761054B8E6}"/>
              </a:ext>
            </a:extLst>
          </p:cNvPr>
          <p:cNvSpPr txBox="1"/>
          <p:nvPr/>
        </p:nvSpPr>
        <p:spPr>
          <a:xfrm>
            <a:off x="8650618" y="461212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Atlantic Ocean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C4AB565-D324-4842-ACCA-42E46E73A182}"/>
              </a:ext>
            </a:extLst>
          </p:cNvPr>
          <p:cNvSpPr txBox="1"/>
          <p:nvPr/>
        </p:nvSpPr>
        <p:spPr>
          <a:xfrm>
            <a:off x="2165635" y="6152181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Mexico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714225B1-BE02-4EA2-85B9-958E1202DF7D}"/>
              </a:ext>
            </a:extLst>
          </p:cNvPr>
          <p:cNvCxnSpPr>
            <a:cxnSpLocks/>
          </p:cNvCxnSpPr>
          <p:nvPr/>
        </p:nvCxnSpPr>
        <p:spPr>
          <a:xfrm flipH="1" flipV="1">
            <a:off x="8693987" y="2173548"/>
            <a:ext cx="136666" cy="183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C80B2BA-5EC6-4B93-964D-8800B7A329EB}"/>
              </a:ext>
            </a:extLst>
          </p:cNvPr>
          <p:cNvSpPr/>
          <p:nvPr/>
        </p:nvSpPr>
        <p:spPr>
          <a:xfrm>
            <a:off x="5136332" y="6877700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OPENED to slavery by the Compromise of 1850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2EE7A12C-3A28-42F0-89AA-B314EBF69F13}"/>
              </a:ext>
            </a:extLst>
          </p:cNvPr>
          <p:cNvSpPr/>
          <p:nvPr/>
        </p:nvSpPr>
        <p:spPr>
          <a:xfrm>
            <a:off x="4180296" y="4740705"/>
            <a:ext cx="1910054" cy="1267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EC88C40-3B06-4D40-AA87-5F252D0BEF15}"/>
              </a:ext>
            </a:extLst>
          </p:cNvPr>
          <p:cNvSpPr txBox="1"/>
          <p:nvPr/>
        </p:nvSpPr>
        <p:spPr>
          <a:xfrm>
            <a:off x="4207660" y="4702633"/>
            <a:ext cx="2125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Missouri Compromise Line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38D640D-B33B-412C-A438-88579FFD22BE}"/>
              </a:ext>
            </a:extLst>
          </p:cNvPr>
          <p:cNvSpPr txBox="1"/>
          <p:nvPr/>
        </p:nvSpPr>
        <p:spPr>
          <a:xfrm>
            <a:off x="3990186" y="4857639"/>
            <a:ext cx="1467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Unorganized Territory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3EDA283-361D-4846-8D0F-91F6FC89AA54}"/>
              </a:ext>
            </a:extLst>
          </p:cNvPr>
          <p:cNvSpPr txBox="1"/>
          <p:nvPr/>
        </p:nvSpPr>
        <p:spPr>
          <a:xfrm>
            <a:off x="2836670" y="2294265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Nebraska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B51599F-9C9C-40CB-A9D5-C0E1D97C11C4}"/>
              </a:ext>
            </a:extLst>
          </p:cNvPr>
          <p:cNvSpPr txBox="1"/>
          <p:nvPr/>
        </p:nvSpPr>
        <p:spPr>
          <a:xfrm>
            <a:off x="3681060" y="4088453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Kansas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B586B228-940D-4CF6-B1C8-5A7A2D9868FA}"/>
              </a:ext>
            </a:extLst>
          </p:cNvPr>
          <p:cNvSpPr/>
          <p:nvPr/>
        </p:nvSpPr>
        <p:spPr>
          <a:xfrm>
            <a:off x="5155384" y="6509023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allowed to have slavery by the Missouri Compromise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DB9ACD4-6D3E-4153-BFA5-A27FCF4A3A88}"/>
              </a:ext>
            </a:extLst>
          </p:cNvPr>
          <p:cNvSpPr/>
          <p:nvPr/>
        </p:nvSpPr>
        <p:spPr>
          <a:xfrm>
            <a:off x="5130028" y="7236208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OPENED to slavery by the Kansas-Nebraska Act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C32A14D2-D5AB-405D-85F5-C9592913BA7E}"/>
              </a:ext>
            </a:extLst>
          </p:cNvPr>
          <p:cNvSpPr/>
          <p:nvPr/>
        </p:nvSpPr>
        <p:spPr>
          <a:xfrm>
            <a:off x="8218924" y="5697735"/>
            <a:ext cx="1696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Territory CLOSED to slavery</a:t>
            </a:r>
          </a:p>
        </p:txBody>
      </p:sp>
    </p:spTree>
    <p:extLst>
      <p:ext uri="{BB962C8B-B14F-4D97-AF65-F5344CB8AC3E}">
        <p14:creationId xmlns:p14="http://schemas.microsoft.com/office/powerpoint/2010/main" val="619070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324F9D6-DF03-4CA7-92B8-0690C10E9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368F22-1BCC-45CD-91D0-3056670DCAF9}"/>
              </a:ext>
            </a:extLst>
          </p:cNvPr>
          <p:cNvSpPr txBox="1"/>
          <p:nvPr/>
        </p:nvSpPr>
        <p:spPr>
          <a:xfrm>
            <a:off x="812927" y="177690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Oregon Territory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2BDA7B-5572-4B02-BC7C-0C419803D2C9}"/>
              </a:ext>
            </a:extLst>
          </p:cNvPr>
          <p:cNvSpPr txBox="1"/>
          <p:nvPr/>
        </p:nvSpPr>
        <p:spPr>
          <a:xfrm>
            <a:off x="1346798" y="3249874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Utah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3644CD-F1D5-432A-8DFC-A8B37A27E047}"/>
              </a:ext>
            </a:extLst>
          </p:cNvPr>
          <p:cNvSpPr txBox="1"/>
          <p:nvPr/>
        </p:nvSpPr>
        <p:spPr>
          <a:xfrm>
            <a:off x="2229364" y="4639687"/>
            <a:ext cx="117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Mexico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5266BF-1506-4AE8-BB0D-7E6B29B579B8}"/>
              </a:ext>
            </a:extLst>
          </p:cNvPr>
          <p:cNvSpPr txBox="1"/>
          <p:nvPr/>
        </p:nvSpPr>
        <p:spPr>
          <a:xfrm rot="3461696">
            <a:off x="129489" y="4059895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California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252602-68B0-4A0E-819D-8B8EB1EF6107}"/>
              </a:ext>
            </a:extLst>
          </p:cNvPr>
          <p:cNvSpPr txBox="1"/>
          <p:nvPr/>
        </p:nvSpPr>
        <p:spPr>
          <a:xfrm>
            <a:off x="4247752" y="2255075"/>
            <a:ext cx="125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Minnesota Territory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66672F-BB11-4DF3-8594-7A2D4FC1E5BC}"/>
              </a:ext>
            </a:extLst>
          </p:cNvPr>
          <p:cNvSpPr txBox="1"/>
          <p:nvPr/>
        </p:nvSpPr>
        <p:spPr>
          <a:xfrm>
            <a:off x="3673360" y="554943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Texas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44BE5BE-08C2-4043-84A2-BC0B488928DA}"/>
              </a:ext>
            </a:extLst>
          </p:cNvPr>
          <p:cNvSpPr txBox="1"/>
          <p:nvPr/>
        </p:nvSpPr>
        <p:spPr>
          <a:xfrm>
            <a:off x="4823644" y="319490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Iowa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7F0241-9492-42FA-8336-DACD7B306BF2}"/>
              </a:ext>
            </a:extLst>
          </p:cNvPr>
          <p:cNvSpPr txBox="1"/>
          <p:nvPr/>
        </p:nvSpPr>
        <p:spPr>
          <a:xfrm>
            <a:off x="5120956" y="4338948"/>
            <a:ext cx="1007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Missouri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469E1E-BD99-4A6D-A26D-07ACBD3D5AE6}"/>
              </a:ext>
            </a:extLst>
          </p:cNvPr>
          <p:cNvSpPr txBox="1"/>
          <p:nvPr/>
        </p:nvSpPr>
        <p:spPr>
          <a:xfrm rot="20213774">
            <a:off x="5022162" y="494054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Arkansas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7C717C6-1F62-4C78-8B1E-A1B0C5BF1E7B}"/>
              </a:ext>
            </a:extLst>
          </p:cNvPr>
          <p:cNvSpPr txBox="1"/>
          <p:nvPr/>
        </p:nvSpPr>
        <p:spPr>
          <a:xfrm rot="3684440">
            <a:off x="5167473" y="5840077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Louisiana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8E47C73-A8A9-4F40-8A27-24E6394C382C}"/>
              </a:ext>
            </a:extLst>
          </p:cNvPr>
          <p:cNvSpPr txBox="1"/>
          <p:nvPr/>
        </p:nvSpPr>
        <p:spPr>
          <a:xfrm rot="2869811">
            <a:off x="5333234" y="271202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Wisconsin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D3AD00-0B97-4315-83C6-AF3D913CF58F}"/>
              </a:ext>
            </a:extLst>
          </p:cNvPr>
          <p:cNvSpPr txBox="1"/>
          <p:nvPr/>
        </p:nvSpPr>
        <p:spPr>
          <a:xfrm>
            <a:off x="5763987" y="3567245"/>
            <a:ext cx="802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Illinois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839ED8E-DC25-4EBF-A6CB-563CAC47ACE4}"/>
              </a:ext>
            </a:extLst>
          </p:cNvPr>
          <p:cNvSpPr txBox="1"/>
          <p:nvPr/>
        </p:nvSpPr>
        <p:spPr>
          <a:xfrm rot="5057640">
            <a:off x="6095094" y="372691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Indiana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74CDC2-EFF8-4974-9DA0-49CBB183A35A}"/>
              </a:ext>
            </a:extLst>
          </p:cNvPr>
          <p:cNvSpPr txBox="1"/>
          <p:nvPr/>
        </p:nvSpPr>
        <p:spPr>
          <a:xfrm>
            <a:off x="6828750" y="3600334"/>
            <a:ext cx="805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Ohio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D4250EE-4A67-4F8E-BDCB-78B6136677C5}"/>
              </a:ext>
            </a:extLst>
          </p:cNvPr>
          <p:cNvSpPr txBox="1"/>
          <p:nvPr/>
        </p:nvSpPr>
        <p:spPr>
          <a:xfrm rot="20932626">
            <a:off x="6283479" y="430918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Kentucky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602C73B-0252-4BA2-A7F3-C9B2E97374DA}"/>
              </a:ext>
            </a:extLst>
          </p:cNvPr>
          <p:cNvSpPr txBox="1"/>
          <p:nvPr/>
        </p:nvSpPr>
        <p:spPr>
          <a:xfrm rot="21325488">
            <a:off x="6091043" y="4716043"/>
            <a:ext cx="127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Tennessee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54EE1C8-289D-4BCD-B21D-2DF77136DBFE}"/>
              </a:ext>
            </a:extLst>
          </p:cNvPr>
          <p:cNvSpPr txBox="1"/>
          <p:nvPr/>
        </p:nvSpPr>
        <p:spPr>
          <a:xfrm rot="17800062">
            <a:off x="5538092" y="5355598"/>
            <a:ext cx="1318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Mississippi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C61BB41-2906-4178-B61F-4C12577B5D05}"/>
              </a:ext>
            </a:extLst>
          </p:cNvPr>
          <p:cNvSpPr txBox="1"/>
          <p:nvPr/>
        </p:nvSpPr>
        <p:spPr>
          <a:xfrm rot="17275274">
            <a:off x="6106982" y="5355297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Alabama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9D60BCF-EABA-497E-9F93-24C6EBDD5C8C}"/>
              </a:ext>
            </a:extLst>
          </p:cNvPr>
          <p:cNvSpPr txBox="1"/>
          <p:nvPr/>
        </p:nvSpPr>
        <p:spPr>
          <a:xfrm rot="2359974">
            <a:off x="6770552" y="534382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Georgia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31586-E72D-48B0-B270-29A61E0EF827}"/>
              </a:ext>
            </a:extLst>
          </p:cNvPr>
          <p:cNvSpPr txBox="1"/>
          <p:nvPr/>
        </p:nvSpPr>
        <p:spPr>
          <a:xfrm rot="3555763">
            <a:off x="7212689" y="632899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Florida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F3194EF-849E-4DB7-BB9F-7EA971B8E3FC}"/>
              </a:ext>
            </a:extLst>
          </p:cNvPr>
          <p:cNvSpPr txBox="1"/>
          <p:nvPr/>
        </p:nvSpPr>
        <p:spPr>
          <a:xfrm>
            <a:off x="7318928" y="4891313"/>
            <a:ext cx="10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South Carolina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BFFA71-AA9F-4178-9C71-511A9B69E987}"/>
              </a:ext>
            </a:extLst>
          </p:cNvPr>
          <p:cNvSpPr txBox="1"/>
          <p:nvPr/>
        </p:nvSpPr>
        <p:spPr>
          <a:xfrm rot="20880288">
            <a:off x="7491777" y="4376244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North Carolina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05091BD-8502-4416-BC96-F528AE683C8B}"/>
              </a:ext>
            </a:extLst>
          </p:cNvPr>
          <p:cNvSpPr txBox="1"/>
          <p:nvPr/>
        </p:nvSpPr>
        <p:spPr>
          <a:xfrm>
            <a:off x="7371890" y="401831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Virginia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E09F3A6-1D27-498D-BAD0-487418FCDEBB}"/>
              </a:ext>
            </a:extLst>
          </p:cNvPr>
          <p:cNvSpPr txBox="1"/>
          <p:nvPr/>
        </p:nvSpPr>
        <p:spPr>
          <a:xfrm rot="19720471">
            <a:off x="7344264" y="3321127"/>
            <a:ext cx="1376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Pennsylvania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26EA383-3B95-4961-9205-975F2E6BB23B}"/>
              </a:ext>
            </a:extLst>
          </p:cNvPr>
          <p:cNvSpPr txBox="1"/>
          <p:nvPr/>
        </p:nvSpPr>
        <p:spPr>
          <a:xfrm>
            <a:off x="8650618" y="3714714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Delaware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AEEA7A8-A5E3-4C24-8B3B-DF49CB812BC8}"/>
              </a:ext>
            </a:extLst>
          </p:cNvPr>
          <p:cNvCxnSpPr>
            <a:cxnSpLocks/>
          </p:cNvCxnSpPr>
          <p:nvPr/>
        </p:nvCxnSpPr>
        <p:spPr>
          <a:xfrm flipH="1">
            <a:off x="8541567" y="3880474"/>
            <a:ext cx="243560" cy="24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6FF39B3-9A86-4A38-AE3A-85CC0C634EF7}"/>
              </a:ext>
            </a:extLst>
          </p:cNvPr>
          <p:cNvSpPr txBox="1"/>
          <p:nvPr/>
        </p:nvSpPr>
        <p:spPr>
          <a:xfrm>
            <a:off x="8732070" y="3949477"/>
            <a:ext cx="1018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Maryland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9C284CB4-1333-4A27-A397-1EF4D2744853}"/>
              </a:ext>
            </a:extLst>
          </p:cNvPr>
          <p:cNvCxnSpPr>
            <a:cxnSpLocks/>
          </p:cNvCxnSpPr>
          <p:nvPr/>
        </p:nvCxnSpPr>
        <p:spPr>
          <a:xfrm flipH="1">
            <a:off x="8564266" y="4056318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3A206D-84AF-4EAB-B3DE-CB7311567A92}"/>
              </a:ext>
            </a:extLst>
          </p:cNvPr>
          <p:cNvSpPr txBox="1"/>
          <p:nvPr/>
        </p:nvSpPr>
        <p:spPr>
          <a:xfrm>
            <a:off x="8694831" y="3234347"/>
            <a:ext cx="136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Conn.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297249F-64EA-4E98-9134-578507A1E2E6}"/>
              </a:ext>
            </a:extLst>
          </p:cNvPr>
          <p:cNvCxnSpPr>
            <a:cxnSpLocks/>
          </p:cNvCxnSpPr>
          <p:nvPr/>
        </p:nvCxnSpPr>
        <p:spPr>
          <a:xfrm rot="1009633" flipH="1" flipV="1">
            <a:off x="8875274" y="3149196"/>
            <a:ext cx="218472" cy="160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D6C16F3-141D-4351-B179-C4B4AA1B0BDD}"/>
              </a:ext>
            </a:extLst>
          </p:cNvPr>
          <p:cNvSpPr txBox="1"/>
          <p:nvPr/>
        </p:nvSpPr>
        <p:spPr>
          <a:xfrm>
            <a:off x="8761848" y="3477083"/>
            <a:ext cx="1291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Jersey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C5A8377-2B7C-423C-A2B9-9501E52F3E9C}"/>
              </a:ext>
            </a:extLst>
          </p:cNvPr>
          <p:cNvCxnSpPr>
            <a:cxnSpLocks/>
          </p:cNvCxnSpPr>
          <p:nvPr/>
        </p:nvCxnSpPr>
        <p:spPr>
          <a:xfrm flipH="1">
            <a:off x="8615951" y="3600970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0CD954E-0B7D-4D84-83AD-9AF723D9FDC8}"/>
              </a:ext>
            </a:extLst>
          </p:cNvPr>
          <p:cNvSpPr txBox="1"/>
          <p:nvPr/>
        </p:nvSpPr>
        <p:spPr>
          <a:xfrm>
            <a:off x="9224457" y="2827347"/>
            <a:ext cx="82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Rhode</a:t>
            </a:r>
          </a:p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Island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EAFA8BF-1419-4FE0-B18A-9ED32DC457C2}"/>
              </a:ext>
            </a:extLst>
          </p:cNvPr>
          <p:cNvCxnSpPr>
            <a:cxnSpLocks/>
          </p:cNvCxnSpPr>
          <p:nvPr/>
        </p:nvCxnSpPr>
        <p:spPr>
          <a:xfrm flipH="1" flipV="1">
            <a:off x="9058162" y="3088947"/>
            <a:ext cx="243560" cy="27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E46C392-F55F-4406-9833-4EC2FB3AAD92}"/>
              </a:ext>
            </a:extLst>
          </p:cNvPr>
          <p:cNvSpPr txBox="1"/>
          <p:nvPr/>
        </p:nvSpPr>
        <p:spPr>
          <a:xfrm rot="19885037">
            <a:off x="9086430" y="2520683"/>
            <a:ext cx="82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Mass.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CB455551-473C-428B-A0A1-FC41D105AB78}"/>
              </a:ext>
            </a:extLst>
          </p:cNvPr>
          <p:cNvCxnSpPr>
            <a:cxnSpLocks/>
          </p:cNvCxnSpPr>
          <p:nvPr/>
        </p:nvCxnSpPr>
        <p:spPr>
          <a:xfrm flipH="1">
            <a:off x="8999598" y="2829935"/>
            <a:ext cx="218324" cy="118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3C24D6F-4910-49AF-9F73-9DFF28F12C67}"/>
              </a:ext>
            </a:extLst>
          </p:cNvPr>
          <p:cNvSpPr txBox="1"/>
          <p:nvPr/>
        </p:nvSpPr>
        <p:spPr>
          <a:xfrm rot="21040052">
            <a:off x="7598840" y="2826460"/>
            <a:ext cx="1286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York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AF21B17-04E2-4704-8241-5FE12E99FD7F}"/>
              </a:ext>
            </a:extLst>
          </p:cNvPr>
          <p:cNvSpPr txBox="1"/>
          <p:nvPr/>
        </p:nvSpPr>
        <p:spPr>
          <a:xfrm rot="15574487">
            <a:off x="8082204" y="2433186"/>
            <a:ext cx="1286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Vermont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0F3B911-1089-4EDA-B07B-B41C4066CDCA}"/>
              </a:ext>
            </a:extLst>
          </p:cNvPr>
          <p:cNvSpPr txBox="1"/>
          <p:nvPr/>
        </p:nvSpPr>
        <p:spPr>
          <a:xfrm rot="21040052">
            <a:off x="7683641" y="1732732"/>
            <a:ext cx="128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Hampshire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AF5E368-7A62-40E4-94C1-9CA70D9BFB64}"/>
              </a:ext>
            </a:extLst>
          </p:cNvPr>
          <p:cNvSpPr txBox="1"/>
          <p:nvPr/>
        </p:nvSpPr>
        <p:spPr>
          <a:xfrm rot="21040052">
            <a:off x="8885571" y="1859238"/>
            <a:ext cx="851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Maine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D31E2A7-2ECE-447B-9CCE-50BDC4A196F7}"/>
              </a:ext>
            </a:extLst>
          </p:cNvPr>
          <p:cNvSpPr txBox="1"/>
          <p:nvPr/>
        </p:nvSpPr>
        <p:spPr>
          <a:xfrm rot="2826345">
            <a:off x="6208082" y="2906945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Michigan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417F0E2-32EE-4B9A-B6EE-B9F579507F4E}"/>
              </a:ext>
            </a:extLst>
          </p:cNvPr>
          <p:cNvSpPr txBox="1"/>
          <p:nvPr/>
        </p:nvSpPr>
        <p:spPr>
          <a:xfrm>
            <a:off x="5581804" y="128528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Canada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993852A-B7BD-43D5-8D58-61761054B8E6}"/>
              </a:ext>
            </a:extLst>
          </p:cNvPr>
          <p:cNvSpPr txBox="1"/>
          <p:nvPr/>
        </p:nvSpPr>
        <p:spPr>
          <a:xfrm>
            <a:off x="8650618" y="461212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Atlantic Ocean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387FF1A-2BE3-4101-B4D6-449A0BCA42B6}"/>
              </a:ext>
            </a:extLst>
          </p:cNvPr>
          <p:cNvSpPr txBox="1"/>
          <p:nvPr/>
        </p:nvSpPr>
        <p:spPr>
          <a:xfrm>
            <a:off x="72287" y="6649610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Pacific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Ocean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C4AB565-D324-4842-ACCA-42E46E73A182}"/>
              </a:ext>
            </a:extLst>
          </p:cNvPr>
          <p:cNvSpPr txBox="1"/>
          <p:nvPr/>
        </p:nvSpPr>
        <p:spPr>
          <a:xfrm>
            <a:off x="2165635" y="6152181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Mexico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714225B1-BE02-4EA2-85B9-958E1202DF7D}"/>
              </a:ext>
            </a:extLst>
          </p:cNvPr>
          <p:cNvCxnSpPr>
            <a:cxnSpLocks/>
          </p:cNvCxnSpPr>
          <p:nvPr/>
        </p:nvCxnSpPr>
        <p:spPr>
          <a:xfrm flipH="1" flipV="1">
            <a:off x="8764940" y="2142411"/>
            <a:ext cx="136666" cy="183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C80B2BA-5EC6-4B93-964D-8800B7A329EB}"/>
              </a:ext>
            </a:extLst>
          </p:cNvPr>
          <p:cNvSpPr/>
          <p:nvPr/>
        </p:nvSpPr>
        <p:spPr>
          <a:xfrm>
            <a:off x="5136332" y="6877700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OPENED to slavery by the Compromise of 1850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2EE7A12C-3A28-42F0-89AA-B314EBF69F13}"/>
              </a:ext>
            </a:extLst>
          </p:cNvPr>
          <p:cNvSpPr/>
          <p:nvPr/>
        </p:nvSpPr>
        <p:spPr>
          <a:xfrm>
            <a:off x="4220825" y="4759481"/>
            <a:ext cx="1910054" cy="1267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EC88C40-3B06-4D40-AA87-5F252D0BEF15}"/>
              </a:ext>
            </a:extLst>
          </p:cNvPr>
          <p:cNvSpPr txBox="1"/>
          <p:nvPr/>
        </p:nvSpPr>
        <p:spPr>
          <a:xfrm>
            <a:off x="4148684" y="4704900"/>
            <a:ext cx="2125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Missouri Compromise Line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38D640D-B33B-412C-A438-88579FFD22BE}"/>
              </a:ext>
            </a:extLst>
          </p:cNvPr>
          <p:cNvSpPr txBox="1"/>
          <p:nvPr/>
        </p:nvSpPr>
        <p:spPr>
          <a:xfrm>
            <a:off x="4078791" y="4845332"/>
            <a:ext cx="1467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Unorganized Territory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3EDA283-361D-4846-8D0F-91F6FC89AA54}"/>
              </a:ext>
            </a:extLst>
          </p:cNvPr>
          <p:cNvSpPr txBox="1"/>
          <p:nvPr/>
        </p:nvSpPr>
        <p:spPr>
          <a:xfrm>
            <a:off x="2836670" y="2294265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Nebraska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B51599F-9C9C-40CB-A9D5-C0E1D97C11C4}"/>
              </a:ext>
            </a:extLst>
          </p:cNvPr>
          <p:cNvSpPr txBox="1"/>
          <p:nvPr/>
        </p:nvSpPr>
        <p:spPr>
          <a:xfrm>
            <a:off x="3592299" y="3981539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Kansas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B586B228-940D-4CF6-B1C8-5A7A2D9868FA}"/>
              </a:ext>
            </a:extLst>
          </p:cNvPr>
          <p:cNvSpPr/>
          <p:nvPr/>
        </p:nvSpPr>
        <p:spPr>
          <a:xfrm>
            <a:off x="5155384" y="6509023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allowed to have slavery by the Missouri Compromise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DB9ACD4-6D3E-4153-BFA5-A27FCF4A3A88}"/>
              </a:ext>
            </a:extLst>
          </p:cNvPr>
          <p:cNvSpPr/>
          <p:nvPr/>
        </p:nvSpPr>
        <p:spPr>
          <a:xfrm>
            <a:off x="5130028" y="7236208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OPENED to slavery by the Kansas-Nebraska Act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C32A14D2-D5AB-405D-85F5-C9592913BA7E}"/>
              </a:ext>
            </a:extLst>
          </p:cNvPr>
          <p:cNvSpPr/>
          <p:nvPr/>
        </p:nvSpPr>
        <p:spPr>
          <a:xfrm>
            <a:off x="8218924" y="5697735"/>
            <a:ext cx="1696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Territory CLOSED </a:t>
            </a:r>
            <a:r>
              <a:rPr lang="en-US" sz="1200" b="1">
                <a:latin typeface="Century Gothic" panose="020B0502020202020204" pitchFamily="34" charset="0"/>
              </a:rPr>
              <a:t>to slavery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E19DF6C2-5DDB-475D-B501-7A9095DCA491}"/>
              </a:ext>
            </a:extLst>
          </p:cNvPr>
          <p:cNvSpPr/>
          <p:nvPr/>
        </p:nvSpPr>
        <p:spPr>
          <a:xfrm>
            <a:off x="8242703" y="6191507"/>
            <a:ext cx="1696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FREE states</a:t>
            </a:r>
          </a:p>
        </p:txBody>
      </p:sp>
    </p:spTree>
    <p:extLst>
      <p:ext uri="{BB962C8B-B14F-4D97-AF65-F5344CB8AC3E}">
        <p14:creationId xmlns:p14="http://schemas.microsoft.com/office/powerpoint/2010/main" val="4253016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0DB40D-3D66-4B49-92A4-C14A2F3C90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368F22-1BCC-45CD-91D0-3056670DCAF9}"/>
              </a:ext>
            </a:extLst>
          </p:cNvPr>
          <p:cNvSpPr txBox="1"/>
          <p:nvPr/>
        </p:nvSpPr>
        <p:spPr>
          <a:xfrm>
            <a:off x="812927" y="177690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Oregon Territory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2BDA7B-5572-4B02-BC7C-0C419803D2C9}"/>
              </a:ext>
            </a:extLst>
          </p:cNvPr>
          <p:cNvSpPr txBox="1"/>
          <p:nvPr/>
        </p:nvSpPr>
        <p:spPr>
          <a:xfrm>
            <a:off x="1342170" y="3428745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Utah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3644CD-F1D5-432A-8DFC-A8B37A27E047}"/>
              </a:ext>
            </a:extLst>
          </p:cNvPr>
          <p:cNvSpPr txBox="1"/>
          <p:nvPr/>
        </p:nvSpPr>
        <p:spPr>
          <a:xfrm>
            <a:off x="2195690" y="4595300"/>
            <a:ext cx="117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Mexico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5266BF-1506-4AE8-BB0D-7E6B29B579B8}"/>
              </a:ext>
            </a:extLst>
          </p:cNvPr>
          <p:cNvSpPr txBox="1"/>
          <p:nvPr/>
        </p:nvSpPr>
        <p:spPr>
          <a:xfrm rot="3461696">
            <a:off x="267064" y="391910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California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252602-68B0-4A0E-819D-8B8EB1EF6107}"/>
              </a:ext>
            </a:extLst>
          </p:cNvPr>
          <p:cNvSpPr txBox="1"/>
          <p:nvPr/>
        </p:nvSpPr>
        <p:spPr>
          <a:xfrm>
            <a:off x="4247752" y="2255075"/>
            <a:ext cx="125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Minnesota Territory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66672F-BB11-4DF3-8594-7A2D4FC1E5BC}"/>
              </a:ext>
            </a:extLst>
          </p:cNvPr>
          <p:cNvSpPr txBox="1"/>
          <p:nvPr/>
        </p:nvSpPr>
        <p:spPr>
          <a:xfrm>
            <a:off x="3673360" y="554943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Texas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44BE5BE-08C2-4043-84A2-BC0B488928DA}"/>
              </a:ext>
            </a:extLst>
          </p:cNvPr>
          <p:cNvSpPr txBox="1"/>
          <p:nvPr/>
        </p:nvSpPr>
        <p:spPr>
          <a:xfrm>
            <a:off x="4823644" y="319490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Iowa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7F0241-9492-42FA-8336-DACD7B306BF2}"/>
              </a:ext>
            </a:extLst>
          </p:cNvPr>
          <p:cNvSpPr txBox="1"/>
          <p:nvPr/>
        </p:nvSpPr>
        <p:spPr>
          <a:xfrm>
            <a:off x="5120956" y="4338948"/>
            <a:ext cx="1007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Missouri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469E1E-BD99-4A6D-A26D-07ACBD3D5AE6}"/>
              </a:ext>
            </a:extLst>
          </p:cNvPr>
          <p:cNvSpPr txBox="1"/>
          <p:nvPr/>
        </p:nvSpPr>
        <p:spPr>
          <a:xfrm rot="20213774">
            <a:off x="5110471" y="5039384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Arkansas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7C717C6-1F62-4C78-8B1E-A1B0C5BF1E7B}"/>
              </a:ext>
            </a:extLst>
          </p:cNvPr>
          <p:cNvSpPr txBox="1"/>
          <p:nvPr/>
        </p:nvSpPr>
        <p:spPr>
          <a:xfrm rot="3684440">
            <a:off x="5167473" y="5840077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Louisiana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8E47C73-A8A9-4F40-8A27-24E6394C382C}"/>
              </a:ext>
            </a:extLst>
          </p:cNvPr>
          <p:cNvSpPr txBox="1"/>
          <p:nvPr/>
        </p:nvSpPr>
        <p:spPr>
          <a:xfrm rot="2869811">
            <a:off x="5411616" y="2781851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Wisconsin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D3AD00-0B97-4315-83C6-AF3D913CF58F}"/>
              </a:ext>
            </a:extLst>
          </p:cNvPr>
          <p:cNvSpPr txBox="1"/>
          <p:nvPr/>
        </p:nvSpPr>
        <p:spPr>
          <a:xfrm>
            <a:off x="5822663" y="3664470"/>
            <a:ext cx="802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Illinois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839ED8E-DC25-4EBF-A6CB-563CAC47ACE4}"/>
              </a:ext>
            </a:extLst>
          </p:cNvPr>
          <p:cNvSpPr txBox="1"/>
          <p:nvPr/>
        </p:nvSpPr>
        <p:spPr>
          <a:xfrm rot="5057640">
            <a:off x="6153770" y="3824135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Indiana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74CDC2-EFF8-4974-9DA0-49CBB183A35A}"/>
              </a:ext>
            </a:extLst>
          </p:cNvPr>
          <p:cNvSpPr txBox="1"/>
          <p:nvPr/>
        </p:nvSpPr>
        <p:spPr>
          <a:xfrm>
            <a:off x="6828750" y="3600334"/>
            <a:ext cx="805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Ohio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D4250EE-4A67-4F8E-BDCB-78B6136677C5}"/>
              </a:ext>
            </a:extLst>
          </p:cNvPr>
          <p:cNvSpPr txBox="1"/>
          <p:nvPr/>
        </p:nvSpPr>
        <p:spPr>
          <a:xfrm rot="20932626">
            <a:off x="6371995" y="4368187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Kentucky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602C73B-0252-4BA2-A7F3-C9B2E97374DA}"/>
              </a:ext>
            </a:extLst>
          </p:cNvPr>
          <p:cNvSpPr txBox="1"/>
          <p:nvPr/>
        </p:nvSpPr>
        <p:spPr>
          <a:xfrm rot="21325488">
            <a:off x="6179559" y="4775044"/>
            <a:ext cx="127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Tennessee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54EE1C8-289D-4BCD-B21D-2DF77136DBFE}"/>
              </a:ext>
            </a:extLst>
          </p:cNvPr>
          <p:cNvSpPr txBox="1"/>
          <p:nvPr/>
        </p:nvSpPr>
        <p:spPr>
          <a:xfrm rot="17800062">
            <a:off x="5586824" y="5438007"/>
            <a:ext cx="1318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Mississippi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C61BB41-2906-4178-B61F-4C12577B5D05}"/>
              </a:ext>
            </a:extLst>
          </p:cNvPr>
          <p:cNvSpPr txBox="1"/>
          <p:nvPr/>
        </p:nvSpPr>
        <p:spPr>
          <a:xfrm rot="17275274">
            <a:off x="6155714" y="543770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Alabama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9D60BCF-EABA-497E-9F93-24C6EBDD5C8C}"/>
              </a:ext>
            </a:extLst>
          </p:cNvPr>
          <p:cNvSpPr txBox="1"/>
          <p:nvPr/>
        </p:nvSpPr>
        <p:spPr>
          <a:xfrm rot="2359974">
            <a:off x="6770552" y="534382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Georgia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31586-E72D-48B0-B270-29A61E0EF827}"/>
              </a:ext>
            </a:extLst>
          </p:cNvPr>
          <p:cNvSpPr txBox="1"/>
          <p:nvPr/>
        </p:nvSpPr>
        <p:spPr>
          <a:xfrm rot="3555763">
            <a:off x="7212689" y="632899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Florida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F3194EF-849E-4DB7-BB9F-7EA971B8E3FC}"/>
              </a:ext>
            </a:extLst>
          </p:cNvPr>
          <p:cNvSpPr txBox="1"/>
          <p:nvPr/>
        </p:nvSpPr>
        <p:spPr>
          <a:xfrm>
            <a:off x="7318928" y="4891313"/>
            <a:ext cx="10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South Carolina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BFFA71-AA9F-4178-9C71-511A9B69E987}"/>
              </a:ext>
            </a:extLst>
          </p:cNvPr>
          <p:cNvSpPr txBox="1"/>
          <p:nvPr/>
        </p:nvSpPr>
        <p:spPr>
          <a:xfrm rot="20880288">
            <a:off x="7657921" y="4474191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North Carolina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05091BD-8502-4416-BC96-F528AE683C8B}"/>
              </a:ext>
            </a:extLst>
          </p:cNvPr>
          <p:cNvSpPr txBox="1"/>
          <p:nvPr/>
        </p:nvSpPr>
        <p:spPr>
          <a:xfrm>
            <a:off x="7414709" y="415506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Virginia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E09F3A6-1D27-498D-BAD0-487418FCDEBB}"/>
              </a:ext>
            </a:extLst>
          </p:cNvPr>
          <p:cNvSpPr txBox="1"/>
          <p:nvPr/>
        </p:nvSpPr>
        <p:spPr>
          <a:xfrm rot="19720471">
            <a:off x="7423910" y="3429714"/>
            <a:ext cx="1376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Pennsylvania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26EA383-3B95-4961-9205-975F2E6BB23B}"/>
              </a:ext>
            </a:extLst>
          </p:cNvPr>
          <p:cNvSpPr txBox="1"/>
          <p:nvPr/>
        </p:nvSpPr>
        <p:spPr>
          <a:xfrm>
            <a:off x="8650618" y="3714714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Delaware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AEEA7A8-A5E3-4C24-8B3B-DF49CB812BC8}"/>
              </a:ext>
            </a:extLst>
          </p:cNvPr>
          <p:cNvCxnSpPr>
            <a:cxnSpLocks/>
          </p:cNvCxnSpPr>
          <p:nvPr/>
        </p:nvCxnSpPr>
        <p:spPr>
          <a:xfrm flipH="1">
            <a:off x="8581530" y="3880814"/>
            <a:ext cx="243560" cy="24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6FF39B3-9A86-4A38-AE3A-85CC0C634EF7}"/>
              </a:ext>
            </a:extLst>
          </p:cNvPr>
          <p:cNvSpPr txBox="1"/>
          <p:nvPr/>
        </p:nvSpPr>
        <p:spPr>
          <a:xfrm>
            <a:off x="8732070" y="3949477"/>
            <a:ext cx="1018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Maryland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9C284CB4-1333-4A27-A397-1EF4D2744853}"/>
              </a:ext>
            </a:extLst>
          </p:cNvPr>
          <p:cNvCxnSpPr>
            <a:cxnSpLocks/>
          </p:cNvCxnSpPr>
          <p:nvPr/>
        </p:nvCxnSpPr>
        <p:spPr>
          <a:xfrm flipH="1">
            <a:off x="8564266" y="4056318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3A206D-84AF-4EAB-B3DE-CB7311567A92}"/>
              </a:ext>
            </a:extLst>
          </p:cNvPr>
          <p:cNvSpPr txBox="1"/>
          <p:nvPr/>
        </p:nvSpPr>
        <p:spPr>
          <a:xfrm>
            <a:off x="8694831" y="3234347"/>
            <a:ext cx="136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Conn.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297249F-64EA-4E98-9134-578507A1E2E6}"/>
              </a:ext>
            </a:extLst>
          </p:cNvPr>
          <p:cNvCxnSpPr>
            <a:cxnSpLocks/>
          </p:cNvCxnSpPr>
          <p:nvPr/>
        </p:nvCxnSpPr>
        <p:spPr>
          <a:xfrm rot="1009633" flipH="1" flipV="1">
            <a:off x="8906733" y="3189715"/>
            <a:ext cx="218472" cy="160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D6C16F3-141D-4351-B179-C4B4AA1B0BDD}"/>
              </a:ext>
            </a:extLst>
          </p:cNvPr>
          <p:cNvSpPr txBox="1"/>
          <p:nvPr/>
        </p:nvSpPr>
        <p:spPr>
          <a:xfrm>
            <a:off x="8809943" y="3468847"/>
            <a:ext cx="1291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Jersey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C5A8377-2B7C-423C-A2B9-9501E52F3E9C}"/>
              </a:ext>
            </a:extLst>
          </p:cNvPr>
          <p:cNvCxnSpPr>
            <a:cxnSpLocks/>
          </p:cNvCxnSpPr>
          <p:nvPr/>
        </p:nvCxnSpPr>
        <p:spPr>
          <a:xfrm flipH="1">
            <a:off x="8684169" y="3601291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0CD954E-0B7D-4D84-83AD-9AF723D9FDC8}"/>
              </a:ext>
            </a:extLst>
          </p:cNvPr>
          <p:cNvSpPr txBox="1"/>
          <p:nvPr/>
        </p:nvSpPr>
        <p:spPr>
          <a:xfrm>
            <a:off x="9224457" y="2827347"/>
            <a:ext cx="82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Rhode</a:t>
            </a:r>
          </a:p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Island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EAFA8BF-1419-4FE0-B18A-9ED32DC457C2}"/>
              </a:ext>
            </a:extLst>
          </p:cNvPr>
          <p:cNvCxnSpPr>
            <a:cxnSpLocks/>
          </p:cNvCxnSpPr>
          <p:nvPr/>
        </p:nvCxnSpPr>
        <p:spPr>
          <a:xfrm flipH="1" flipV="1">
            <a:off x="9089766" y="3146757"/>
            <a:ext cx="243560" cy="27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E46C392-F55F-4406-9833-4EC2FB3AAD92}"/>
              </a:ext>
            </a:extLst>
          </p:cNvPr>
          <p:cNvSpPr txBox="1"/>
          <p:nvPr/>
        </p:nvSpPr>
        <p:spPr>
          <a:xfrm rot="19885037">
            <a:off x="9086430" y="2520683"/>
            <a:ext cx="82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Mass.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CB455551-473C-428B-A0A1-FC41D105AB78}"/>
              </a:ext>
            </a:extLst>
          </p:cNvPr>
          <p:cNvCxnSpPr>
            <a:cxnSpLocks/>
          </p:cNvCxnSpPr>
          <p:nvPr/>
        </p:nvCxnSpPr>
        <p:spPr>
          <a:xfrm flipH="1">
            <a:off x="9098010" y="2829300"/>
            <a:ext cx="218324" cy="118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3C24D6F-4910-49AF-9F73-9DFF28F12C67}"/>
              </a:ext>
            </a:extLst>
          </p:cNvPr>
          <p:cNvSpPr txBox="1"/>
          <p:nvPr/>
        </p:nvSpPr>
        <p:spPr>
          <a:xfrm rot="21040052">
            <a:off x="7667767" y="2914956"/>
            <a:ext cx="1286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York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AF21B17-04E2-4704-8241-5FE12E99FD7F}"/>
              </a:ext>
            </a:extLst>
          </p:cNvPr>
          <p:cNvSpPr txBox="1"/>
          <p:nvPr/>
        </p:nvSpPr>
        <p:spPr>
          <a:xfrm rot="15574487">
            <a:off x="8124813" y="2491421"/>
            <a:ext cx="1286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Vermont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0F3B911-1089-4EDA-B07B-B41C4066CDCA}"/>
              </a:ext>
            </a:extLst>
          </p:cNvPr>
          <p:cNvSpPr txBox="1"/>
          <p:nvPr/>
        </p:nvSpPr>
        <p:spPr>
          <a:xfrm rot="21040052">
            <a:off x="7737838" y="1811777"/>
            <a:ext cx="128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Hampshire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AF5E368-7A62-40E4-94C1-9CA70D9BFB64}"/>
              </a:ext>
            </a:extLst>
          </p:cNvPr>
          <p:cNvSpPr txBox="1"/>
          <p:nvPr/>
        </p:nvSpPr>
        <p:spPr>
          <a:xfrm rot="21040052">
            <a:off x="8885571" y="1859238"/>
            <a:ext cx="851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Maine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D31E2A7-2ECE-447B-9CCE-50BDC4A196F7}"/>
              </a:ext>
            </a:extLst>
          </p:cNvPr>
          <p:cNvSpPr txBox="1"/>
          <p:nvPr/>
        </p:nvSpPr>
        <p:spPr>
          <a:xfrm rot="2826345">
            <a:off x="6286464" y="2976767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Michigan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417F0E2-32EE-4B9A-B6EE-B9F579507F4E}"/>
              </a:ext>
            </a:extLst>
          </p:cNvPr>
          <p:cNvSpPr txBox="1"/>
          <p:nvPr/>
        </p:nvSpPr>
        <p:spPr>
          <a:xfrm>
            <a:off x="5581804" y="128528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Canada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993852A-B7BD-43D5-8D58-61761054B8E6}"/>
              </a:ext>
            </a:extLst>
          </p:cNvPr>
          <p:cNvSpPr txBox="1"/>
          <p:nvPr/>
        </p:nvSpPr>
        <p:spPr>
          <a:xfrm>
            <a:off x="8650618" y="461212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Atlantic Ocean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387FF1A-2BE3-4101-B4D6-449A0BCA42B6}"/>
              </a:ext>
            </a:extLst>
          </p:cNvPr>
          <p:cNvSpPr txBox="1"/>
          <p:nvPr/>
        </p:nvSpPr>
        <p:spPr>
          <a:xfrm>
            <a:off x="72287" y="6649610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Pacific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Ocean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C4AB565-D324-4842-ACCA-42E46E73A182}"/>
              </a:ext>
            </a:extLst>
          </p:cNvPr>
          <p:cNvSpPr txBox="1"/>
          <p:nvPr/>
        </p:nvSpPr>
        <p:spPr>
          <a:xfrm>
            <a:off x="2165635" y="6152181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Mexico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714225B1-BE02-4EA2-85B9-958E1202DF7D}"/>
              </a:ext>
            </a:extLst>
          </p:cNvPr>
          <p:cNvCxnSpPr>
            <a:cxnSpLocks/>
          </p:cNvCxnSpPr>
          <p:nvPr/>
        </p:nvCxnSpPr>
        <p:spPr>
          <a:xfrm flipH="1" flipV="1">
            <a:off x="8815193" y="2220073"/>
            <a:ext cx="136666" cy="183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C80B2BA-5EC6-4B93-964D-8800B7A329EB}"/>
              </a:ext>
            </a:extLst>
          </p:cNvPr>
          <p:cNvSpPr/>
          <p:nvPr/>
        </p:nvSpPr>
        <p:spPr>
          <a:xfrm>
            <a:off x="5136332" y="6877700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OPENED to slavery by the Compromise of 1850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2EE7A12C-3A28-42F0-89AA-B314EBF69F13}"/>
              </a:ext>
            </a:extLst>
          </p:cNvPr>
          <p:cNvSpPr/>
          <p:nvPr/>
        </p:nvSpPr>
        <p:spPr>
          <a:xfrm>
            <a:off x="4351775" y="4830622"/>
            <a:ext cx="1910054" cy="1267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EC88C40-3B06-4D40-AA87-5F252D0BEF15}"/>
              </a:ext>
            </a:extLst>
          </p:cNvPr>
          <p:cNvSpPr txBox="1"/>
          <p:nvPr/>
        </p:nvSpPr>
        <p:spPr>
          <a:xfrm>
            <a:off x="4261716" y="4752813"/>
            <a:ext cx="2125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Missouri Compromise Line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38D640D-B33B-412C-A438-88579FFD22BE}"/>
              </a:ext>
            </a:extLst>
          </p:cNvPr>
          <p:cNvSpPr txBox="1"/>
          <p:nvPr/>
        </p:nvSpPr>
        <p:spPr>
          <a:xfrm>
            <a:off x="4108840" y="4856162"/>
            <a:ext cx="1467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Unorganized Territory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3EDA283-361D-4846-8D0F-91F6FC89AA54}"/>
              </a:ext>
            </a:extLst>
          </p:cNvPr>
          <p:cNvSpPr txBox="1"/>
          <p:nvPr/>
        </p:nvSpPr>
        <p:spPr>
          <a:xfrm>
            <a:off x="2836670" y="2294265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Nebraska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B51599F-9C9C-40CB-A9D5-C0E1D97C11C4}"/>
              </a:ext>
            </a:extLst>
          </p:cNvPr>
          <p:cNvSpPr txBox="1"/>
          <p:nvPr/>
        </p:nvSpPr>
        <p:spPr>
          <a:xfrm>
            <a:off x="3696917" y="4066869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Kansas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B586B228-940D-4CF6-B1C8-5A7A2D9868FA}"/>
              </a:ext>
            </a:extLst>
          </p:cNvPr>
          <p:cNvSpPr/>
          <p:nvPr/>
        </p:nvSpPr>
        <p:spPr>
          <a:xfrm>
            <a:off x="5155384" y="6509023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allowed to have slavery by the Missouri Compromise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DB9ACD4-6D3E-4153-BFA5-A27FCF4A3A88}"/>
              </a:ext>
            </a:extLst>
          </p:cNvPr>
          <p:cNvSpPr/>
          <p:nvPr/>
        </p:nvSpPr>
        <p:spPr>
          <a:xfrm>
            <a:off x="5130028" y="7236208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OPENED to slavery by the Kansas-Nebraska Act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C32A14D2-D5AB-405D-85F5-C9592913BA7E}"/>
              </a:ext>
            </a:extLst>
          </p:cNvPr>
          <p:cNvSpPr/>
          <p:nvPr/>
        </p:nvSpPr>
        <p:spPr>
          <a:xfrm>
            <a:off x="8218924" y="5697735"/>
            <a:ext cx="1696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Territory CLOSED </a:t>
            </a:r>
            <a:r>
              <a:rPr lang="en-US" sz="1200" b="1">
                <a:latin typeface="Century Gothic" panose="020B0502020202020204" pitchFamily="34" charset="0"/>
              </a:rPr>
              <a:t>to slavery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E19DF6C2-5DDB-475D-B501-7A9095DCA491}"/>
              </a:ext>
            </a:extLst>
          </p:cNvPr>
          <p:cNvSpPr/>
          <p:nvPr/>
        </p:nvSpPr>
        <p:spPr>
          <a:xfrm>
            <a:off x="8242703" y="6191507"/>
            <a:ext cx="1696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FREE states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D05E45A7-B9CC-437D-8268-91510B9A3E9C}"/>
              </a:ext>
            </a:extLst>
          </p:cNvPr>
          <p:cNvSpPr/>
          <p:nvPr/>
        </p:nvSpPr>
        <p:spPr>
          <a:xfrm>
            <a:off x="8246836" y="6525401"/>
            <a:ext cx="1696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SLAVE states</a:t>
            </a:r>
          </a:p>
        </p:txBody>
      </p:sp>
    </p:spTree>
    <p:extLst>
      <p:ext uri="{BB962C8B-B14F-4D97-AF65-F5344CB8AC3E}">
        <p14:creationId xmlns:p14="http://schemas.microsoft.com/office/powerpoint/2010/main" val="3296660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030EC8-AD63-4653-BDF1-CF9FC125F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368F22-1BCC-45CD-91D0-3056670DCAF9}"/>
              </a:ext>
            </a:extLst>
          </p:cNvPr>
          <p:cNvSpPr txBox="1"/>
          <p:nvPr/>
        </p:nvSpPr>
        <p:spPr>
          <a:xfrm>
            <a:off x="812927" y="177690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Oregon Territory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2BDA7B-5572-4B02-BC7C-0C419803D2C9}"/>
              </a:ext>
            </a:extLst>
          </p:cNvPr>
          <p:cNvSpPr txBox="1"/>
          <p:nvPr/>
        </p:nvSpPr>
        <p:spPr>
          <a:xfrm>
            <a:off x="1346798" y="3249874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Utah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3644CD-F1D5-432A-8DFC-A8B37A27E047}"/>
              </a:ext>
            </a:extLst>
          </p:cNvPr>
          <p:cNvSpPr txBox="1"/>
          <p:nvPr/>
        </p:nvSpPr>
        <p:spPr>
          <a:xfrm>
            <a:off x="1835943" y="4780554"/>
            <a:ext cx="117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Mexico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5266BF-1506-4AE8-BB0D-7E6B29B579B8}"/>
              </a:ext>
            </a:extLst>
          </p:cNvPr>
          <p:cNvSpPr txBox="1"/>
          <p:nvPr/>
        </p:nvSpPr>
        <p:spPr>
          <a:xfrm rot="3461696">
            <a:off x="267064" y="391910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California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252602-68B0-4A0E-819D-8B8EB1EF6107}"/>
              </a:ext>
            </a:extLst>
          </p:cNvPr>
          <p:cNvSpPr txBox="1"/>
          <p:nvPr/>
        </p:nvSpPr>
        <p:spPr>
          <a:xfrm>
            <a:off x="4247752" y="2255075"/>
            <a:ext cx="125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Minnesota Territory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66672F-BB11-4DF3-8594-7A2D4FC1E5BC}"/>
              </a:ext>
            </a:extLst>
          </p:cNvPr>
          <p:cNvSpPr txBox="1"/>
          <p:nvPr/>
        </p:nvSpPr>
        <p:spPr>
          <a:xfrm>
            <a:off x="3673360" y="554943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Texas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44BE5BE-08C2-4043-84A2-BC0B488928DA}"/>
              </a:ext>
            </a:extLst>
          </p:cNvPr>
          <p:cNvSpPr txBox="1"/>
          <p:nvPr/>
        </p:nvSpPr>
        <p:spPr>
          <a:xfrm>
            <a:off x="4823644" y="319490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Iowa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7F0241-9492-42FA-8336-DACD7B306BF2}"/>
              </a:ext>
            </a:extLst>
          </p:cNvPr>
          <p:cNvSpPr txBox="1"/>
          <p:nvPr/>
        </p:nvSpPr>
        <p:spPr>
          <a:xfrm>
            <a:off x="5120956" y="4338948"/>
            <a:ext cx="1007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Missouri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469E1E-BD99-4A6D-A26D-07ACBD3D5AE6}"/>
              </a:ext>
            </a:extLst>
          </p:cNvPr>
          <p:cNvSpPr txBox="1"/>
          <p:nvPr/>
        </p:nvSpPr>
        <p:spPr>
          <a:xfrm rot="20213774">
            <a:off x="5022162" y="494054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Arkansas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7C717C6-1F62-4C78-8B1E-A1B0C5BF1E7B}"/>
              </a:ext>
            </a:extLst>
          </p:cNvPr>
          <p:cNvSpPr txBox="1"/>
          <p:nvPr/>
        </p:nvSpPr>
        <p:spPr>
          <a:xfrm rot="3684440">
            <a:off x="5167473" y="5840077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Louisiana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8E47C73-A8A9-4F40-8A27-24E6394C382C}"/>
              </a:ext>
            </a:extLst>
          </p:cNvPr>
          <p:cNvSpPr txBox="1"/>
          <p:nvPr/>
        </p:nvSpPr>
        <p:spPr>
          <a:xfrm rot="2869811">
            <a:off x="5471479" y="2781855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Wisconsin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D3AD00-0B97-4315-83C6-AF3D913CF58F}"/>
              </a:ext>
            </a:extLst>
          </p:cNvPr>
          <p:cNvSpPr txBox="1"/>
          <p:nvPr/>
        </p:nvSpPr>
        <p:spPr>
          <a:xfrm>
            <a:off x="5736680" y="3656655"/>
            <a:ext cx="805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Illinois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839ED8E-DC25-4EBF-A6CB-563CAC47ACE4}"/>
              </a:ext>
            </a:extLst>
          </p:cNvPr>
          <p:cNvSpPr txBox="1"/>
          <p:nvPr/>
        </p:nvSpPr>
        <p:spPr>
          <a:xfrm rot="5057640">
            <a:off x="6135855" y="381632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Indiana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74CDC2-EFF8-4974-9DA0-49CBB183A35A}"/>
              </a:ext>
            </a:extLst>
          </p:cNvPr>
          <p:cNvSpPr txBox="1"/>
          <p:nvPr/>
        </p:nvSpPr>
        <p:spPr>
          <a:xfrm>
            <a:off x="6828750" y="3600334"/>
            <a:ext cx="805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Ohio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D4250EE-4A67-4F8E-BDCB-78B6136677C5}"/>
              </a:ext>
            </a:extLst>
          </p:cNvPr>
          <p:cNvSpPr txBox="1"/>
          <p:nvPr/>
        </p:nvSpPr>
        <p:spPr>
          <a:xfrm rot="20932626">
            <a:off x="6341730" y="4387148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Kentucky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602C73B-0252-4BA2-A7F3-C9B2E97374DA}"/>
              </a:ext>
            </a:extLst>
          </p:cNvPr>
          <p:cNvSpPr txBox="1"/>
          <p:nvPr/>
        </p:nvSpPr>
        <p:spPr>
          <a:xfrm rot="21325488">
            <a:off x="6149294" y="4794005"/>
            <a:ext cx="127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Tennessee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54EE1C8-289D-4BCD-B21D-2DF77136DBFE}"/>
              </a:ext>
            </a:extLst>
          </p:cNvPr>
          <p:cNvSpPr txBox="1"/>
          <p:nvPr/>
        </p:nvSpPr>
        <p:spPr>
          <a:xfrm rot="17800062">
            <a:off x="5578314" y="5443630"/>
            <a:ext cx="1318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Mississippi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C61BB41-2906-4178-B61F-4C12577B5D05}"/>
              </a:ext>
            </a:extLst>
          </p:cNvPr>
          <p:cNvSpPr txBox="1"/>
          <p:nvPr/>
        </p:nvSpPr>
        <p:spPr>
          <a:xfrm rot="17275274">
            <a:off x="6147204" y="544332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Alabama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9D60BCF-EABA-497E-9F93-24C6EBDD5C8C}"/>
              </a:ext>
            </a:extLst>
          </p:cNvPr>
          <p:cNvSpPr txBox="1"/>
          <p:nvPr/>
        </p:nvSpPr>
        <p:spPr>
          <a:xfrm rot="2359974">
            <a:off x="6770552" y="534382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Georgia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31586-E72D-48B0-B270-29A61E0EF827}"/>
              </a:ext>
            </a:extLst>
          </p:cNvPr>
          <p:cNvSpPr txBox="1"/>
          <p:nvPr/>
        </p:nvSpPr>
        <p:spPr>
          <a:xfrm rot="3555763">
            <a:off x="7212689" y="6328999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Florida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F3194EF-849E-4DB7-BB9F-7EA971B8E3FC}"/>
              </a:ext>
            </a:extLst>
          </p:cNvPr>
          <p:cNvSpPr txBox="1"/>
          <p:nvPr/>
        </p:nvSpPr>
        <p:spPr>
          <a:xfrm>
            <a:off x="7335702" y="4987453"/>
            <a:ext cx="10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South Carolina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BFFA71-AA9F-4178-9C71-511A9B69E987}"/>
              </a:ext>
            </a:extLst>
          </p:cNvPr>
          <p:cNvSpPr txBox="1"/>
          <p:nvPr/>
        </p:nvSpPr>
        <p:spPr>
          <a:xfrm rot="20880288">
            <a:off x="7767859" y="4465704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North Carolina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05091BD-8502-4416-BC96-F528AE683C8B}"/>
              </a:ext>
            </a:extLst>
          </p:cNvPr>
          <p:cNvSpPr txBox="1"/>
          <p:nvPr/>
        </p:nvSpPr>
        <p:spPr>
          <a:xfrm>
            <a:off x="7369715" y="4182892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Virginia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E09F3A6-1D27-498D-BAD0-487418FCDEBB}"/>
              </a:ext>
            </a:extLst>
          </p:cNvPr>
          <p:cNvSpPr txBox="1"/>
          <p:nvPr/>
        </p:nvSpPr>
        <p:spPr>
          <a:xfrm rot="19720471">
            <a:off x="7344264" y="3321127"/>
            <a:ext cx="1376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Pennsylvania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26EA383-3B95-4961-9205-975F2E6BB23B}"/>
              </a:ext>
            </a:extLst>
          </p:cNvPr>
          <p:cNvSpPr txBox="1"/>
          <p:nvPr/>
        </p:nvSpPr>
        <p:spPr>
          <a:xfrm>
            <a:off x="8650618" y="3714714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Delaware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AEEA7A8-A5E3-4C24-8B3B-DF49CB812BC8}"/>
              </a:ext>
            </a:extLst>
          </p:cNvPr>
          <p:cNvCxnSpPr>
            <a:cxnSpLocks/>
          </p:cNvCxnSpPr>
          <p:nvPr/>
        </p:nvCxnSpPr>
        <p:spPr>
          <a:xfrm flipH="1">
            <a:off x="8580211" y="3879944"/>
            <a:ext cx="243560" cy="24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6FF39B3-9A86-4A38-AE3A-85CC0C634EF7}"/>
              </a:ext>
            </a:extLst>
          </p:cNvPr>
          <p:cNvSpPr txBox="1"/>
          <p:nvPr/>
        </p:nvSpPr>
        <p:spPr>
          <a:xfrm>
            <a:off x="8732070" y="3949477"/>
            <a:ext cx="1018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Maryland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9C284CB4-1333-4A27-A397-1EF4D2744853}"/>
              </a:ext>
            </a:extLst>
          </p:cNvPr>
          <p:cNvCxnSpPr>
            <a:cxnSpLocks/>
          </p:cNvCxnSpPr>
          <p:nvPr/>
        </p:nvCxnSpPr>
        <p:spPr>
          <a:xfrm flipH="1">
            <a:off x="8564266" y="4056318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3A206D-84AF-4EAB-B3DE-CB7311567A92}"/>
              </a:ext>
            </a:extLst>
          </p:cNvPr>
          <p:cNvSpPr txBox="1"/>
          <p:nvPr/>
        </p:nvSpPr>
        <p:spPr>
          <a:xfrm>
            <a:off x="8694831" y="3234347"/>
            <a:ext cx="136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Conn.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297249F-64EA-4E98-9134-578507A1E2E6}"/>
              </a:ext>
            </a:extLst>
          </p:cNvPr>
          <p:cNvCxnSpPr>
            <a:cxnSpLocks/>
          </p:cNvCxnSpPr>
          <p:nvPr/>
        </p:nvCxnSpPr>
        <p:spPr>
          <a:xfrm rot="1009633" flipH="1" flipV="1">
            <a:off x="8904328" y="3188360"/>
            <a:ext cx="218472" cy="160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D6C16F3-141D-4351-B179-C4B4AA1B0BDD}"/>
              </a:ext>
            </a:extLst>
          </p:cNvPr>
          <p:cNvSpPr txBox="1"/>
          <p:nvPr/>
        </p:nvSpPr>
        <p:spPr>
          <a:xfrm>
            <a:off x="8812525" y="3476402"/>
            <a:ext cx="1291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Jersey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C5A8377-2B7C-423C-A2B9-9501E52F3E9C}"/>
              </a:ext>
            </a:extLst>
          </p:cNvPr>
          <p:cNvCxnSpPr>
            <a:cxnSpLocks/>
          </p:cNvCxnSpPr>
          <p:nvPr/>
        </p:nvCxnSpPr>
        <p:spPr>
          <a:xfrm flipH="1">
            <a:off x="8711602" y="3591190"/>
            <a:ext cx="243560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0CD954E-0B7D-4D84-83AD-9AF723D9FDC8}"/>
              </a:ext>
            </a:extLst>
          </p:cNvPr>
          <p:cNvSpPr txBox="1"/>
          <p:nvPr/>
        </p:nvSpPr>
        <p:spPr>
          <a:xfrm>
            <a:off x="9224457" y="2827347"/>
            <a:ext cx="82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Rhode</a:t>
            </a:r>
          </a:p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Island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EAFA8BF-1419-4FE0-B18A-9ED32DC457C2}"/>
              </a:ext>
            </a:extLst>
          </p:cNvPr>
          <p:cNvCxnSpPr>
            <a:cxnSpLocks/>
          </p:cNvCxnSpPr>
          <p:nvPr/>
        </p:nvCxnSpPr>
        <p:spPr>
          <a:xfrm flipH="1" flipV="1">
            <a:off x="9097581" y="3167853"/>
            <a:ext cx="243560" cy="27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E46C392-F55F-4406-9833-4EC2FB3AAD92}"/>
              </a:ext>
            </a:extLst>
          </p:cNvPr>
          <p:cNvSpPr txBox="1"/>
          <p:nvPr/>
        </p:nvSpPr>
        <p:spPr>
          <a:xfrm rot="19885037">
            <a:off x="9086430" y="2520683"/>
            <a:ext cx="82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Mass.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CB455551-473C-428B-A0A1-FC41D105AB78}"/>
              </a:ext>
            </a:extLst>
          </p:cNvPr>
          <p:cNvCxnSpPr>
            <a:cxnSpLocks/>
          </p:cNvCxnSpPr>
          <p:nvPr/>
        </p:nvCxnSpPr>
        <p:spPr>
          <a:xfrm flipH="1">
            <a:off x="9076464" y="2829908"/>
            <a:ext cx="218324" cy="118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3C24D6F-4910-49AF-9F73-9DFF28F12C67}"/>
              </a:ext>
            </a:extLst>
          </p:cNvPr>
          <p:cNvSpPr txBox="1"/>
          <p:nvPr/>
        </p:nvSpPr>
        <p:spPr>
          <a:xfrm rot="21040052">
            <a:off x="7657328" y="2885295"/>
            <a:ext cx="1286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York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AF21B17-04E2-4704-8241-5FE12E99FD7F}"/>
              </a:ext>
            </a:extLst>
          </p:cNvPr>
          <p:cNvSpPr txBox="1"/>
          <p:nvPr/>
        </p:nvSpPr>
        <p:spPr>
          <a:xfrm rot="15574487">
            <a:off x="8105758" y="2403461"/>
            <a:ext cx="1286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Vermont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0F3B911-1089-4EDA-B07B-B41C4066CDCA}"/>
              </a:ext>
            </a:extLst>
          </p:cNvPr>
          <p:cNvSpPr txBox="1"/>
          <p:nvPr/>
        </p:nvSpPr>
        <p:spPr>
          <a:xfrm rot="21040052">
            <a:off x="7730941" y="1751516"/>
            <a:ext cx="128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New Hampshire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AF5E368-7A62-40E4-94C1-9CA70D9BFB64}"/>
              </a:ext>
            </a:extLst>
          </p:cNvPr>
          <p:cNvSpPr txBox="1"/>
          <p:nvPr/>
        </p:nvSpPr>
        <p:spPr>
          <a:xfrm rot="21040052">
            <a:off x="8885571" y="1859238"/>
            <a:ext cx="851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Maine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D31E2A7-2ECE-447B-9CCE-50BDC4A196F7}"/>
              </a:ext>
            </a:extLst>
          </p:cNvPr>
          <p:cNvSpPr txBox="1"/>
          <p:nvPr/>
        </p:nvSpPr>
        <p:spPr>
          <a:xfrm rot="2826345">
            <a:off x="6346327" y="2976771"/>
            <a:ext cx="117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Michigan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417F0E2-32EE-4B9A-B6EE-B9F579507F4E}"/>
              </a:ext>
            </a:extLst>
          </p:cNvPr>
          <p:cNvSpPr txBox="1"/>
          <p:nvPr/>
        </p:nvSpPr>
        <p:spPr>
          <a:xfrm>
            <a:off x="5581804" y="1285280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Canada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993852A-B7BD-43D5-8D58-61761054B8E6}"/>
              </a:ext>
            </a:extLst>
          </p:cNvPr>
          <p:cNvSpPr txBox="1"/>
          <p:nvPr/>
        </p:nvSpPr>
        <p:spPr>
          <a:xfrm>
            <a:off x="8650618" y="4612122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Atlantic Ocean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387FF1A-2BE3-4101-B4D6-449A0BCA42B6}"/>
              </a:ext>
            </a:extLst>
          </p:cNvPr>
          <p:cNvSpPr txBox="1"/>
          <p:nvPr/>
        </p:nvSpPr>
        <p:spPr>
          <a:xfrm>
            <a:off x="72287" y="6649610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Pacific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Ocean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C4AB565-D324-4842-ACCA-42E46E73A182}"/>
              </a:ext>
            </a:extLst>
          </p:cNvPr>
          <p:cNvSpPr txBox="1"/>
          <p:nvPr/>
        </p:nvSpPr>
        <p:spPr>
          <a:xfrm>
            <a:off x="2165635" y="6152181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Mexico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714225B1-BE02-4EA2-85B9-958E1202DF7D}"/>
              </a:ext>
            </a:extLst>
          </p:cNvPr>
          <p:cNvCxnSpPr>
            <a:cxnSpLocks/>
          </p:cNvCxnSpPr>
          <p:nvPr/>
        </p:nvCxnSpPr>
        <p:spPr>
          <a:xfrm flipH="1" flipV="1">
            <a:off x="8807826" y="2172109"/>
            <a:ext cx="136666" cy="183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C80B2BA-5EC6-4B93-964D-8800B7A329EB}"/>
              </a:ext>
            </a:extLst>
          </p:cNvPr>
          <p:cNvSpPr/>
          <p:nvPr/>
        </p:nvSpPr>
        <p:spPr>
          <a:xfrm>
            <a:off x="5136332" y="6877700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OPENED to have slavery by the Compromise of 1850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2EE7A12C-3A28-42F0-89AA-B314EBF69F13}"/>
              </a:ext>
            </a:extLst>
          </p:cNvPr>
          <p:cNvSpPr/>
          <p:nvPr/>
        </p:nvSpPr>
        <p:spPr>
          <a:xfrm>
            <a:off x="4328877" y="4838593"/>
            <a:ext cx="1910054" cy="1267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EC88C40-3B06-4D40-AA87-5F252D0BEF15}"/>
              </a:ext>
            </a:extLst>
          </p:cNvPr>
          <p:cNvSpPr txBox="1"/>
          <p:nvPr/>
        </p:nvSpPr>
        <p:spPr>
          <a:xfrm>
            <a:off x="4187588" y="4763490"/>
            <a:ext cx="2125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Missouri Compromise Line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38D640D-B33B-412C-A438-88579FFD22BE}"/>
              </a:ext>
            </a:extLst>
          </p:cNvPr>
          <p:cNvSpPr txBox="1"/>
          <p:nvPr/>
        </p:nvSpPr>
        <p:spPr>
          <a:xfrm>
            <a:off x="4092947" y="4912249"/>
            <a:ext cx="1467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Unorganized Territory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3EDA283-361D-4846-8D0F-91F6FC89AA54}"/>
              </a:ext>
            </a:extLst>
          </p:cNvPr>
          <p:cNvSpPr txBox="1"/>
          <p:nvPr/>
        </p:nvSpPr>
        <p:spPr>
          <a:xfrm>
            <a:off x="2836670" y="2294265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Nebraska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B51599F-9C9C-40CB-A9D5-C0E1D97C11C4}"/>
              </a:ext>
            </a:extLst>
          </p:cNvPr>
          <p:cNvSpPr txBox="1"/>
          <p:nvPr/>
        </p:nvSpPr>
        <p:spPr>
          <a:xfrm>
            <a:off x="3900644" y="4136477"/>
            <a:ext cx="11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Kansas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Territory</a:t>
            </a:r>
            <a:endParaRPr lang="en-US" sz="14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B586B228-940D-4CF6-B1C8-5A7A2D9868FA}"/>
              </a:ext>
            </a:extLst>
          </p:cNvPr>
          <p:cNvSpPr/>
          <p:nvPr/>
        </p:nvSpPr>
        <p:spPr>
          <a:xfrm>
            <a:off x="5155384" y="6509023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allowed to have slavery by the Missouri Compromise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DB9ACD4-6D3E-4153-BFA5-A27FCF4A3A88}"/>
              </a:ext>
            </a:extLst>
          </p:cNvPr>
          <p:cNvSpPr/>
          <p:nvPr/>
        </p:nvSpPr>
        <p:spPr>
          <a:xfrm>
            <a:off x="5130028" y="7236208"/>
            <a:ext cx="26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Territory OPENED to have slavery by the Kansas-Nebraska Act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C32A14D2-D5AB-405D-85F5-C9592913BA7E}"/>
              </a:ext>
            </a:extLst>
          </p:cNvPr>
          <p:cNvSpPr/>
          <p:nvPr/>
        </p:nvSpPr>
        <p:spPr>
          <a:xfrm>
            <a:off x="8218924" y="5697735"/>
            <a:ext cx="1696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Territory CLOSED </a:t>
            </a:r>
            <a:r>
              <a:rPr lang="en-US" sz="1200" b="1">
                <a:latin typeface="Century Gothic" panose="020B0502020202020204" pitchFamily="34" charset="0"/>
              </a:rPr>
              <a:t>to slavery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E19DF6C2-5DDB-475D-B501-7A9095DCA491}"/>
              </a:ext>
            </a:extLst>
          </p:cNvPr>
          <p:cNvSpPr/>
          <p:nvPr/>
        </p:nvSpPr>
        <p:spPr>
          <a:xfrm>
            <a:off x="8242703" y="6191507"/>
            <a:ext cx="1696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FREE states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D05E45A7-B9CC-437D-8268-91510B9A3E9C}"/>
              </a:ext>
            </a:extLst>
          </p:cNvPr>
          <p:cNvSpPr/>
          <p:nvPr/>
        </p:nvSpPr>
        <p:spPr>
          <a:xfrm>
            <a:off x="8246836" y="6525401"/>
            <a:ext cx="1696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SLAVE states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54E411E2-CE3B-4E0C-92C5-390721757E42}"/>
              </a:ext>
            </a:extLst>
          </p:cNvPr>
          <p:cNvSpPr/>
          <p:nvPr/>
        </p:nvSpPr>
        <p:spPr>
          <a:xfrm>
            <a:off x="8262551" y="6862299"/>
            <a:ext cx="1696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Gadsden Purchase</a:t>
            </a:r>
          </a:p>
        </p:txBody>
      </p:sp>
    </p:spTree>
    <p:extLst>
      <p:ext uri="{BB962C8B-B14F-4D97-AF65-F5344CB8AC3E}">
        <p14:creationId xmlns:p14="http://schemas.microsoft.com/office/powerpoint/2010/main" val="1998106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1284</TotalTime>
  <Words>687</Words>
  <Application>Microsoft Office PowerPoint</Application>
  <PresentationFormat>Custom</PresentationFormat>
  <Paragraphs>417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</dc:creator>
  <cp:lastModifiedBy>Alison Mc Lin</cp:lastModifiedBy>
  <cp:revision>77</cp:revision>
  <cp:lastPrinted>2017-11-06T18:17:06Z</cp:lastPrinted>
  <dcterms:created xsi:type="dcterms:W3CDTF">2017-02-28T18:06:44Z</dcterms:created>
  <dcterms:modified xsi:type="dcterms:W3CDTF">2018-09-26T18:06:49Z</dcterms:modified>
</cp:coreProperties>
</file>