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9" r:id="rId3"/>
    <p:sldId id="272" r:id="rId4"/>
    <p:sldId id="280" r:id="rId5"/>
    <p:sldId id="281" r:id="rId6"/>
    <p:sldId id="285" r:id="rId7"/>
    <p:sldId id="282" r:id="rId8"/>
    <p:sldId id="283" r:id="rId9"/>
    <p:sldId id="286" r:id="rId10"/>
    <p:sldId id="27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58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2F707C-5C08-7A43-A986-5B9164A6EA7F}"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409270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F707C-5C08-7A43-A986-5B9164A6EA7F}"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348417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F707C-5C08-7A43-A986-5B9164A6EA7F}"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387184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F707C-5C08-7A43-A986-5B9164A6EA7F}"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408763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2F707C-5C08-7A43-A986-5B9164A6EA7F}"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118485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2F707C-5C08-7A43-A986-5B9164A6EA7F}"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334250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2F707C-5C08-7A43-A986-5B9164A6EA7F}"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35947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2F707C-5C08-7A43-A986-5B9164A6EA7F}"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373175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F707C-5C08-7A43-A986-5B9164A6EA7F}"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179084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F707C-5C08-7A43-A986-5B9164A6EA7F}"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261833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F707C-5C08-7A43-A986-5B9164A6EA7F}"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9414-1AF0-E34C-AB06-D236B9822AB4}" type="slidenum">
              <a:rPr lang="en-US" smtClean="0"/>
              <a:t>‹#›</a:t>
            </a:fld>
            <a:endParaRPr lang="en-US"/>
          </a:p>
        </p:txBody>
      </p:sp>
    </p:spTree>
    <p:extLst>
      <p:ext uri="{BB962C8B-B14F-4D97-AF65-F5344CB8AC3E}">
        <p14:creationId xmlns:p14="http://schemas.microsoft.com/office/powerpoint/2010/main" val="164112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F707C-5C08-7A43-A986-5B9164A6EA7F}" type="datetimeFigureOut">
              <a:rPr lang="en-US" smtClean="0"/>
              <a:t>9/11/2018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F9414-1AF0-E34C-AB06-D236B9822AB4}" type="slidenum">
              <a:rPr lang="en-US" smtClean="0"/>
              <a:t>‹#›</a:t>
            </a:fld>
            <a:endParaRPr lang="en-US"/>
          </a:p>
        </p:txBody>
      </p:sp>
    </p:spTree>
    <p:extLst>
      <p:ext uri="{BB962C8B-B14F-4D97-AF65-F5344CB8AC3E}">
        <p14:creationId xmlns:p14="http://schemas.microsoft.com/office/powerpoint/2010/main" val="4118442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s2w4lwQRtc" TargetMode="External"/><Relationship Id="rId2" Type="http://schemas.openxmlformats.org/officeDocument/2006/relationships/hyperlink" Target="https://www.youtube.com/watch?v=YLmUhT9QOlE" TargetMode="External"/><Relationship Id="rId1" Type="http://schemas.openxmlformats.org/officeDocument/2006/relationships/slideLayout" Target="../slideLayouts/slideLayout2.xml"/><Relationship Id="rId5" Type="http://schemas.openxmlformats.org/officeDocument/2006/relationships/hyperlink" Target="https://www.youtube.com/watch?v=LbRCY4oRY1o" TargetMode="External"/><Relationship Id="rId4" Type="http://schemas.openxmlformats.org/officeDocument/2006/relationships/hyperlink" Target="https://www.youtube.com/watch?v=PnT0k9wdDZ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2.emf"/><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PnT0k9wdDZo" TargetMode="Externa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emf"/><Relationship Id="rId7"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05"/>
            <a:ext cx="7772400" cy="1470025"/>
          </a:xfrm>
        </p:spPr>
        <p:txBody>
          <a:bodyPr/>
          <a:lstStyle/>
          <a:p>
            <a:r>
              <a:rPr lang="en-US" dirty="0" smtClean="0"/>
              <a:t>Growth &amp; Expansion</a:t>
            </a:r>
            <a:br>
              <a:rPr lang="en-US" dirty="0" smtClean="0"/>
            </a:br>
            <a:endParaRPr lang="en-US" dirty="0"/>
          </a:p>
        </p:txBody>
      </p:sp>
      <p:pic>
        <p:nvPicPr>
          <p:cNvPr id="6" name="Picture 5" descr="pencil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2" y="2232285"/>
            <a:ext cx="836592" cy="627444"/>
          </a:xfrm>
          <a:prstGeom prst="rect">
            <a:avLst/>
          </a:prstGeom>
        </p:spPr>
      </p:pic>
      <p:sp>
        <p:nvSpPr>
          <p:cNvPr id="7" name="TextBox 6"/>
          <p:cNvSpPr txBox="1"/>
          <p:nvPr/>
        </p:nvSpPr>
        <p:spPr>
          <a:xfrm>
            <a:off x="836592" y="2286533"/>
            <a:ext cx="8041997" cy="646331"/>
          </a:xfrm>
          <a:prstGeom prst="rect">
            <a:avLst/>
          </a:prstGeom>
          <a:noFill/>
        </p:spPr>
        <p:txBody>
          <a:bodyPr wrap="square" rtlCol="0">
            <a:spAutoFit/>
          </a:bodyPr>
          <a:lstStyle/>
          <a:p>
            <a:pPr algn="ctr"/>
            <a:r>
              <a:rPr lang="en-US" dirty="0" smtClean="0">
                <a:solidFill>
                  <a:srgbClr val="FF0000"/>
                </a:solidFill>
                <a:latin typeface="Chalkboard"/>
                <a:cs typeface="Chalkboard"/>
              </a:rPr>
              <a:t>When you see the pencil appear, fill in the information in red on your info-graphic guided notes page.</a:t>
            </a:r>
            <a:endParaRPr lang="en-US" dirty="0">
              <a:solidFill>
                <a:srgbClr val="FF0000"/>
              </a:solidFill>
              <a:latin typeface="Chalkboard"/>
              <a:cs typeface="Chalkboard"/>
            </a:endParaRPr>
          </a:p>
        </p:txBody>
      </p:sp>
      <p:pic>
        <p:nvPicPr>
          <p:cNvPr id="11" name="Picture 10"/>
          <p:cNvPicPr>
            <a:picLocks noChangeAspect="1"/>
          </p:cNvPicPr>
          <p:nvPr/>
        </p:nvPicPr>
        <p:blipFill>
          <a:blip r:embed="rId3"/>
          <a:stretch>
            <a:fillRect/>
          </a:stretch>
        </p:blipFill>
        <p:spPr>
          <a:xfrm>
            <a:off x="332818" y="803420"/>
            <a:ext cx="8356175" cy="1354019"/>
          </a:xfrm>
          <a:prstGeom prst="rect">
            <a:avLst/>
          </a:prstGeom>
        </p:spPr>
      </p:pic>
      <p:pic>
        <p:nvPicPr>
          <p:cNvPr id="4" name="Picture 3" descr="image0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037" y="3280031"/>
            <a:ext cx="5879908" cy="33327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6666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35"/>
            <a:ext cx="8229600" cy="1143000"/>
          </a:xfrm>
        </p:spPr>
        <p:txBody>
          <a:bodyPr/>
          <a:lstStyle/>
          <a:p>
            <a:r>
              <a:rPr lang="en-US" dirty="0" smtClean="0"/>
              <a:t>Optional Video Links</a:t>
            </a:r>
            <a:endParaRPr lang="en-US" dirty="0"/>
          </a:p>
        </p:txBody>
      </p:sp>
      <p:sp>
        <p:nvSpPr>
          <p:cNvPr id="3" name="Content Placeholder 2"/>
          <p:cNvSpPr>
            <a:spLocks noGrp="1"/>
          </p:cNvSpPr>
          <p:nvPr>
            <p:ph idx="1"/>
          </p:nvPr>
        </p:nvSpPr>
        <p:spPr>
          <a:xfrm>
            <a:off x="457200" y="987291"/>
            <a:ext cx="8229600" cy="4525963"/>
          </a:xfrm>
        </p:spPr>
        <p:txBody>
          <a:bodyPr>
            <a:normAutofit fontScale="92500"/>
          </a:bodyPr>
          <a:lstStyle/>
          <a:p>
            <a:r>
              <a:rPr lang="en-US" dirty="0" smtClean="0"/>
              <a:t>Manifest Destiny</a:t>
            </a:r>
          </a:p>
          <a:p>
            <a:pPr marL="0" indent="0" algn="ctr">
              <a:buNone/>
            </a:pPr>
            <a:r>
              <a:rPr lang="en-US" dirty="0">
                <a:hlinkClick r:id="rId2"/>
              </a:rPr>
              <a:t>https://www.youtube.com/watch?v=</a:t>
            </a:r>
            <a:r>
              <a:rPr lang="en-US" dirty="0" smtClean="0">
                <a:hlinkClick r:id="rId2"/>
              </a:rPr>
              <a:t>YLmUhT9QOlE</a:t>
            </a:r>
            <a:endParaRPr lang="en-US" dirty="0" smtClean="0"/>
          </a:p>
          <a:p>
            <a:r>
              <a:rPr lang="en-US" dirty="0" smtClean="0"/>
              <a:t>Elbow Room</a:t>
            </a:r>
          </a:p>
          <a:p>
            <a:pPr marL="0" indent="0" algn="ctr">
              <a:buNone/>
            </a:pPr>
            <a:r>
              <a:rPr lang="en-US" dirty="0">
                <a:hlinkClick r:id="rId3"/>
              </a:rPr>
              <a:t>https://www.youtube.com/watch?v=</a:t>
            </a:r>
            <a:r>
              <a:rPr lang="en-US" dirty="0" smtClean="0">
                <a:hlinkClick r:id="rId3"/>
              </a:rPr>
              <a:t>Bs2w4lwQRtc</a:t>
            </a:r>
            <a:endParaRPr lang="en-US" dirty="0" smtClean="0"/>
          </a:p>
          <a:p>
            <a:r>
              <a:rPr lang="en-US" dirty="0" smtClean="0"/>
              <a:t>The True Story of Sacagawea</a:t>
            </a:r>
          </a:p>
          <a:p>
            <a:pPr marL="0" indent="0">
              <a:buNone/>
            </a:pPr>
            <a:r>
              <a:rPr lang="en-US" dirty="0">
                <a:hlinkClick r:id="rId4"/>
              </a:rPr>
              <a:t>https://www.youtube.com/watch?v=</a:t>
            </a:r>
            <a:r>
              <a:rPr lang="en-US" dirty="0" smtClean="0">
                <a:hlinkClick r:id="rId4"/>
              </a:rPr>
              <a:t>PnT0k9wdDZo</a:t>
            </a:r>
            <a:endParaRPr lang="en-US" dirty="0" smtClean="0"/>
          </a:p>
          <a:p>
            <a:r>
              <a:rPr lang="en-US" dirty="0" smtClean="0"/>
              <a:t>Lewis &amp; Clark Expedition: National Geographic</a:t>
            </a:r>
          </a:p>
          <a:p>
            <a:pPr marL="0" indent="0">
              <a:buNone/>
            </a:pPr>
            <a:r>
              <a:rPr lang="en-US" dirty="0">
                <a:hlinkClick r:id="rId5"/>
              </a:rPr>
              <a:t>https://www.youtube.com/watch?v=</a:t>
            </a:r>
            <a:r>
              <a:rPr lang="en-US" dirty="0" smtClean="0">
                <a:hlinkClick r:id="rId5"/>
              </a:rPr>
              <a:t>LbRCY4oRY1o</a:t>
            </a:r>
            <a:endParaRPr lang="en-US" dirty="0" smtClean="0"/>
          </a:p>
          <a:p>
            <a:endParaRPr lang="en-US" dirty="0"/>
          </a:p>
        </p:txBody>
      </p:sp>
    </p:spTree>
    <p:extLst>
      <p:ext uri="{BB962C8B-B14F-4D97-AF65-F5344CB8AC3E}">
        <p14:creationId xmlns:p14="http://schemas.microsoft.com/office/powerpoint/2010/main" val="660515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88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5252627" y="1172680"/>
            <a:ext cx="3531910" cy="1010544"/>
          </a:xfrm>
          <a:prstGeom prst="round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52627" y="1172679"/>
            <a:ext cx="3492874" cy="276999"/>
          </a:xfrm>
          <a:prstGeom prst="rect">
            <a:avLst/>
          </a:prstGeom>
          <a:noFill/>
        </p:spPr>
        <p:txBody>
          <a:bodyPr wrap="square" rtlCol="0">
            <a:spAutoFit/>
          </a:bodyPr>
          <a:lstStyle/>
          <a:p>
            <a:pPr algn="ctr"/>
            <a:r>
              <a:rPr lang="en-US" sz="1200" dirty="0" smtClean="0">
                <a:latin typeface="Noteworthy Bold"/>
                <a:cs typeface="Noteworthy Bold"/>
              </a:rPr>
              <a:t>Thomas Jefferson</a:t>
            </a:r>
            <a:endParaRPr lang="en-US" sz="1200" dirty="0">
              <a:latin typeface="Noteworthy Bold"/>
              <a:cs typeface="Noteworthy Bold"/>
            </a:endParaRPr>
          </a:p>
        </p:txBody>
      </p:sp>
      <p:pic>
        <p:nvPicPr>
          <p:cNvPr id="12" name="Picture 11" descr="thomas-jefferson-headshot-h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223" y="1181378"/>
            <a:ext cx="942668" cy="1071702"/>
          </a:xfrm>
          <a:prstGeom prst="rect">
            <a:avLst/>
          </a:prstGeom>
          <a:effectLst>
            <a:outerShdw blurRad="50800" dist="38100" dir="2700000" algn="tl" rotWithShape="0">
              <a:prstClr val="black">
                <a:alpha val="40000"/>
              </a:prstClr>
            </a:outerShdw>
          </a:effectLst>
        </p:spPr>
      </p:pic>
      <p:pic>
        <p:nvPicPr>
          <p:cNvPr id="13" name="Picture 12" descr="pencil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0964" y="691439"/>
            <a:ext cx="1062208" cy="796656"/>
          </a:xfrm>
          <a:prstGeom prst="rect">
            <a:avLst/>
          </a:prstGeom>
          <a:effectLst>
            <a:glow rad="63500">
              <a:schemeClr val="accent6">
                <a:satMod val="175000"/>
                <a:alpha val="40000"/>
              </a:schemeClr>
            </a:glow>
            <a:outerShdw blurRad="50800" dist="38100" dir="2700000" algn="tl" rotWithShape="0">
              <a:prstClr val="black">
                <a:alpha val="40000"/>
              </a:prstClr>
            </a:outerShdw>
          </a:effectLst>
        </p:spPr>
      </p:pic>
      <p:pic>
        <p:nvPicPr>
          <p:cNvPr id="15" name="Picture 14" descr="Lousisana Purchas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3" y="1644903"/>
            <a:ext cx="8081353" cy="5328553"/>
          </a:xfrm>
          <a:prstGeom prst="rect">
            <a:avLst/>
          </a:prstGeom>
        </p:spPr>
      </p:pic>
      <p:sp>
        <p:nvSpPr>
          <p:cNvPr id="2" name="Freeform 1"/>
          <p:cNvSpPr/>
          <p:nvPr/>
        </p:nvSpPr>
        <p:spPr>
          <a:xfrm>
            <a:off x="1904085" y="2225208"/>
            <a:ext cx="3296067" cy="3957092"/>
          </a:xfrm>
          <a:custGeom>
            <a:avLst/>
            <a:gdLst>
              <a:gd name="connsiteX0" fmla="*/ 180100 w 2531039"/>
              <a:gd name="connsiteY0" fmla="*/ 16853 h 3023006"/>
              <a:gd name="connsiteX1" fmla="*/ 232576 w 2531039"/>
              <a:gd name="connsiteY1" fmla="*/ 27349 h 3023006"/>
              <a:gd name="connsiteX2" fmla="*/ 348024 w 2531039"/>
              <a:gd name="connsiteY2" fmla="*/ 48342 h 3023006"/>
              <a:gd name="connsiteX3" fmla="*/ 442481 w 2531039"/>
              <a:gd name="connsiteY3" fmla="*/ 69334 h 3023006"/>
              <a:gd name="connsiteX4" fmla="*/ 484463 w 2531039"/>
              <a:gd name="connsiteY4" fmla="*/ 90327 h 3023006"/>
              <a:gd name="connsiteX5" fmla="*/ 631396 w 2531039"/>
              <a:gd name="connsiteY5" fmla="*/ 111319 h 3023006"/>
              <a:gd name="connsiteX6" fmla="*/ 725854 w 2531039"/>
              <a:gd name="connsiteY6" fmla="*/ 121816 h 3023006"/>
              <a:gd name="connsiteX7" fmla="*/ 1103683 w 2531039"/>
              <a:gd name="connsiteY7" fmla="*/ 153304 h 3023006"/>
              <a:gd name="connsiteX8" fmla="*/ 1523494 w 2531039"/>
              <a:gd name="connsiteY8" fmla="*/ 163801 h 3023006"/>
              <a:gd name="connsiteX9" fmla="*/ 1733399 w 2531039"/>
              <a:gd name="connsiteY9" fmla="*/ 184793 h 3023006"/>
              <a:gd name="connsiteX10" fmla="*/ 1754390 w 2531039"/>
              <a:gd name="connsiteY10" fmla="*/ 216282 h 3023006"/>
              <a:gd name="connsiteX11" fmla="*/ 1764885 w 2531039"/>
              <a:gd name="connsiteY11" fmla="*/ 310748 h 3023006"/>
              <a:gd name="connsiteX12" fmla="*/ 1785875 w 2531039"/>
              <a:gd name="connsiteY12" fmla="*/ 342237 h 3023006"/>
              <a:gd name="connsiteX13" fmla="*/ 1848847 w 2531039"/>
              <a:gd name="connsiteY13" fmla="*/ 363230 h 3023006"/>
              <a:gd name="connsiteX14" fmla="*/ 1880333 w 2531039"/>
              <a:gd name="connsiteY14" fmla="*/ 426207 h 3023006"/>
              <a:gd name="connsiteX15" fmla="*/ 1869838 w 2531039"/>
              <a:gd name="connsiteY15" fmla="*/ 468192 h 3023006"/>
              <a:gd name="connsiteX16" fmla="*/ 1827856 w 2531039"/>
              <a:gd name="connsiteY16" fmla="*/ 531170 h 3023006"/>
              <a:gd name="connsiteX17" fmla="*/ 1838352 w 2531039"/>
              <a:gd name="connsiteY17" fmla="*/ 646629 h 3023006"/>
              <a:gd name="connsiteX18" fmla="*/ 1890828 w 2531039"/>
              <a:gd name="connsiteY18" fmla="*/ 699110 h 3023006"/>
              <a:gd name="connsiteX19" fmla="*/ 1922314 w 2531039"/>
              <a:gd name="connsiteY19" fmla="*/ 709607 h 3023006"/>
              <a:gd name="connsiteX20" fmla="*/ 1953800 w 2531039"/>
              <a:gd name="connsiteY20" fmla="*/ 730599 h 3023006"/>
              <a:gd name="connsiteX21" fmla="*/ 2016771 w 2531039"/>
              <a:gd name="connsiteY21" fmla="*/ 751592 h 3023006"/>
              <a:gd name="connsiteX22" fmla="*/ 2079743 w 2531039"/>
              <a:gd name="connsiteY22" fmla="*/ 793577 h 3023006"/>
              <a:gd name="connsiteX23" fmla="*/ 2111229 w 2531039"/>
              <a:gd name="connsiteY23" fmla="*/ 814569 h 3023006"/>
              <a:gd name="connsiteX24" fmla="*/ 2142714 w 2531039"/>
              <a:gd name="connsiteY24" fmla="*/ 825066 h 3023006"/>
              <a:gd name="connsiteX25" fmla="*/ 2174200 w 2531039"/>
              <a:gd name="connsiteY25" fmla="*/ 888043 h 3023006"/>
              <a:gd name="connsiteX26" fmla="*/ 2237172 w 2531039"/>
              <a:gd name="connsiteY26" fmla="*/ 909036 h 3023006"/>
              <a:gd name="connsiteX27" fmla="*/ 2258162 w 2531039"/>
              <a:gd name="connsiteY27" fmla="*/ 951021 h 3023006"/>
              <a:gd name="connsiteX28" fmla="*/ 2279153 w 2531039"/>
              <a:gd name="connsiteY28" fmla="*/ 982510 h 3023006"/>
              <a:gd name="connsiteX29" fmla="*/ 2300143 w 2531039"/>
              <a:gd name="connsiteY29" fmla="*/ 1055984 h 3023006"/>
              <a:gd name="connsiteX30" fmla="*/ 2289648 w 2531039"/>
              <a:gd name="connsiteY30" fmla="*/ 1087472 h 3023006"/>
              <a:gd name="connsiteX31" fmla="*/ 2258162 w 2531039"/>
              <a:gd name="connsiteY31" fmla="*/ 1097969 h 3023006"/>
              <a:gd name="connsiteX32" fmla="*/ 2226677 w 2531039"/>
              <a:gd name="connsiteY32" fmla="*/ 1118961 h 3023006"/>
              <a:gd name="connsiteX33" fmla="*/ 2195191 w 2531039"/>
              <a:gd name="connsiteY33" fmla="*/ 1181939 h 3023006"/>
              <a:gd name="connsiteX34" fmla="*/ 2184696 w 2531039"/>
              <a:gd name="connsiteY34" fmla="*/ 1213428 h 3023006"/>
              <a:gd name="connsiteX35" fmla="*/ 2216181 w 2531039"/>
              <a:gd name="connsiteY35" fmla="*/ 1381368 h 3023006"/>
              <a:gd name="connsiteX36" fmla="*/ 2237172 w 2531039"/>
              <a:gd name="connsiteY36" fmla="*/ 1412857 h 3023006"/>
              <a:gd name="connsiteX37" fmla="*/ 2258162 w 2531039"/>
              <a:gd name="connsiteY37" fmla="*/ 1475834 h 3023006"/>
              <a:gd name="connsiteX38" fmla="*/ 2268658 w 2531039"/>
              <a:gd name="connsiteY38" fmla="*/ 1507323 h 3023006"/>
              <a:gd name="connsiteX39" fmla="*/ 2331629 w 2531039"/>
              <a:gd name="connsiteY39" fmla="*/ 1528316 h 3023006"/>
              <a:gd name="connsiteX40" fmla="*/ 2363115 w 2531039"/>
              <a:gd name="connsiteY40" fmla="*/ 1538812 h 3023006"/>
              <a:gd name="connsiteX41" fmla="*/ 2394601 w 2531039"/>
              <a:gd name="connsiteY41" fmla="*/ 1559804 h 3023006"/>
              <a:gd name="connsiteX42" fmla="*/ 2405096 w 2531039"/>
              <a:gd name="connsiteY42" fmla="*/ 1591293 h 3023006"/>
              <a:gd name="connsiteX43" fmla="*/ 2415591 w 2531039"/>
              <a:gd name="connsiteY43" fmla="*/ 1633278 h 3023006"/>
              <a:gd name="connsiteX44" fmla="*/ 2447077 w 2531039"/>
              <a:gd name="connsiteY44" fmla="*/ 1654271 h 3023006"/>
              <a:gd name="connsiteX45" fmla="*/ 2457572 w 2531039"/>
              <a:gd name="connsiteY45" fmla="*/ 1685760 h 3023006"/>
              <a:gd name="connsiteX46" fmla="*/ 2478563 w 2531039"/>
              <a:gd name="connsiteY46" fmla="*/ 1717249 h 3023006"/>
              <a:gd name="connsiteX47" fmla="*/ 2457572 w 2531039"/>
              <a:gd name="connsiteY47" fmla="*/ 2032137 h 3023006"/>
              <a:gd name="connsiteX48" fmla="*/ 2447077 w 2531039"/>
              <a:gd name="connsiteY48" fmla="*/ 2084618 h 3023006"/>
              <a:gd name="connsiteX49" fmla="*/ 2426087 w 2531039"/>
              <a:gd name="connsiteY49" fmla="*/ 2116107 h 3023006"/>
              <a:gd name="connsiteX50" fmla="*/ 2415591 w 2531039"/>
              <a:gd name="connsiteY50" fmla="*/ 2147596 h 3023006"/>
              <a:gd name="connsiteX51" fmla="*/ 2384106 w 2531039"/>
              <a:gd name="connsiteY51" fmla="*/ 2179084 h 3023006"/>
              <a:gd name="connsiteX52" fmla="*/ 2342124 w 2531039"/>
              <a:gd name="connsiteY52" fmla="*/ 2242062 h 3023006"/>
              <a:gd name="connsiteX53" fmla="*/ 2352620 w 2531039"/>
              <a:gd name="connsiteY53" fmla="*/ 2357521 h 3023006"/>
              <a:gd name="connsiteX54" fmla="*/ 2363115 w 2531039"/>
              <a:gd name="connsiteY54" fmla="*/ 2389010 h 3023006"/>
              <a:gd name="connsiteX55" fmla="*/ 2373610 w 2531039"/>
              <a:gd name="connsiteY55" fmla="*/ 2651416 h 3023006"/>
              <a:gd name="connsiteX56" fmla="*/ 2405096 w 2531039"/>
              <a:gd name="connsiteY56" fmla="*/ 2661913 h 3023006"/>
              <a:gd name="connsiteX57" fmla="*/ 2468068 w 2531039"/>
              <a:gd name="connsiteY57" fmla="*/ 2703898 h 3023006"/>
              <a:gd name="connsiteX58" fmla="*/ 2531039 w 2531039"/>
              <a:gd name="connsiteY58" fmla="*/ 2724890 h 3023006"/>
              <a:gd name="connsiteX59" fmla="*/ 2499553 w 2531039"/>
              <a:gd name="connsiteY59" fmla="*/ 2756379 h 3023006"/>
              <a:gd name="connsiteX60" fmla="*/ 2436582 w 2531039"/>
              <a:gd name="connsiteY60" fmla="*/ 2777372 h 3023006"/>
              <a:gd name="connsiteX61" fmla="*/ 2478563 w 2531039"/>
              <a:gd name="connsiteY61" fmla="*/ 2840349 h 3023006"/>
              <a:gd name="connsiteX62" fmla="*/ 2489058 w 2531039"/>
              <a:gd name="connsiteY62" fmla="*/ 2871838 h 3023006"/>
              <a:gd name="connsiteX63" fmla="*/ 2478563 w 2531039"/>
              <a:gd name="connsiteY63" fmla="*/ 2987297 h 3023006"/>
              <a:gd name="connsiteX64" fmla="*/ 2237172 w 2531039"/>
              <a:gd name="connsiteY64" fmla="*/ 2913823 h 3023006"/>
              <a:gd name="connsiteX65" fmla="*/ 2237172 w 2531039"/>
              <a:gd name="connsiteY65" fmla="*/ 2913823 h 3023006"/>
              <a:gd name="connsiteX66" fmla="*/ 2174200 w 2531039"/>
              <a:gd name="connsiteY66" fmla="*/ 2892831 h 3023006"/>
              <a:gd name="connsiteX67" fmla="*/ 2037762 w 2531039"/>
              <a:gd name="connsiteY67" fmla="*/ 2892831 h 3023006"/>
              <a:gd name="connsiteX68" fmla="*/ 2006276 w 2531039"/>
              <a:gd name="connsiteY68" fmla="*/ 2871838 h 3023006"/>
              <a:gd name="connsiteX69" fmla="*/ 1880333 w 2531039"/>
              <a:gd name="connsiteY69" fmla="*/ 2913823 h 3023006"/>
              <a:gd name="connsiteX70" fmla="*/ 1859342 w 2531039"/>
              <a:gd name="connsiteY70" fmla="*/ 2945312 h 3023006"/>
              <a:gd name="connsiteX71" fmla="*/ 1827856 w 2531039"/>
              <a:gd name="connsiteY71" fmla="*/ 2882334 h 3023006"/>
              <a:gd name="connsiteX72" fmla="*/ 1806866 w 2531039"/>
              <a:gd name="connsiteY72" fmla="*/ 2850846 h 3023006"/>
              <a:gd name="connsiteX73" fmla="*/ 1817361 w 2531039"/>
              <a:gd name="connsiteY73" fmla="*/ 2798364 h 3023006"/>
              <a:gd name="connsiteX74" fmla="*/ 1838352 w 2531039"/>
              <a:gd name="connsiteY74" fmla="*/ 2766875 h 3023006"/>
              <a:gd name="connsiteX75" fmla="*/ 1869838 w 2531039"/>
              <a:gd name="connsiteY75" fmla="*/ 2703898 h 3023006"/>
              <a:gd name="connsiteX76" fmla="*/ 1859342 w 2531039"/>
              <a:gd name="connsiteY76" fmla="*/ 2577943 h 3023006"/>
              <a:gd name="connsiteX77" fmla="*/ 1838352 w 2531039"/>
              <a:gd name="connsiteY77" fmla="*/ 2514965 h 3023006"/>
              <a:gd name="connsiteX78" fmla="*/ 1785875 w 2531039"/>
              <a:gd name="connsiteY78" fmla="*/ 2504469 h 3023006"/>
              <a:gd name="connsiteX79" fmla="*/ 1775380 w 2531039"/>
              <a:gd name="connsiteY79" fmla="*/ 2273551 h 3023006"/>
              <a:gd name="connsiteX80" fmla="*/ 1701913 w 2531039"/>
              <a:gd name="connsiteY80" fmla="*/ 2242062 h 3023006"/>
              <a:gd name="connsiteX81" fmla="*/ 1523494 w 2531039"/>
              <a:gd name="connsiteY81" fmla="*/ 2231566 h 3023006"/>
              <a:gd name="connsiteX82" fmla="*/ 1324084 w 2531039"/>
              <a:gd name="connsiteY82" fmla="*/ 2221069 h 3023006"/>
              <a:gd name="connsiteX83" fmla="*/ 1229626 w 2531039"/>
              <a:gd name="connsiteY83" fmla="*/ 2200077 h 3023006"/>
              <a:gd name="connsiteX84" fmla="*/ 1135169 w 2531039"/>
              <a:gd name="connsiteY84" fmla="*/ 2189581 h 3023006"/>
              <a:gd name="connsiteX85" fmla="*/ 1156159 w 2531039"/>
              <a:gd name="connsiteY85" fmla="*/ 1948166 h 3023006"/>
              <a:gd name="connsiteX86" fmla="*/ 1145664 w 2531039"/>
              <a:gd name="connsiteY86" fmla="*/ 1685760 h 3023006"/>
              <a:gd name="connsiteX87" fmla="*/ 946254 w 2531039"/>
              <a:gd name="connsiteY87" fmla="*/ 1675263 h 3023006"/>
              <a:gd name="connsiteX88" fmla="*/ 799320 w 2531039"/>
              <a:gd name="connsiteY88" fmla="*/ 1664767 h 3023006"/>
              <a:gd name="connsiteX89" fmla="*/ 736349 w 2531039"/>
              <a:gd name="connsiteY89" fmla="*/ 1654271 h 3023006"/>
              <a:gd name="connsiteX90" fmla="*/ 662882 w 2531039"/>
              <a:gd name="connsiteY90" fmla="*/ 1643775 h 3023006"/>
              <a:gd name="connsiteX91" fmla="*/ 599910 w 2531039"/>
              <a:gd name="connsiteY91" fmla="*/ 1622782 h 3023006"/>
              <a:gd name="connsiteX92" fmla="*/ 568425 w 2531039"/>
              <a:gd name="connsiteY92" fmla="*/ 1559804 h 3023006"/>
              <a:gd name="connsiteX93" fmla="*/ 599910 w 2531039"/>
              <a:gd name="connsiteY93" fmla="*/ 1370872 h 3023006"/>
              <a:gd name="connsiteX94" fmla="*/ 610406 w 2531039"/>
              <a:gd name="connsiteY94" fmla="*/ 1307894 h 3023006"/>
              <a:gd name="connsiteX95" fmla="*/ 631396 w 2531039"/>
              <a:gd name="connsiteY95" fmla="*/ 1129457 h 3023006"/>
              <a:gd name="connsiteX96" fmla="*/ 652387 w 2531039"/>
              <a:gd name="connsiteY96" fmla="*/ 1097969 h 3023006"/>
              <a:gd name="connsiteX97" fmla="*/ 641891 w 2531039"/>
              <a:gd name="connsiteY97" fmla="*/ 1066480 h 3023006"/>
              <a:gd name="connsiteX98" fmla="*/ 599910 w 2531039"/>
              <a:gd name="connsiteY98" fmla="*/ 1055984 h 3023006"/>
              <a:gd name="connsiteX99" fmla="*/ 421491 w 2531039"/>
              <a:gd name="connsiteY99" fmla="*/ 1024495 h 3023006"/>
              <a:gd name="connsiteX100" fmla="*/ 390005 w 2531039"/>
              <a:gd name="connsiteY100" fmla="*/ 1003502 h 3023006"/>
              <a:gd name="connsiteX101" fmla="*/ 379510 w 2531039"/>
              <a:gd name="connsiteY101" fmla="*/ 972013 h 3023006"/>
              <a:gd name="connsiteX102" fmla="*/ 358519 w 2531039"/>
              <a:gd name="connsiteY102" fmla="*/ 919532 h 3023006"/>
              <a:gd name="connsiteX103" fmla="*/ 327034 w 2531039"/>
              <a:gd name="connsiteY103" fmla="*/ 772584 h 3023006"/>
              <a:gd name="connsiteX104" fmla="*/ 285052 w 2531039"/>
              <a:gd name="connsiteY104" fmla="*/ 751592 h 3023006"/>
              <a:gd name="connsiteX105" fmla="*/ 253567 w 2531039"/>
              <a:gd name="connsiteY105" fmla="*/ 730599 h 3023006"/>
              <a:gd name="connsiteX106" fmla="*/ 232576 w 2531039"/>
              <a:gd name="connsiteY106" fmla="*/ 699110 h 3023006"/>
              <a:gd name="connsiteX107" fmla="*/ 190595 w 2531039"/>
              <a:gd name="connsiteY107" fmla="*/ 688614 h 3023006"/>
              <a:gd name="connsiteX108" fmla="*/ 159109 w 2531039"/>
              <a:gd name="connsiteY108" fmla="*/ 667622 h 3023006"/>
              <a:gd name="connsiteX109" fmla="*/ 96138 w 2531039"/>
              <a:gd name="connsiteY109" fmla="*/ 636133 h 3023006"/>
              <a:gd name="connsiteX110" fmla="*/ 75147 w 2531039"/>
              <a:gd name="connsiteY110" fmla="*/ 573155 h 3023006"/>
              <a:gd name="connsiteX111" fmla="*/ 64652 w 2531039"/>
              <a:gd name="connsiteY111" fmla="*/ 541666 h 3023006"/>
              <a:gd name="connsiteX112" fmla="*/ 33166 w 2531039"/>
              <a:gd name="connsiteY112" fmla="*/ 531170 h 3023006"/>
              <a:gd name="connsiteX113" fmla="*/ 12176 w 2531039"/>
              <a:gd name="connsiteY113" fmla="*/ 499681 h 3023006"/>
              <a:gd name="connsiteX114" fmla="*/ 12176 w 2531039"/>
              <a:gd name="connsiteY114" fmla="*/ 405215 h 3023006"/>
              <a:gd name="connsiteX115" fmla="*/ 85642 w 2531039"/>
              <a:gd name="connsiteY115" fmla="*/ 373726 h 3023006"/>
              <a:gd name="connsiteX116" fmla="*/ 117128 w 2531039"/>
              <a:gd name="connsiteY116" fmla="*/ 352733 h 3023006"/>
              <a:gd name="connsiteX117" fmla="*/ 159109 w 2531039"/>
              <a:gd name="connsiteY117" fmla="*/ 279260 h 3023006"/>
              <a:gd name="connsiteX118" fmla="*/ 180100 w 2531039"/>
              <a:gd name="connsiteY118" fmla="*/ 16853 h 302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531039" h="3023006">
                <a:moveTo>
                  <a:pt x="180100" y="16853"/>
                </a:moveTo>
                <a:cubicBezTo>
                  <a:pt x="192344" y="-25132"/>
                  <a:pt x="215025" y="24158"/>
                  <a:pt x="232576" y="27349"/>
                </a:cubicBezTo>
                <a:cubicBezTo>
                  <a:pt x="266906" y="33591"/>
                  <a:pt x="313441" y="39695"/>
                  <a:pt x="348024" y="48342"/>
                </a:cubicBezTo>
                <a:cubicBezTo>
                  <a:pt x="451356" y="74178"/>
                  <a:pt x="269233" y="40457"/>
                  <a:pt x="442481" y="69334"/>
                </a:cubicBezTo>
                <a:cubicBezTo>
                  <a:pt x="456475" y="76332"/>
                  <a:pt x="469813" y="84833"/>
                  <a:pt x="484463" y="90327"/>
                </a:cubicBezTo>
                <a:cubicBezTo>
                  <a:pt x="526246" y="105997"/>
                  <a:pt x="595712" y="107562"/>
                  <a:pt x="631396" y="111319"/>
                </a:cubicBezTo>
                <a:lnTo>
                  <a:pt x="725854" y="121816"/>
                </a:lnTo>
                <a:cubicBezTo>
                  <a:pt x="859979" y="135692"/>
                  <a:pt x="970529" y="148548"/>
                  <a:pt x="1103683" y="153304"/>
                </a:cubicBezTo>
                <a:cubicBezTo>
                  <a:pt x="1243575" y="158301"/>
                  <a:pt x="1383557" y="160302"/>
                  <a:pt x="1523494" y="163801"/>
                </a:cubicBezTo>
                <a:cubicBezTo>
                  <a:pt x="1593462" y="170798"/>
                  <a:pt x="1664831" y="169208"/>
                  <a:pt x="1733399" y="184793"/>
                </a:cubicBezTo>
                <a:cubicBezTo>
                  <a:pt x="1745700" y="187589"/>
                  <a:pt x="1751331" y="204044"/>
                  <a:pt x="1754390" y="216282"/>
                </a:cubicBezTo>
                <a:cubicBezTo>
                  <a:pt x="1762073" y="247019"/>
                  <a:pt x="1757202" y="280011"/>
                  <a:pt x="1764885" y="310748"/>
                </a:cubicBezTo>
                <a:cubicBezTo>
                  <a:pt x="1767944" y="322986"/>
                  <a:pt x="1775178" y="335551"/>
                  <a:pt x="1785875" y="342237"/>
                </a:cubicBezTo>
                <a:cubicBezTo>
                  <a:pt x="1804638" y="353965"/>
                  <a:pt x="1848847" y="363230"/>
                  <a:pt x="1848847" y="363230"/>
                </a:cubicBezTo>
                <a:cubicBezTo>
                  <a:pt x="1859460" y="379151"/>
                  <a:pt x="1880333" y="404479"/>
                  <a:pt x="1880333" y="426207"/>
                </a:cubicBezTo>
                <a:cubicBezTo>
                  <a:pt x="1880333" y="440633"/>
                  <a:pt x="1876289" y="455289"/>
                  <a:pt x="1869838" y="468192"/>
                </a:cubicBezTo>
                <a:cubicBezTo>
                  <a:pt x="1858556" y="490758"/>
                  <a:pt x="1827856" y="531170"/>
                  <a:pt x="1827856" y="531170"/>
                </a:cubicBezTo>
                <a:cubicBezTo>
                  <a:pt x="1831355" y="569656"/>
                  <a:pt x="1830255" y="608842"/>
                  <a:pt x="1838352" y="646629"/>
                </a:cubicBezTo>
                <a:cubicBezTo>
                  <a:pt x="1843390" y="670142"/>
                  <a:pt x="1871794" y="689592"/>
                  <a:pt x="1890828" y="699110"/>
                </a:cubicBezTo>
                <a:cubicBezTo>
                  <a:pt x="1900723" y="704058"/>
                  <a:pt x="1912419" y="704659"/>
                  <a:pt x="1922314" y="709607"/>
                </a:cubicBezTo>
                <a:cubicBezTo>
                  <a:pt x="1933596" y="715249"/>
                  <a:pt x="1942273" y="725476"/>
                  <a:pt x="1953800" y="730599"/>
                </a:cubicBezTo>
                <a:cubicBezTo>
                  <a:pt x="1974019" y="739586"/>
                  <a:pt x="1998362" y="739318"/>
                  <a:pt x="2016771" y="751592"/>
                </a:cubicBezTo>
                <a:lnTo>
                  <a:pt x="2079743" y="793577"/>
                </a:lnTo>
                <a:cubicBezTo>
                  <a:pt x="2090238" y="800574"/>
                  <a:pt x="2099262" y="810579"/>
                  <a:pt x="2111229" y="814569"/>
                </a:cubicBezTo>
                <a:lnTo>
                  <a:pt x="2142714" y="825066"/>
                </a:lnTo>
                <a:cubicBezTo>
                  <a:pt x="2148432" y="842221"/>
                  <a:pt x="2157069" y="877335"/>
                  <a:pt x="2174200" y="888043"/>
                </a:cubicBezTo>
                <a:cubicBezTo>
                  <a:pt x="2192963" y="899771"/>
                  <a:pt x="2237172" y="909036"/>
                  <a:pt x="2237172" y="909036"/>
                </a:cubicBezTo>
                <a:cubicBezTo>
                  <a:pt x="2244169" y="923031"/>
                  <a:pt x="2250400" y="937436"/>
                  <a:pt x="2258162" y="951021"/>
                </a:cubicBezTo>
                <a:cubicBezTo>
                  <a:pt x="2264420" y="961974"/>
                  <a:pt x="2273512" y="971227"/>
                  <a:pt x="2279153" y="982510"/>
                </a:cubicBezTo>
                <a:cubicBezTo>
                  <a:pt x="2286682" y="997569"/>
                  <a:pt x="2296780" y="1042532"/>
                  <a:pt x="2300143" y="1055984"/>
                </a:cubicBezTo>
                <a:cubicBezTo>
                  <a:pt x="2296645" y="1066480"/>
                  <a:pt x="2297471" y="1079648"/>
                  <a:pt x="2289648" y="1087472"/>
                </a:cubicBezTo>
                <a:cubicBezTo>
                  <a:pt x="2281825" y="1095295"/>
                  <a:pt x="2268057" y="1093021"/>
                  <a:pt x="2258162" y="1097969"/>
                </a:cubicBezTo>
                <a:cubicBezTo>
                  <a:pt x="2246880" y="1103611"/>
                  <a:pt x="2237172" y="1111964"/>
                  <a:pt x="2226677" y="1118961"/>
                </a:cubicBezTo>
                <a:cubicBezTo>
                  <a:pt x="2200292" y="1198117"/>
                  <a:pt x="2235885" y="1100541"/>
                  <a:pt x="2195191" y="1181939"/>
                </a:cubicBezTo>
                <a:cubicBezTo>
                  <a:pt x="2190244" y="1191835"/>
                  <a:pt x="2188194" y="1202932"/>
                  <a:pt x="2184696" y="1213428"/>
                </a:cubicBezTo>
                <a:cubicBezTo>
                  <a:pt x="2188389" y="1250357"/>
                  <a:pt x="2189740" y="1341703"/>
                  <a:pt x="2216181" y="1381368"/>
                </a:cubicBezTo>
                <a:lnTo>
                  <a:pt x="2237172" y="1412857"/>
                </a:lnTo>
                <a:lnTo>
                  <a:pt x="2258162" y="1475834"/>
                </a:lnTo>
                <a:cubicBezTo>
                  <a:pt x="2261660" y="1486330"/>
                  <a:pt x="2258162" y="1503824"/>
                  <a:pt x="2268658" y="1507323"/>
                </a:cubicBezTo>
                <a:lnTo>
                  <a:pt x="2331629" y="1528316"/>
                </a:lnTo>
                <a:cubicBezTo>
                  <a:pt x="2342124" y="1531815"/>
                  <a:pt x="2353910" y="1532675"/>
                  <a:pt x="2363115" y="1538812"/>
                </a:cubicBezTo>
                <a:lnTo>
                  <a:pt x="2394601" y="1559804"/>
                </a:lnTo>
                <a:cubicBezTo>
                  <a:pt x="2398099" y="1570300"/>
                  <a:pt x="2402057" y="1580655"/>
                  <a:pt x="2405096" y="1591293"/>
                </a:cubicBezTo>
                <a:cubicBezTo>
                  <a:pt x="2409059" y="1605164"/>
                  <a:pt x="2407590" y="1621275"/>
                  <a:pt x="2415591" y="1633278"/>
                </a:cubicBezTo>
                <a:cubicBezTo>
                  <a:pt x="2422588" y="1643774"/>
                  <a:pt x="2436582" y="1647273"/>
                  <a:pt x="2447077" y="1654271"/>
                </a:cubicBezTo>
                <a:cubicBezTo>
                  <a:pt x="2450575" y="1664767"/>
                  <a:pt x="2452624" y="1675864"/>
                  <a:pt x="2457572" y="1685760"/>
                </a:cubicBezTo>
                <a:cubicBezTo>
                  <a:pt x="2463213" y="1697043"/>
                  <a:pt x="2478563" y="1704634"/>
                  <a:pt x="2478563" y="1717249"/>
                </a:cubicBezTo>
                <a:cubicBezTo>
                  <a:pt x="2478563" y="1822445"/>
                  <a:pt x="2466555" y="1927326"/>
                  <a:pt x="2457572" y="2032137"/>
                </a:cubicBezTo>
                <a:cubicBezTo>
                  <a:pt x="2456049" y="2049912"/>
                  <a:pt x="2453340" y="2067914"/>
                  <a:pt x="2447077" y="2084618"/>
                </a:cubicBezTo>
                <a:cubicBezTo>
                  <a:pt x="2442648" y="2096430"/>
                  <a:pt x="2431728" y="2104824"/>
                  <a:pt x="2426087" y="2116107"/>
                </a:cubicBezTo>
                <a:cubicBezTo>
                  <a:pt x="2421139" y="2126003"/>
                  <a:pt x="2421728" y="2138390"/>
                  <a:pt x="2415591" y="2147596"/>
                </a:cubicBezTo>
                <a:cubicBezTo>
                  <a:pt x="2407358" y="2159946"/>
                  <a:pt x="2393218" y="2167367"/>
                  <a:pt x="2384106" y="2179084"/>
                </a:cubicBezTo>
                <a:cubicBezTo>
                  <a:pt x="2368617" y="2199000"/>
                  <a:pt x="2342124" y="2242062"/>
                  <a:pt x="2342124" y="2242062"/>
                </a:cubicBezTo>
                <a:cubicBezTo>
                  <a:pt x="2345623" y="2280548"/>
                  <a:pt x="2347155" y="2319264"/>
                  <a:pt x="2352620" y="2357521"/>
                </a:cubicBezTo>
                <a:cubicBezTo>
                  <a:pt x="2354185" y="2368474"/>
                  <a:pt x="2362327" y="2377974"/>
                  <a:pt x="2363115" y="2389010"/>
                </a:cubicBezTo>
                <a:cubicBezTo>
                  <a:pt x="2369351" y="2476326"/>
                  <a:pt x="2360300" y="2564895"/>
                  <a:pt x="2373610" y="2651416"/>
                </a:cubicBezTo>
                <a:cubicBezTo>
                  <a:pt x="2375292" y="2662351"/>
                  <a:pt x="2395425" y="2656540"/>
                  <a:pt x="2405096" y="2661913"/>
                </a:cubicBezTo>
                <a:cubicBezTo>
                  <a:pt x="2427149" y="2674166"/>
                  <a:pt x="2444135" y="2695920"/>
                  <a:pt x="2468068" y="2703898"/>
                </a:cubicBezTo>
                <a:lnTo>
                  <a:pt x="2531039" y="2724890"/>
                </a:lnTo>
                <a:cubicBezTo>
                  <a:pt x="2520544" y="2735386"/>
                  <a:pt x="2512528" y="2749170"/>
                  <a:pt x="2499553" y="2756379"/>
                </a:cubicBezTo>
                <a:cubicBezTo>
                  <a:pt x="2480212" y="2767125"/>
                  <a:pt x="2436582" y="2777372"/>
                  <a:pt x="2436582" y="2777372"/>
                </a:cubicBezTo>
                <a:cubicBezTo>
                  <a:pt x="2461537" y="2852246"/>
                  <a:pt x="2426151" y="2761724"/>
                  <a:pt x="2478563" y="2840349"/>
                </a:cubicBezTo>
                <a:cubicBezTo>
                  <a:pt x="2484700" y="2849555"/>
                  <a:pt x="2485560" y="2861342"/>
                  <a:pt x="2489058" y="2871838"/>
                </a:cubicBezTo>
                <a:cubicBezTo>
                  <a:pt x="2485560" y="2910324"/>
                  <a:pt x="2513127" y="2970013"/>
                  <a:pt x="2478563" y="2987297"/>
                </a:cubicBezTo>
                <a:cubicBezTo>
                  <a:pt x="2316020" y="3068577"/>
                  <a:pt x="2292549" y="2996897"/>
                  <a:pt x="2237172" y="2913823"/>
                </a:cubicBezTo>
                <a:lnTo>
                  <a:pt x="2237172" y="2913823"/>
                </a:lnTo>
                <a:lnTo>
                  <a:pt x="2174200" y="2892831"/>
                </a:lnTo>
                <a:cubicBezTo>
                  <a:pt x="2117819" y="2911626"/>
                  <a:pt x="2126839" y="2913389"/>
                  <a:pt x="2037762" y="2892831"/>
                </a:cubicBezTo>
                <a:cubicBezTo>
                  <a:pt x="2025471" y="2889994"/>
                  <a:pt x="2016771" y="2878836"/>
                  <a:pt x="2006276" y="2871838"/>
                </a:cubicBezTo>
                <a:cubicBezTo>
                  <a:pt x="1963420" y="2881363"/>
                  <a:pt x="1913659" y="2880494"/>
                  <a:pt x="1880333" y="2913823"/>
                </a:cubicBezTo>
                <a:cubicBezTo>
                  <a:pt x="1871413" y="2922743"/>
                  <a:pt x="1866339" y="2934816"/>
                  <a:pt x="1859342" y="2945312"/>
                </a:cubicBezTo>
                <a:cubicBezTo>
                  <a:pt x="1799186" y="2855066"/>
                  <a:pt x="1871311" y="2969251"/>
                  <a:pt x="1827856" y="2882334"/>
                </a:cubicBezTo>
                <a:cubicBezTo>
                  <a:pt x="1822215" y="2871051"/>
                  <a:pt x="1813863" y="2861342"/>
                  <a:pt x="1806866" y="2850846"/>
                </a:cubicBezTo>
                <a:cubicBezTo>
                  <a:pt x="1810364" y="2833352"/>
                  <a:pt x="1811097" y="2815069"/>
                  <a:pt x="1817361" y="2798364"/>
                </a:cubicBezTo>
                <a:cubicBezTo>
                  <a:pt x="1821790" y="2786552"/>
                  <a:pt x="1832711" y="2778158"/>
                  <a:pt x="1838352" y="2766875"/>
                </a:cubicBezTo>
                <a:cubicBezTo>
                  <a:pt x="1881805" y="2679963"/>
                  <a:pt x="1809680" y="2794142"/>
                  <a:pt x="1869838" y="2703898"/>
                </a:cubicBezTo>
                <a:cubicBezTo>
                  <a:pt x="1866339" y="2661913"/>
                  <a:pt x="1866268" y="2619500"/>
                  <a:pt x="1859342" y="2577943"/>
                </a:cubicBezTo>
                <a:cubicBezTo>
                  <a:pt x="1855705" y="2556116"/>
                  <a:pt x="1860050" y="2519305"/>
                  <a:pt x="1838352" y="2514965"/>
                </a:cubicBezTo>
                <a:lnTo>
                  <a:pt x="1785875" y="2504469"/>
                </a:lnTo>
                <a:cubicBezTo>
                  <a:pt x="1782377" y="2427496"/>
                  <a:pt x="1788046" y="2349555"/>
                  <a:pt x="1775380" y="2273551"/>
                </a:cubicBezTo>
                <a:cubicBezTo>
                  <a:pt x="1772414" y="2255754"/>
                  <a:pt x="1709795" y="2242813"/>
                  <a:pt x="1701913" y="2242062"/>
                </a:cubicBezTo>
                <a:cubicBezTo>
                  <a:pt x="1642606" y="2236413"/>
                  <a:pt x="1582978" y="2234871"/>
                  <a:pt x="1523494" y="2231566"/>
                </a:cubicBezTo>
                <a:lnTo>
                  <a:pt x="1324084" y="2221069"/>
                </a:lnTo>
                <a:cubicBezTo>
                  <a:pt x="1292598" y="2214072"/>
                  <a:pt x="1261441" y="2205380"/>
                  <a:pt x="1229626" y="2200077"/>
                </a:cubicBezTo>
                <a:cubicBezTo>
                  <a:pt x="1198378" y="2194869"/>
                  <a:pt x="1147461" y="2218778"/>
                  <a:pt x="1135169" y="2189581"/>
                </a:cubicBezTo>
                <a:cubicBezTo>
                  <a:pt x="1114925" y="2141497"/>
                  <a:pt x="1142270" y="2017621"/>
                  <a:pt x="1156159" y="1948166"/>
                </a:cubicBezTo>
                <a:cubicBezTo>
                  <a:pt x="1152661" y="1860697"/>
                  <a:pt x="1199034" y="1755148"/>
                  <a:pt x="1145664" y="1685760"/>
                </a:cubicBezTo>
                <a:cubicBezTo>
                  <a:pt x="1105083" y="1632999"/>
                  <a:pt x="1012694" y="1679290"/>
                  <a:pt x="946254" y="1675263"/>
                </a:cubicBezTo>
                <a:cubicBezTo>
                  <a:pt x="897241" y="1672292"/>
                  <a:pt x="848298" y="1668266"/>
                  <a:pt x="799320" y="1664767"/>
                </a:cubicBezTo>
                <a:lnTo>
                  <a:pt x="736349" y="1654271"/>
                </a:lnTo>
                <a:cubicBezTo>
                  <a:pt x="711899" y="1650509"/>
                  <a:pt x="686986" y="1649338"/>
                  <a:pt x="662882" y="1643775"/>
                </a:cubicBezTo>
                <a:cubicBezTo>
                  <a:pt x="641322" y="1638799"/>
                  <a:pt x="620901" y="1629780"/>
                  <a:pt x="599910" y="1622782"/>
                </a:cubicBezTo>
                <a:cubicBezTo>
                  <a:pt x="589297" y="1606860"/>
                  <a:pt x="568425" y="1581532"/>
                  <a:pt x="568425" y="1559804"/>
                </a:cubicBezTo>
                <a:cubicBezTo>
                  <a:pt x="568425" y="1434393"/>
                  <a:pt x="581360" y="1482177"/>
                  <a:pt x="599910" y="1370872"/>
                </a:cubicBezTo>
                <a:lnTo>
                  <a:pt x="610406" y="1307894"/>
                </a:lnTo>
                <a:cubicBezTo>
                  <a:pt x="612063" y="1284689"/>
                  <a:pt x="607542" y="1177168"/>
                  <a:pt x="631396" y="1129457"/>
                </a:cubicBezTo>
                <a:cubicBezTo>
                  <a:pt x="637037" y="1118174"/>
                  <a:pt x="645390" y="1108465"/>
                  <a:pt x="652387" y="1097969"/>
                </a:cubicBezTo>
                <a:cubicBezTo>
                  <a:pt x="648888" y="1087473"/>
                  <a:pt x="650530" y="1073392"/>
                  <a:pt x="641891" y="1066480"/>
                </a:cubicBezTo>
                <a:cubicBezTo>
                  <a:pt x="630628" y="1057469"/>
                  <a:pt x="613416" y="1061049"/>
                  <a:pt x="599910" y="1055984"/>
                </a:cubicBezTo>
                <a:cubicBezTo>
                  <a:pt x="482416" y="1011919"/>
                  <a:pt x="674738" y="1043977"/>
                  <a:pt x="421491" y="1024495"/>
                </a:cubicBezTo>
                <a:cubicBezTo>
                  <a:pt x="410996" y="1017497"/>
                  <a:pt x="397885" y="1013352"/>
                  <a:pt x="390005" y="1003502"/>
                </a:cubicBezTo>
                <a:cubicBezTo>
                  <a:pt x="383094" y="994862"/>
                  <a:pt x="383395" y="982373"/>
                  <a:pt x="379510" y="972013"/>
                </a:cubicBezTo>
                <a:cubicBezTo>
                  <a:pt x="372895" y="954371"/>
                  <a:pt x="365516" y="937026"/>
                  <a:pt x="358519" y="919532"/>
                </a:cubicBezTo>
                <a:cubicBezTo>
                  <a:pt x="354236" y="889550"/>
                  <a:pt x="344716" y="799109"/>
                  <a:pt x="327034" y="772584"/>
                </a:cubicBezTo>
                <a:cubicBezTo>
                  <a:pt x="318356" y="759565"/>
                  <a:pt x="298636" y="759355"/>
                  <a:pt x="285052" y="751592"/>
                </a:cubicBezTo>
                <a:cubicBezTo>
                  <a:pt x="274100" y="745333"/>
                  <a:pt x="264062" y="737597"/>
                  <a:pt x="253567" y="730599"/>
                </a:cubicBezTo>
                <a:cubicBezTo>
                  <a:pt x="246570" y="720103"/>
                  <a:pt x="243072" y="706108"/>
                  <a:pt x="232576" y="699110"/>
                </a:cubicBezTo>
                <a:cubicBezTo>
                  <a:pt x="220574" y="691108"/>
                  <a:pt x="203853" y="694296"/>
                  <a:pt x="190595" y="688614"/>
                </a:cubicBezTo>
                <a:cubicBezTo>
                  <a:pt x="179001" y="683645"/>
                  <a:pt x="170391" y="673264"/>
                  <a:pt x="159109" y="667622"/>
                </a:cubicBezTo>
                <a:cubicBezTo>
                  <a:pt x="72210" y="624168"/>
                  <a:pt x="186364" y="696289"/>
                  <a:pt x="96138" y="636133"/>
                </a:cubicBezTo>
                <a:lnTo>
                  <a:pt x="75147" y="573155"/>
                </a:lnTo>
                <a:cubicBezTo>
                  <a:pt x="71649" y="562659"/>
                  <a:pt x="75148" y="545165"/>
                  <a:pt x="64652" y="541666"/>
                </a:cubicBezTo>
                <a:lnTo>
                  <a:pt x="33166" y="531170"/>
                </a:lnTo>
                <a:cubicBezTo>
                  <a:pt x="26169" y="520674"/>
                  <a:pt x="17817" y="510964"/>
                  <a:pt x="12176" y="499681"/>
                </a:cubicBezTo>
                <a:cubicBezTo>
                  <a:pt x="-2010" y="471307"/>
                  <a:pt x="-5987" y="434278"/>
                  <a:pt x="12176" y="405215"/>
                </a:cubicBezTo>
                <a:cubicBezTo>
                  <a:pt x="19002" y="394292"/>
                  <a:pt x="71168" y="378551"/>
                  <a:pt x="85642" y="373726"/>
                </a:cubicBezTo>
                <a:cubicBezTo>
                  <a:pt x="96137" y="366728"/>
                  <a:pt x="108209" y="361653"/>
                  <a:pt x="117128" y="352733"/>
                </a:cubicBezTo>
                <a:cubicBezTo>
                  <a:pt x="131965" y="337894"/>
                  <a:pt x="150876" y="295728"/>
                  <a:pt x="159109" y="279260"/>
                </a:cubicBezTo>
                <a:cubicBezTo>
                  <a:pt x="181684" y="143808"/>
                  <a:pt x="167856" y="58838"/>
                  <a:pt x="180100" y="16853"/>
                </a:cubicBezTo>
                <a:close/>
              </a:path>
            </a:pathLst>
          </a:custGeom>
          <a:solidFill>
            <a:schemeClr val="accent3">
              <a:lumMod val="40000"/>
              <a:lumOff val="60000"/>
            </a:schemeClr>
          </a:solidFill>
          <a:ln w="28575" cmpd="sng">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pencil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95270" y="1790448"/>
            <a:ext cx="1062208" cy="796656"/>
          </a:xfrm>
          <a:prstGeom prst="rect">
            <a:avLst/>
          </a:prstGeom>
          <a:effectLst>
            <a:glow rad="63500">
              <a:schemeClr val="accent6">
                <a:satMod val="175000"/>
                <a:alpha val="40000"/>
              </a:schemeClr>
            </a:glow>
            <a:outerShdw blurRad="50800" dist="38100" dir="2700000" algn="tl" rotWithShape="0">
              <a:prstClr val="black">
                <a:alpha val="40000"/>
              </a:prstClr>
            </a:outerShdw>
          </a:effectLst>
        </p:spPr>
      </p:pic>
      <p:sp>
        <p:nvSpPr>
          <p:cNvPr id="17" name="TextBox 16"/>
          <p:cNvSpPr txBox="1"/>
          <p:nvPr/>
        </p:nvSpPr>
        <p:spPr>
          <a:xfrm>
            <a:off x="2172523" y="2501811"/>
            <a:ext cx="2057071" cy="400110"/>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1803</a:t>
            </a:r>
            <a:endParaRPr lang="en-US" sz="20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8" name="TextBox 17"/>
          <p:cNvSpPr txBox="1"/>
          <p:nvPr/>
        </p:nvSpPr>
        <p:spPr>
          <a:xfrm>
            <a:off x="2357478" y="2901921"/>
            <a:ext cx="2057071" cy="707886"/>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Bought from France</a:t>
            </a:r>
            <a:endParaRPr lang="en-US" sz="20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9" name="TextBox 18"/>
          <p:cNvSpPr txBox="1"/>
          <p:nvPr/>
        </p:nvSpPr>
        <p:spPr>
          <a:xfrm>
            <a:off x="2734238" y="3693342"/>
            <a:ext cx="2057071" cy="400110"/>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$15 Million</a:t>
            </a:r>
            <a:endParaRPr lang="en-US" sz="20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0" name="TextBox 19"/>
          <p:cNvSpPr txBox="1"/>
          <p:nvPr/>
        </p:nvSpPr>
        <p:spPr>
          <a:xfrm>
            <a:off x="3337497" y="4239148"/>
            <a:ext cx="1831170" cy="707886"/>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Doubled the size of the U.S.</a:t>
            </a:r>
            <a:endParaRPr lang="en-US" sz="20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4" name="TextBox 13"/>
          <p:cNvSpPr txBox="1"/>
          <p:nvPr/>
        </p:nvSpPr>
        <p:spPr>
          <a:xfrm>
            <a:off x="5499521" y="1430607"/>
            <a:ext cx="3222046" cy="646331"/>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3</a:t>
            </a:r>
            <a:r>
              <a:rPr lang="en-US" baseline="30000" dirty="0" smtClean="0">
                <a:solidFill>
                  <a:srgbClr val="FF0000"/>
                </a:solidFill>
                <a:effectLst>
                  <a:outerShdw blurRad="50800" dist="38100" dir="2700000" algn="tl" rotWithShape="0">
                    <a:prstClr val="black">
                      <a:alpha val="40000"/>
                    </a:prstClr>
                  </a:outerShdw>
                </a:effectLst>
                <a:latin typeface="Noteworthy Bold"/>
                <a:cs typeface="Noteworthy Bold"/>
              </a:rPr>
              <a:t>rd</a:t>
            </a: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 President, made the Louisiana Purchase</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1" name="Footer Placeholder 30"/>
          <p:cNvSpPr>
            <a:spLocks noGrp="1"/>
          </p:cNvSpPr>
          <p:nvPr>
            <p:ph type="ftr" sz="quarter" idx="11"/>
          </p:nvPr>
        </p:nvSpPr>
        <p:spPr>
          <a:xfrm>
            <a:off x="7467402" y="6382425"/>
            <a:ext cx="1611139" cy="395711"/>
          </a:xfrm>
        </p:spPr>
        <p:txBody>
          <a:bodyPr/>
          <a:lstStyle/>
          <a:p>
            <a:pPr algn="r"/>
            <a:r>
              <a:rPr lang="tr-TR" sz="1000" dirty="0" smtClean="0">
                <a:solidFill>
                  <a:schemeClr val="tx1">
                    <a:lumMod val="65000"/>
                    <a:lumOff val="35000"/>
                  </a:schemeClr>
                </a:solidFill>
                <a:latin typeface="Noteworthy Bold"/>
                <a:cs typeface="Noteworthy Bold"/>
              </a:rPr>
              <a:t>© Karalynn Tyler 2015</a:t>
            </a:r>
            <a:endParaRPr lang="en-US" sz="1000" dirty="0">
              <a:solidFill>
                <a:schemeClr val="tx1">
                  <a:lumMod val="65000"/>
                  <a:lumOff val="35000"/>
                </a:schemeClr>
              </a:solidFill>
              <a:latin typeface="Noteworthy Bold"/>
              <a:cs typeface="Noteworthy Bold"/>
            </a:endParaRPr>
          </a:p>
        </p:txBody>
      </p:sp>
    </p:spTree>
    <p:extLst>
      <p:ext uri="{BB962C8B-B14F-4D97-AF65-F5344CB8AC3E}">
        <p14:creationId xmlns:p14="http://schemas.microsoft.com/office/powerpoint/2010/main" val="21497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 grpId="0" animBg="1"/>
      <p:bldP spid="17" grpId="0"/>
      <p:bldP spid="18" grpId="0"/>
      <p:bldP spid="19" grpId="0"/>
      <p:bldP spid="2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2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51886" y="1172679"/>
            <a:ext cx="4665851" cy="1569660"/>
          </a:xfrm>
          <a:prstGeom prst="rect">
            <a:avLst/>
          </a:prstGeom>
          <a:solidFill>
            <a:schemeClr val="bg2">
              <a:alpha val="60000"/>
            </a:schemeClr>
          </a:solidFill>
        </p:spPr>
        <p:txBody>
          <a:bodyPr wrap="square" rtlCol="0">
            <a:spAutoFit/>
          </a:bodyPr>
          <a:lstStyle/>
          <a:p>
            <a:pPr algn="ctr"/>
            <a:r>
              <a:rPr lang="en-US" sz="2400" dirty="0" smtClean="0">
                <a:solidFill>
                  <a:schemeClr val="tx1">
                    <a:lumMod val="65000"/>
                    <a:lumOff val="35000"/>
                  </a:schemeClr>
                </a:solidFill>
                <a:effectLst>
                  <a:glow rad="101600">
                    <a:schemeClr val="accent5">
                      <a:satMod val="175000"/>
                      <a:alpha val="40000"/>
                    </a:schemeClr>
                  </a:glow>
                </a:effectLst>
              </a:rPr>
              <a:t>The first chance for the U.S. to expand was into the territory west of the Mississippi River owned by France and known as “Louisiana”.  </a:t>
            </a:r>
            <a:endParaRPr lang="en-US" sz="2400" dirty="0">
              <a:solidFill>
                <a:schemeClr val="tx1">
                  <a:lumMod val="65000"/>
                  <a:lumOff val="35000"/>
                </a:schemeClr>
              </a:solidFill>
              <a:effectLst>
                <a:glow rad="101600">
                  <a:schemeClr val="accent5">
                    <a:satMod val="175000"/>
                    <a:alpha val="40000"/>
                  </a:schemeClr>
                </a:glow>
              </a:effectLst>
            </a:endParaRPr>
          </a:p>
        </p:txBody>
      </p:sp>
      <p:pic>
        <p:nvPicPr>
          <p:cNvPr id="13" name="Picture 12" descr="Thomas Jefferson Bu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3609"/>
            <a:ext cx="3638040" cy="3804391"/>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6" name="Rounded Rectangular Callout 15"/>
          <p:cNvSpPr/>
          <p:nvPr/>
        </p:nvSpPr>
        <p:spPr>
          <a:xfrm>
            <a:off x="2459594" y="2805315"/>
            <a:ext cx="2356892" cy="994333"/>
          </a:xfrm>
          <a:prstGeom prst="wedgeRoundRectCallout">
            <a:avLst>
              <a:gd name="adj1" fmla="val -64472"/>
              <a:gd name="adj2" fmla="val 99446"/>
              <a:gd name="adj3" fmla="val 16667"/>
            </a:avLst>
          </a:prstGeom>
          <a:solidFill>
            <a:srgbClr val="EEECE1"/>
          </a:solidFill>
          <a:ln w="19050" cmpd="sng">
            <a:solidFill>
              <a:schemeClr val="accent5">
                <a:lumMod val="50000"/>
              </a:schemeClr>
            </a:solidFill>
          </a:ln>
          <a:effectLst>
            <a:glow rad="63500">
              <a:schemeClr val="accent5">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5">
                    <a:lumMod val="50000"/>
                  </a:schemeClr>
                </a:solidFill>
              </a:rPr>
              <a:t>We’d like to buy the port of New Orleans for $7.5 Million.</a:t>
            </a:r>
            <a:endParaRPr lang="en-US" dirty="0">
              <a:solidFill>
                <a:schemeClr val="accent5">
                  <a:lumMod val="50000"/>
                </a:schemeClr>
              </a:solidFill>
            </a:endParaRPr>
          </a:p>
        </p:txBody>
      </p:sp>
      <p:sp>
        <p:nvSpPr>
          <p:cNvPr id="17" name="Rounded Rectangular Callout 16"/>
          <p:cNvSpPr/>
          <p:nvPr/>
        </p:nvSpPr>
        <p:spPr>
          <a:xfrm>
            <a:off x="2706451" y="4406201"/>
            <a:ext cx="2356892" cy="994333"/>
          </a:xfrm>
          <a:prstGeom prst="wedgeRoundRectCallout">
            <a:avLst>
              <a:gd name="adj1" fmla="val -74269"/>
              <a:gd name="adj2" fmla="val -54673"/>
              <a:gd name="adj3" fmla="val 16667"/>
            </a:avLst>
          </a:prstGeom>
          <a:solidFill>
            <a:srgbClr val="EEECE1"/>
          </a:solidFill>
          <a:ln w="19050" cmpd="sng">
            <a:solidFill>
              <a:schemeClr val="accent5">
                <a:lumMod val="50000"/>
              </a:schemeClr>
            </a:solidFill>
          </a:ln>
          <a:effectLst>
            <a:glow rad="63500">
              <a:schemeClr val="accent5">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5">
                    <a:lumMod val="50000"/>
                  </a:schemeClr>
                </a:solidFill>
              </a:rPr>
              <a:t>Wow! Do I have the power to make such a big purchase? I’d better ask Congress…</a:t>
            </a:r>
            <a:endParaRPr lang="en-US" sz="1600" dirty="0">
              <a:solidFill>
                <a:schemeClr val="accent5">
                  <a:lumMod val="50000"/>
                </a:schemeClr>
              </a:solidFill>
            </a:endParaRPr>
          </a:p>
        </p:txBody>
      </p:sp>
      <p:pic>
        <p:nvPicPr>
          <p:cNvPr id="18" name="Picture 17" descr="napole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895" y="1089767"/>
            <a:ext cx="2029276" cy="2168856"/>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4" name="Rectangle 13"/>
          <p:cNvSpPr/>
          <p:nvPr/>
        </p:nvSpPr>
        <p:spPr>
          <a:xfrm>
            <a:off x="4949222" y="3053609"/>
            <a:ext cx="4013949" cy="3785652"/>
          </a:xfrm>
          <a:prstGeom prst="rect">
            <a:avLst/>
          </a:prstGeom>
          <a:solidFill>
            <a:srgbClr val="EEECE1">
              <a:alpha val="68000"/>
            </a:srgbClr>
          </a:solidFill>
        </p:spPr>
        <p:txBody>
          <a:bodyPr wrap="square">
            <a:spAutoFit/>
          </a:bodyPr>
          <a:lstStyle/>
          <a:p>
            <a:pPr algn="ctr"/>
            <a:r>
              <a:rPr lang="en-US" sz="2400" dirty="0">
                <a:solidFill>
                  <a:schemeClr val="tx1">
                    <a:lumMod val="65000"/>
                    <a:lumOff val="35000"/>
                  </a:schemeClr>
                </a:solidFill>
                <a:effectLst>
                  <a:glow rad="101600">
                    <a:schemeClr val="accent5">
                      <a:satMod val="175000"/>
                      <a:alpha val="40000"/>
                    </a:schemeClr>
                  </a:glow>
                </a:effectLst>
              </a:rPr>
              <a:t>By 1800, thousands of farmers had settled in territories west of the Appalachian Mountains and used the Mississippi River to transport their crops to the port at New Orleans.  Thomas Jefferson offered to buy New Orleans from France.  France offered all of Louisiana instead.</a:t>
            </a:r>
          </a:p>
        </p:txBody>
      </p:sp>
      <p:sp>
        <p:nvSpPr>
          <p:cNvPr id="19" name="Rounded Rectangular Callout 18"/>
          <p:cNvSpPr/>
          <p:nvPr/>
        </p:nvSpPr>
        <p:spPr>
          <a:xfrm>
            <a:off x="4816486" y="1207387"/>
            <a:ext cx="2356892" cy="1259236"/>
          </a:xfrm>
          <a:prstGeom prst="wedgeRoundRectCallout">
            <a:avLst>
              <a:gd name="adj1" fmla="val 64219"/>
              <a:gd name="adj2" fmla="val 14994"/>
              <a:gd name="adj3" fmla="val 16667"/>
            </a:avLst>
          </a:prstGeom>
          <a:solidFill>
            <a:srgbClr val="EEECE1"/>
          </a:solidFill>
          <a:ln w="19050" cmpd="sng">
            <a:solidFill>
              <a:schemeClr val="accent5">
                <a:lumMod val="50000"/>
              </a:schemeClr>
            </a:solidFill>
          </a:ln>
          <a:effectLst>
            <a:glow rad="63500">
              <a:schemeClr val="accent5">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accent5">
                    <a:lumMod val="50000"/>
                  </a:schemeClr>
                </a:solidFill>
              </a:rPr>
              <a:t>France needs money to take over Europe. I will sell you all of the Louisiana Territory for $15 million.</a:t>
            </a:r>
            <a:endParaRPr lang="en-US" sz="1600" dirty="0">
              <a:solidFill>
                <a:schemeClr val="accent5">
                  <a:lumMod val="50000"/>
                </a:schemeClr>
              </a:solidFill>
            </a:endParaRPr>
          </a:p>
        </p:txBody>
      </p:sp>
    </p:spTree>
    <p:extLst>
      <p:ext uri="{BB962C8B-B14F-4D97-AF65-F5344CB8AC3E}">
        <p14:creationId xmlns:p14="http://schemas.microsoft.com/office/powerpoint/2010/main" val="5422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6" grpId="1" animBg="1"/>
      <p:bldP spid="17" grpId="0" animBg="1"/>
      <p:bldP spid="14"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1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188916" y="3034435"/>
            <a:ext cx="8795032" cy="2350168"/>
          </a:xfrm>
          <a:prstGeom prst="roundRect">
            <a:avLst>
              <a:gd name="adj" fmla="val 12004"/>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33489" y="3058180"/>
            <a:ext cx="2308645" cy="307777"/>
          </a:xfrm>
          <a:prstGeom prst="rect">
            <a:avLst/>
          </a:prstGeom>
          <a:noFill/>
        </p:spPr>
        <p:txBody>
          <a:bodyPr wrap="square" rtlCol="0">
            <a:spAutoFit/>
          </a:bodyPr>
          <a:lstStyle/>
          <a:p>
            <a:pPr algn="ctr"/>
            <a:r>
              <a:rPr lang="en-US" sz="1400" dirty="0" smtClean="0">
                <a:latin typeface="Baby Boston"/>
                <a:cs typeface="Baby Boston"/>
              </a:rPr>
              <a:t>For the Purchase</a:t>
            </a:r>
            <a:endParaRPr lang="en-US" sz="1400" dirty="0">
              <a:latin typeface="Baby Boston"/>
              <a:cs typeface="Baby Boston"/>
            </a:endParaRPr>
          </a:p>
        </p:txBody>
      </p:sp>
      <p:sp>
        <p:nvSpPr>
          <p:cNvPr id="12" name="TextBox 11"/>
          <p:cNvSpPr txBox="1"/>
          <p:nvPr/>
        </p:nvSpPr>
        <p:spPr>
          <a:xfrm>
            <a:off x="5636402" y="3058180"/>
            <a:ext cx="2520816" cy="307777"/>
          </a:xfrm>
          <a:prstGeom prst="rect">
            <a:avLst/>
          </a:prstGeom>
          <a:noFill/>
        </p:spPr>
        <p:txBody>
          <a:bodyPr wrap="square" rtlCol="0">
            <a:spAutoFit/>
          </a:bodyPr>
          <a:lstStyle/>
          <a:p>
            <a:pPr algn="ctr"/>
            <a:r>
              <a:rPr lang="en-US" sz="1400" dirty="0" smtClean="0">
                <a:latin typeface="Baby Boston"/>
                <a:cs typeface="Baby Boston"/>
              </a:rPr>
              <a:t>Against the Purchase</a:t>
            </a:r>
            <a:endParaRPr lang="en-US" sz="1400" dirty="0">
              <a:latin typeface="Baby Boston"/>
              <a:cs typeface="Baby Boston"/>
            </a:endParaRPr>
          </a:p>
        </p:txBody>
      </p:sp>
      <p:cxnSp>
        <p:nvCxnSpPr>
          <p:cNvPr id="13" name="Straight Connector 12"/>
          <p:cNvCxnSpPr/>
          <p:nvPr/>
        </p:nvCxnSpPr>
        <p:spPr>
          <a:xfrm flipH="1">
            <a:off x="4562296" y="3171807"/>
            <a:ext cx="15088" cy="2086841"/>
          </a:xfrm>
          <a:prstGeom prst="line">
            <a:avLst/>
          </a:prstGeom>
          <a:ln w="12700" cmpd="sng"/>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218822" y="1207075"/>
            <a:ext cx="8669088" cy="1569660"/>
          </a:xfrm>
          <a:prstGeom prst="rect">
            <a:avLst/>
          </a:prstGeom>
          <a:solidFill>
            <a:schemeClr val="bg2">
              <a:alpha val="60000"/>
            </a:schemeClr>
          </a:solidFill>
        </p:spPr>
        <p:txBody>
          <a:bodyPr wrap="square" rtlCol="0">
            <a:spAutoFit/>
          </a:bodyPr>
          <a:lstStyle/>
          <a:p>
            <a:pPr algn="ctr"/>
            <a:r>
              <a:rPr lang="en-US" sz="2400" dirty="0" smtClean="0">
                <a:solidFill>
                  <a:schemeClr val="tx1">
                    <a:lumMod val="65000"/>
                    <a:lumOff val="35000"/>
                  </a:schemeClr>
                </a:solidFill>
                <a:effectLst>
                  <a:glow rad="101600">
                    <a:schemeClr val="accent6">
                      <a:satMod val="175000"/>
                      <a:alpha val="40000"/>
                    </a:schemeClr>
                  </a:glow>
                </a:effectLst>
              </a:rPr>
              <a:t>Most Americans thought the offer from France was too good to refuse.  However, not everyone approved.  Some felt the U.S. should turn France down. The Constitution did not give the President power to buy land and this troubled Jefferson.</a:t>
            </a:r>
            <a:endParaRPr lang="en-US" sz="2400" dirty="0">
              <a:solidFill>
                <a:schemeClr val="tx1">
                  <a:lumMod val="65000"/>
                  <a:lumOff val="35000"/>
                </a:schemeClr>
              </a:solidFill>
              <a:effectLst>
                <a:glow rad="101600">
                  <a:schemeClr val="accent6">
                    <a:satMod val="175000"/>
                    <a:alpha val="40000"/>
                  </a:schemeClr>
                </a:glow>
              </a:effectLst>
            </a:endParaRPr>
          </a:p>
        </p:txBody>
      </p:sp>
      <p:pic>
        <p:nvPicPr>
          <p:cNvPr id="15" name="Picture 14" descr="pencil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297" y="2565832"/>
            <a:ext cx="1062208" cy="796656"/>
          </a:xfrm>
          <a:prstGeom prst="rect">
            <a:avLst/>
          </a:prstGeom>
          <a:effectLst>
            <a:glow rad="63500">
              <a:schemeClr val="accent6">
                <a:satMod val="175000"/>
                <a:alpha val="40000"/>
              </a:schemeClr>
            </a:glow>
            <a:outerShdw blurRad="50800" dist="38100" dir="2700000" algn="tl" rotWithShape="0">
              <a:prstClr val="black">
                <a:alpha val="40000"/>
              </a:prstClr>
            </a:outerShdw>
          </a:effectLst>
        </p:spPr>
      </p:pic>
      <p:sp>
        <p:nvSpPr>
          <p:cNvPr id="16" name="TextBox 15"/>
          <p:cNvSpPr txBox="1"/>
          <p:nvPr/>
        </p:nvSpPr>
        <p:spPr>
          <a:xfrm>
            <a:off x="218822" y="3365957"/>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Less than 3 cents an acre!</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7" name="TextBox 16"/>
          <p:cNvSpPr txBox="1"/>
          <p:nvPr/>
        </p:nvSpPr>
        <p:spPr>
          <a:xfrm>
            <a:off x="188916" y="3806373"/>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Double the size of the country!</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8" name="TextBox 17"/>
          <p:cNvSpPr txBox="1"/>
          <p:nvPr/>
        </p:nvSpPr>
        <p:spPr>
          <a:xfrm>
            <a:off x="245985" y="4238119"/>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Complete control of the Mississippi River!</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19" name="TextBox 18"/>
          <p:cNvSpPr txBox="1"/>
          <p:nvPr/>
        </p:nvSpPr>
        <p:spPr>
          <a:xfrm>
            <a:off x="230897" y="4655879"/>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Obtained without war or bloodshed!</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0" name="TextBox 19"/>
          <p:cNvSpPr txBox="1"/>
          <p:nvPr/>
        </p:nvSpPr>
        <p:spPr>
          <a:xfrm>
            <a:off x="4592202" y="3435641"/>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$15 Million was a lot of money.</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1" name="TextBox 20"/>
          <p:cNvSpPr txBox="1"/>
          <p:nvPr/>
        </p:nvSpPr>
        <p:spPr>
          <a:xfrm>
            <a:off x="4562296" y="3868787"/>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Too much land to govern.</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2" name="TextBox 21"/>
          <p:cNvSpPr txBox="1"/>
          <p:nvPr/>
        </p:nvSpPr>
        <p:spPr>
          <a:xfrm>
            <a:off x="4520315" y="4286547"/>
            <a:ext cx="443044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New states to share power.</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3" name="TextBox 22"/>
          <p:cNvSpPr txBox="1"/>
          <p:nvPr/>
        </p:nvSpPr>
        <p:spPr>
          <a:xfrm>
            <a:off x="4604277" y="4697283"/>
            <a:ext cx="4331399" cy="369332"/>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Unconstitutional.</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4" name="Rectangle 23"/>
          <p:cNvSpPr/>
          <p:nvPr/>
        </p:nvSpPr>
        <p:spPr>
          <a:xfrm>
            <a:off x="4901505" y="5016672"/>
            <a:ext cx="4105968" cy="186204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accent5">
                      <a:satMod val="175000"/>
                      <a:alpha val="40000"/>
                    </a:schemeClr>
                  </a:glow>
                  <a:outerShdw blurRad="50800" dist="39000" dir="5460000" algn="tl">
                    <a:srgbClr val="000000">
                      <a:alpha val="38000"/>
                    </a:srgbClr>
                  </a:outerShdw>
                </a:effectLst>
                <a:latin typeface="AeroviasBrasilNF"/>
                <a:cs typeface="AeroviasBrasilNF"/>
              </a:rPr>
              <a:t>1803</a:t>
            </a:r>
            <a:endPar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accent5">
                    <a:satMod val="175000"/>
                    <a:alpha val="40000"/>
                  </a:schemeClr>
                </a:glow>
                <a:outerShdw blurRad="50800" dist="39000" dir="5460000" algn="tl">
                  <a:srgbClr val="000000">
                    <a:alpha val="38000"/>
                  </a:srgbClr>
                </a:outerShdw>
              </a:effectLst>
              <a:latin typeface="AeroviasBrasilNF"/>
              <a:cs typeface="AeroviasBrasilNF"/>
            </a:endParaRPr>
          </a:p>
        </p:txBody>
      </p:sp>
      <p:sp>
        <p:nvSpPr>
          <p:cNvPr id="25" name="TextBox 24"/>
          <p:cNvSpPr txBox="1"/>
          <p:nvPr/>
        </p:nvSpPr>
        <p:spPr>
          <a:xfrm>
            <a:off x="215677" y="5498260"/>
            <a:ext cx="5514738" cy="1200328"/>
          </a:xfrm>
          <a:prstGeom prst="rect">
            <a:avLst/>
          </a:prstGeom>
          <a:solidFill>
            <a:schemeClr val="bg2">
              <a:alpha val="60000"/>
            </a:schemeClr>
          </a:solidFill>
        </p:spPr>
        <p:txBody>
          <a:bodyPr wrap="square" rtlCol="0">
            <a:spAutoFit/>
          </a:bodyPr>
          <a:lstStyle/>
          <a:p>
            <a:pPr algn="ctr"/>
            <a:r>
              <a:rPr lang="en-US" sz="2400" dirty="0" smtClean="0">
                <a:solidFill>
                  <a:schemeClr val="tx1">
                    <a:lumMod val="65000"/>
                    <a:lumOff val="35000"/>
                  </a:schemeClr>
                </a:solidFill>
                <a:effectLst>
                  <a:glow rad="101600">
                    <a:schemeClr val="accent6">
                      <a:satMod val="175000"/>
                      <a:alpha val="40000"/>
                    </a:schemeClr>
                  </a:glow>
                </a:effectLst>
              </a:rPr>
              <a:t>Jefferson didn’t want to miss out on a historic opportunity.  In 1803, the Senate voted to ratify the Louisiana Purchase.</a:t>
            </a:r>
            <a:endParaRPr lang="en-US" sz="2400" dirty="0">
              <a:solidFill>
                <a:schemeClr val="tx1">
                  <a:lumMod val="65000"/>
                  <a:lumOff val="35000"/>
                </a:schemeClr>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21497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8" grpId="0"/>
      <p:bldP spid="19" grpId="0"/>
      <p:bldP spid="20" grpId="0"/>
      <p:bldP spid="21" grpId="0"/>
      <p:bldP spid="22" grpId="0"/>
      <p:bldP spid="23" grpId="0"/>
      <p:bldP spid="24"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86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sp>
        <p:nvSpPr>
          <p:cNvPr id="5" name="Rounded Rectangle 4"/>
          <p:cNvSpPr/>
          <p:nvPr/>
        </p:nvSpPr>
        <p:spPr>
          <a:xfrm>
            <a:off x="403139" y="1570163"/>
            <a:ext cx="3663875" cy="1193164"/>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1823" y="1582431"/>
            <a:ext cx="3635270" cy="276999"/>
          </a:xfrm>
          <a:prstGeom prst="rect">
            <a:avLst/>
          </a:prstGeom>
          <a:noFill/>
        </p:spPr>
        <p:txBody>
          <a:bodyPr wrap="square" rtlCol="0">
            <a:spAutoFit/>
          </a:bodyPr>
          <a:lstStyle/>
          <a:p>
            <a:pPr algn="ctr"/>
            <a:r>
              <a:rPr lang="en-US" sz="1200" dirty="0" smtClean="0">
                <a:latin typeface="Noteworthy Bold"/>
                <a:cs typeface="Noteworthy Bold"/>
              </a:rPr>
              <a:t>Meriwether Lewis</a:t>
            </a:r>
            <a:endParaRPr lang="en-US" sz="1200" dirty="0">
              <a:latin typeface="Noteworthy Bold"/>
              <a:cs typeface="Noteworthy Bold"/>
            </a:endParaRPr>
          </a:p>
        </p:txBody>
      </p:sp>
      <p:pic>
        <p:nvPicPr>
          <p:cNvPr id="14" name="Picture 13" descr="Lewi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51" y="1475699"/>
            <a:ext cx="1256426" cy="1508742"/>
          </a:xfrm>
          <a:prstGeom prst="rect">
            <a:avLst/>
          </a:prstGeom>
        </p:spPr>
      </p:pic>
      <p:sp>
        <p:nvSpPr>
          <p:cNvPr id="15" name="Rectangle 14"/>
          <p:cNvSpPr/>
          <p:nvPr/>
        </p:nvSpPr>
        <p:spPr>
          <a:xfrm>
            <a:off x="249508" y="3011304"/>
            <a:ext cx="4013949" cy="3046988"/>
          </a:xfrm>
          <a:prstGeom prst="rect">
            <a:avLst/>
          </a:prstGeom>
          <a:solidFill>
            <a:srgbClr val="EEECE1">
              <a:alpha val="68000"/>
            </a:srgbClr>
          </a:solidFill>
        </p:spPr>
        <p:txBody>
          <a:bodyPr wrap="square">
            <a:spAutoFit/>
          </a:bodyPr>
          <a:lstStyle/>
          <a:p>
            <a:pPr algn="ctr"/>
            <a:r>
              <a:rPr lang="en-US" sz="2400" dirty="0" smtClean="0">
                <a:solidFill>
                  <a:schemeClr val="tx1">
                    <a:lumMod val="65000"/>
                    <a:lumOff val="35000"/>
                  </a:schemeClr>
                </a:solidFill>
                <a:effectLst>
                  <a:glow rad="63500">
                    <a:schemeClr val="accent3">
                      <a:satMod val="175000"/>
                      <a:alpha val="40000"/>
                    </a:schemeClr>
                  </a:glow>
                </a:effectLst>
              </a:rPr>
              <a:t>In 1804, President Jefferson ordered his private secretary, Meriwether Lewis, to lead an expedition into the new Louisiana Territory.  Lewis chose his friend William Clark to help lead the 45-member expedition group.  </a:t>
            </a:r>
            <a:endParaRPr lang="en-US" sz="2400" dirty="0">
              <a:solidFill>
                <a:schemeClr val="tx1">
                  <a:lumMod val="65000"/>
                  <a:lumOff val="35000"/>
                </a:schemeClr>
              </a:solidFill>
              <a:effectLst>
                <a:glow rad="63500">
                  <a:schemeClr val="accent3">
                    <a:satMod val="175000"/>
                    <a:alpha val="40000"/>
                  </a:schemeClr>
                </a:glow>
              </a:effectLst>
            </a:endParaRPr>
          </a:p>
        </p:txBody>
      </p:sp>
      <p:sp>
        <p:nvSpPr>
          <p:cNvPr id="12" name="TextBox 11"/>
          <p:cNvSpPr txBox="1"/>
          <p:nvPr/>
        </p:nvSpPr>
        <p:spPr>
          <a:xfrm>
            <a:off x="849719" y="1832049"/>
            <a:ext cx="3222046" cy="646331"/>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Chosen to lead the expedition into the Louisiana Territory.</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pic>
        <p:nvPicPr>
          <p:cNvPr id="3" name="Picture 2" descr="H92037MeriwetherLewisCardboardCutoutStandee-500x5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846" y="508000"/>
            <a:ext cx="6350000" cy="6350000"/>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pic>
        <p:nvPicPr>
          <p:cNvPr id="11" name="Picture 10" descr="pencil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162" y="1092881"/>
            <a:ext cx="1062208" cy="796656"/>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1497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86000"/>
          </a:blip>
          <a:stretch>
            <a:fillRect/>
          </a:stretch>
        </a:blipFill>
        <a:effectLst/>
      </p:bgPr>
    </p:bg>
    <p:spTree>
      <p:nvGrpSpPr>
        <p:cNvPr id="1" name=""/>
        <p:cNvGrpSpPr/>
        <p:nvPr/>
      </p:nvGrpSpPr>
      <p:grpSpPr>
        <a:xfrm>
          <a:off x="0" y="0"/>
          <a:ext cx="0" cy="0"/>
          <a:chOff x="0" y="0"/>
          <a:chExt cx="0" cy="0"/>
        </a:xfrm>
      </p:grpSpPr>
      <p:pic>
        <p:nvPicPr>
          <p:cNvPr id="12" name="Picture 11" descr="elk-skin-jour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628" y="4324463"/>
            <a:ext cx="5298194" cy="2617507"/>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5" name="Picture 4" descr="2_020815_lewisclark.jpg.CROP.original-origin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sp>
        <p:nvSpPr>
          <p:cNvPr id="6" name="Rounded Rectangle 5"/>
          <p:cNvSpPr/>
          <p:nvPr/>
        </p:nvSpPr>
        <p:spPr>
          <a:xfrm>
            <a:off x="5514079" y="1235037"/>
            <a:ext cx="3661068" cy="1130550"/>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369976" y="1247305"/>
            <a:ext cx="3697533" cy="276999"/>
          </a:xfrm>
          <a:prstGeom prst="rect">
            <a:avLst/>
          </a:prstGeom>
          <a:noFill/>
        </p:spPr>
        <p:txBody>
          <a:bodyPr wrap="square" rtlCol="0">
            <a:spAutoFit/>
          </a:bodyPr>
          <a:lstStyle/>
          <a:p>
            <a:pPr algn="ctr"/>
            <a:r>
              <a:rPr lang="en-US" sz="1200" dirty="0" smtClean="0">
                <a:latin typeface="Noteworthy Bold"/>
                <a:cs typeface="Noteworthy Bold"/>
              </a:rPr>
              <a:t>William Clark</a:t>
            </a:r>
            <a:endParaRPr lang="en-US" sz="1200" dirty="0">
              <a:latin typeface="Noteworthy Bold"/>
              <a:cs typeface="Noteworthy Bold"/>
            </a:endParaRPr>
          </a:p>
        </p:txBody>
      </p:sp>
      <p:pic>
        <p:nvPicPr>
          <p:cNvPr id="8" name="Picture 7" descr="clar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4436" y="1112511"/>
            <a:ext cx="1282053" cy="1534260"/>
          </a:xfrm>
          <a:prstGeom prst="rect">
            <a:avLst/>
          </a:prstGeom>
        </p:spPr>
      </p:pic>
      <p:sp>
        <p:nvSpPr>
          <p:cNvPr id="9" name="TextBox 8"/>
          <p:cNvSpPr txBox="1"/>
          <p:nvPr/>
        </p:nvSpPr>
        <p:spPr>
          <a:xfrm>
            <a:off x="5992393" y="1484099"/>
            <a:ext cx="3222046" cy="646331"/>
          </a:xfrm>
          <a:prstGeom prst="rect">
            <a:avLst/>
          </a:prstGeom>
          <a:noFill/>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Wrote journals and maps from the expedition.</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pic>
        <p:nvPicPr>
          <p:cNvPr id="11" name="Picture 10" descr="cla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67" y="2445631"/>
            <a:ext cx="3462260" cy="4412369"/>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pic>
        <p:nvPicPr>
          <p:cNvPr id="10" name="Picture 9" descr="Quill-In-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89733" flipH="1">
            <a:off x="1842888" y="4376051"/>
            <a:ext cx="3121465" cy="2602511"/>
          </a:xfrm>
          <a:prstGeom prst="rect">
            <a:avLst/>
          </a:prstGeom>
          <a:effectLst>
            <a:outerShdw blurRad="50800" dist="38100" dir="2700000" algn="tl" rotWithShape="0">
              <a:prstClr val="black">
                <a:alpha val="40000"/>
              </a:prstClr>
            </a:outerShdw>
          </a:effectLst>
        </p:spPr>
      </p:pic>
      <p:pic>
        <p:nvPicPr>
          <p:cNvPr id="13" name="Picture 12" descr="EXPL2A-00166~William-Clark-s-Sketch-of-a-Trout-in-the-Lewis-and-Clark-Expedition-Diary-Poster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82113">
            <a:off x="5069855" y="4018403"/>
            <a:ext cx="1808548" cy="2420362"/>
          </a:xfrm>
          <a:prstGeom prst="rect">
            <a:avLst/>
          </a:prstGeom>
          <a:effectLst>
            <a:outerShdw blurRad="50800" dist="38100" dir="2700000" algn="tl" rotWithShape="0">
              <a:prstClr val="black">
                <a:alpha val="40000"/>
              </a:prstClr>
            </a:outerShdw>
          </a:effectLst>
        </p:spPr>
      </p:pic>
      <p:pic>
        <p:nvPicPr>
          <p:cNvPr id="14" name="Picture 13" descr="EXPL2A-00117~Sketch-by-William-Clark-of-Cock-of-the-Plains-in-the-Lewis-and-Clark-Expedition-Diary-Poster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9377">
            <a:off x="6108351" y="4179483"/>
            <a:ext cx="1843979" cy="2467779"/>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2818552" y="2531574"/>
            <a:ext cx="6138903" cy="1569660"/>
          </a:xfrm>
          <a:prstGeom prst="rect">
            <a:avLst/>
          </a:prstGeom>
          <a:solidFill>
            <a:schemeClr val="bg2">
              <a:alpha val="60000"/>
            </a:schemeClr>
          </a:solidFill>
        </p:spPr>
        <p:txBody>
          <a:bodyPr wrap="square" rtlCol="0">
            <a:spAutoFit/>
          </a:bodyPr>
          <a:lstStyle/>
          <a:p>
            <a:pPr algn="ctr"/>
            <a:r>
              <a:rPr lang="en-US" sz="2400" dirty="0" smtClean="0">
                <a:solidFill>
                  <a:schemeClr val="tx1">
                    <a:lumMod val="65000"/>
                    <a:lumOff val="35000"/>
                  </a:schemeClr>
                </a:solidFill>
                <a:effectLst>
                  <a:glow rad="63500">
                    <a:schemeClr val="accent5">
                      <a:satMod val="175000"/>
                      <a:alpha val="40000"/>
                    </a:schemeClr>
                  </a:glow>
                </a:effectLst>
              </a:rPr>
              <a:t>The Lewis &amp; Clark Expedition started in St. Louis, Missouri and followed the Missouri River to the Rocky Mountains.  From there, the explorers made their way to the Pacific Ocean.</a:t>
            </a:r>
            <a:endParaRPr lang="en-US" sz="2400" dirty="0">
              <a:solidFill>
                <a:schemeClr val="tx1">
                  <a:lumMod val="65000"/>
                  <a:lumOff val="35000"/>
                </a:schemeClr>
              </a:solidFill>
              <a:effectLst>
                <a:glow rad="63500">
                  <a:schemeClr val="accent5">
                    <a:satMod val="175000"/>
                    <a:alpha val="40000"/>
                  </a:schemeClr>
                </a:glow>
              </a:effectLst>
            </a:endParaRPr>
          </a:p>
        </p:txBody>
      </p:sp>
      <p:pic>
        <p:nvPicPr>
          <p:cNvPr id="16" name="Picture 15" descr="pencil2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5301" y="691439"/>
            <a:ext cx="1062208" cy="796656"/>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52635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77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4522" y="302021"/>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145" y="73474"/>
            <a:ext cx="1146416" cy="1364515"/>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401441" y="1584938"/>
            <a:ext cx="3700339" cy="1095299"/>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91113" y="1597206"/>
            <a:ext cx="3712365" cy="276999"/>
          </a:xfrm>
          <a:prstGeom prst="rect">
            <a:avLst/>
          </a:prstGeom>
          <a:noFill/>
        </p:spPr>
        <p:txBody>
          <a:bodyPr wrap="square" rtlCol="0">
            <a:spAutoFit/>
          </a:bodyPr>
          <a:lstStyle/>
          <a:p>
            <a:pPr algn="ctr"/>
            <a:r>
              <a:rPr lang="en-US" sz="1200" dirty="0" smtClean="0">
                <a:latin typeface="Noteworthy Bold"/>
                <a:cs typeface="Noteworthy Bold"/>
              </a:rPr>
              <a:t>Sacagawea</a:t>
            </a:r>
            <a:endParaRPr lang="en-US" sz="1200" dirty="0">
              <a:latin typeface="Noteworthy Bold"/>
              <a:cs typeface="Noteworthy Bold"/>
            </a:endParaRPr>
          </a:p>
        </p:txBody>
      </p:sp>
      <p:pic>
        <p:nvPicPr>
          <p:cNvPr id="12" name="Picture 11" descr="sacagaw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967" y="1584938"/>
            <a:ext cx="833893" cy="1159832"/>
          </a:xfrm>
          <a:prstGeom prst="rect">
            <a:avLst/>
          </a:prstGeom>
        </p:spPr>
      </p:pic>
      <p:sp>
        <p:nvSpPr>
          <p:cNvPr id="7" name="Rectangle 6"/>
          <p:cNvSpPr/>
          <p:nvPr/>
        </p:nvSpPr>
        <p:spPr>
          <a:xfrm>
            <a:off x="4376527" y="1468354"/>
            <a:ext cx="4695768" cy="5262979"/>
          </a:xfrm>
          <a:prstGeom prst="rect">
            <a:avLst/>
          </a:prstGeom>
          <a:solidFill>
            <a:srgbClr val="EEECE1">
              <a:alpha val="68000"/>
            </a:srgbClr>
          </a:solidFill>
        </p:spPr>
        <p:txBody>
          <a:bodyPr wrap="square">
            <a:spAutoFit/>
          </a:bodyPr>
          <a:lstStyle/>
          <a:p>
            <a:pPr algn="ctr"/>
            <a:r>
              <a:rPr lang="en-US" sz="2400" dirty="0" smtClean="0">
                <a:solidFill>
                  <a:schemeClr val="tx1">
                    <a:lumMod val="65000"/>
                    <a:lumOff val="35000"/>
                  </a:schemeClr>
                </a:solidFill>
                <a:effectLst>
                  <a:glow rad="63500">
                    <a:schemeClr val="accent3">
                      <a:satMod val="175000"/>
                      <a:alpha val="40000"/>
                    </a:schemeClr>
                  </a:glow>
                </a:effectLst>
              </a:rPr>
              <a:t>In the winter of 1804, the Lewis &amp; Clark Expedition had reached North Dakota.  They stayed with the Mandan Indian tribe and a French fur trader joined them.  He brought his 16-year-old wife, Sacagawea and their infant son.  Sacagawea had been kidnapped from her Shoshone tribe as a child.  She would help guide the expedition through the Rocky Mountains and prove to be invaluable as a translator to other native tribes the group encountered.</a:t>
            </a:r>
            <a:endParaRPr lang="en-US" sz="2400" dirty="0">
              <a:solidFill>
                <a:schemeClr val="tx1">
                  <a:lumMod val="65000"/>
                  <a:lumOff val="35000"/>
                </a:schemeClr>
              </a:solidFill>
              <a:effectLst>
                <a:glow rad="63500">
                  <a:schemeClr val="accent3">
                    <a:satMod val="175000"/>
                    <a:alpha val="40000"/>
                  </a:schemeClr>
                </a:glow>
              </a:effectLst>
            </a:endParaRPr>
          </a:p>
        </p:txBody>
      </p:sp>
      <p:sp>
        <p:nvSpPr>
          <p:cNvPr id="8" name="TextBox 7"/>
          <p:cNvSpPr txBox="1"/>
          <p:nvPr/>
        </p:nvSpPr>
        <p:spPr>
          <a:xfrm>
            <a:off x="901538" y="1840875"/>
            <a:ext cx="3222046" cy="646331"/>
          </a:xfrm>
          <a:prstGeom prst="rect">
            <a:avLst/>
          </a:prstGeom>
          <a:noFill/>
          <a:effectLst>
            <a:glow rad="63500">
              <a:schemeClr val="accent3">
                <a:satMod val="175000"/>
                <a:alpha val="40000"/>
              </a:schemeClr>
            </a:glow>
          </a:effectLst>
        </p:spPr>
        <p:txBody>
          <a:bodyPr wrap="square" rtlCol="0">
            <a:spAutoFit/>
          </a:bodyPr>
          <a:lstStyle/>
          <a:p>
            <a:pPr algn="ctr"/>
            <a:r>
              <a:rPr lang="en-US" dirty="0" smtClean="0">
                <a:solidFill>
                  <a:srgbClr val="FF0000"/>
                </a:solidFill>
                <a:effectLst>
                  <a:outerShdw blurRad="50800" dist="38100" dir="2700000" algn="tl" rotWithShape="0">
                    <a:prstClr val="black">
                      <a:alpha val="40000"/>
                    </a:prstClr>
                  </a:outerShdw>
                </a:effectLst>
                <a:latin typeface="Noteworthy Bold"/>
                <a:cs typeface="Noteworthy Bold"/>
              </a:rPr>
              <a:t>16 year old guide and translator for the expedition.</a:t>
            </a:r>
            <a:endParaRPr lang="en-US" dirty="0">
              <a:solidFill>
                <a:srgbClr val="FF0000"/>
              </a:solidFill>
              <a:effectLst>
                <a:outerShdw blurRad="50800" dist="38100" dir="2700000" algn="tl" rotWithShape="0">
                  <a:prstClr val="black">
                    <a:alpha val="40000"/>
                  </a:prstClr>
                </a:outerShdw>
              </a:effectLst>
              <a:latin typeface="Noteworthy Bold"/>
              <a:cs typeface="Noteworthy Bold"/>
            </a:endParaRPr>
          </a:p>
        </p:txBody>
      </p:sp>
      <p:pic>
        <p:nvPicPr>
          <p:cNvPr id="13" name="Picture 12" descr="pencil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1376" y="1048215"/>
            <a:ext cx="1062208" cy="796656"/>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1497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96000"/>
          </a:blip>
          <a:stretch>
            <a:fillRect/>
          </a:stretch>
        </a:blipFill>
        <a:effectLst/>
      </p:bgPr>
    </p:bg>
    <p:spTree>
      <p:nvGrpSpPr>
        <p:cNvPr id="1" name=""/>
        <p:cNvGrpSpPr/>
        <p:nvPr/>
      </p:nvGrpSpPr>
      <p:grpSpPr>
        <a:xfrm>
          <a:off x="0" y="0"/>
          <a:ext cx="0" cy="0"/>
          <a:chOff x="0" y="0"/>
          <a:chExt cx="0" cy="0"/>
        </a:xfrm>
      </p:grpSpPr>
      <p:pic>
        <p:nvPicPr>
          <p:cNvPr id="2" name="The_true_story_of_Sacajawe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9029" y="149058"/>
            <a:ext cx="8128000" cy="4572000"/>
          </a:xfrm>
          <a:prstGeom prst="ellipse">
            <a:avLst/>
          </a:prstGeom>
          <a:ln>
            <a:noFill/>
          </a:ln>
          <a:effectLst>
            <a:softEdge rad="112500"/>
          </a:effectLst>
        </p:spPr>
      </p:pic>
      <p:sp>
        <p:nvSpPr>
          <p:cNvPr id="3" name="TextBox 2"/>
          <p:cNvSpPr txBox="1"/>
          <p:nvPr/>
        </p:nvSpPr>
        <p:spPr>
          <a:xfrm>
            <a:off x="167924" y="6392228"/>
            <a:ext cx="8878995" cy="461665"/>
          </a:xfrm>
          <a:prstGeom prst="rect">
            <a:avLst/>
          </a:prstGeom>
          <a:noFill/>
        </p:spPr>
        <p:txBody>
          <a:bodyPr wrap="square" rtlCol="0">
            <a:spAutoFit/>
          </a:bodyPr>
          <a:lstStyle/>
          <a:p>
            <a:r>
              <a:rPr lang="en-US" sz="1200" i="1" dirty="0">
                <a:solidFill>
                  <a:schemeClr val="bg2"/>
                </a:solidFill>
              </a:rPr>
              <a:t>The True Story of </a:t>
            </a:r>
            <a:r>
              <a:rPr lang="en-US" sz="1200" i="1" dirty="0" smtClean="0">
                <a:solidFill>
                  <a:schemeClr val="bg2"/>
                </a:solidFill>
              </a:rPr>
              <a:t>Sacagawea </a:t>
            </a:r>
            <a:r>
              <a:rPr lang="en-US" sz="1200" dirty="0" smtClean="0">
                <a:solidFill>
                  <a:schemeClr val="bg2"/>
                </a:solidFill>
              </a:rPr>
              <a:t>by </a:t>
            </a:r>
            <a:r>
              <a:rPr lang="en-US" sz="1200" dirty="0" err="1" smtClean="0">
                <a:solidFill>
                  <a:schemeClr val="bg2"/>
                </a:solidFill>
              </a:rPr>
              <a:t>TedEd</a:t>
            </a:r>
            <a:r>
              <a:rPr lang="en-US" sz="1200" dirty="0" smtClean="0">
                <a:solidFill>
                  <a:schemeClr val="bg2"/>
                </a:solidFill>
              </a:rPr>
              <a:t>, available on YouTube</a:t>
            </a:r>
            <a:endParaRPr lang="en-US" sz="1200" dirty="0">
              <a:solidFill>
                <a:schemeClr val="bg2"/>
              </a:solidFill>
            </a:endParaRPr>
          </a:p>
          <a:p>
            <a:r>
              <a:rPr lang="en-US" sz="1200" dirty="0">
                <a:solidFill>
                  <a:schemeClr val="bg2"/>
                </a:solidFill>
                <a:hlinkClick r:id="rId6"/>
              </a:rPr>
              <a:t>https://www.youtube.com/watch?v=</a:t>
            </a:r>
            <a:r>
              <a:rPr lang="en-US" sz="1200" dirty="0" smtClean="0">
                <a:solidFill>
                  <a:schemeClr val="bg2"/>
                </a:solidFill>
                <a:hlinkClick r:id="rId6"/>
              </a:rPr>
              <a:t>PnT0k9wdDZo</a:t>
            </a:r>
            <a:endParaRPr lang="en-US" sz="1200" dirty="0">
              <a:solidFill>
                <a:schemeClr val="bg2"/>
              </a:solidFill>
            </a:endParaRPr>
          </a:p>
        </p:txBody>
      </p:sp>
    </p:spTree>
    <p:extLst>
      <p:ext uri="{BB962C8B-B14F-4D97-AF65-F5344CB8AC3E}">
        <p14:creationId xmlns:p14="http://schemas.microsoft.com/office/powerpoint/2010/main" val="21497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89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6483" y="228547"/>
            <a:ext cx="5314922" cy="861220"/>
          </a:xfrm>
          <a:prstGeom prst="rect">
            <a:avLst/>
          </a:prstGeom>
          <a:effectLst>
            <a:outerShdw blurRad="50800" dist="38100" dir="2700000" algn="tl" rotWithShape="0">
              <a:prstClr val="black">
                <a:alpha val="40000"/>
              </a:prstClr>
            </a:outerShdw>
          </a:effectLst>
        </p:spPr>
      </p:pic>
      <p:pic>
        <p:nvPicPr>
          <p:cNvPr id="9" name="Picture 8" descr="2_020815_lewisclark.jpg.CROP.original-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06" y="0"/>
            <a:ext cx="1146416" cy="1364515"/>
          </a:xfrm>
          <a:prstGeom prst="rect">
            <a:avLst/>
          </a:prstGeom>
          <a:effectLst>
            <a:outerShdw blurRad="50800" dist="38100" dir="2700000" algn="tl" rotWithShape="0">
              <a:prstClr val="black">
                <a:alpha val="40000"/>
              </a:prstClr>
            </a:outerShdw>
          </a:effectLst>
        </p:spPr>
      </p:pic>
      <p:pic>
        <p:nvPicPr>
          <p:cNvPr id="5" name="Picture 4" descr="0525.notebook_2d00_paper_2d00_graphicg0bznk.png"/>
          <p:cNvPicPr>
            <a:picLocks noChangeAspect="1"/>
          </p:cNvPicPr>
          <p:nvPr/>
        </p:nvPicPr>
        <p:blipFill>
          <a:blip r:embed="rId5">
            <a:alphaModFix amt="93000"/>
            <a:extLst>
              <a:ext uri="{28A0092B-C50C-407E-A947-70E740481C1C}">
                <a14:useLocalDpi xmlns:a14="http://schemas.microsoft.com/office/drawing/2010/main" val="0"/>
              </a:ext>
            </a:extLst>
          </a:blip>
          <a:stretch>
            <a:fillRect/>
          </a:stretch>
        </p:blipFill>
        <p:spPr>
          <a:xfrm>
            <a:off x="4631901" y="970715"/>
            <a:ext cx="4440289" cy="5820877"/>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569813" y="1833942"/>
            <a:ext cx="4321304" cy="830997"/>
          </a:xfrm>
          <a:prstGeom prst="rect">
            <a:avLst/>
          </a:prstGeom>
          <a:noFill/>
        </p:spPr>
        <p:txBody>
          <a:bodyPr wrap="square" rtlCol="0">
            <a:spAutoFit/>
          </a:bodyPr>
          <a:lstStyle/>
          <a:p>
            <a:pPr algn="ctr"/>
            <a:r>
              <a:rPr lang="en-US" sz="2400" b="1" dirty="0" smtClean="0">
                <a:latin typeface="Abraham Lincoln"/>
                <a:cs typeface="Abraham Lincoln"/>
              </a:rPr>
              <a:t>Lewis &amp; Clark Expedition:</a:t>
            </a:r>
            <a:r>
              <a:rPr lang="en-US" sz="2400" b="1" dirty="0" smtClean="0">
                <a:latin typeface="Bradley Hand Bold"/>
                <a:cs typeface="Bradley Hand Bold"/>
              </a:rPr>
              <a:t/>
            </a:r>
            <a:br>
              <a:rPr lang="en-US" sz="2400" b="1" dirty="0" smtClean="0">
                <a:latin typeface="Bradley Hand Bold"/>
                <a:cs typeface="Bradley Hand Bold"/>
              </a:rPr>
            </a:br>
            <a:endParaRPr lang="en-US" sz="2400" b="1" dirty="0">
              <a:latin typeface="Bradley Hand Bold"/>
              <a:cs typeface="Bradley Hand Bold"/>
            </a:endParaRPr>
          </a:p>
        </p:txBody>
      </p:sp>
      <p:sp>
        <p:nvSpPr>
          <p:cNvPr id="7" name="TextBox 6"/>
          <p:cNvSpPr txBox="1"/>
          <p:nvPr/>
        </p:nvSpPr>
        <p:spPr>
          <a:xfrm>
            <a:off x="4859270" y="2363287"/>
            <a:ext cx="3683838" cy="400110"/>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Mapped a route to the Pacific.</a:t>
            </a:r>
          </a:p>
        </p:txBody>
      </p:sp>
      <p:pic>
        <p:nvPicPr>
          <p:cNvPr id="8" name="Picture 7" descr="pencil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9982" y="1121255"/>
            <a:ext cx="1062208" cy="796656"/>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0" name="TextBox 9"/>
          <p:cNvSpPr txBox="1"/>
          <p:nvPr/>
        </p:nvSpPr>
        <p:spPr>
          <a:xfrm>
            <a:off x="4859270" y="3030512"/>
            <a:ext cx="3683838" cy="707886"/>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Established relationships with Indians.</a:t>
            </a:r>
          </a:p>
        </p:txBody>
      </p:sp>
      <p:sp>
        <p:nvSpPr>
          <p:cNvPr id="11" name="TextBox 10"/>
          <p:cNvSpPr txBox="1"/>
          <p:nvPr/>
        </p:nvSpPr>
        <p:spPr>
          <a:xfrm>
            <a:off x="4859270" y="4003227"/>
            <a:ext cx="3683838" cy="707886"/>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Brought back information about the West and its peoples.</a:t>
            </a:r>
          </a:p>
        </p:txBody>
      </p:sp>
      <p:sp>
        <p:nvSpPr>
          <p:cNvPr id="12" name="TextBox 11"/>
          <p:cNvSpPr txBox="1"/>
          <p:nvPr/>
        </p:nvSpPr>
        <p:spPr>
          <a:xfrm>
            <a:off x="4953728" y="4929828"/>
            <a:ext cx="3683838" cy="707886"/>
          </a:xfrm>
          <a:prstGeom prst="rect">
            <a:avLst/>
          </a:prstGeom>
          <a:noFill/>
        </p:spPr>
        <p:txBody>
          <a:bodyPr wrap="square" rtlCol="0">
            <a:spAutoFit/>
          </a:bodyPr>
          <a:lstStyle/>
          <a:p>
            <a:pPr algn="ctr"/>
            <a:r>
              <a:rPr lang="en-US" sz="2000" dirty="0" smtClean="0">
                <a:solidFill>
                  <a:srgbClr val="FF0000"/>
                </a:solidFill>
                <a:effectLst>
                  <a:outerShdw blurRad="50800" dist="38100" dir="2700000" algn="tl" rotWithShape="0">
                    <a:prstClr val="black">
                      <a:alpha val="40000"/>
                    </a:prstClr>
                  </a:outerShdw>
                </a:effectLst>
                <a:latin typeface="Noteworthy Bold"/>
                <a:cs typeface="Noteworthy Bold"/>
              </a:rPr>
              <a:t>Helped prepare the way for more explorers and settlers.</a:t>
            </a:r>
          </a:p>
        </p:txBody>
      </p:sp>
      <p:sp>
        <p:nvSpPr>
          <p:cNvPr id="13" name="Freeform 12"/>
          <p:cNvSpPr/>
          <p:nvPr/>
        </p:nvSpPr>
        <p:spPr>
          <a:xfrm>
            <a:off x="924921" y="5757389"/>
            <a:ext cx="1586286" cy="974157"/>
          </a:xfrm>
          <a:custGeom>
            <a:avLst/>
            <a:gdLst>
              <a:gd name="connsiteX0" fmla="*/ 0 w 1236079"/>
              <a:gd name="connsiteY0" fmla="*/ 0 h 494431"/>
              <a:gd name="connsiteX1" fmla="*/ 988864 w 1236079"/>
              <a:gd name="connsiteY1" fmla="*/ 0 h 494431"/>
              <a:gd name="connsiteX2" fmla="*/ 1236079 w 1236079"/>
              <a:gd name="connsiteY2" fmla="*/ 247216 h 494431"/>
              <a:gd name="connsiteX3" fmla="*/ 988864 w 1236079"/>
              <a:gd name="connsiteY3" fmla="*/ 494431 h 494431"/>
              <a:gd name="connsiteX4" fmla="*/ 0 w 1236079"/>
              <a:gd name="connsiteY4" fmla="*/ 494431 h 494431"/>
              <a:gd name="connsiteX5" fmla="*/ 247216 w 1236079"/>
              <a:gd name="connsiteY5" fmla="*/ 247216 h 494431"/>
              <a:gd name="connsiteX6" fmla="*/ 0 w 1236079"/>
              <a:gd name="connsiteY6" fmla="*/ 0 h 49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079" h="494431">
                <a:moveTo>
                  <a:pt x="0" y="0"/>
                </a:moveTo>
                <a:lnTo>
                  <a:pt x="988864" y="0"/>
                </a:lnTo>
                <a:lnTo>
                  <a:pt x="1236079" y="247216"/>
                </a:lnTo>
                <a:lnTo>
                  <a:pt x="988864" y="494431"/>
                </a:lnTo>
                <a:lnTo>
                  <a:pt x="0" y="494431"/>
                </a:lnTo>
                <a:lnTo>
                  <a:pt x="247216" y="247216"/>
                </a:lnTo>
                <a:lnTo>
                  <a:pt x="0" y="0"/>
                </a:lnTo>
                <a:close/>
              </a:path>
            </a:pathLst>
          </a:custGeom>
          <a:effectLst>
            <a:outerShdw blurRad="50800" dist="38100" dir="2700000" algn="tl" rotWithShape="0">
              <a:prstClr val="black">
                <a:alpha val="40000"/>
              </a:prstClr>
            </a:outerShd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91222" tIns="14669" rIns="261884" bIns="14669" numCol="1" spcCol="1270" anchor="ctr" anchorCtr="0">
            <a:noAutofit/>
          </a:bodyPr>
          <a:lstStyle/>
          <a:p>
            <a:pPr lvl="0" algn="ctr" defTabSz="466725">
              <a:lnSpc>
                <a:spcPct val="90000"/>
              </a:lnSpc>
              <a:spcBef>
                <a:spcPct val="0"/>
              </a:spcBef>
              <a:spcAft>
                <a:spcPct val="35000"/>
              </a:spcAft>
            </a:pPr>
            <a:r>
              <a:rPr lang="en-US" sz="1400" kern="1200" dirty="0" smtClean="0">
                <a:latin typeface="Noteworthy Bold"/>
                <a:cs typeface="Noteworthy Bold"/>
              </a:rPr>
              <a:t>1800</a:t>
            </a:r>
            <a:r>
              <a:rPr lang="en-US" sz="900" kern="1200" dirty="0" smtClean="0">
                <a:latin typeface="Noteworthy Bold"/>
                <a:cs typeface="Noteworthy Bold"/>
              </a:rPr>
              <a:t/>
            </a:r>
            <a:br>
              <a:rPr lang="en-US" sz="900" kern="1200" dirty="0" smtClean="0">
                <a:latin typeface="Noteworthy Bold"/>
                <a:cs typeface="Noteworthy Bold"/>
              </a:rPr>
            </a:br>
            <a:r>
              <a:rPr lang="en-US" sz="800" kern="1200" dirty="0" smtClean="0"/>
              <a:t>Thousands of farmers were settling land west of the Appalachian </a:t>
            </a:r>
            <a:r>
              <a:rPr lang="en-US" sz="800" kern="1200" dirty="0" err="1" smtClean="0"/>
              <a:t>Mtns</a:t>
            </a:r>
            <a:r>
              <a:rPr lang="en-US" sz="800" kern="1200" dirty="0" smtClean="0"/>
              <a:t> and transporting crops down the Mississippi River to New Orleans.</a:t>
            </a:r>
            <a:endParaRPr lang="en-US" sz="600" kern="1200" dirty="0" smtClean="0"/>
          </a:p>
        </p:txBody>
      </p:sp>
      <p:sp>
        <p:nvSpPr>
          <p:cNvPr id="14" name="Freeform 13"/>
          <p:cNvSpPr/>
          <p:nvPr/>
        </p:nvSpPr>
        <p:spPr>
          <a:xfrm>
            <a:off x="2342188" y="5757389"/>
            <a:ext cx="1891761" cy="974157"/>
          </a:xfrm>
          <a:custGeom>
            <a:avLst/>
            <a:gdLst>
              <a:gd name="connsiteX0" fmla="*/ 0 w 1236079"/>
              <a:gd name="connsiteY0" fmla="*/ 0 h 494431"/>
              <a:gd name="connsiteX1" fmla="*/ 988864 w 1236079"/>
              <a:gd name="connsiteY1" fmla="*/ 0 h 494431"/>
              <a:gd name="connsiteX2" fmla="*/ 1236079 w 1236079"/>
              <a:gd name="connsiteY2" fmla="*/ 247216 h 494431"/>
              <a:gd name="connsiteX3" fmla="*/ 988864 w 1236079"/>
              <a:gd name="connsiteY3" fmla="*/ 494431 h 494431"/>
              <a:gd name="connsiteX4" fmla="*/ 0 w 1236079"/>
              <a:gd name="connsiteY4" fmla="*/ 494431 h 494431"/>
              <a:gd name="connsiteX5" fmla="*/ 247216 w 1236079"/>
              <a:gd name="connsiteY5" fmla="*/ 247216 h 494431"/>
              <a:gd name="connsiteX6" fmla="*/ 0 w 1236079"/>
              <a:gd name="connsiteY6" fmla="*/ 0 h 49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079" h="494431">
                <a:moveTo>
                  <a:pt x="0" y="0"/>
                </a:moveTo>
                <a:lnTo>
                  <a:pt x="988864" y="0"/>
                </a:lnTo>
                <a:lnTo>
                  <a:pt x="1236079" y="247216"/>
                </a:lnTo>
                <a:lnTo>
                  <a:pt x="988864" y="494431"/>
                </a:lnTo>
                <a:lnTo>
                  <a:pt x="0" y="494431"/>
                </a:lnTo>
                <a:lnTo>
                  <a:pt x="247216" y="247216"/>
                </a:lnTo>
                <a:lnTo>
                  <a:pt x="0" y="0"/>
                </a:lnTo>
                <a:close/>
              </a:path>
            </a:pathLst>
          </a:custGeom>
          <a:effectLst>
            <a:outerShdw blurRad="50800" dist="38100" dir="2700000" algn="tl" rotWithShape="0">
              <a:prstClr val="black">
                <a:alpha val="40000"/>
              </a:prstClr>
            </a:outerShd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91222" tIns="14669" rIns="261884" bIns="14669" numCol="1" spcCol="1270" anchor="ctr" anchorCtr="0">
            <a:noAutofit/>
          </a:bodyPr>
          <a:lstStyle/>
          <a:p>
            <a:pPr lvl="0" algn="ctr" defTabSz="466725">
              <a:lnSpc>
                <a:spcPct val="90000"/>
              </a:lnSpc>
              <a:spcBef>
                <a:spcPct val="0"/>
              </a:spcBef>
              <a:spcAft>
                <a:spcPct val="35000"/>
              </a:spcAft>
            </a:pPr>
            <a:r>
              <a:rPr lang="en-US" sz="1600" kern="1200" dirty="0" smtClean="0">
                <a:latin typeface="Noteworthy Bold"/>
                <a:cs typeface="Noteworthy Bold"/>
              </a:rPr>
              <a:t>1803</a:t>
            </a:r>
          </a:p>
          <a:p>
            <a:pPr lvl="0" algn="ctr" defTabSz="466725">
              <a:lnSpc>
                <a:spcPct val="90000"/>
              </a:lnSpc>
              <a:spcBef>
                <a:spcPct val="0"/>
              </a:spcBef>
              <a:spcAft>
                <a:spcPct val="35000"/>
              </a:spcAft>
            </a:pPr>
            <a:r>
              <a:rPr lang="en-US" sz="1000" kern="1200" dirty="0" smtClean="0">
                <a:latin typeface="Noteworthy Bold"/>
                <a:cs typeface="Noteworthy Bold"/>
              </a:rPr>
              <a:t/>
            </a:r>
            <a:br>
              <a:rPr lang="en-US" sz="1000" kern="1200" dirty="0" smtClean="0">
                <a:latin typeface="Noteworthy Bold"/>
                <a:cs typeface="Noteworthy Bold"/>
              </a:rPr>
            </a:br>
            <a:endParaRPr lang="en-US" sz="1000" kern="1200" dirty="0" smtClean="0">
              <a:latin typeface="Noteworthy Bold"/>
              <a:cs typeface="Noteworthy Bold"/>
            </a:endParaRPr>
          </a:p>
          <a:p>
            <a:pPr lvl="0" algn="ctr" defTabSz="466725">
              <a:lnSpc>
                <a:spcPct val="90000"/>
              </a:lnSpc>
              <a:spcBef>
                <a:spcPct val="0"/>
              </a:spcBef>
              <a:spcAft>
                <a:spcPct val="35000"/>
              </a:spcAft>
            </a:pPr>
            <a:endParaRPr lang="en-US" sz="800" kern="1200" dirty="0">
              <a:latin typeface="Noteworthy Bold"/>
              <a:cs typeface="Noteworthy Bold"/>
            </a:endParaRPr>
          </a:p>
        </p:txBody>
      </p:sp>
      <p:sp>
        <p:nvSpPr>
          <p:cNvPr id="15" name="Freeform 14"/>
          <p:cNvSpPr/>
          <p:nvPr/>
        </p:nvSpPr>
        <p:spPr>
          <a:xfrm>
            <a:off x="3971251" y="5751106"/>
            <a:ext cx="1913974" cy="974157"/>
          </a:xfrm>
          <a:custGeom>
            <a:avLst/>
            <a:gdLst>
              <a:gd name="connsiteX0" fmla="*/ 0 w 1236079"/>
              <a:gd name="connsiteY0" fmla="*/ 0 h 494431"/>
              <a:gd name="connsiteX1" fmla="*/ 988864 w 1236079"/>
              <a:gd name="connsiteY1" fmla="*/ 0 h 494431"/>
              <a:gd name="connsiteX2" fmla="*/ 1236079 w 1236079"/>
              <a:gd name="connsiteY2" fmla="*/ 247216 h 494431"/>
              <a:gd name="connsiteX3" fmla="*/ 988864 w 1236079"/>
              <a:gd name="connsiteY3" fmla="*/ 494431 h 494431"/>
              <a:gd name="connsiteX4" fmla="*/ 0 w 1236079"/>
              <a:gd name="connsiteY4" fmla="*/ 494431 h 494431"/>
              <a:gd name="connsiteX5" fmla="*/ 247216 w 1236079"/>
              <a:gd name="connsiteY5" fmla="*/ 247216 h 494431"/>
              <a:gd name="connsiteX6" fmla="*/ 0 w 1236079"/>
              <a:gd name="connsiteY6" fmla="*/ 0 h 49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079" h="494431">
                <a:moveTo>
                  <a:pt x="0" y="0"/>
                </a:moveTo>
                <a:lnTo>
                  <a:pt x="988864" y="0"/>
                </a:lnTo>
                <a:lnTo>
                  <a:pt x="1236079" y="247216"/>
                </a:lnTo>
                <a:lnTo>
                  <a:pt x="988864" y="494431"/>
                </a:lnTo>
                <a:lnTo>
                  <a:pt x="0" y="494431"/>
                </a:lnTo>
                <a:lnTo>
                  <a:pt x="247216" y="247216"/>
                </a:lnTo>
                <a:lnTo>
                  <a:pt x="0" y="0"/>
                </a:lnTo>
                <a:close/>
              </a:path>
            </a:pathLst>
          </a:custGeom>
          <a:effectLst>
            <a:outerShdw blurRad="50800" dist="38100" dir="2700000" algn="tl" rotWithShape="0">
              <a:prstClr val="black">
                <a:alpha val="40000"/>
              </a:prstClr>
            </a:outerShd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91222" tIns="14669" rIns="261884" bIns="14669" numCol="1" spcCol="1270" anchor="ctr" anchorCtr="0">
            <a:noAutofit/>
          </a:bodyPr>
          <a:lstStyle/>
          <a:p>
            <a:pPr lvl="0" algn="ctr" defTabSz="466725">
              <a:lnSpc>
                <a:spcPct val="90000"/>
              </a:lnSpc>
              <a:spcBef>
                <a:spcPct val="0"/>
              </a:spcBef>
              <a:spcAft>
                <a:spcPct val="35000"/>
              </a:spcAft>
            </a:pPr>
            <a:r>
              <a:rPr lang="en-US" sz="1600" kern="1200" dirty="0" smtClean="0">
                <a:latin typeface="Noteworthy Bold"/>
                <a:cs typeface="Noteworthy Bold"/>
              </a:rPr>
              <a:t>1805</a:t>
            </a:r>
          </a:p>
          <a:p>
            <a:pPr lvl="0" algn="ctr" defTabSz="466725">
              <a:lnSpc>
                <a:spcPct val="90000"/>
              </a:lnSpc>
              <a:spcBef>
                <a:spcPct val="0"/>
              </a:spcBef>
              <a:spcAft>
                <a:spcPct val="35000"/>
              </a:spcAft>
            </a:pPr>
            <a:r>
              <a:rPr lang="en-US" sz="600" kern="1200" dirty="0" smtClean="0">
                <a:latin typeface="Noteworthy Bold"/>
                <a:cs typeface="Noteworthy Bold"/>
              </a:rPr>
              <a:t/>
            </a:r>
            <a:br>
              <a:rPr lang="en-US" sz="600" kern="1200" dirty="0" smtClean="0">
                <a:latin typeface="Noteworthy Bold"/>
                <a:cs typeface="Noteworthy Bold"/>
              </a:rPr>
            </a:br>
            <a:endParaRPr lang="en-US" sz="600" kern="1200" dirty="0" smtClean="0">
              <a:latin typeface="Noteworthy Bold"/>
              <a:cs typeface="Noteworthy Bold"/>
            </a:endParaRPr>
          </a:p>
          <a:p>
            <a:pPr lvl="0" algn="ctr" defTabSz="466725">
              <a:lnSpc>
                <a:spcPct val="90000"/>
              </a:lnSpc>
              <a:spcBef>
                <a:spcPct val="0"/>
              </a:spcBef>
              <a:spcAft>
                <a:spcPct val="35000"/>
              </a:spcAft>
            </a:pPr>
            <a:r>
              <a:rPr lang="en-US" sz="600" kern="1200" dirty="0" smtClean="0">
                <a:latin typeface="Noteworthy Bold"/>
                <a:cs typeface="Noteworthy Bold"/>
              </a:rPr>
              <a:t/>
            </a:r>
            <a:br>
              <a:rPr lang="en-US" sz="600" kern="1200" dirty="0" smtClean="0">
                <a:latin typeface="Noteworthy Bold"/>
                <a:cs typeface="Noteworthy Bold"/>
              </a:rPr>
            </a:br>
            <a:r>
              <a:rPr lang="en-US" sz="600" kern="1200" dirty="0" smtClean="0">
                <a:latin typeface="Noteworthy Bold"/>
                <a:cs typeface="Noteworthy Bold"/>
              </a:rPr>
              <a:t/>
            </a:r>
            <a:br>
              <a:rPr lang="en-US" sz="600" kern="1200" dirty="0" smtClean="0">
                <a:latin typeface="Noteworthy Bold"/>
                <a:cs typeface="Noteworthy Bold"/>
              </a:rPr>
            </a:br>
            <a:endParaRPr lang="en-US" sz="600" kern="1200" dirty="0">
              <a:latin typeface="Noteworthy Bold"/>
              <a:cs typeface="Noteworthy Bold"/>
            </a:endParaRPr>
          </a:p>
        </p:txBody>
      </p:sp>
      <p:pic>
        <p:nvPicPr>
          <p:cNvPr id="16" name="Picture 15" descr="Screen Shot 2015-06-25 at 11.49.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45" y="6090455"/>
            <a:ext cx="1084627" cy="690217"/>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8"/>
          <a:stretch>
            <a:fillRect/>
          </a:stretch>
        </p:blipFill>
        <p:spPr>
          <a:xfrm>
            <a:off x="81471" y="5800160"/>
            <a:ext cx="1156635" cy="385545"/>
          </a:xfrm>
          <a:prstGeom prst="rect">
            <a:avLst/>
          </a:prstGeom>
        </p:spPr>
      </p:pic>
      <p:sp>
        <p:nvSpPr>
          <p:cNvPr id="18" name="Freeform 17"/>
          <p:cNvSpPr/>
          <p:nvPr/>
        </p:nvSpPr>
        <p:spPr>
          <a:xfrm>
            <a:off x="5626476" y="5757389"/>
            <a:ext cx="1598849" cy="974157"/>
          </a:xfrm>
          <a:custGeom>
            <a:avLst/>
            <a:gdLst>
              <a:gd name="connsiteX0" fmla="*/ 0 w 1236079"/>
              <a:gd name="connsiteY0" fmla="*/ 0 h 494431"/>
              <a:gd name="connsiteX1" fmla="*/ 988864 w 1236079"/>
              <a:gd name="connsiteY1" fmla="*/ 0 h 494431"/>
              <a:gd name="connsiteX2" fmla="*/ 1236079 w 1236079"/>
              <a:gd name="connsiteY2" fmla="*/ 247216 h 494431"/>
              <a:gd name="connsiteX3" fmla="*/ 988864 w 1236079"/>
              <a:gd name="connsiteY3" fmla="*/ 494431 h 494431"/>
              <a:gd name="connsiteX4" fmla="*/ 0 w 1236079"/>
              <a:gd name="connsiteY4" fmla="*/ 494431 h 494431"/>
              <a:gd name="connsiteX5" fmla="*/ 247216 w 1236079"/>
              <a:gd name="connsiteY5" fmla="*/ 247216 h 494431"/>
              <a:gd name="connsiteX6" fmla="*/ 0 w 1236079"/>
              <a:gd name="connsiteY6" fmla="*/ 0 h 49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079" h="494431">
                <a:moveTo>
                  <a:pt x="0" y="0"/>
                </a:moveTo>
                <a:lnTo>
                  <a:pt x="988864" y="0"/>
                </a:lnTo>
                <a:lnTo>
                  <a:pt x="1236079" y="247216"/>
                </a:lnTo>
                <a:lnTo>
                  <a:pt x="988864" y="494431"/>
                </a:lnTo>
                <a:lnTo>
                  <a:pt x="0" y="494431"/>
                </a:lnTo>
                <a:lnTo>
                  <a:pt x="247216" y="247216"/>
                </a:lnTo>
                <a:lnTo>
                  <a:pt x="0" y="0"/>
                </a:lnTo>
                <a:close/>
              </a:path>
            </a:pathLst>
          </a:custGeom>
          <a:effectLst>
            <a:outerShdw blurRad="50800" dist="38100" dir="2700000" algn="tl" rotWithShape="0">
              <a:prstClr val="black">
                <a:alpha val="40000"/>
              </a:prstClr>
            </a:outerShdw>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91222" tIns="14669" rIns="261884" bIns="14669" numCol="1" spcCol="1270" anchor="ctr" anchorCtr="0">
            <a:noAutofit/>
          </a:bodyPr>
          <a:lstStyle/>
          <a:p>
            <a:pPr lvl="0" algn="ctr" defTabSz="466725">
              <a:lnSpc>
                <a:spcPct val="90000"/>
              </a:lnSpc>
              <a:spcBef>
                <a:spcPct val="0"/>
              </a:spcBef>
              <a:spcAft>
                <a:spcPct val="35000"/>
              </a:spcAft>
            </a:pPr>
            <a:r>
              <a:rPr lang="en-US" sz="1600" kern="1200" dirty="0" smtClean="0">
                <a:latin typeface="Noteworthy Bold"/>
                <a:cs typeface="Noteworthy Bold"/>
              </a:rPr>
              <a:t>1806</a:t>
            </a:r>
            <a:br>
              <a:rPr lang="en-US" sz="1600" kern="1200" dirty="0" smtClean="0">
                <a:latin typeface="Noteworthy Bold"/>
                <a:cs typeface="Noteworthy Bold"/>
              </a:rPr>
            </a:br>
            <a:r>
              <a:rPr lang="en-US" sz="700" kern="1200" dirty="0" smtClean="0">
                <a:latin typeface="+mj-lt"/>
                <a:cs typeface="Noteworthy Bold"/>
              </a:rPr>
              <a:t>Lewis &amp; Clark returned from their expedition and Zebulon Pike set out to explore more of the Louisiana Territory and the Spanish-owned Southwest.</a:t>
            </a:r>
            <a:endParaRPr lang="en-US" sz="700" kern="1200" dirty="0">
              <a:latin typeface="+mj-lt"/>
              <a:cs typeface="Noteworthy Bold"/>
            </a:endParaRPr>
          </a:p>
        </p:txBody>
      </p:sp>
      <p:sp>
        <p:nvSpPr>
          <p:cNvPr id="19" name="TextBox 18"/>
          <p:cNvSpPr txBox="1"/>
          <p:nvPr/>
        </p:nvSpPr>
        <p:spPr>
          <a:xfrm>
            <a:off x="2649192" y="5947039"/>
            <a:ext cx="1336838" cy="738664"/>
          </a:xfrm>
          <a:prstGeom prst="rect">
            <a:avLst/>
          </a:prstGeom>
          <a:noFill/>
        </p:spPr>
        <p:txBody>
          <a:bodyPr wrap="square" rtlCol="0">
            <a:spAutoFit/>
          </a:bodyPr>
          <a:lstStyle/>
          <a:p>
            <a:pPr algn="ctr"/>
            <a:r>
              <a:rPr lang="en-US" sz="1400" dirty="0" smtClean="0">
                <a:solidFill>
                  <a:srgbClr val="FF0000"/>
                </a:solidFill>
                <a:effectLst>
                  <a:outerShdw blurRad="50800" dist="38100" dir="2700000" algn="tl" rotWithShape="0">
                    <a:prstClr val="black">
                      <a:alpha val="40000"/>
                    </a:prstClr>
                  </a:outerShdw>
                </a:effectLst>
                <a:latin typeface="Noteworthy Bold"/>
                <a:cs typeface="Noteworthy Bold"/>
              </a:rPr>
              <a:t>Louisiana Purchase was made</a:t>
            </a:r>
            <a:endParaRPr lang="en-US" sz="14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
        <p:nvSpPr>
          <p:cNvPr id="20" name="TextBox 19"/>
          <p:cNvSpPr txBox="1"/>
          <p:nvPr/>
        </p:nvSpPr>
        <p:spPr>
          <a:xfrm>
            <a:off x="4233948" y="5953029"/>
            <a:ext cx="1392527" cy="738664"/>
          </a:xfrm>
          <a:prstGeom prst="rect">
            <a:avLst/>
          </a:prstGeom>
          <a:noFill/>
        </p:spPr>
        <p:txBody>
          <a:bodyPr wrap="square" rtlCol="0">
            <a:spAutoFit/>
          </a:bodyPr>
          <a:lstStyle/>
          <a:p>
            <a:pPr algn="ctr"/>
            <a:r>
              <a:rPr lang="en-US" sz="1400" dirty="0" smtClean="0">
                <a:solidFill>
                  <a:srgbClr val="FF0000"/>
                </a:solidFill>
                <a:effectLst>
                  <a:outerShdw blurRad="50800" dist="38100" dir="2700000" algn="tl" rotWithShape="0">
                    <a:prstClr val="black">
                      <a:alpha val="40000"/>
                    </a:prstClr>
                  </a:outerShdw>
                </a:effectLst>
                <a:latin typeface="Noteworthy Bold"/>
                <a:cs typeface="Noteworthy Bold"/>
              </a:rPr>
              <a:t>Lewis &amp; Clark reached the Pacific</a:t>
            </a:r>
            <a:endParaRPr lang="en-US" sz="1400" dirty="0">
              <a:solidFill>
                <a:srgbClr val="FF0000"/>
              </a:solidFill>
              <a:effectLst>
                <a:outerShdw blurRad="50800" dist="38100" dir="2700000" algn="tl" rotWithShape="0">
                  <a:prstClr val="black">
                    <a:alpha val="40000"/>
                  </a:prstClr>
                </a:outerShdw>
              </a:effectLst>
              <a:latin typeface="Noteworthy Bold"/>
              <a:cs typeface="Noteworthy Bold"/>
            </a:endParaRPr>
          </a:p>
        </p:txBody>
      </p:sp>
    </p:spTree>
    <p:extLst>
      <p:ext uri="{BB962C8B-B14F-4D97-AF65-F5344CB8AC3E}">
        <p14:creationId xmlns:p14="http://schemas.microsoft.com/office/powerpoint/2010/main" val="5067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1"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animBg="1"/>
      <p:bldP spid="14" grpId="0" animBg="1"/>
      <p:bldP spid="15" grpId="0" animBg="1"/>
      <p:bldP spid="18" grpId="0" animBg="1"/>
      <p:bldP spid="19"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1181</TotalTime>
  <Words>587</Words>
  <Application>Microsoft Office PowerPoint</Application>
  <PresentationFormat>On-screen Show (4:3)</PresentationFormat>
  <Paragraphs>61</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Growth &amp; Expansion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Optional Video Links</vt:lpstr>
    </vt:vector>
  </TitlesOfParts>
  <Company>Anoka Hennepin ISD 11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Karalynn Tyler</dc:creator>
  <cp:lastModifiedBy>Alison Mc Lin</cp:lastModifiedBy>
  <cp:revision>111</cp:revision>
  <cp:lastPrinted>2015-08-17T21:04:52Z</cp:lastPrinted>
  <dcterms:created xsi:type="dcterms:W3CDTF">2015-08-10T21:09:38Z</dcterms:created>
  <dcterms:modified xsi:type="dcterms:W3CDTF">2018-09-11T18:59:24Z</dcterms:modified>
</cp:coreProperties>
</file>