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398" r:id="rId2"/>
    <p:sldId id="493" r:id="rId3"/>
    <p:sldId id="582" r:id="rId4"/>
    <p:sldId id="495" r:id="rId5"/>
    <p:sldId id="585" r:id="rId6"/>
    <p:sldId id="560" r:id="rId7"/>
    <p:sldId id="588" r:id="rId8"/>
    <p:sldId id="437" r:id="rId9"/>
    <p:sldId id="583" r:id="rId10"/>
    <p:sldId id="595" r:id="rId11"/>
    <p:sldId id="441" r:id="rId12"/>
    <p:sldId id="413" r:id="rId13"/>
    <p:sldId id="592" r:id="rId14"/>
    <p:sldId id="594" r:id="rId15"/>
    <p:sldId id="484" r:id="rId16"/>
    <p:sldId id="439" r:id="rId17"/>
    <p:sldId id="412" r:id="rId18"/>
    <p:sldId id="589" r:id="rId19"/>
    <p:sldId id="442" r:id="rId20"/>
    <p:sldId id="444" r:id="rId21"/>
    <p:sldId id="445" r:id="rId22"/>
    <p:sldId id="607" r:id="rId23"/>
    <p:sldId id="446" r:id="rId24"/>
    <p:sldId id="490" r:id="rId25"/>
    <p:sldId id="590" r:id="rId26"/>
    <p:sldId id="591"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FF00"/>
    <a:srgbClr val="FF00FF"/>
    <a:srgbClr val="FF3F3F"/>
    <a:srgbClr val="99CCFF"/>
    <a:srgbClr val="FFFFFB"/>
    <a:srgbClr val="FF5D37"/>
    <a:srgbClr val="FF4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79" autoAdjust="0"/>
    <p:restoredTop sz="94622" autoAdjust="0"/>
  </p:normalViewPr>
  <p:slideViewPr>
    <p:cSldViewPr>
      <p:cViewPr varScale="1">
        <p:scale>
          <a:sx n="103" d="100"/>
          <a:sy n="103" d="100"/>
        </p:scale>
        <p:origin x="-10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5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132CAF13-4106-453D-AED4-C15D6A8D065C}" type="datetimeFigureOut">
              <a:rPr lang="en-US"/>
              <a:pPr>
                <a:defRPr/>
              </a:pPr>
              <a:t>10/23/2018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527D4D7-98B7-457E-BBBB-3CFE224F695F}" type="slidenum">
              <a:rPr lang="en-US" altLang="en-US"/>
              <a:pPr/>
              <a:t>‹#›</a:t>
            </a:fld>
            <a:endParaRPr lang="en-US" altLang="en-US"/>
          </a:p>
        </p:txBody>
      </p:sp>
    </p:spTree>
    <p:extLst>
      <p:ext uri="{BB962C8B-B14F-4D97-AF65-F5344CB8AC3E}">
        <p14:creationId xmlns:p14="http://schemas.microsoft.com/office/powerpoint/2010/main" val="23292995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9144000" cy="6918325"/>
            <a:chOff x="0" y="0"/>
            <a:chExt cx="5760" cy="4358"/>
          </a:xfrm>
        </p:grpSpPr>
        <p:sp>
          <p:nvSpPr>
            <p:cNvPr id="5"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lgn="ctr" eaLnBrk="1" hangingPunct="1">
                <a:defRPr/>
              </a:pPr>
              <a:endParaRPr lang="en-US"/>
            </a:p>
          </p:txBody>
        </p:sp>
        <p:sp>
          <p:nvSpPr>
            <p:cNvPr id="6"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lgn="ctr" eaLnBrk="1" hangingPunct="1">
                <a:defRPr/>
              </a:pPr>
              <a:endParaRPr lang="en-US"/>
            </a:p>
          </p:txBody>
        </p:sp>
        <p:sp>
          <p:nvSpPr>
            <p:cNvPr id="7"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lgn="ctr" eaLnBrk="1" hangingPunct="1">
                <a:defRPr/>
              </a:pPr>
              <a:endParaRPr lang="en-US"/>
            </a:p>
          </p:txBody>
        </p:sp>
        <p:sp>
          <p:nvSpPr>
            <p:cNvPr id="8"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lgn="ctr" eaLnBrk="1" hangingPunct="1">
                <a:defRPr/>
              </a:pPr>
              <a:endParaRPr lang="en-US"/>
            </a:p>
          </p:txBody>
        </p:sp>
        <p:sp>
          <p:nvSpPr>
            <p:cNvPr id="9" name="Freeform 6"/>
            <p:cNvSpPr>
              <a:spLocks/>
            </p:cNvSpPr>
            <p:nvPr/>
          </p:nvSpPr>
          <p:spPr bwMode="hidden">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lgn="ctr" eaLnBrk="1" hangingPunct="1">
                <a:defRPr/>
              </a:pPr>
              <a:endParaRPr lang="en-US"/>
            </a:p>
          </p:txBody>
        </p:sp>
        <p:sp>
          <p:nvSpPr>
            <p:cNvPr id="10" name="Freeform 7"/>
            <p:cNvSpPr>
              <a:spLocks/>
            </p:cNvSpPr>
            <p:nvPr/>
          </p:nvSpPr>
          <p:spPr bwMode="white">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lgn="ctr" eaLnBrk="1" hangingPunct="1">
                <a:defRPr/>
              </a:pPr>
              <a:endParaRPr lang="en-US"/>
            </a:p>
          </p:txBody>
        </p:sp>
        <p:sp>
          <p:nvSpPr>
            <p:cNvPr id="11"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lgn="ctr" eaLnBrk="1" hangingPunct="1">
                <a:defRPr/>
              </a:pPr>
              <a:endParaRPr lang="en-US"/>
            </a:p>
          </p:txBody>
        </p:sp>
        <p:sp>
          <p:nvSpPr>
            <p:cNvPr id="12" name="Freeform 9"/>
            <p:cNvSpPr>
              <a:spLocks/>
            </p:cNvSpPr>
            <p:nvPr/>
          </p:nvSpPr>
          <p:spPr bwMode="white">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lgn="ctr" eaLnBrk="1" hangingPunct="1">
                <a:defRPr/>
              </a:pPr>
              <a:endParaRPr lang="en-US"/>
            </a:p>
          </p:txBody>
        </p:sp>
      </p:grpSp>
      <p:sp>
        <p:nvSpPr>
          <p:cNvPr id="3082" name="Rectangle 10"/>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083" name="Rectangle 11"/>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3" name="Rectangle 16"/>
          <p:cNvSpPr>
            <a:spLocks noGrp="1" noChangeArrowheads="1"/>
          </p:cNvSpPr>
          <p:nvPr>
            <p:ph type="dt" sz="quarter" idx="10"/>
          </p:nvPr>
        </p:nvSpPr>
        <p:spPr/>
        <p:txBody>
          <a:bodyPr/>
          <a:lstStyle>
            <a:lvl1pPr>
              <a:spcBef>
                <a:spcPct val="0"/>
              </a:spcBef>
              <a:defRPr/>
            </a:lvl1pPr>
          </a:lstStyle>
          <a:p>
            <a:pPr>
              <a:defRPr/>
            </a:pPr>
            <a:endParaRPr lang="en-US"/>
          </a:p>
        </p:txBody>
      </p:sp>
      <p:sp>
        <p:nvSpPr>
          <p:cNvPr id="14" name="Rectangle 17"/>
          <p:cNvSpPr>
            <a:spLocks noGrp="1" noChangeArrowheads="1"/>
          </p:cNvSpPr>
          <p:nvPr>
            <p:ph type="ftr" sz="quarter" idx="11"/>
          </p:nvPr>
        </p:nvSpPr>
        <p:spPr/>
        <p:txBody>
          <a:bodyPr/>
          <a:lstStyle>
            <a:lvl1pPr>
              <a:spcBef>
                <a:spcPct val="0"/>
              </a:spcBef>
              <a:defRPr/>
            </a:lvl1pPr>
          </a:lstStyle>
          <a:p>
            <a:pPr>
              <a:defRPr/>
            </a:pPr>
            <a:endParaRPr lang="en-US"/>
          </a:p>
        </p:txBody>
      </p:sp>
      <p:sp>
        <p:nvSpPr>
          <p:cNvPr id="15" name="Rectangle 18"/>
          <p:cNvSpPr>
            <a:spLocks noGrp="1" noChangeArrowheads="1"/>
          </p:cNvSpPr>
          <p:nvPr>
            <p:ph type="sldNum" sz="quarter" idx="12"/>
          </p:nvPr>
        </p:nvSpPr>
        <p:spPr/>
        <p:txBody>
          <a:bodyPr/>
          <a:lstStyle>
            <a:lvl1pPr>
              <a:spcBef>
                <a:spcPct val="0"/>
              </a:spcBef>
              <a:defRPr/>
            </a:lvl1pPr>
          </a:lstStyle>
          <a:p>
            <a:fld id="{8260F69D-309B-4D12-BEC4-8745AD817EFA}" type="slidenum">
              <a:rPr lang="en-US" altLang="en-US"/>
              <a:pPr/>
              <a:t>‹#›</a:t>
            </a:fld>
            <a:endParaRPr lang="en-US" altLang="en-US"/>
          </a:p>
        </p:txBody>
      </p:sp>
    </p:spTree>
    <p:extLst>
      <p:ext uri="{BB962C8B-B14F-4D97-AF65-F5344CB8AC3E}">
        <p14:creationId xmlns:p14="http://schemas.microsoft.com/office/powerpoint/2010/main" val="37950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4DBED6D3-2962-42BB-B725-F4D04F64B26B}" type="slidenum">
              <a:rPr lang="en-US" altLang="en-US"/>
              <a:pPr/>
              <a:t>‹#›</a:t>
            </a:fld>
            <a:endParaRPr lang="en-US" altLang="en-US"/>
          </a:p>
        </p:txBody>
      </p:sp>
    </p:spTree>
    <p:extLst>
      <p:ext uri="{BB962C8B-B14F-4D97-AF65-F5344CB8AC3E}">
        <p14:creationId xmlns:p14="http://schemas.microsoft.com/office/powerpoint/2010/main" val="2008112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51FD344C-D925-442B-B737-1C1D00C92783}" type="slidenum">
              <a:rPr lang="en-US" altLang="en-US"/>
              <a:pPr/>
              <a:t>‹#›</a:t>
            </a:fld>
            <a:endParaRPr lang="en-US" altLang="en-US"/>
          </a:p>
        </p:txBody>
      </p:sp>
    </p:spTree>
    <p:extLst>
      <p:ext uri="{BB962C8B-B14F-4D97-AF65-F5344CB8AC3E}">
        <p14:creationId xmlns:p14="http://schemas.microsoft.com/office/powerpoint/2010/main" val="2313098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2AD6DF49-C943-444F-90AC-A3284E5B8F2B}" type="slidenum">
              <a:rPr lang="en-US" altLang="en-US"/>
              <a:pPr/>
              <a:t>‹#›</a:t>
            </a:fld>
            <a:endParaRPr lang="en-US" altLang="en-US"/>
          </a:p>
        </p:txBody>
      </p:sp>
    </p:spTree>
    <p:extLst>
      <p:ext uri="{BB962C8B-B14F-4D97-AF65-F5344CB8AC3E}">
        <p14:creationId xmlns:p14="http://schemas.microsoft.com/office/powerpoint/2010/main" val="2062427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2"/>
          <p:cNvSpPr>
            <a:spLocks noGrp="1" noChangeArrowheads="1"/>
          </p:cNvSpPr>
          <p:nvPr>
            <p:ph type="dt" sz="half" idx="10"/>
          </p:nvPr>
        </p:nvSpPr>
        <p:spPr>
          <a:ln/>
        </p:spPr>
        <p:txBody>
          <a:bodyPr/>
          <a:lstStyle>
            <a:lvl1pPr>
              <a:defRPr/>
            </a:lvl1pPr>
          </a:lstStyle>
          <a:p>
            <a:pPr>
              <a:defRPr/>
            </a:pPr>
            <a:endParaRPr lang="en-US"/>
          </a:p>
        </p:txBody>
      </p:sp>
      <p:sp>
        <p:nvSpPr>
          <p:cNvPr id="7" name="Rectangle 13"/>
          <p:cNvSpPr>
            <a:spLocks noGrp="1" noChangeArrowheads="1"/>
          </p:cNvSpPr>
          <p:nvPr>
            <p:ph type="ftr" sz="quarter" idx="11"/>
          </p:nvPr>
        </p:nvSpPr>
        <p:spPr>
          <a:ln/>
        </p:spPr>
        <p:txBody>
          <a:bodyPr/>
          <a:lstStyle>
            <a:lvl1pPr>
              <a:defRPr/>
            </a:lvl1pPr>
          </a:lstStyle>
          <a:p>
            <a:pPr>
              <a:defRPr/>
            </a:pPr>
            <a:endParaRPr lang="en-US"/>
          </a:p>
        </p:txBody>
      </p:sp>
      <p:sp>
        <p:nvSpPr>
          <p:cNvPr id="8" name="Rectangle 14"/>
          <p:cNvSpPr>
            <a:spLocks noGrp="1" noChangeArrowheads="1"/>
          </p:cNvSpPr>
          <p:nvPr>
            <p:ph type="sldNum" sz="quarter" idx="12"/>
          </p:nvPr>
        </p:nvSpPr>
        <p:spPr>
          <a:ln/>
        </p:spPr>
        <p:txBody>
          <a:bodyPr/>
          <a:lstStyle>
            <a:lvl1pPr>
              <a:defRPr/>
            </a:lvl1pPr>
          </a:lstStyle>
          <a:p>
            <a:fld id="{EF455DF2-D525-4229-9590-CACE85964753}" type="slidenum">
              <a:rPr lang="en-US" altLang="en-US"/>
              <a:pPr/>
              <a:t>‹#›</a:t>
            </a:fld>
            <a:endParaRPr lang="en-US" altLang="en-US"/>
          </a:p>
        </p:txBody>
      </p:sp>
    </p:spTree>
    <p:extLst>
      <p:ext uri="{BB962C8B-B14F-4D97-AF65-F5344CB8AC3E}">
        <p14:creationId xmlns:p14="http://schemas.microsoft.com/office/powerpoint/2010/main" val="1263234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fld id="{64F833F3-B0E5-4671-B422-60E06DCB324F}" type="slidenum">
              <a:rPr lang="en-US" altLang="en-US"/>
              <a:pPr/>
              <a:t>‹#›</a:t>
            </a:fld>
            <a:endParaRPr lang="en-US" altLang="en-US"/>
          </a:p>
        </p:txBody>
      </p:sp>
    </p:spTree>
    <p:extLst>
      <p:ext uri="{BB962C8B-B14F-4D97-AF65-F5344CB8AC3E}">
        <p14:creationId xmlns:p14="http://schemas.microsoft.com/office/powerpoint/2010/main" val="2509308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D5EBCA9C-1046-48A0-A02A-6DB9478051DC}" type="slidenum">
              <a:rPr lang="en-US" altLang="en-US"/>
              <a:pPr/>
              <a:t>‹#›</a:t>
            </a:fld>
            <a:endParaRPr lang="en-US" altLang="en-US"/>
          </a:p>
        </p:txBody>
      </p:sp>
    </p:spTree>
    <p:extLst>
      <p:ext uri="{BB962C8B-B14F-4D97-AF65-F5344CB8AC3E}">
        <p14:creationId xmlns:p14="http://schemas.microsoft.com/office/powerpoint/2010/main" val="353478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pPr>
              <a:defRPr/>
            </a:pPr>
            <a:endParaRPr lang="en-US"/>
          </a:p>
        </p:txBody>
      </p:sp>
      <p:sp>
        <p:nvSpPr>
          <p:cNvPr id="5" name="Rectangle 13"/>
          <p:cNvSpPr>
            <a:spLocks noGrp="1" noChangeArrowheads="1"/>
          </p:cNvSpPr>
          <p:nvPr>
            <p:ph type="ftr" sz="quarter" idx="11"/>
          </p:nvPr>
        </p:nvSpPr>
        <p:spPr>
          <a:ln/>
        </p:spPr>
        <p:txBody>
          <a:bodyPr/>
          <a:lstStyle>
            <a:lvl1pPr>
              <a:defRPr/>
            </a:lvl1pPr>
          </a:lstStyle>
          <a:p>
            <a:pPr>
              <a:defRPr/>
            </a:pPr>
            <a:endParaRPr lang="en-US"/>
          </a:p>
        </p:txBody>
      </p:sp>
      <p:sp>
        <p:nvSpPr>
          <p:cNvPr id="6" name="Rectangle 14"/>
          <p:cNvSpPr>
            <a:spLocks noGrp="1" noChangeArrowheads="1"/>
          </p:cNvSpPr>
          <p:nvPr>
            <p:ph type="sldNum" sz="quarter" idx="12"/>
          </p:nvPr>
        </p:nvSpPr>
        <p:spPr>
          <a:ln/>
        </p:spPr>
        <p:txBody>
          <a:bodyPr/>
          <a:lstStyle>
            <a:lvl1pPr>
              <a:defRPr/>
            </a:lvl1pPr>
          </a:lstStyle>
          <a:p>
            <a:fld id="{60A80D01-D77B-4114-88BB-F362CFDD4FCC}" type="slidenum">
              <a:rPr lang="en-US" altLang="en-US"/>
              <a:pPr/>
              <a:t>‹#›</a:t>
            </a:fld>
            <a:endParaRPr lang="en-US" altLang="en-US"/>
          </a:p>
        </p:txBody>
      </p:sp>
    </p:spTree>
    <p:extLst>
      <p:ext uri="{BB962C8B-B14F-4D97-AF65-F5344CB8AC3E}">
        <p14:creationId xmlns:p14="http://schemas.microsoft.com/office/powerpoint/2010/main" val="360501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7FDEFF2A-EA87-43EB-81DE-54489C0877AD}" type="slidenum">
              <a:rPr lang="en-US" altLang="en-US"/>
              <a:pPr/>
              <a:t>‹#›</a:t>
            </a:fld>
            <a:endParaRPr lang="en-US" altLang="en-US"/>
          </a:p>
        </p:txBody>
      </p:sp>
    </p:spTree>
    <p:extLst>
      <p:ext uri="{BB962C8B-B14F-4D97-AF65-F5344CB8AC3E}">
        <p14:creationId xmlns:p14="http://schemas.microsoft.com/office/powerpoint/2010/main" val="346829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pPr>
              <a:defRPr/>
            </a:pPr>
            <a:endParaRPr lang="en-US"/>
          </a:p>
        </p:txBody>
      </p:sp>
      <p:sp>
        <p:nvSpPr>
          <p:cNvPr id="8" name="Rectangle 13"/>
          <p:cNvSpPr>
            <a:spLocks noGrp="1" noChangeArrowheads="1"/>
          </p:cNvSpPr>
          <p:nvPr>
            <p:ph type="ftr" sz="quarter" idx="11"/>
          </p:nvPr>
        </p:nvSpPr>
        <p:spPr>
          <a:ln/>
        </p:spPr>
        <p:txBody>
          <a:bodyPr/>
          <a:lstStyle>
            <a:lvl1pPr>
              <a:defRPr/>
            </a:lvl1pPr>
          </a:lstStyle>
          <a:p>
            <a:pPr>
              <a:defRPr/>
            </a:pPr>
            <a:endParaRPr lang="en-US"/>
          </a:p>
        </p:txBody>
      </p:sp>
      <p:sp>
        <p:nvSpPr>
          <p:cNvPr id="9" name="Rectangle 14"/>
          <p:cNvSpPr>
            <a:spLocks noGrp="1" noChangeArrowheads="1"/>
          </p:cNvSpPr>
          <p:nvPr>
            <p:ph type="sldNum" sz="quarter" idx="12"/>
          </p:nvPr>
        </p:nvSpPr>
        <p:spPr>
          <a:ln/>
        </p:spPr>
        <p:txBody>
          <a:bodyPr/>
          <a:lstStyle>
            <a:lvl1pPr>
              <a:defRPr/>
            </a:lvl1pPr>
          </a:lstStyle>
          <a:p>
            <a:fld id="{59ED791A-08BE-4F51-B4C9-84DDB9102151}" type="slidenum">
              <a:rPr lang="en-US" altLang="en-US"/>
              <a:pPr/>
              <a:t>‹#›</a:t>
            </a:fld>
            <a:endParaRPr lang="en-US" altLang="en-US"/>
          </a:p>
        </p:txBody>
      </p:sp>
    </p:spTree>
    <p:extLst>
      <p:ext uri="{BB962C8B-B14F-4D97-AF65-F5344CB8AC3E}">
        <p14:creationId xmlns:p14="http://schemas.microsoft.com/office/powerpoint/2010/main" val="4194968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pPr>
              <a:defRPr/>
            </a:pPr>
            <a:endParaRPr lang="en-US"/>
          </a:p>
        </p:txBody>
      </p:sp>
      <p:sp>
        <p:nvSpPr>
          <p:cNvPr id="4" name="Rectangle 13"/>
          <p:cNvSpPr>
            <a:spLocks noGrp="1" noChangeArrowheads="1"/>
          </p:cNvSpPr>
          <p:nvPr>
            <p:ph type="ftr" sz="quarter" idx="11"/>
          </p:nvPr>
        </p:nvSpPr>
        <p:spPr>
          <a:ln/>
        </p:spPr>
        <p:txBody>
          <a:bodyPr/>
          <a:lstStyle>
            <a:lvl1pPr>
              <a:defRPr/>
            </a:lvl1pPr>
          </a:lstStyle>
          <a:p>
            <a:pPr>
              <a:defRPr/>
            </a:pPr>
            <a:endParaRPr lang="en-US"/>
          </a:p>
        </p:txBody>
      </p:sp>
      <p:sp>
        <p:nvSpPr>
          <p:cNvPr id="5" name="Rectangle 14"/>
          <p:cNvSpPr>
            <a:spLocks noGrp="1" noChangeArrowheads="1"/>
          </p:cNvSpPr>
          <p:nvPr>
            <p:ph type="sldNum" sz="quarter" idx="12"/>
          </p:nvPr>
        </p:nvSpPr>
        <p:spPr>
          <a:ln/>
        </p:spPr>
        <p:txBody>
          <a:bodyPr/>
          <a:lstStyle>
            <a:lvl1pPr>
              <a:defRPr/>
            </a:lvl1pPr>
          </a:lstStyle>
          <a:p>
            <a:fld id="{ACD7901B-BF31-4265-A9EA-6B29EAA97C7E}" type="slidenum">
              <a:rPr lang="en-US" altLang="en-US"/>
              <a:pPr/>
              <a:t>‹#›</a:t>
            </a:fld>
            <a:endParaRPr lang="en-US" altLang="en-US"/>
          </a:p>
        </p:txBody>
      </p:sp>
    </p:spTree>
    <p:extLst>
      <p:ext uri="{BB962C8B-B14F-4D97-AF65-F5344CB8AC3E}">
        <p14:creationId xmlns:p14="http://schemas.microsoft.com/office/powerpoint/2010/main" val="3786566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en-US"/>
          </a:p>
        </p:txBody>
      </p:sp>
      <p:sp>
        <p:nvSpPr>
          <p:cNvPr id="3" name="Rectangle 13"/>
          <p:cNvSpPr>
            <a:spLocks noGrp="1" noChangeArrowheads="1"/>
          </p:cNvSpPr>
          <p:nvPr>
            <p:ph type="ftr" sz="quarter" idx="11"/>
          </p:nvPr>
        </p:nvSpPr>
        <p:spPr>
          <a:ln/>
        </p:spPr>
        <p:txBody>
          <a:bodyPr/>
          <a:lstStyle>
            <a:lvl1pPr>
              <a:defRPr/>
            </a:lvl1pPr>
          </a:lstStyle>
          <a:p>
            <a:pPr>
              <a:defRPr/>
            </a:pPr>
            <a:endParaRPr lang="en-US"/>
          </a:p>
        </p:txBody>
      </p:sp>
      <p:sp>
        <p:nvSpPr>
          <p:cNvPr id="4" name="Rectangle 14"/>
          <p:cNvSpPr>
            <a:spLocks noGrp="1" noChangeArrowheads="1"/>
          </p:cNvSpPr>
          <p:nvPr>
            <p:ph type="sldNum" sz="quarter" idx="12"/>
          </p:nvPr>
        </p:nvSpPr>
        <p:spPr>
          <a:ln/>
        </p:spPr>
        <p:txBody>
          <a:bodyPr/>
          <a:lstStyle>
            <a:lvl1pPr>
              <a:defRPr/>
            </a:lvl1pPr>
          </a:lstStyle>
          <a:p>
            <a:fld id="{30DD5544-7A2D-4969-8491-C3EB3824F825}" type="slidenum">
              <a:rPr lang="en-US" altLang="en-US"/>
              <a:pPr/>
              <a:t>‹#›</a:t>
            </a:fld>
            <a:endParaRPr lang="en-US" altLang="en-US"/>
          </a:p>
        </p:txBody>
      </p:sp>
    </p:spTree>
    <p:extLst>
      <p:ext uri="{BB962C8B-B14F-4D97-AF65-F5344CB8AC3E}">
        <p14:creationId xmlns:p14="http://schemas.microsoft.com/office/powerpoint/2010/main" val="241307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99BD8722-4E57-4121-A51A-3D79DF7702BB}" type="slidenum">
              <a:rPr lang="en-US" altLang="en-US"/>
              <a:pPr/>
              <a:t>‹#›</a:t>
            </a:fld>
            <a:endParaRPr lang="en-US" altLang="en-US"/>
          </a:p>
        </p:txBody>
      </p:sp>
    </p:spTree>
    <p:extLst>
      <p:ext uri="{BB962C8B-B14F-4D97-AF65-F5344CB8AC3E}">
        <p14:creationId xmlns:p14="http://schemas.microsoft.com/office/powerpoint/2010/main" val="4057974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pPr>
              <a:defRPr/>
            </a:pPr>
            <a:endParaRPr lang="en-US"/>
          </a:p>
        </p:txBody>
      </p:sp>
      <p:sp>
        <p:nvSpPr>
          <p:cNvPr id="6" name="Rectangle 13"/>
          <p:cNvSpPr>
            <a:spLocks noGrp="1" noChangeArrowheads="1"/>
          </p:cNvSpPr>
          <p:nvPr>
            <p:ph type="ftr" sz="quarter" idx="11"/>
          </p:nvPr>
        </p:nvSpPr>
        <p:spPr>
          <a:ln/>
        </p:spPr>
        <p:txBody>
          <a:bodyPr/>
          <a:lstStyle>
            <a:lvl1pPr>
              <a:defRPr/>
            </a:lvl1pPr>
          </a:lstStyle>
          <a:p>
            <a:pPr>
              <a:defRPr/>
            </a:pPr>
            <a:endParaRPr lang="en-US"/>
          </a:p>
        </p:txBody>
      </p:sp>
      <p:sp>
        <p:nvSpPr>
          <p:cNvPr id="7" name="Rectangle 14"/>
          <p:cNvSpPr>
            <a:spLocks noGrp="1" noChangeArrowheads="1"/>
          </p:cNvSpPr>
          <p:nvPr>
            <p:ph type="sldNum" sz="quarter" idx="12"/>
          </p:nvPr>
        </p:nvSpPr>
        <p:spPr>
          <a:ln/>
        </p:spPr>
        <p:txBody>
          <a:bodyPr/>
          <a:lstStyle>
            <a:lvl1pPr>
              <a:defRPr/>
            </a:lvl1pPr>
          </a:lstStyle>
          <a:p>
            <a:fld id="{082DFAD7-CA65-4D8B-8295-6EF2148F4F0A}" type="slidenum">
              <a:rPr lang="en-US" altLang="en-US"/>
              <a:pPr/>
              <a:t>‹#›</a:t>
            </a:fld>
            <a:endParaRPr lang="en-US" altLang="en-US"/>
          </a:p>
        </p:txBody>
      </p:sp>
    </p:spTree>
    <p:extLst>
      <p:ext uri="{BB962C8B-B14F-4D97-AF65-F5344CB8AC3E}">
        <p14:creationId xmlns:p14="http://schemas.microsoft.com/office/powerpoint/2010/main" val="2069787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50000">
              <a:schemeClr val="bg1"/>
            </a:gs>
            <a:gs pos="100000">
              <a:schemeClr val="bg2"/>
            </a:gs>
          </a:gsLst>
          <a:lin ang="0" scaled="1"/>
        </a:gradFill>
        <a:effectLst/>
      </p:bgPr>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0" y="0"/>
            <a:ext cx="9144000" cy="6918325"/>
            <a:chOff x="0" y="0"/>
            <a:chExt cx="5760" cy="4358"/>
          </a:xfrm>
        </p:grpSpPr>
        <p:sp>
          <p:nvSpPr>
            <p:cNvPr id="2" name="Rectangle 2"/>
            <p:cNvSpPr>
              <a:spLocks noChangeArrowheads="1"/>
            </p:cNvSpPr>
            <p:nvPr/>
          </p:nvSpPr>
          <p:spPr bwMode="invGray">
            <a:xfrm>
              <a:off x="5533" y="280"/>
              <a:ext cx="227" cy="1986"/>
            </a:xfrm>
            <a:prstGeom prst="rect">
              <a:avLst/>
            </a:prstGeom>
            <a:gradFill rotWithShape="0">
              <a:gsLst>
                <a:gs pos="0">
                  <a:schemeClr val="bg2"/>
                </a:gs>
                <a:gs pos="50000">
                  <a:schemeClr val="hlink"/>
                </a:gs>
                <a:gs pos="100000">
                  <a:schemeClr val="bg2"/>
                </a:gs>
              </a:gsLst>
              <a:lin ang="0" scaled="1"/>
            </a:gradFill>
            <a:ln w="9525">
              <a:noFill/>
              <a:miter lim="800000"/>
              <a:headEnd/>
              <a:tailEnd/>
            </a:ln>
          </p:spPr>
          <p:txBody>
            <a:bodyPr wrap="none" anchor="ctr"/>
            <a:lstStyle/>
            <a:p>
              <a:pPr algn="ctr" eaLnBrk="1" hangingPunct="1">
                <a:defRPr/>
              </a:pPr>
              <a:endParaRPr lang="en-US"/>
            </a:p>
          </p:txBody>
        </p:sp>
        <p:sp>
          <p:nvSpPr>
            <p:cNvPr id="3" name="Freeform 3"/>
            <p:cNvSpPr>
              <a:spLocks/>
            </p:cNvSpPr>
            <p:nvPr/>
          </p:nvSpPr>
          <p:spPr bwMode="invGray">
            <a:xfrm>
              <a:off x="0" y="0"/>
              <a:ext cx="5760" cy="1344"/>
            </a:xfrm>
            <a:custGeom>
              <a:avLst/>
              <a:gdLst/>
              <a:ahLst/>
              <a:cxnLst>
                <a:cxn ang="0">
                  <a:pos x="0" y="0"/>
                </a:cxn>
                <a:cxn ang="0">
                  <a:pos x="5760" y="0"/>
                </a:cxn>
                <a:cxn ang="0">
                  <a:pos x="5760" y="720"/>
                </a:cxn>
                <a:cxn ang="0">
                  <a:pos x="3600" y="624"/>
                </a:cxn>
                <a:cxn ang="0">
                  <a:pos x="0" y="1000"/>
                </a:cxn>
                <a:cxn ang="0">
                  <a:pos x="0" y="0"/>
                </a:cxn>
              </a:cxnLst>
              <a:rect l="0" t="0" r="r" b="b"/>
              <a:pathLst>
                <a:path w="5760" h="1104">
                  <a:moveTo>
                    <a:pt x="0" y="0"/>
                  </a:moveTo>
                  <a:lnTo>
                    <a:pt x="5760" y="0"/>
                  </a:lnTo>
                  <a:lnTo>
                    <a:pt x="5760" y="720"/>
                  </a:lnTo>
                  <a:cubicBezTo>
                    <a:pt x="5400" y="824"/>
                    <a:pt x="4560" y="577"/>
                    <a:pt x="3600" y="624"/>
                  </a:cubicBezTo>
                  <a:cubicBezTo>
                    <a:pt x="2640" y="671"/>
                    <a:pt x="600" y="1104"/>
                    <a:pt x="0" y="1000"/>
                  </a:cubicBezTo>
                  <a:lnTo>
                    <a:pt x="0" y="0"/>
                  </a:lnTo>
                  <a:close/>
                </a:path>
              </a:pathLst>
            </a:custGeom>
            <a:gradFill rotWithShape="0">
              <a:gsLst>
                <a:gs pos="0">
                  <a:schemeClr val="bg2"/>
                </a:gs>
                <a:gs pos="50000">
                  <a:schemeClr val="bg1"/>
                </a:gs>
                <a:gs pos="100000">
                  <a:schemeClr val="bg2"/>
                </a:gs>
              </a:gsLst>
              <a:lin ang="0" scaled="1"/>
            </a:gradFill>
            <a:ln w="9525">
              <a:noFill/>
              <a:round/>
              <a:headEnd/>
              <a:tailEnd/>
            </a:ln>
          </p:spPr>
          <p:txBody>
            <a:bodyPr wrap="none" anchor="ctr"/>
            <a:lstStyle/>
            <a:p>
              <a:pPr algn="ctr" eaLnBrk="1" hangingPunct="1">
                <a:defRPr/>
              </a:pPr>
              <a:endParaRPr lang="en-US"/>
            </a:p>
          </p:txBody>
        </p:sp>
        <p:sp>
          <p:nvSpPr>
            <p:cNvPr id="2052" name="Freeform 4"/>
            <p:cNvSpPr>
              <a:spLocks/>
            </p:cNvSpPr>
            <p:nvPr/>
          </p:nvSpPr>
          <p:spPr bwMode="invGray">
            <a:xfrm>
              <a:off x="0" y="733"/>
              <a:ext cx="5760" cy="3587"/>
            </a:xfrm>
            <a:custGeom>
              <a:avLst/>
              <a:gdLst/>
              <a:ahLst/>
              <a:cxnLst>
                <a:cxn ang="0">
                  <a:pos x="0" y="582"/>
                </a:cxn>
                <a:cxn ang="0">
                  <a:pos x="2640" y="267"/>
                </a:cxn>
                <a:cxn ang="0">
                  <a:pos x="3373" y="160"/>
                </a:cxn>
                <a:cxn ang="0">
                  <a:pos x="5760" y="358"/>
                </a:cxn>
                <a:cxn ang="0">
                  <a:pos x="5760" y="3587"/>
                </a:cxn>
                <a:cxn ang="0">
                  <a:pos x="0" y="3587"/>
                </a:cxn>
                <a:cxn ang="0">
                  <a:pos x="0" y="582"/>
                </a:cxn>
              </a:cxnLst>
              <a:rect l="0" t="0" r="r" b="b"/>
              <a:pathLst>
                <a:path w="5760" h="3587">
                  <a:moveTo>
                    <a:pt x="0" y="582"/>
                  </a:moveTo>
                  <a:cubicBezTo>
                    <a:pt x="1027" y="680"/>
                    <a:pt x="1960" y="387"/>
                    <a:pt x="2640" y="267"/>
                  </a:cubicBezTo>
                  <a:cubicBezTo>
                    <a:pt x="2640" y="267"/>
                    <a:pt x="3268" y="180"/>
                    <a:pt x="3373" y="160"/>
                  </a:cubicBezTo>
                  <a:cubicBezTo>
                    <a:pt x="4120" y="0"/>
                    <a:pt x="5280" y="358"/>
                    <a:pt x="5760" y="358"/>
                  </a:cubicBezTo>
                  <a:lnTo>
                    <a:pt x="5760" y="3587"/>
                  </a:lnTo>
                  <a:lnTo>
                    <a:pt x="0" y="3587"/>
                  </a:lnTo>
                  <a:cubicBezTo>
                    <a:pt x="0" y="3587"/>
                    <a:pt x="0" y="582"/>
                    <a:pt x="0" y="582"/>
                  </a:cubicBezTo>
                  <a:close/>
                </a:path>
              </a:pathLst>
            </a:custGeom>
            <a:gradFill rotWithShape="0">
              <a:gsLst>
                <a:gs pos="0">
                  <a:schemeClr val="bg2"/>
                </a:gs>
                <a:gs pos="50000">
                  <a:schemeClr val="bg1"/>
                </a:gs>
                <a:gs pos="100000">
                  <a:schemeClr val="bg2"/>
                </a:gs>
              </a:gsLst>
              <a:lin ang="0" scaled="1"/>
            </a:gradFill>
            <a:ln w="9525" cap="flat">
              <a:noFill/>
              <a:prstDash val="solid"/>
              <a:round/>
              <a:headEnd type="none" w="med" len="med"/>
              <a:tailEnd type="none" w="med" len="med"/>
            </a:ln>
            <a:effectLst/>
          </p:spPr>
          <p:txBody>
            <a:bodyPr wrap="none" anchor="ctr"/>
            <a:lstStyle/>
            <a:p>
              <a:pPr algn="ctr" eaLnBrk="1" hangingPunct="1">
                <a:defRPr/>
              </a:pPr>
              <a:endParaRPr lang="en-US"/>
            </a:p>
          </p:txBody>
        </p:sp>
        <p:sp>
          <p:nvSpPr>
            <p:cNvPr id="2053" name="Freeform 5"/>
            <p:cNvSpPr>
              <a:spLocks/>
            </p:cNvSpPr>
            <p:nvPr/>
          </p:nvSpPr>
          <p:spPr bwMode="invGray">
            <a:xfrm>
              <a:off x="0" y="184"/>
              <a:ext cx="5760" cy="538"/>
            </a:xfrm>
            <a:custGeom>
              <a:avLst/>
              <a:gdLst/>
              <a:ahLst/>
              <a:cxnLst>
                <a:cxn ang="0">
                  <a:pos x="0" y="163"/>
                </a:cxn>
                <a:cxn ang="0">
                  <a:pos x="0" y="403"/>
                </a:cxn>
                <a:cxn ang="0">
                  <a:pos x="1773" y="443"/>
                </a:cxn>
                <a:cxn ang="0">
                  <a:pos x="4573" y="176"/>
                </a:cxn>
                <a:cxn ang="0">
                  <a:pos x="5760" y="536"/>
                </a:cxn>
                <a:cxn ang="0">
                  <a:pos x="5760" y="163"/>
                </a:cxn>
                <a:cxn ang="0">
                  <a:pos x="4560" y="29"/>
                </a:cxn>
                <a:cxn ang="0">
                  <a:pos x="1987" y="336"/>
                </a:cxn>
                <a:cxn ang="0">
                  <a:pos x="0" y="163"/>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w="9525">
              <a:noFill/>
              <a:round/>
              <a:headEnd/>
              <a:tailEnd/>
            </a:ln>
          </p:spPr>
          <p:txBody>
            <a:bodyPr wrap="none" anchor="ctr"/>
            <a:lstStyle/>
            <a:p>
              <a:pPr algn="ctr" eaLnBrk="1" hangingPunct="1">
                <a:defRPr/>
              </a:pPr>
              <a:endParaRPr lang="en-US"/>
            </a:p>
          </p:txBody>
        </p:sp>
        <p:sp>
          <p:nvSpPr>
            <p:cNvPr id="2054" name="Freeform 6"/>
            <p:cNvSpPr>
              <a:spLocks/>
            </p:cNvSpPr>
            <p:nvPr/>
          </p:nvSpPr>
          <p:spPr bwMode="invGray">
            <a:xfrm>
              <a:off x="0" y="1515"/>
              <a:ext cx="5760" cy="674"/>
            </a:xfrm>
            <a:custGeom>
              <a:avLst/>
              <a:gdLst/>
              <a:ahLst/>
              <a:cxnLst>
                <a:cxn ang="0">
                  <a:pos x="0" y="246"/>
                </a:cxn>
                <a:cxn ang="0">
                  <a:pos x="0" y="406"/>
                </a:cxn>
                <a:cxn ang="0">
                  <a:pos x="1280" y="645"/>
                </a:cxn>
                <a:cxn ang="0">
                  <a:pos x="1627" y="580"/>
                </a:cxn>
                <a:cxn ang="0">
                  <a:pos x="4493" y="113"/>
                </a:cxn>
                <a:cxn ang="0">
                  <a:pos x="5760" y="606"/>
                </a:cxn>
                <a:cxn ang="0">
                  <a:pos x="5760" y="233"/>
                </a:cxn>
                <a:cxn ang="0">
                  <a:pos x="4040" y="33"/>
                </a:cxn>
                <a:cxn ang="0">
                  <a:pos x="1093" y="433"/>
                </a:cxn>
                <a:cxn ang="0">
                  <a:pos x="0" y="246"/>
                </a:cxn>
              </a:cxnLst>
              <a:rect l="0" t="0" r="r" b="b"/>
              <a:pathLst>
                <a:path w="5760" h="674">
                  <a:moveTo>
                    <a:pt x="0" y="246"/>
                  </a:moveTo>
                  <a:lnTo>
                    <a:pt x="0" y="406"/>
                  </a:lnTo>
                  <a:cubicBezTo>
                    <a:pt x="213" y="463"/>
                    <a:pt x="1009" y="616"/>
                    <a:pt x="1280" y="645"/>
                  </a:cubicBezTo>
                  <a:cubicBezTo>
                    <a:pt x="1551" y="674"/>
                    <a:pt x="1092" y="669"/>
                    <a:pt x="1627" y="580"/>
                  </a:cubicBezTo>
                  <a:cubicBezTo>
                    <a:pt x="2162" y="491"/>
                    <a:pt x="3804" y="109"/>
                    <a:pt x="4493" y="113"/>
                  </a:cubicBezTo>
                  <a:cubicBezTo>
                    <a:pt x="5182" y="117"/>
                    <a:pt x="5549" y="586"/>
                    <a:pt x="5760" y="606"/>
                  </a:cubicBezTo>
                  <a:lnTo>
                    <a:pt x="5760" y="233"/>
                  </a:lnTo>
                  <a:cubicBezTo>
                    <a:pt x="5471" y="158"/>
                    <a:pt x="4818" y="0"/>
                    <a:pt x="4040" y="33"/>
                  </a:cubicBezTo>
                  <a:cubicBezTo>
                    <a:pt x="3262" y="66"/>
                    <a:pt x="1766" y="398"/>
                    <a:pt x="1093" y="433"/>
                  </a:cubicBezTo>
                  <a:cubicBezTo>
                    <a:pt x="420" y="468"/>
                    <a:pt x="228" y="285"/>
                    <a:pt x="0" y="246"/>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lgn="ctr" eaLnBrk="1" hangingPunct="1">
                <a:defRPr/>
              </a:pPr>
              <a:endParaRPr lang="en-US"/>
            </a:p>
          </p:txBody>
        </p:sp>
        <p:sp>
          <p:nvSpPr>
            <p:cNvPr id="4" name="Freeform 7"/>
            <p:cNvSpPr>
              <a:spLocks/>
            </p:cNvSpPr>
            <p:nvPr/>
          </p:nvSpPr>
          <p:spPr bwMode="invGray">
            <a:xfrm>
              <a:off x="1560" y="959"/>
              <a:ext cx="4200" cy="3361"/>
            </a:xfrm>
            <a:custGeom>
              <a:avLst/>
              <a:gdLst/>
              <a:ahLst/>
              <a:cxnLst>
                <a:cxn ang="0">
                  <a:pos x="0" y="3361"/>
                </a:cxn>
                <a:cxn ang="0">
                  <a:pos x="1054" y="295"/>
                </a:cxn>
                <a:cxn ang="0">
                  <a:pos x="4200" y="1588"/>
                </a:cxn>
                <a:cxn ang="0">
                  <a:pos x="4200" y="2028"/>
                </a:cxn>
                <a:cxn ang="0">
                  <a:pos x="1200" y="442"/>
                </a:cxn>
                <a:cxn ang="0">
                  <a:pos x="347" y="3361"/>
                </a:cxn>
                <a:cxn ang="0">
                  <a:pos x="0" y="3361"/>
                </a:cxn>
              </a:cxnLst>
              <a:rect l="0" t="0" r="r" b="b"/>
              <a:pathLst>
                <a:path w="4200" h="3361">
                  <a:moveTo>
                    <a:pt x="0" y="3361"/>
                  </a:moveTo>
                  <a:cubicBezTo>
                    <a:pt x="118" y="2850"/>
                    <a:pt x="354" y="590"/>
                    <a:pt x="1054" y="295"/>
                  </a:cubicBezTo>
                  <a:cubicBezTo>
                    <a:pt x="1754" y="0"/>
                    <a:pt x="3676" y="1299"/>
                    <a:pt x="4200" y="1588"/>
                  </a:cubicBezTo>
                  <a:lnTo>
                    <a:pt x="4200" y="2028"/>
                  </a:lnTo>
                  <a:cubicBezTo>
                    <a:pt x="3700" y="1837"/>
                    <a:pt x="1842" y="220"/>
                    <a:pt x="1200" y="442"/>
                  </a:cubicBezTo>
                  <a:cubicBezTo>
                    <a:pt x="558" y="664"/>
                    <a:pt x="547" y="2875"/>
                    <a:pt x="347" y="3361"/>
                  </a:cubicBezTo>
                  <a:lnTo>
                    <a:pt x="0" y="3361"/>
                  </a:lnTo>
                  <a:close/>
                </a:path>
              </a:pathLst>
            </a:custGeom>
            <a:gradFill rotWithShape="0">
              <a:gsLst>
                <a:gs pos="0">
                  <a:schemeClr val="accent2"/>
                </a:gs>
                <a:gs pos="50000">
                  <a:schemeClr val="bg1"/>
                </a:gs>
                <a:gs pos="100000">
                  <a:schemeClr val="accent2"/>
                </a:gs>
              </a:gsLst>
              <a:lin ang="5400000" scaled="1"/>
            </a:gradFill>
            <a:ln w="9525">
              <a:noFill/>
              <a:round/>
              <a:headEnd/>
              <a:tailEnd/>
            </a:ln>
          </p:spPr>
          <p:txBody>
            <a:bodyPr wrap="none" anchor="ctr"/>
            <a:lstStyle/>
            <a:p>
              <a:pPr algn="ctr" eaLnBrk="1" hangingPunct="1">
                <a:defRPr/>
              </a:pPr>
              <a:endParaRPr lang="en-US"/>
            </a:p>
          </p:txBody>
        </p:sp>
        <p:sp>
          <p:nvSpPr>
            <p:cNvPr id="2056" name="Freeform 8"/>
            <p:cNvSpPr>
              <a:spLocks/>
            </p:cNvSpPr>
            <p:nvPr/>
          </p:nvSpPr>
          <p:spPr bwMode="invGray">
            <a:xfrm>
              <a:off x="0" y="2169"/>
              <a:ext cx="5760" cy="1925"/>
            </a:xfrm>
            <a:custGeom>
              <a:avLst/>
              <a:gdLst/>
              <a:ahLst/>
              <a:cxnLst>
                <a:cxn ang="0">
                  <a:pos x="0" y="804"/>
                </a:cxn>
                <a:cxn ang="0">
                  <a:pos x="0" y="991"/>
                </a:cxn>
                <a:cxn ang="0">
                  <a:pos x="1547" y="1818"/>
                </a:cxn>
                <a:cxn ang="0">
                  <a:pos x="3253" y="351"/>
                </a:cxn>
                <a:cxn ang="0">
                  <a:pos x="5760" y="1537"/>
                </a:cxn>
                <a:cxn ang="0">
                  <a:pos x="5760" y="1151"/>
                </a:cxn>
                <a:cxn ang="0">
                  <a:pos x="3240" y="84"/>
                </a:cxn>
                <a:cxn ang="0">
                  <a:pos x="1573" y="1671"/>
                </a:cxn>
                <a:cxn ang="0">
                  <a:pos x="0" y="804"/>
                </a:cxn>
              </a:cxnLst>
              <a:rect l="0" t="0" r="r" b="b"/>
              <a:pathLst>
                <a:path w="5760" h="1925">
                  <a:moveTo>
                    <a:pt x="0" y="804"/>
                  </a:moveTo>
                  <a:lnTo>
                    <a:pt x="0" y="991"/>
                  </a:lnTo>
                  <a:cubicBezTo>
                    <a:pt x="258" y="1160"/>
                    <a:pt x="1005" y="1925"/>
                    <a:pt x="1547" y="1818"/>
                  </a:cubicBezTo>
                  <a:cubicBezTo>
                    <a:pt x="2089" y="1711"/>
                    <a:pt x="2551" y="398"/>
                    <a:pt x="3253" y="351"/>
                  </a:cubicBezTo>
                  <a:cubicBezTo>
                    <a:pt x="3955" y="304"/>
                    <a:pt x="5342" y="1404"/>
                    <a:pt x="5760" y="1537"/>
                  </a:cubicBezTo>
                  <a:lnTo>
                    <a:pt x="5760" y="1151"/>
                  </a:lnTo>
                  <a:cubicBezTo>
                    <a:pt x="5405" y="1124"/>
                    <a:pt x="3982" y="0"/>
                    <a:pt x="3240" y="84"/>
                  </a:cubicBezTo>
                  <a:cubicBezTo>
                    <a:pt x="2542" y="171"/>
                    <a:pt x="2113" y="1551"/>
                    <a:pt x="1573" y="1671"/>
                  </a:cubicBezTo>
                  <a:cubicBezTo>
                    <a:pt x="1033" y="1791"/>
                    <a:pt x="262" y="826"/>
                    <a:pt x="0" y="804"/>
                  </a:cubicBezTo>
                  <a:close/>
                </a:path>
              </a:pathLst>
            </a:custGeom>
            <a:gradFill rotWithShape="0">
              <a:gsLst>
                <a:gs pos="0">
                  <a:schemeClr val="bg1"/>
                </a:gs>
                <a:gs pos="50000">
                  <a:schemeClr val="accent2"/>
                </a:gs>
                <a:gs pos="100000">
                  <a:schemeClr val="bg1"/>
                </a:gs>
              </a:gsLst>
              <a:lin ang="0" scaled="1"/>
            </a:gradFill>
            <a:ln w="9525" cap="flat">
              <a:noFill/>
              <a:prstDash val="solid"/>
              <a:round/>
              <a:headEnd type="none" w="med" len="med"/>
              <a:tailEnd type="none" w="med" len="med"/>
            </a:ln>
            <a:effectLst/>
          </p:spPr>
          <p:txBody>
            <a:bodyPr wrap="none" anchor="ctr"/>
            <a:lstStyle/>
            <a:p>
              <a:pPr algn="ctr" eaLnBrk="1" hangingPunct="1">
                <a:defRPr/>
              </a:pPr>
              <a:endParaRPr lang="en-US"/>
            </a:p>
          </p:txBody>
        </p:sp>
        <p:sp>
          <p:nvSpPr>
            <p:cNvPr id="2057" name="Freeform 9"/>
            <p:cNvSpPr>
              <a:spLocks/>
            </p:cNvSpPr>
            <p:nvPr/>
          </p:nvSpPr>
          <p:spPr bwMode="invGray">
            <a:xfrm>
              <a:off x="0" y="2238"/>
              <a:ext cx="3929" cy="2120"/>
            </a:xfrm>
            <a:custGeom>
              <a:avLst/>
              <a:gdLst/>
              <a:ahLst/>
              <a:cxnLst>
                <a:cxn ang="0">
                  <a:pos x="0" y="415"/>
                </a:cxn>
                <a:cxn ang="0">
                  <a:pos x="0" y="508"/>
                </a:cxn>
                <a:cxn ang="0">
                  <a:pos x="1933" y="229"/>
                </a:cxn>
                <a:cxn ang="0">
                  <a:pos x="3920" y="1055"/>
                </a:cxn>
                <a:cxn ang="0">
                  <a:pos x="3587" y="2082"/>
                </a:cxn>
                <a:cxn ang="0">
                  <a:pos x="3947" y="829"/>
                </a:cxn>
                <a:cxn ang="0">
                  <a:pos x="2253" y="69"/>
                </a:cxn>
                <a:cxn ang="0">
                  <a:pos x="0" y="415"/>
                </a:cxn>
              </a:cxnLst>
              <a:rect l="0" t="0" r="r" b="b"/>
              <a:pathLst>
                <a:path w="4196" h="2120">
                  <a:moveTo>
                    <a:pt x="0" y="415"/>
                  </a:moveTo>
                  <a:lnTo>
                    <a:pt x="0" y="508"/>
                  </a:lnTo>
                  <a:cubicBezTo>
                    <a:pt x="160" y="577"/>
                    <a:pt x="1280" y="138"/>
                    <a:pt x="1933" y="229"/>
                  </a:cubicBezTo>
                  <a:cubicBezTo>
                    <a:pt x="2586" y="320"/>
                    <a:pt x="3644" y="746"/>
                    <a:pt x="3920" y="1055"/>
                  </a:cubicBezTo>
                  <a:cubicBezTo>
                    <a:pt x="4196" y="1364"/>
                    <a:pt x="3583" y="2120"/>
                    <a:pt x="3587" y="2082"/>
                  </a:cubicBezTo>
                  <a:lnTo>
                    <a:pt x="3947" y="829"/>
                  </a:lnTo>
                  <a:cubicBezTo>
                    <a:pt x="3725" y="494"/>
                    <a:pt x="2911" y="138"/>
                    <a:pt x="2253" y="69"/>
                  </a:cubicBezTo>
                  <a:cubicBezTo>
                    <a:pt x="1595" y="0"/>
                    <a:pt x="469" y="343"/>
                    <a:pt x="0" y="415"/>
                  </a:cubicBezTo>
                  <a:close/>
                </a:path>
              </a:pathLst>
            </a:custGeom>
            <a:gradFill rotWithShape="0">
              <a:gsLst>
                <a:gs pos="0">
                  <a:schemeClr val="accent2"/>
                </a:gs>
                <a:gs pos="50000">
                  <a:schemeClr val="bg1"/>
                </a:gs>
                <a:gs pos="100000">
                  <a:schemeClr val="accent2"/>
                </a:gs>
              </a:gsLst>
              <a:lin ang="5400000" scaled="1"/>
            </a:gradFill>
            <a:ln w="9525" cap="flat">
              <a:noFill/>
              <a:prstDash val="solid"/>
              <a:round/>
              <a:headEnd type="none" w="med" len="med"/>
              <a:tailEnd type="none" w="med" len="med"/>
            </a:ln>
            <a:effectLst/>
          </p:spPr>
          <p:txBody>
            <a:bodyPr wrap="none" anchor="ctr"/>
            <a:lstStyle/>
            <a:p>
              <a:pPr algn="ctr" eaLnBrk="1" hangingPunct="1">
                <a:defRPr/>
              </a:pPr>
              <a:endParaRPr lang="en-US"/>
            </a:p>
          </p:txBody>
        </p:sp>
      </p:grpSp>
      <p:sp>
        <p:nvSpPr>
          <p:cNvPr id="1027" name="Rectangle 10"/>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60" name="Rectangle 12"/>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1" hangingPunct="1">
              <a:spcBef>
                <a:spcPct val="50000"/>
              </a:spcBef>
              <a:defRPr sz="1400"/>
            </a:lvl1pPr>
          </a:lstStyle>
          <a:p>
            <a:pPr>
              <a:defRPr/>
            </a:pPr>
            <a:endParaRPr lang="en-US"/>
          </a:p>
        </p:txBody>
      </p:sp>
      <p:sp>
        <p:nvSpPr>
          <p:cNvPr id="206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1" hangingPunct="1">
              <a:spcBef>
                <a:spcPct val="50000"/>
              </a:spcBef>
              <a:defRPr sz="1400"/>
            </a:lvl1pPr>
          </a:lstStyle>
          <a:p>
            <a:pPr>
              <a:defRPr/>
            </a:pPr>
            <a:endParaRPr lang="en-US"/>
          </a:p>
        </p:txBody>
      </p:sp>
      <p:sp>
        <p:nvSpPr>
          <p:cNvPr id="2062" name="Rectangle 14"/>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1" hangingPunct="1">
              <a:spcBef>
                <a:spcPct val="50000"/>
              </a:spcBef>
              <a:defRPr sz="1400"/>
            </a:lvl1pPr>
          </a:lstStyle>
          <a:p>
            <a:fld id="{26D31106-B4EC-428A-B381-C3EC5902565D}" type="slidenum">
              <a:rPr lang="en-US" altLang="en-US"/>
              <a:pPr/>
              <a:t>‹#›</a:t>
            </a:fld>
            <a:endParaRPr lang="en-US" altLang="en-US"/>
          </a:p>
        </p:txBody>
      </p:sp>
      <p:sp>
        <p:nvSpPr>
          <p:cNvPr id="1031" name="Rectangle 15"/>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4074" r:id="rId1"/>
    <p:sldLayoutId id="2147484061" r:id="rId2"/>
    <p:sldLayoutId id="2147484062" r:id="rId3"/>
    <p:sldLayoutId id="2147484063" r:id="rId4"/>
    <p:sldLayoutId id="2147484064" r:id="rId5"/>
    <p:sldLayoutId id="2147484065" r:id="rId6"/>
    <p:sldLayoutId id="2147484066" r:id="rId7"/>
    <p:sldLayoutId id="2147484067" r:id="rId8"/>
    <p:sldLayoutId id="2147484068" r:id="rId9"/>
    <p:sldLayoutId id="2147484069" r:id="rId10"/>
    <p:sldLayoutId id="2147484070" r:id="rId11"/>
    <p:sldLayoutId id="2147484071" r:id="rId12"/>
    <p:sldLayoutId id="2147484072" r:id="rId13"/>
    <p:sldLayoutId id="2147484073"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www.youtube.com/watch?v=pfVmxm3ROgg" TargetMode="External"/><Relationship Id="rId3" Type="http://schemas.openxmlformats.org/officeDocument/2006/relationships/hyperlink" Target="Gilded%20Age%20Videos/Ellis%20Island%20(1984).flv" TargetMode="External"/><Relationship Id="rId7" Type="http://schemas.openxmlformats.org/officeDocument/2006/relationships/hyperlink" Target="http://www.youtube.com/watch?v=0FJkNReyalY"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Gilded%20Age%20Videos/An%20American%20Tail%20-%20Cat%20Fight.flv" TargetMode="External"/><Relationship Id="rId5" Type="http://schemas.openxmlformats.org/officeDocument/2006/relationships/image" Target="../media/image11.jpg"/><Relationship Id="rId4" Type="http://schemas.openxmlformats.org/officeDocument/2006/relationships/image" Target="../media/image5.gi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Gilded%20Age%20Videos/Angel%20Island%20Profile_%20Tyrus%20Wong.flv" TargetMode="External"/><Relationship Id="rId3" Type="http://schemas.openxmlformats.org/officeDocument/2006/relationships/image" Target="../media/image23.jpeg"/><Relationship Id="rId7" Type="http://schemas.openxmlformats.org/officeDocument/2006/relationships/image" Target="../media/image5.gif"/><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hyperlink" Target="Gilded%20Age%20Videos/Godfather%20-%20Ellis%20Island%20Scene.mpg" TargetMode="External"/><Relationship Id="rId5" Type="http://schemas.openxmlformats.org/officeDocument/2006/relationships/image" Target="../media/image25.jpeg"/><Relationship Id="rId10" Type="http://schemas.openxmlformats.org/officeDocument/2006/relationships/hyperlink" Target="http://www.youtube.com/watch?v=4CycdXpV2mo" TargetMode="External"/><Relationship Id="rId4" Type="http://schemas.openxmlformats.org/officeDocument/2006/relationships/image" Target="../media/image24.jpeg"/><Relationship Id="rId9" Type="http://schemas.openxmlformats.org/officeDocument/2006/relationships/hyperlink" Target="http://www.youtube.com/watch?v=5rz5whByOt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5.gif"/><Relationship Id="rId4" Type="http://schemas.openxmlformats.org/officeDocument/2006/relationships/hyperlink" Target="../../8th%20grade%20history/12%20Westward%20Expansion/FARAWAY.mov"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Gilded%20Age%20Videos/New_York_s_Early_Street_Gangs.asf"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Gilded%20Age%20Videos/Gangs%20of%20New%20York%20(2_12)%20Movie%20CLIP%20-%20Crusty%20Bitches%20&amp;%20Rag%20Tags%20(2002)%20HD.flv" TargetMode="External"/><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youtube.com/watch?v=ADmX9eMEV9U" TargetMode="External"/><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Gilded%20Age%20Videos/An%20American%20Tail%20-%20There%20Are%20No%20Cats%20in%20America.flv" TargetMode="External"/><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www.youtube.com/watch?v=1_4kU9cwgXM" TargetMode="External"/><Relationship Id="rId4" Type="http://schemas.openxmlformats.org/officeDocument/2006/relationships/image" Target="../media/image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idx="1"/>
          </p:nvPr>
        </p:nvSpPr>
        <p:spPr>
          <a:xfrm>
            <a:off x="92075" y="495300"/>
            <a:ext cx="8899525" cy="1638300"/>
          </a:xfrm>
        </p:spPr>
        <p:txBody>
          <a:bodyPr/>
          <a:lstStyle/>
          <a:p>
            <a:pPr>
              <a:buFontTx/>
              <a:buNone/>
            </a:pPr>
            <a:r>
              <a:rPr lang="en-US" altLang="en-US" smtClean="0"/>
              <a:t>		</a:t>
            </a:r>
            <a:endParaRPr lang="en-US" altLang="en-US" u="sng" smtClean="0"/>
          </a:p>
        </p:txBody>
      </p:sp>
      <p:sp>
        <p:nvSpPr>
          <p:cNvPr id="2" name="Rectangle 1"/>
          <p:cNvSpPr/>
          <p:nvPr/>
        </p:nvSpPr>
        <p:spPr>
          <a:xfrm>
            <a:off x="92075" y="1036638"/>
            <a:ext cx="8899525" cy="5786437"/>
          </a:xfrm>
          <a:prstGeom prst="rect">
            <a:avLst/>
          </a:prstGeom>
        </p:spPr>
        <p:txBody>
          <a:bodyPr>
            <a:spAutoFit/>
          </a:bodyPr>
          <a:lstStyle/>
          <a:p>
            <a:pPr>
              <a:defRPr/>
            </a:pPr>
            <a:r>
              <a:rPr lang="en-US" dirty="0"/>
              <a:t>	The Gilded Age brought about </a:t>
            </a:r>
            <a:r>
              <a:rPr lang="en-US" u="sng" dirty="0"/>
              <a:t>urban migration </a:t>
            </a:r>
            <a:r>
              <a:rPr lang="en-US" dirty="0"/>
              <a:t>(urbanization) as well as </a:t>
            </a:r>
            <a:r>
              <a:rPr lang="en-US" u="sng" dirty="0"/>
              <a:t>large-scale immigration </a:t>
            </a:r>
            <a:r>
              <a:rPr lang="en-US" dirty="0"/>
              <a:t>from certain regions of Europe.  Push and Pull factors help explain immigration and urbanization.</a:t>
            </a:r>
          </a:p>
          <a:p>
            <a:pPr>
              <a:defRPr/>
            </a:pPr>
            <a:endParaRPr lang="en-US" sz="700" dirty="0"/>
          </a:p>
          <a:p>
            <a:pPr>
              <a:defRPr/>
            </a:pPr>
            <a:r>
              <a:rPr lang="en-US" dirty="0"/>
              <a:t>Terms to know:</a:t>
            </a:r>
          </a:p>
          <a:p>
            <a:pPr>
              <a:defRPr/>
            </a:pPr>
            <a:endParaRPr lang="en-US" sz="700" dirty="0"/>
          </a:p>
          <a:p>
            <a:pPr>
              <a:defRPr/>
            </a:pPr>
            <a:r>
              <a:rPr lang="en-US" sz="2500" b="1" dirty="0">
                <a:solidFill>
                  <a:srgbClr val="00B0F0"/>
                </a:solidFill>
              </a:rPr>
              <a:t>Rural</a:t>
            </a:r>
            <a:r>
              <a:rPr lang="en-US" dirty="0">
                <a:solidFill>
                  <a:srgbClr val="00B0F0"/>
                </a:solidFill>
              </a:rPr>
              <a:t> – living in the country</a:t>
            </a:r>
          </a:p>
          <a:p>
            <a:pPr>
              <a:defRPr/>
            </a:pPr>
            <a:r>
              <a:rPr lang="en-US" sz="2500" b="1" dirty="0">
                <a:solidFill>
                  <a:srgbClr val="00B0F0"/>
                </a:solidFill>
              </a:rPr>
              <a:t>Urban</a:t>
            </a:r>
            <a:r>
              <a:rPr lang="en-US" dirty="0">
                <a:solidFill>
                  <a:srgbClr val="00B0F0"/>
                </a:solidFill>
              </a:rPr>
              <a:t> – living in the city</a:t>
            </a:r>
          </a:p>
          <a:p>
            <a:pPr>
              <a:defRPr/>
            </a:pPr>
            <a:endParaRPr lang="en-US" sz="300" dirty="0"/>
          </a:p>
          <a:p>
            <a:pPr>
              <a:defRPr/>
            </a:pPr>
            <a:r>
              <a:rPr lang="en-US" sz="2500" b="1" dirty="0">
                <a:solidFill>
                  <a:srgbClr val="FFFF00"/>
                </a:solidFill>
              </a:rPr>
              <a:t>Migration</a:t>
            </a:r>
            <a:r>
              <a:rPr lang="en-US" dirty="0">
                <a:solidFill>
                  <a:srgbClr val="FFFF00"/>
                </a:solidFill>
              </a:rPr>
              <a:t> – movement within a country</a:t>
            </a:r>
          </a:p>
          <a:p>
            <a:pPr>
              <a:defRPr/>
            </a:pPr>
            <a:r>
              <a:rPr lang="en-US" sz="2500" b="1" dirty="0">
                <a:solidFill>
                  <a:srgbClr val="FFFF00"/>
                </a:solidFill>
              </a:rPr>
              <a:t>Immigration</a:t>
            </a:r>
            <a:r>
              <a:rPr lang="en-US" dirty="0">
                <a:solidFill>
                  <a:srgbClr val="FFFF00"/>
                </a:solidFill>
              </a:rPr>
              <a:t> – movement between countries</a:t>
            </a:r>
          </a:p>
          <a:p>
            <a:pPr>
              <a:defRPr/>
            </a:pPr>
            <a:endParaRPr lang="en-US" sz="300" dirty="0"/>
          </a:p>
          <a:p>
            <a:pPr>
              <a:defRPr/>
            </a:pPr>
            <a:r>
              <a:rPr lang="en-US" sz="2500" b="1" dirty="0">
                <a:solidFill>
                  <a:srgbClr val="00FF00"/>
                </a:solidFill>
              </a:rPr>
              <a:t>Push factors</a:t>
            </a:r>
            <a:r>
              <a:rPr lang="en-US" dirty="0">
                <a:solidFill>
                  <a:srgbClr val="00FF00"/>
                </a:solidFill>
              </a:rPr>
              <a:t> – reasons for leaving</a:t>
            </a:r>
          </a:p>
          <a:p>
            <a:pPr>
              <a:defRPr/>
            </a:pPr>
            <a:r>
              <a:rPr lang="en-US" sz="2500" b="1" dirty="0">
                <a:solidFill>
                  <a:srgbClr val="00FF00"/>
                </a:solidFill>
              </a:rPr>
              <a:t>Pull factors</a:t>
            </a:r>
            <a:r>
              <a:rPr lang="en-US" dirty="0">
                <a:solidFill>
                  <a:srgbClr val="00FF00"/>
                </a:solidFill>
              </a:rPr>
              <a:t> – reasons for coming</a:t>
            </a:r>
          </a:p>
          <a:p>
            <a:pPr>
              <a:defRPr/>
            </a:pPr>
            <a:endParaRPr lang="en-US" sz="300" dirty="0"/>
          </a:p>
          <a:p>
            <a:pPr>
              <a:defRPr/>
            </a:pPr>
            <a:r>
              <a:rPr lang="en-US" sz="2500" b="1" dirty="0">
                <a:solidFill>
                  <a:schemeClr val="accent6">
                    <a:lumMod val="10000"/>
                    <a:lumOff val="90000"/>
                  </a:schemeClr>
                </a:solidFill>
              </a:rPr>
              <a:t>Nativism</a:t>
            </a:r>
            <a:r>
              <a:rPr lang="en-US" dirty="0">
                <a:solidFill>
                  <a:schemeClr val="accent6">
                    <a:lumMod val="10000"/>
                    <a:lumOff val="90000"/>
                  </a:schemeClr>
                </a:solidFill>
              </a:rPr>
              <a:t> – bigotry from established Americans toward immigrants</a:t>
            </a:r>
          </a:p>
          <a:p>
            <a:pPr>
              <a:defRPr/>
            </a:pPr>
            <a:r>
              <a:rPr lang="en-US" sz="2500" b="1" dirty="0">
                <a:solidFill>
                  <a:schemeClr val="accent6">
                    <a:lumMod val="10000"/>
                    <a:lumOff val="90000"/>
                  </a:schemeClr>
                </a:solidFill>
              </a:rPr>
              <a:t>Americanization</a:t>
            </a:r>
            <a:r>
              <a:rPr lang="en-US" dirty="0">
                <a:solidFill>
                  <a:schemeClr val="accent6">
                    <a:lumMod val="10000"/>
                    <a:lumOff val="90000"/>
                  </a:schemeClr>
                </a:solidFill>
              </a:rPr>
              <a:t> – replacing home culture with American culture</a:t>
            </a:r>
          </a:p>
          <a:p>
            <a:pPr>
              <a:defRPr/>
            </a:pPr>
            <a:endParaRPr lang="en-US" sz="300" dirty="0"/>
          </a:p>
          <a:p>
            <a:pPr>
              <a:defRPr/>
            </a:pPr>
            <a:r>
              <a:rPr lang="en-US" sz="2500" b="1" dirty="0">
                <a:solidFill>
                  <a:srgbClr val="FF5D37"/>
                </a:solidFill>
              </a:rPr>
              <a:t>Urbanization</a:t>
            </a:r>
            <a:r>
              <a:rPr lang="en-US" dirty="0">
                <a:solidFill>
                  <a:srgbClr val="FF5D37"/>
                </a:solidFill>
              </a:rPr>
              <a:t> – population movement from rural to urban</a:t>
            </a:r>
          </a:p>
          <a:p>
            <a:pPr>
              <a:defRPr/>
            </a:pPr>
            <a:r>
              <a:rPr lang="en-US" sz="2500" b="1" dirty="0">
                <a:solidFill>
                  <a:srgbClr val="FF5D37"/>
                </a:solidFill>
              </a:rPr>
              <a:t>Ghetto</a:t>
            </a:r>
            <a:r>
              <a:rPr lang="en-US" dirty="0">
                <a:solidFill>
                  <a:srgbClr val="FF5D37"/>
                </a:solidFill>
              </a:rPr>
              <a:t> – ethnically concentrated enclaves in major cities</a:t>
            </a:r>
          </a:p>
        </p:txBody>
      </p:sp>
      <p:sp>
        <p:nvSpPr>
          <p:cNvPr id="17" name="Rectangle 16"/>
          <p:cNvSpPr/>
          <p:nvPr/>
        </p:nvSpPr>
        <p:spPr>
          <a:xfrm>
            <a:off x="228600" y="114300"/>
            <a:ext cx="8763000" cy="922338"/>
          </a:xfrm>
          <a:prstGeom prst="rect">
            <a:avLst/>
          </a:prstGeom>
        </p:spPr>
        <p:txBody>
          <a:bodyPr>
            <a:spAutoFit/>
          </a:bodyPr>
          <a:lstStyle/>
          <a:p>
            <a:pPr algn="ctr">
              <a:defRPr/>
            </a:pPr>
            <a:r>
              <a:rPr lang="en-US" sz="5400" b="1" kern="0" dirty="0">
                <a:effectLst>
                  <a:outerShdw blurRad="38100" dist="38100" dir="2700000" algn="tl">
                    <a:srgbClr val="000000"/>
                  </a:outerShdw>
                </a:effectLst>
              </a:rPr>
              <a:t>Migration and Immigration</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fade">
                                      <p:cBhvr>
                                        <p:cTn id="37" dur="500"/>
                                        <p:tgtEl>
                                          <p:spTgt spid="2">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xEl>
                                              <p:pRg st="11" end="11"/>
                                            </p:txEl>
                                          </p:spTgt>
                                        </p:tgtEl>
                                        <p:attrNameLst>
                                          <p:attrName>style.visibility</p:attrName>
                                        </p:attrNameLst>
                                      </p:cBhvr>
                                      <p:to>
                                        <p:strVal val="visible"/>
                                      </p:to>
                                    </p:set>
                                    <p:animEffect transition="in" filter="fade">
                                      <p:cBhvr>
                                        <p:cTn id="42" dur="500"/>
                                        <p:tgtEl>
                                          <p:spTgt spid="2">
                                            <p:txEl>
                                              <p:pRg st="11" end="1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Effect transition="in" filter="fade">
                                      <p:cBhvr>
                                        <p:cTn id="47" dur="500"/>
                                        <p:tgtEl>
                                          <p:spTgt spid="2">
                                            <p:txEl>
                                              <p:pRg st="13" end="1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txEl>
                                              <p:pRg st="14" end="14"/>
                                            </p:txEl>
                                          </p:spTgt>
                                        </p:tgtEl>
                                        <p:attrNameLst>
                                          <p:attrName>style.visibility</p:attrName>
                                        </p:attrNameLst>
                                      </p:cBhvr>
                                      <p:to>
                                        <p:strVal val="visible"/>
                                      </p:to>
                                    </p:set>
                                    <p:animEffect transition="in" filter="fade">
                                      <p:cBhvr>
                                        <p:cTn id="52" dur="500"/>
                                        <p:tgtEl>
                                          <p:spTgt spid="2">
                                            <p:txEl>
                                              <p:pRg st="14" end="14"/>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
                                            <p:txEl>
                                              <p:pRg st="16" end="16"/>
                                            </p:txEl>
                                          </p:spTgt>
                                        </p:tgtEl>
                                        <p:attrNameLst>
                                          <p:attrName>style.visibility</p:attrName>
                                        </p:attrNameLst>
                                      </p:cBhvr>
                                      <p:to>
                                        <p:strVal val="visible"/>
                                      </p:to>
                                    </p:set>
                                    <p:animEffect transition="in" filter="fade">
                                      <p:cBhvr>
                                        <p:cTn id="57" dur="500"/>
                                        <p:tgtEl>
                                          <p:spTgt spid="2">
                                            <p:txEl>
                                              <p:pRg st="16" end="16"/>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xEl>
                                              <p:pRg st="17" end="17"/>
                                            </p:txEl>
                                          </p:spTgt>
                                        </p:tgtEl>
                                        <p:attrNameLst>
                                          <p:attrName>style.visibility</p:attrName>
                                        </p:attrNameLst>
                                      </p:cBhvr>
                                      <p:to>
                                        <p:strVal val="visible"/>
                                      </p:to>
                                    </p:set>
                                    <p:animEffect transition="in" filter="fade">
                                      <p:cBhvr>
                                        <p:cTn id="62" dur="500"/>
                                        <p:tgtEl>
                                          <p:spTgt spid="2">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015663" cy="6817543"/>
          </a:xfrm>
          <a:prstGeom prst="rect">
            <a:avLst/>
          </a:prstGeom>
          <a:ln>
            <a:noFill/>
          </a:ln>
          <a:effectLst>
            <a:softEdge rad="112500"/>
          </a:effectLst>
        </p:spPr>
      </p:pic>
      <p:pic>
        <p:nvPicPr>
          <p:cNvPr id="22531" name="Picture 2" descr="C:\Users\Greg Noyes\Documents\School\7th Grade World History\Q1 - Unit 1 - Intro\GIFs for ppts\Push.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023100" y="3243263"/>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377850"/>
            <a:ext cx="5334000" cy="3264408"/>
          </a:xfrm>
          <a:prstGeom prst="rect">
            <a:avLst/>
          </a:prstGeom>
          <a:ln>
            <a:noFill/>
          </a:ln>
          <a:effectLst>
            <a:softEdge rad="112500"/>
          </a:effectLst>
        </p:spPr>
      </p:pic>
      <p:pic>
        <p:nvPicPr>
          <p:cNvPr id="22533" name="Picture 2" descr="C:\Users\Greg Noyes\Documents\School\7th Grade World History\Q1 - Unit 1 - Intro\GIFs for ppts\Push.gif">
            <a:hlinkClick r:id="rId6"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657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7"/>
          <p:cNvSpPr>
            <a:spLocks noChangeArrowheads="1"/>
          </p:cNvSpPr>
          <p:nvPr/>
        </p:nvSpPr>
        <p:spPr bwMode="auto">
          <a:xfrm>
            <a:off x="152400" y="76200"/>
            <a:ext cx="8839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000">
                <a:solidFill>
                  <a:schemeClr val="bg2"/>
                </a:solidFill>
              </a:rPr>
              <a:t>	The persecution of Jews in Russia is just one of many examples of ‘push’ factors that sent unprecedented numbers of European immigrants fleeing to other countries.  In 1882, Russian Tsar Alexander III sought to ‘cleanse’ the Russian countryside of Jewish communities.  These actions have been popularized in films such as </a:t>
            </a:r>
            <a:r>
              <a:rPr lang="en-US" altLang="en-US" sz="2000" i="1">
                <a:solidFill>
                  <a:schemeClr val="bg2"/>
                </a:solidFill>
              </a:rPr>
              <a:t>Ellis Island </a:t>
            </a:r>
            <a:r>
              <a:rPr lang="en-US" altLang="en-US" sz="2000">
                <a:solidFill>
                  <a:schemeClr val="bg2"/>
                </a:solidFill>
              </a:rPr>
              <a:t>(1984) and </a:t>
            </a:r>
            <a:r>
              <a:rPr lang="en-US" altLang="en-US" sz="2000" i="1">
                <a:solidFill>
                  <a:schemeClr val="bg2"/>
                </a:solidFill>
              </a:rPr>
              <a:t>An American Tail </a:t>
            </a:r>
            <a:r>
              <a:rPr lang="en-US" altLang="en-US" sz="2000">
                <a:solidFill>
                  <a:schemeClr val="bg2"/>
                </a:solidFill>
              </a:rPr>
              <a:t>(1986).</a:t>
            </a:r>
          </a:p>
        </p:txBody>
      </p:sp>
      <p:sp>
        <p:nvSpPr>
          <p:cNvPr id="22535" name="Rectangle 1"/>
          <p:cNvSpPr>
            <a:spLocks noChangeArrowheads="1"/>
          </p:cNvSpPr>
          <p:nvPr/>
        </p:nvSpPr>
        <p:spPr bwMode="auto">
          <a:xfrm>
            <a:off x="457200" y="4410075"/>
            <a:ext cx="2286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hlinkClick r:id="rId7"/>
              </a:rPr>
              <a:t>http://www.youtube.com/watch?v=0FJkNReyalY</a:t>
            </a:r>
            <a:r>
              <a:rPr lang="en-US" altLang="en-US" sz="2400" dirty="0"/>
              <a:t> </a:t>
            </a:r>
          </a:p>
        </p:txBody>
      </p:sp>
      <p:sp>
        <p:nvSpPr>
          <p:cNvPr id="22536" name="Rectangle 2"/>
          <p:cNvSpPr>
            <a:spLocks noChangeArrowheads="1"/>
          </p:cNvSpPr>
          <p:nvPr/>
        </p:nvSpPr>
        <p:spPr bwMode="auto">
          <a:xfrm>
            <a:off x="6240463" y="4024313"/>
            <a:ext cx="2362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hlinkClick r:id="rId8"/>
              </a:rPr>
              <a:t>http://www.youtube.com/watch?v=pfVmxm3ROgg</a:t>
            </a:r>
            <a:r>
              <a:rPr lang="en-US" altLang="en-US" sz="2400"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 y="152400"/>
            <a:ext cx="8763000" cy="1600200"/>
          </a:xfrm>
        </p:spPr>
        <p:txBody>
          <a:bodyPr/>
          <a:lstStyle/>
          <a:p>
            <a:pPr eaLnBrk="1" hangingPunct="1"/>
            <a:r>
              <a:rPr lang="en-US" altLang="en-US" smtClean="0"/>
              <a:t>Gilded Age in the Movies:</a:t>
            </a:r>
            <a:br>
              <a:rPr lang="en-US" altLang="en-US" smtClean="0"/>
            </a:br>
            <a:r>
              <a:rPr lang="en-US" altLang="en-US" i="1" smtClean="0"/>
              <a:t>An American Tale</a:t>
            </a:r>
          </a:p>
        </p:txBody>
      </p:sp>
      <p:sp>
        <p:nvSpPr>
          <p:cNvPr id="23555" name="Rectangle 3"/>
          <p:cNvSpPr>
            <a:spLocks noGrp="1" noChangeArrowheads="1"/>
          </p:cNvSpPr>
          <p:nvPr>
            <p:ph type="body" idx="1"/>
          </p:nvPr>
        </p:nvSpPr>
        <p:spPr>
          <a:xfrm>
            <a:off x="152400" y="1752600"/>
            <a:ext cx="5318125" cy="4926013"/>
          </a:xfrm>
        </p:spPr>
        <p:txBody>
          <a:bodyPr/>
          <a:lstStyle/>
          <a:p>
            <a:pPr eaLnBrk="1" hangingPunct="1">
              <a:lnSpc>
                <a:spcPct val="90000"/>
              </a:lnSpc>
            </a:pPr>
            <a:r>
              <a:rPr lang="en-US" altLang="en-US" sz="2400" smtClean="0"/>
              <a:t>Supposed to take place in the 1880’s</a:t>
            </a:r>
          </a:p>
          <a:p>
            <a:pPr eaLnBrk="1" hangingPunct="1">
              <a:lnSpc>
                <a:spcPct val="90000"/>
              </a:lnSpc>
            </a:pPr>
            <a:r>
              <a:rPr lang="en-US" altLang="en-US" sz="2400" smtClean="0"/>
              <a:t>Main family are “Jewish-Russian” mice (</a:t>
            </a:r>
            <a:r>
              <a:rPr lang="en-US" altLang="en-US" sz="1800" smtClean="0"/>
              <a:t>The Mousekewitz Family</a:t>
            </a:r>
            <a:r>
              <a:rPr lang="en-US" altLang="en-US" sz="2400" smtClean="0"/>
              <a:t>)</a:t>
            </a:r>
          </a:p>
          <a:p>
            <a:pPr eaLnBrk="1" hangingPunct="1">
              <a:lnSpc>
                <a:spcPct val="90000"/>
              </a:lnSpc>
            </a:pPr>
            <a:r>
              <a:rPr lang="en-US" altLang="en-US" sz="2400" smtClean="0"/>
              <a:t>Family moves to NYC to avoid persecution in Russia</a:t>
            </a:r>
          </a:p>
          <a:p>
            <a:pPr eaLnBrk="1" hangingPunct="1">
              <a:lnSpc>
                <a:spcPct val="90000"/>
              </a:lnSpc>
            </a:pPr>
            <a:r>
              <a:rPr lang="en-US" altLang="en-US" sz="2400" smtClean="0"/>
              <a:t>They find work in a sweatshop</a:t>
            </a:r>
          </a:p>
          <a:p>
            <a:pPr eaLnBrk="1" hangingPunct="1">
              <a:lnSpc>
                <a:spcPct val="90000"/>
              </a:lnSpc>
            </a:pPr>
            <a:r>
              <a:rPr lang="en-US" altLang="en-US" sz="2400" smtClean="0"/>
              <a:t>The ‘cats’ in Russia represent either anti-Semitists or rich landowners (Kulaks)</a:t>
            </a:r>
          </a:p>
          <a:p>
            <a:pPr eaLnBrk="1" hangingPunct="1">
              <a:lnSpc>
                <a:spcPct val="90000"/>
              </a:lnSpc>
            </a:pPr>
            <a:r>
              <a:rPr lang="en-US" altLang="en-US" sz="2400" smtClean="0"/>
              <a:t>The ‘cats’ in America represent nativists and/or wealthy owners</a:t>
            </a:r>
          </a:p>
          <a:p>
            <a:pPr eaLnBrk="1" hangingPunct="1">
              <a:lnSpc>
                <a:spcPct val="90000"/>
              </a:lnSpc>
            </a:pPr>
            <a:r>
              <a:rPr lang="en-US" altLang="en-US" sz="2400" smtClean="0"/>
              <a:t>Other characters discuss their lives ‘back home’ </a:t>
            </a:r>
            <a:r>
              <a:rPr lang="en-US" altLang="en-US" sz="1400" smtClean="0"/>
              <a:t>(Ireland, Sicily, Eastern Europe, etc.)</a:t>
            </a:r>
            <a:endParaRPr lang="en-US" altLang="en-US" sz="2400" smtClean="0"/>
          </a:p>
          <a:p>
            <a:pPr eaLnBrk="1" hangingPunct="1">
              <a:lnSpc>
                <a:spcPct val="90000"/>
              </a:lnSpc>
            </a:pPr>
            <a:endParaRPr lang="en-US" altLang="en-US" sz="2400" smtClean="0"/>
          </a:p>
        </p:txBody>
      </p:sp>
      <p:sp>
        <p:nvSpPr>
          <p:cNvPr id="5" name="Rectangle 4"/>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pic>
        <p:nvPicPr>
          <p:cNvPr id="23557" name="Picture 2"/>
          <p:cNvPicPr>
            <a:picLocks noChangeAspect="1"/>
          </p:cNvPicPr>
          <p:nvPr/>
        </p:nvPicPr>
        <p:blipFill>
          <a:blip r:embed="rId2">
            <a:extLst>
              <a:ext uri="{28A0092B-C50C-407E-A947-70E740481C1C}">
                <a14:useLocalDpi xmlns:a14="http://schemas.microsoft.com/office/drawing/2010/main" val="0"/>
              </a:ext>
            </a:extLst>
          </a:blip>
          <a:srcRect l="8595" r="12682"/>
          <a:stretch>
            <a:fillRect/>
          </a:stretch>
        </p:blipFill>
        <p:spPr bwMode="auto">
          <a:xfrm>
            <a:off x="5486400" y="1844675"/>
            <a:ext cx="3532188" cy="448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5" descr="The image “http://www.ccity.esc14.net/NHD02/images/chinese%20railroad%20worker.jpg” cannot be displayed, because it contains errors."/>
          <p:cNvPicPr>
            <a:picLocks noChangeAspect="1" noChangeArrowheads="1"/>
          </p:cNvPicPr>
          <p:nvPr/>
        </p:nvPicPr>
        <p:blipFill>
          <a:blip r:embed="rId2"/>
          <a:srcRect/>
          <a:stretch>
            <a:fillRect/>
          </a:stretch>
        </p:blipFill>
        <p:spPr bwMode="auto">
          <a:xfrm>
            <a:off x="5689600" y="4452938"/>
            <a:ext cx="3454400" cy="24050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4" name="Picture 5" descr="http://www.eng.fju.edu.tw/worldlit/canada/Chinese/railroad.JPG"/>
          <p:cNvPicPr>
            <a:picLocks noChangeAspect="1" noChangeArrowheads="1"/>
          </p:cNvPicPr>
          <p:nvPr/>
        </p:nvPicPr>
        <p:blipFill>
          <a:blip r:embed="rId3"/>
          <a:srcRect/>
          <a:stretch>
            <a:fillRect/>
          </a:stretch>
        </p:blipFill>
        <p:spPr bwMode="auto">
          <a:xfrm>
            <a:off x="3581400" y="2549525"/>
            <a:ext cx="2133600" cy="2784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5" name="Picture 5" descr="http://www.csupomona.edu/~plin/transcontinental/images/workers.jpg"/>
          <p:cNvPicPr>
            <a:picLocks noChangeAspect="1" noChangeArrowheads="1"/>
          </p:cNvPicPr>
          <p:nvPr/>
        </p:nvPicPr>
        <p:blipFill>
          <a:blip r:embed="rId4"/>
          <a:srcRect r="15378"/>
          <a:stretch>
            <a:fillRect/>
          </a:stretch>
        </p:blipFill>
        <p:spPr bwMode="auto">
          <a:xfrm>
            <a:off x="3581400" y="5351463"/>
            <a:ext cx="2133600" cy="15065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6" name="Picture 5" descr="http://www.taipei.org/teco/cicc/currents/train.gif"/>
          <p:cNvPicPr>
            <a:picLocks noChangeAspect="1" noChangeArrowheads="1"/>
          </p:cNvPicPr>
          <p:nvPr/>
        </p:nvPicPr>
        <p:blipFill>
          <a:blip r:embed="rId5"/>
          <a:srcRect/>
          <a:stretch>
            <a:fillRect/>
          </a:stretch>
        </p:blipFill>
        <p:spPr bwMode="auto">
          <a:xfrm>
            <a:off x="5715000" y="2579688"/>
            <a:ext cx="3429000" cy="1839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7" name="Picture 2" descr="basketmen2"/>
          <p:cNvPicPr>
            <a:picLocks noChangeAspect="1" noChangeArrowheads="1"/>
          </p:cNvPicPr>
          <p:nvPr/>
        </p:nvPicPr>
        <p:blipFill>
          <a:blip r:embed="rId6"/>
          <a:srcRect/>
          <a:stretch>
            <a:fillRect/>
          </a:stretch>
        </p:blipFill>
        <p:spPr bwMode="auto">
          <a:xfrm>
            <a:off x="0" y="4594225"/>
            <a:ext cx="3595688" cy="22637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5608" name="Picture 2" descr="ch2"/>
          <p:cNvPicPr>
            <a:picLocks noChangeAspect="1" noChangeArrowheads="1"/>
          </p:cNvPicPr>
          <p:nvPr/>
        </p:nvPicPr>
        <p:blipFill>
          <a:blip r:embed="rId7"/>
          <a:srcRect/>
          <a:stretch>
            <a:fillRect/>
          </a:stretch>
        </p:blipFill>
        <p:spPr bwMode="auto">
          <a:xfrm>
            <a:off x="0" y="2590800"/>
            <a:ext cx="3581400"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Rectangle 3"/>
          <p:cNvSpPr>
            <a:spLocks noGrp="1" noChangeArrowheads="1"/>
          </p:cNvSpPr>
          <p:nvPr>
            <p:ph type="body" idx="1"/>
          </p:nvPr>
        </p:nvSpPr>
        <p:spPr>
          <a:xfrm>
            <a:off x="0" y="0"/>
            <a:ext cx="9144000" cy="2590800"/>
          </a:xfrm>
        </p:spPr>
        <p:txBody>
          <a:bodyPr/>
          <a:lstStyle/>
          <a:p>
            <a:pPr eaLnBrk="1" hangingPunct="1">
              <a:lnSpc>
                <a:spcPct val="90000"/>
              </a:lnSpc>
              <a:buFontTx/>
              <a:buNone/>
            </a:pPr>
            <a:r>
              <a:rPr lang="en-US" altLang="en-US" sz="2200" smtClean="0"/>
              <a:t>		The 1882 </a:t>
            </a:r>
            <a:r>
              <a:rPr lang="en-US" altLang="en-US" sz="2200" b="1" smtClean="0"/>
              <a:t>Chinese Exclusion Act </a:t>
            </a:r>
            <a:r>
              <a:rPr lang="en-US" altLang="en-US" sz="2200" smtClean="0"/>
              <a:t>was a congressional law suspending Chinese immigration for 10 years. An 1884 amendment tightened provisions that allowed previous immigrants to leave and return, and clarified that the law applied to ethnic Chinese regardless of their country of origin. The act was renewed for 10 more years in 1892, and again in 1902 (with no end date). The1943 Magnuson Act, allowing a national quota of 105 Chinese immigrants per year, although large scale Chinese immigration did not occur until the passage of the Immigration Act of 1965.</a:t>
            </a:r>
          </a:p>
        </p:txBody>
      </p:sp>
      <p:sp>
        <p:nvSpPr>
          <p:cNvPr id="9" name="Rectangle 8"/>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6020" t="1852" r="8333" b="3705"/>
          <a:stretch>
            <a:fillRect/>
          </a:stretch>
        </p:blipFill>
        <p:spPr>
          <a:xfrm>
            <a:off x="4876800" y="31750"/>
            <a:ext cx="4235450" cy="6826250"/>
          </a:xfrm>
        </p:spPr>
      </p:pic>
      <p:pic>
        <p:nvPicPr>
          <p:cNvPr id="2662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13" y="12700"/>
            <a:ext cx="4913313" cy="686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ID3"/>
          <p:cNvPicPr>
            <a:picLocks noGrp="1" noChangeAspect="1" noChangeArrowheads="1"/>
          </p:cNvPicPr>
          <p:nvPr>
            <p:ph sz="quarter" idx="4294967295"/>
          </p:nvPr>
        </p:nvPicPr>
        <p:blipFill rotWithShape="1">
          <a:blip r:embed="rId2"/>
          <a:srcRect l="8366" t="14124" r="12218" b="16000"/>
          <a:stretch/>
        </p:blipFill>
        <p:spPr>
          <a:xfrm>
            <a:off x="152400" y="146050"/>
            <a:ext cx="4876800" cy="6551613"/>
          </a:xfrm>
          <a:effectLst>
            <a:outerShdw blurRad="190500" algn="tl" rotWithShape="0">
              <a:srgbClr val="000000">
                <a:alpha val="70000"/>
              </a:srgbClr>
            </a:outerShdw>
          </a:effectLst>
        </p:spPr>
      </p:pic>
      <p:sp>
        <p:nvSpPr>
          <p:cNvPr id="7" name="Rectangle 6"/>
          <p:cNvSpPr/>
          <p:nvPr/>
        </p:nvSpPr>
        <p:spPr>
          <a:xfrm>
            <a:off x="5486400" y="457200"/>
            <a:ext cx="3405188" cy="5799138"/>
          </a:xfrm>
          <a:prstGeom prst="rect">
            <a:avLst/>
          </a:prstGeom>
        </p:spPr>
        <p:txBody>
          <a:bodyPr>
            <a:spAutoFit/>
          </a:bodyPr>
          <a:lstStyle/>
          <a:p>
            <a:pPr eaLnBrk="1" hangingPunct="1">
              <a:lnSpc>
                <a:spcPct val="90000"/>
              </a:lnSpc>
              <a:defRPr/>
            </a:pPr>
            <a:r>
              <a:rPr lang="en-US" kern="0" dirty="0"/>
              <a:t>May 28</a:t>
            </a:r>
            <a:r>
              <a:rPr lang="en-US" kern="0" baseline="30000" dirty="0"/>
              <a:t>th</a:t>
            </a:r>
            <a:r>
              <a:rPr lang="en-US" kern="0" dirty="0"/>
              <a:t>, 1909 –</a:t>
            </a:r>
          </a:p>
          <a:p>
            <a:pPr eaLnBrk="1" hangingPunct="1">
              <a:lnSpc>
                <a:spcPct val="90000"/>
              </a:lnSpc>
              <a:defRPr/>
            </a:pPr>
            <a:endParaRPr lang="en-US" kern="0" dirty="0"/>
          </a:p>
          <a:p>
            <a:pPr eaLnBrk="1" hangingPunct="1">
              <a:lnSpc>
                <a:spcPct val="90000"/>
              </a:lnSpc>
              <a:defRPr/>
            </a:pPr>
            <a:r>
              <a:rPr lang="en-US" sz="2800" kern="0" dirty="0"/>
              <a:t>A Chinese aristocrat in California poses for a picture.  He has allowed his fingernails to grow to several inches in order to demonstrate his position in society; namely that he is so wealthy that he doesn’t need to use his hands for work or manual labor.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144000" cy="1143000"/>
          </a:xfrm>
        </p:spPr>
        <p:txBody>
          <a:bodyPr/>
          <a:lstStyle/>
          <a:p>
            <a:r>
              <a:rPr lang="en-US" altLang="en-US" sz="4000" smtClean="0"/>
              <a:t>NY’s Ellis Island &amp; SF’s Angel Island</a:t>
            </a:r>
          </a:p>
        </p:txBody>
      </p:sp>
      <p:sp>
        <p:nvSpPr>
          <p:cNvPr id="29699" name="Rectangle 3"/>
          <p:cNvSpPr>
            <a:spLocks noChangeArrowheads="1"/>
          </p:cNvSpPr>
          <p:nvPr/>
        </p:nvSpPr>
        <p:spPr bwMode="auto">
          <a:xfrm>
            <a:off x="152400" y="2717800"/>
            <a:ext cx="441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a:ea typeface="Calibri" pitchFamily="34" charset="0"/>
                <a:cs typeface="Times New Roman" pitchFamily="18" charset="0"/>
              </a:rPr>
              <a:t>Ellis Island: </a:t>
            </a:r>
          </a:p>
          <a:p>
            <a:pPr eaLnBrk="1" hangingPunct="1">
              <a:spcBef>
                <a:spcPct val="0"/>
              </a:spcBef>
              <a:buFontTx/>
              <a:buNone/>
            </a:pPr>
            <a:r>
              <a:rPr lang="en-US" altLang="en-US" sz="2000">
                <a:ea typeface="Calibri" pitchFamily="34" charset="0"/>
                <a:cs typeface="Times New Roman" pitchFamily="18" charset="0"/>
              </a:rPr>
              <a:t>major processing center on the east coast (large number of European immigrants)</a:t>
            </a:r>
            <a:endParaRPr lang="en-US" altLang="en-US" sz="4400">
              <a:ea typeface="Calibri" pitchFamily="34" charset="0"/>
              <a:cs typeface="Times New Roman" pitchFamily="18" charset="0"/>
            </a:endParaRPr>
          </a:p>
        </p:txBody>
      </p:sp>
      <p:sp>
        <p:nvSpPr>
          <p:cNvPr id="29700" name="Rectangle 4"/>
          <p:cNvSpPr>
            <a:spLocks noChangeArrowheads="1"/>
          </p:cNvSpPr>
          <p:nvPr/>
        </p:nvSpPr>
        <p:spPr bwMode="auto">
          <a:xfrm>
            <a:off x="4648200" y="2714625"/>
            <a:ext cx="4419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r>
              <a:rPr lang="en-US" altLang="en-US" sz="2000">
                <a:ea typeface="Calibri" pitchFamily="34" charset="0"/>
                <a:cs typeface="Times New Roman" pitchFamily="18" charset="0"/>
              </a:rPr>
              <a:t>Angel Island: </a:t>
            </a:r>
            <a:br>
              <a:rPr lang="en-US" altLang="en-US" sz="2000">
                <a:ea typeface="Calibri" pitchFamily="34" charset="0"/>
                <a:cs typeface="Times New Roman" pitchFamily="18" charset="0"/>
              </a:rPr>
            </a:br>
            <a:r>
              <a:rPr lang="en-US" altLang="en-US" sz="2000">
                <a:ea typeface="Calibri" pitchFamily="34" charset="0"/>
                <a:cs typeface="Times New Roman" pitchFamily="18" charset="0"/>
              </a:rPr>
              <a:t>major processing center on the west coast (large number of Asian immigrants)</a:t>
            </a:r>
            <a:endParaRPr lang="en-US" altLang="en-US" sz="4400">
              <a:ea typeface="Calibri" pitchFamily="34" charset="0"/>
              <a:cs typeface="Times New Roman" pitchFamily="18" charset="0"/>
            </a:endParaRPr>
          </a:p>
        </p:txBody>
      </p:sp>
      <p:pic>
        <p:nvPicPr>
          <p:cNvPr id="33797" name="Picture 5" descr="C:\Users\Greg\Desktop\0.jpg"/>
          <p:cNvPicPr>
            <a:picLocks noChangeAspect="1" noChangeArrowheads="1"/>
          </p:cNvPicPr>
          <p:nvPr/>
        </p:nvPicPr>
        <p:blipFill>
          <a:blip r:embed="rId2" cstate="print"/>
          <a:srcRect t="4444" b="6667"/>
          <a:stretch>
            <a:fillRect/>
          </a:stretch>
        </p:blipFill>
        <p:spPr bwMode="auto">
          <a:xfrm>
            <a:off x="0" y="3962400"/>
            <a:ext cx="4572001" cy="2895600"/>
          </a:xfrm>
          <a:prstGeom prst="rect">
            <a:avLst/>
          </a:prstGeom>
          <a:ln>
            <a:noFill/>
          </a:ln>
          <a:effectLst>
            <a:softEdge rad="112500"/>
          </a:effectLst>
        </p:spPr>
      </p:pic>
      <p:pic>
        <p:nvPicPr>
          <p:cNvPr id="33800" name="Picture 8" descr="C:\Users\Greg\Desktop\5.jpg"/>
          <p:cNvPicPr>
            <a:picLocks noChangeAspect="1" noChangeArrowheads="1"/>
          </p:cNvPicPr>
          <p:nvPr/>
        </p:nvPicPr>
        <p:blipFill>
          <a:blip r:embed="rId3" cstate="print"/>
          <a:srcRect/>
          <a:stretch>
            <a:fillRect/>
          </a:stretch>
        </p:blipFill>
        <p:spPr bwMode="auto">
          <a:xfrm>
            <a:off x="4572001" y="3962400"/>
            <a:ext cx="4572000" cy="2895600"/>
          </a:xfrm>
          <a:prstGeom prst="rect">
            <a:avLst/>
          </a:prstGeom>
          <a:ln>
            <a:noFill/>
          </a:ln>
          <a:effectLst>
            <a:softEdge rad="112500"/>
          </a:effectLst>
        </p:spPr>
      </p:pic>
      <p:pic>
        <p:nvPicPr>
          <p:cNvPr id="33801" name="Picture 9" descr="C:\Users\Greg\Desktop\Angel-Island.jpg"/>
          <p:cNvPicPr>
            <a:picLocks noChangeAspect="1" noChangeArrowheads="1"/>
          </p:cNvPicPr>
          <p:nvPr/>
        </p:nvPicPr>
        <p:blipFill>
          <a:blip r:embed="rId4" cstate="print"/>
          <a:srcRect b="16372"/>
          <a:stretch>
            <a:fillRect/>
          </a:stretch>
        </p:blipFill>
        <p:spPr bwMode="auto">
          <a:xfrm>
            <a:off x="4800600" y="914401"/>
            <a:ext cx="4267200" cy="1873154"/>
          </a:xfrm>
          <a:prstGeom prst="rect">
            <a:avLst/>
          </a:prstGeom>
          <a:ln>
            <a:noFill/>
          </a:ln>
          <a:effectLst>
            <a:softEdge rad="112500"/>
          </a:effectLst>
        </p:spPr>
      </p:pic>
      <p:pic>
        <p:nvPicPr>
          <p:cNvPr id="33802" name="Picture 10" descr="C:\Users\Greg\Desktop\ellis-island-picture.jpg"/>
          <p:cNvPicPr>
            <a:picLocks noChangeAspect="1" noChangeArrowheads="1"/>
          </p:cNvPicPr>
          <p:nvPr/>
        </p:nvPicPr>
        <p:blipFill>
          <a:blip r:embed="rId5" cstate="print"/>
          <a:srcRect/>
          <a:stretch>
            <a:fillRect/>
          </a:stretch>
        </p:blipFill>
        <p:spPr bwMode="auto">
          <a:xfrm>
            <a:off x="208121" y="908794"/>
            <a:ext cx="4211479" cy="1907620"/>
          </a:xfrm>
          <a:prstGeom prst="rect">
            <a:avLst/>
          </a:prstGeom>
          <a:ln>
            <a:noFill/>
          </a:ln>
          <a:effectLst>
            <a:softEdge rad="112500"/>
          </a:effectLst>
        </p:spPr>
      </p:pic>
      <p:sp>
        <p:nvSpPr>
          <p:cNvPr id="9" name="Rectangle 8"/>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pic>
        <p:nvPicPr>
          <p:cNvPr id="29706" name="Picture 2" descr="C:\Users\Greg Noyes\Documents\School\7th Grade World History\Q1 - Unit 1 - Intro\GIFs for ppts\Push.gif">
            <a:hlinkClick r:id="rId6" action="ppaction://hlinkfil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19446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 descr="C:\Users\Greg Noyes\Documents\School\7th Grade World History\Q1 - Unit 1 - Intro\GIFs for ppts\Push.gif">
            <a:hlinkClick r:id="rId8" action="ppaction://hlinkfile"/>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101013" y="1914525"/>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Rectangle 1"/>
          <p:cNvSpPr>
            <a:spLocks noChangeArrowheads="1"/>
          </p:cNvSpPr>
          <p:nvPr/>
        </p:nvSpPr>
        <p:spPr bwMode="auto">
          <a:xfrm>
            <a:off x="304800" y="1071563"/>
            <a:ext cx="3810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hlinkClick r:id="rId9"/>
              </a:rPr>
              <a:t>http://www.youtube.com/watch?v=5rz5whByOts</a:t>
            </a:r>
            <a:r>
              <a:rPr lang="en-US" altLang="en-US" sz="2400"/>
              <a:t> </a:t>
            </a:r>
          </a:p>
        </p:txBody>
      </p:sp>
      <p:sp>
        <p:nvSpPr>
          <p:cNvPr id="29709" name="Rectangle 2"/>
          <p:cNvSpPr>
            <a:spLocks noChangeArrowheads="1"/>
          </p:cNvSpPr>
          <p:nvPr/>
        </p:nvSpPr>
        <p:spPr bwMode="auto">
          <a:xfrm>
            <a:off x="4953000" y="1098550"/>
            <a:ext cx="3657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hlinkClick r:id="rId10"/>
              </a:rPr>
              <a:t>http://www.youtube.com/watch?v=4CycdXpV2mo</a:t>
            </a:r>
            <a:r>
              <a:rPr lang="en-US" altLang="en-US" sz="240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http://www.latinamericanstudies.org/ellis-island/immigration-1870-1920.jpg"/>
          <p:cNvPicPr>
            <a:picLocks noChangeAspect="1" noChangeArrowheads="1"/>
          </p:cNvPicPr>
          <p:nvPr/>
        </p:nvPicPr>
        <p:blipFill>
          <a:blip r:embed="rId2">
            <a:extLst>
              <a:ext uri="{28A0092B-C50C-407E-A947-70E740481C1C}">
                <a14:useLocalDpi xmlns:a14="http://schemas.microsoft.com/office/drawing/2010/main" val="0"/>
              </a:ext>
            </a:extLst>
          </a:blip>
          <a:srcRect l="1282" t="2127" r="961" b="10851"/>
          <a:stretch>
            <a:fillRect/>
          </a:stretch>
        </p:blipFill>
        <p:spPr bwMode="auto">
          <a:xfrm>
            <a:off x="152400" y="152400"/>
            <a:ext cx="8839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0" y="4460548"/>
            <a:ext cx="9144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pPr>
            <a:r>
              <a:rPr lang="en-US" altLang="en-US" sz="2000" dirty="0">
                <a:ea typeface="Calibri" pitchFamily="34" charset="0"/>
                <a:cs typeface="Times New Roman" pitchFamily="18" charset="0"/>
              </a:rPr>
              <a:t>1 When were the peak years for ‘Old Immigrants’ (Northern &amp; Western Europe)? </a:t>
            </a:r>
            <a:endParaRPr lang="en-US" altLang="en-US" sz="1200" dirty="0">
              <a:ea typeface="Calibri" pitchFamily="34" charset="0"/>
              <a:cs typeface="Times New Roman" pitchFamily="18" charset="0"/>
            </a:endParaRPr>
          </a:p>
          <a:p>
            <a:pPr>
              <a:spcBef>
                <a:spcPct val="0"/>
              </a:spcBef>
            </a:pPr>
            <a:r>
              <a:rPr lang="en-US" altLang="en-US" sz="2000" dirty="0">
                <a:ea typeface="Calibri" pitchFamily="34" charset="0"/>
                <a:cs typeface="Times New Roman" pitchFamily="18" charset="0"/>
              </a:rPr>
              <a:t>2 Which countries in Europe would be considered Northern &amp; Western Europe? </a:t>
            </a:r>
            <a:endParaRPr lang="en-US" altLang="en-US" sz="1200" dirty="0">
              <a:ea typeface="Calibri" pitchFamily="34" charset="0"/>
              <a:cs typeface="Times New Roman" pitchFamily="18" charset="0"/>
            </a:endParaRPr>
          </a:p>
          <a:p>
            <a:pPr>
              <a:spcBef>
                <a:spcPct val="0"/>
              </a:spcBef>
            </a:pPr>
            <a:r>
              <a:rPr lang="en-US" altLang="en-US" sz="2000" dirty="0">
                <a:ea typeface="Calibri" pitchFamily="34" charset="0"/>
                <a:cs typeface="Times New Roman" pitchFamily="18" charset="0"/>
              </a:rPr>
              <a:t>3 When were the peak years for ‘New Immigrants’ (Southern &amp; Eastern Europe)? </a:t>
            </a:r>
            <a:endParaRPr lang="en-US" altLang="en-US" sz="1200" dirty="0">
              <a:ea typeface="Calibri" pitchFamily="34" charset="0"/>
              <a:cs typeface="Times New Roman" pitchFamily="18" charset="0"/>
            </a:endParaRPr>
          </a:p>
          <a:p>
            <a:pPr>
              <a:spcBef>
                <a:spcPct val="0"/>
              </a:spcBef>
            </a:pPr>
            <a:r>
              <a:rPr lang="en-US" altLang="en-US" sz="2000" dirty="0">
                <a:ea typeface="Calibri" pitchFamily="34" charset="0"/>
                <a:cs typeface="Times New Roman" pitchFamily="18" charset="0"/>
              </a:rPr>
              <a:t>4 Which countries in Europe would be considered Southern &amp; Eastern Europe? </a:t>
            </a:r>
            <a:endParaRPr lang="en-US" altLang="en-US" sz="1200" dirty="0">
              <a:ea typeface="Calibri" pitchFamily="34" charset="0"/>
              <a:cs typeface="Times New Roman" pitchFamily="18" charset="0"/>
            </a:endParaRPr>
          </a:p>
          <a:p>
            <a:pPr>
              <a:spcBef>
                <a:spcPct val="0"/>
              </a:spcBef>
            </a:pPr>
            <a:r>
              <a:rPr lang="en-US" altLang="en-US" sz="2000" dirty="0">
                <a:ea typeface="Calibri" pitchFamily="34" charset="0"/>
                <a:cs typeface="Times New Roman" pitchFamily="18" charset="0"/>
              </a:rPr>
              <a:t>5 When were the peak years for Asian, African &amp; Latino immigrants? </a:t>
            </a:r>
            <a:endParaRPr lang="en-US" altLang="en-US" sz="1200" dirty="0">
              <a:ea typeface="Calibri" pitchFamily="34" charset="0"/>
              <a:cs typeface="Times New Roman" pitchFamily="18" charset="0"/>
            </a:endParaRPr>
          </a:p>
          <a:p>
            <a:pPr>
              <a:spcBef>
                <a:spcPct val="0"/>
              </a:spcBef>
            </a:pPr>
            <a:r>
              <a:rPr lang="en-US" altLang="en-US" sz="2000" dirty="0" smtClean="0">
                <a:ea typeface="Calibri" pitchFamily="34" charset="0"/>
                <a:cs typeface="Times New Roman" pitchFamily="18" charset="0"/>
              </a:rPr>
              <a:t>6 </a:t>
            </a:r>
            <a:r>
              <a:rPr lang="en-US" altLang="en-US" sz="2000" dirty="0">
                <a:ea typeface="Calibri" pitchFamily="34" charset="0"/>
                <a:cs typeface="Times New Roman" pitchFamily="18" charset="0"/>
              </a:rPr>
              <a:t>Why did many immigrants tend to concentrate in ghettos or ethnic enclaves?</a:t>
            </a:r>
          </a:p>
        </p:txBody>
      </p:sp>
      <p:sp>
        <p:nvSpPr>
          <p:cNvPr id="4" name="Rectangle 3"/>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http://www.theodora.com/maps/new5/usa_color.gif"/>
          <p:cNvPicPr>
            <a:picLocks noGrp="1" noChangeAspect="1" noChangeArrowheads="1"/>
          </p:cNvPicPr>
          <p:nvPr>
            <p:ph idx="1"/>
          </p:nvPr>
        </p:nvPicPr>
        <p:blipFill>
          <a:blip r:embed="rId2">
            <a:lum bright="70000" contrast="-70000"/>
            <a:extLst>
              <a:ext uri="{28A0092B-C50C-407E-A947-70E740481C1C}">
                <a14:useLocalDpi xmlns:a14="http://schemas.microsoft.com/office/drawing/2010/main" val="0"/>
              </a:ext>
            </a:extLst>
          </a:blip>
          <a:srcRect b="3812"/>
          <a:stretch>
            <a:fillRect/>
          </a:stretch>
        </p:blipFill>
        <p:spPr>
          <a:xfrm>
            <a:off x="0" y="304800"/>
            <a:ext cx="9144000" cy="5715000"/>
          </a:xfrm>
          <a:noFill/>
        </p:spPr>
      </p:pic>
      <p:pic>
        <p:nvPicPr>
          <p:cNvPr id="11268" name="Picture 4" descr="railroad_workers"/>
          <p:cNvPicPr>
            <a:picLocks noGrp="1" noChangeAspect="1" noChangeArrowheads="1"/>
          </p:cNvPicPr>
          <p:nvPr>
            <p:ph idx="1"/>
          </p:nvPr>
        </p:nvPicPr>
        <p:blipFill>
          <a:blip r:embed="rId3" cstate="print"/>
          <a:srcRect/>
          <a:stretch>
            <a:fillRect/>
          </a:stretch>
        </p:blipFill>
        <p:spPr>
          <a:xfrm rot="839346" flipH="1">
            <a:off x="666223" y="1156398"/>
            <a:ext cx="6117310" cy="3257923"/>
          </a:xfrm>
          <a:effectLst>
            <a:softEdge rad="112500"/>
          </a:effectLst>
        </p:spPr>
      </p:pic>
      <p:sp>
        <p:nvSpPr>
          <p:cNvPr id="5" name="Rectangle 2"/>
          <p:cNvSpPr txBox="1">
            <a:spLocks noChangeArrowheads="1"/>
          </p:cNvSpPr>
          <p:nvPr/>
        </p:nvSpPr>
        <p:spPr bwMode="auto">
          <a:xfrm rot="19969557">
            <a:off x="161925" y="4222750"/>
            <a:ext cx="2470150" cy="1304925"/>
          </a:xfrm>
          <a:prstGeom prst="rect">
            <a:avLst/>
          </a:prstGeom>
          <a:solidFill>
            <a:schemeClr val="tx1"/>
          </a:solidFill>
          <a:ln w="57150">
            <a:solidFill>
              <a:srgbClr val="FFFF00"/>
            </a:solidFill>
            <a:miter lim="800000"/>
            <a:headEnd/>
            <a:tailEnd/>
          </a:ln>
          <a:effectLst>
            <a:glow rad="228600">
              <a:schemeClr val="accent4">
                <a:satMod val="175000"/>
                <a:alpha val="40000"/>
              </a:schemeClr>
            </a:glow>
          </a:effectLst>
        </p:spPr>
        <p:txBody>
          <a:bodyPr anchor="ctr"/>
          <a:lstStyle/>
          <a:p>
            <a:pPr algn="ctr" eaLnBrk="1" hangingPunct="1">
              <a:defRPr/>
            </a:pPr>
            <a:r>
              <a:rPr lang="en-US" sz="2000" kern="0" dirty="0">
                <a:solidFill>
                  <a:srgbClr val="FF0000"/>
                </a:solidFill>
                <a:effectLst>
                  <a:outerShdw blurRad="38100" dist="38100" dir="2700000" algn="tl">
                    <a:srgbClr val="000000">
                      <a:alpha val="43137"/>
                    </a:srgbClr>
                  </a:outerShdw>
                </a:effectLst>
                <a:latin typeface="+mj-lt"/>
                <a:ea typeface="+mj-ea"/>
                <a:cs typeface="+mj-cs"/>
              </a:rPr>
              <a:t>Many Chinese immigrants worked in the west for the Central Pacific RR</a:t>
            </a:r>
          </a:p>
        </p:txBody>
      </p:sp>
      <p:sp>
        <p:nvSpPr>
          <p:cNvPr id="53251" name="Rectangle 3"/>
          <p:cNvSpPr>
            <a:spLocks noGrp="1" noChangeArrowheads="1"/>
          </p:cNvSpPr>
          <p:nvPr>
            <p:ph type="body" sz="half" idx="1"/>
          </p:nvPr>
        </p:nvSpPr>
        <p:spPr>
          <a:xfrm rot="863964">
            <a:off x="2479675" y="4437063"/>
            <a:ext cx="3182938" cy="819150"/>
          </a:xfrm>
        </p:spPr>
        <p:txBody>
          <a:bodyPr/>
          <a:lstStyle/>
          <a:p>
            <a:pPr algn="ctr" eaLnBrk="1" hangingPunct="1">
              <a:lnSpc>
                <a:spcPct val="90000"/>
              </a:lnSpc>
              <a:buFontTx/>
              <a:buNone/>
            </a:pPr>
            <a:r>
              <a:rPr lang="en-US" altLang="en-US" sz="1800" b="1" smtClean="0">
                <a:solidFill>
                  <a:schemeClr val="bg2"/>
                </a:solidFill>
                <a:cs typeface="Times New Roman" pitchFamily="18" charset="0"/>
              </a:rPr>
              <a:t>Most laborers who worked on the RRs were immigrants</a:t>
            </a:r>
            <a:endParaRPr lang="en-US" altLang="en-US" sz="1100" b="1" smtClean="0">
              <a:solidFill>
                <a:schemeClr val="bg2"/>
              </a:solidFill>
            </a:endParaRPr>
          </a:p>
        </p:txBody>
      </p:sp>
      <p:sp>
        <p:nvSpPr>
          <p:cNvPr id="7" name="Rectangle 2"/>
          <p:cNvSpPr txBox="1">
            <a:spLocks noChangeArrowheads="1"/>
          </p:cNvSpPr>
          <p:nvPr/>
        </p:nvSpPr>
        <p:spPr bwMode="auto">
          <a:xfrm rot="1657085">
            <a:off x="6381750" y="4202113"/>
            <a:ext cx="2613025" cy="1284287"/>
          </a:xfrm>
          <a:prstGeom prst="rect">
            <a:avLst/>
          </a:prstGeom>
          <a:solidFill>
            <a:schemeClr val="tx1"/>
          </a:solidFill>
          <a:ln w="57150">
            <a:solidFill>
              <a:srgbClr val="00FF00"/>
            </a:solidFill>
            <a:miter lim="800000"/>
            <a:headEnd/>
            <a:tailEnd/>
          </a:ln>
          <a:effectLst>
            <a:glow rad="139700">
              <a:schemeClr val="accent5">
                <a:satMod val="175000"/>
                <a:alpha val="40000"/>
              </a:schemeClr>
            </a:glow>
          </a:effectLst>
        </p:spPr>
        <p:txBody>
          <a:bodyPr anchor="ctr"/>
          <a:lstStyle/>
          <a:p>
            <a:pPr algn="ctr" eaLnBrk="1" hangingPunct="1">
              <a:defRPr/>
            </a:pPr>
            <a:r>
              <a:rPr lang="en-US" sz="2000" kern="0" dirty="0">
                <a:solidFill>
                  <a:srgbClr val="FF0000"/>
                </a:solidFill>
                <a:effectLst>
                  <a:outerShdw blurRad="38100" dist="38100" dir="2700000" algn="tl">
                    <a:srgbClr val="000000">
                      <a:alpha val="43137"/>
                    </a:srgbClr>
                  </a:outerShdw>
                </a:effectLst>
                <a:latin typeface="+mj-lt"/>
                <a:ea typeface="+mj-ea"/>
                <a:cs typeface="+mj-cs"/>
              </a:rPr>
              <a:t>Many Irish immigrants worked in the east for the Union Pacific RR</a:t>
            </a:r>
          </a:p>
        </p:txBody>
      </p:sp>
      <p:cxnSp>
        <p:nvCxnSpPr>
          <p:cNvPr id="8" name="Curved Connector 7"/>
          <p:cNvCxnSpPr>
            <a:stCxn id="5" idx="3"/>
          </p:cNvCxnSpPr>
          <p:nvPr/>
        </p:nvCxnSpPr>
        <p:spPr bwMode="auto">
          <a:xfrm flipV="1">
            <a:off x="2495665" y="2819400"/>
            <a:ext cx="628535" cy="1491875"/>
          </a:xfrm>
          <a:prstGeom prst="curvedConnector2">
            <a:avLst/>
          </a:prstGeom>
          <a:solidFill>
            <a:schemeClr val="accent1"/>
          </a:solidFill>
          <a:ln w="57150" cap="flat" cmpd="sng" algn="ctr">
            <a:solidFill>
              <a:srgbClr val="FFFF00"/>
            </a:solidFill>
            <a:prstDash val="solid"/>
            <a:round/>
            <a:headEnd type="none" w="med" len="med"/>
            <a:tailEnd type="arrow"/>
          </a:ln>
          <a:effectLst>
            <a:glow rad="139700">
              <a:schemeClr val="accent3">
                <a:satMod val="175000"/>
                <a:alpha val="40000"/>
              </a:schemeClr>
            </a:glow>
          </a:effectLst>
        </p:spPr>
      </p:cxnSp>
      <p:cxnSp>
        <p:nvCxnSpPr>
          <p:cNvPr id="11" name="Curved Connector 7"/>
          <p:cNvCxnSpPr/>
          <p:nvPr/>
        </p:nvCxnSpPr>
        <p:spPr bwMode="auto">
          <a:xfrm rot="16200000" flipV="1">
            <a:off x="800101" y="2628899"/>
            <a:ext cx="1981202" cy="1447803"/>
          </a:xfrm>
          <a:prstGeom prst="curvedConnector3">
            <a:avLst>
              <a:gd name="adj1" fmla="val 50000"/>
            </a:avLst>
          </a:prstGeom>
          <a:solidFill>
            <a:schemeClr val="accent1"/>
          </a:solidFill>
          <a:ln w="57150" cap="flat" cmpd="sng" algn="ctr">
            <a:solidFill>
              <a:srgbClr val="FFFF00"/>
            </a:solidFill>
            <a:prstDash val="solid"/>
            <a:round/>
            <a:headEnd type="none" w="med" len="med"/>
            <a:tailEnd type="arrow"/>
          </a:ln>
          <a:effectLst>
            <a:glow rad="139700">
              <a:schemeClr val="accent3">
                <a:satMod val="175000"/>
                <a:alpha val="40000"/>
              </a:schemeClr>
            </a:glow>
          </a:effectLst>
        </p:spPr>
      </p:cxnSp>
      <p:cxnSp>
        <p:nvCxnSpPr>
          <p:cNvPr id="15" name="Curved Connector 7"/>
          <p:cNvCxnSpPr/>
          <p:nvPr/>
        </p:nvCxnSpPr>
        <p:spPr bwMode="auto">
          <a:xfrm rot="16200000" flipV="1">
            <a:off x="1295401" y="2971800"/>
            <a:ext cx="1828801" cy="762002"/>
          </a:xfrm>
          <a:prstGeom prst="curvedConnector3">
            <a:avLst>
              <a:gd name="adj1" fmla="val 50000"/>
            </a:avLst>
          </a:prstGeom>
          <a:solidFill>
            <a:schemeClr val="accent1"/>
          </a:solidFill>
          <a:ln w="57150" cap="flat" cmpd="sng" algn="ctr">
            <a:solidFill>
              <a:srgbClr val="FFFF00"/>
            </a:solidFill>
            <a:prstDash val="solid"/>
            <a:round/>
            <a:headEnd type="none" w="med" len="med"/>
            <a:tailEnd type="arrow"/>
          </a:ln>
          <a:effectLst>
            <a:glow rad="139700">
              <a:schemeClr val="accent3">
                <a:satMod val="175000"/>
                <a:alpha val="40000"/>
              </a:schemeClr>
            </a:glow>
          </a:effectLst>
        </p:spPr>
      </p:cxnSp>
      <p:cxnSp>
        <p:nvCxnSpPr>
          <p:cNvPr id="19" name="Curved Connector 7"/>
          <p:cNvCxnSpPr/>
          <p:nvPr/>
        </p:nvCxnSpPr>
        <p:spPr bwMode="auto">
          <a:xfrm rot="5400000" flipH="1" flipV="1">
            <a:off x="6073962" y="3679637"/>
            <a:ext cx="882276" cy="228603"/>
          </a:xfrm>
          <a:prstGeom prst="curvedConnector3">
            <a:avLst>
              <a:gd name="adj1" fmla="val 50000"/>
            </a:avLst>
          </a:prstGeom>
          <a:solidFill>
            <a:schemeClr val="accent1"/>
          </a:solidFill>
          <a:ln w="57150" cap="flat" cmpd="sng" algn="ctr">
            <a:solidFill>
              <a:srgbClr val="00FF00"/>
            </a:solidFill>
            <a:prstDash val="solid"/>
            <a:round/>
            <a:headEnd type="none" w="med" len="med"/>
            <a:tailEnd type="arrow"/>
          </a:ln>
          <a:effectLst>
            <a:glow rad="139700">
              <a:schemeClr val="accent3">
                <a:satMod val="175000"/>
                <a:alpha val="40000"/>
              </a:schemeClr>
            </a:glow>
          </a:effectLst>
        </p:spPr>
      </p:cxnSp>
      <p:cxnSp>
        <p:nvCxnSpPr>
          <p:cNvPr id="20" name="Curved Connector 7"/>
          <p:cNvCxnSpPr/>
          <p:nvPr/>
        </p:nvCxnSpPr>
        <p:spPr bwMode="auto">
          <a:xfrm rot="16200000" flipV="1">
            <a:off x="4800600" y="2667000"/>
            <a:ext cx="1676400" cy="1676400"/>
          </a:xfrm>
          <a:prstGeom prst="curvedConnector3">
            <a:avLst>
              <a:gd name="adj1" fmla="val 50000"/>
            </a:avLst>
          </a:prstGeom>
          <a:solidFill>
            <a:schemeClr val="accent1"/>
          </a:solidFill>
          <a:ln w="57150" cap="flat" cmpd="sng" algn="ctr">
            <a:solidFill>
              <a:srgbClr val="00FF00"/>
            </a:solidFill>
            <a:prstDash val="solid"/>
            <a:round/>
            <a:headEnd type="none" w="med" len="med"/>
            <a:tailEnd type="arrow"/>
          </a:ln>
          <a:effectLst>
            <a:glow rad="139700">
              <a:schemeClr val="accent3">
                <a:satMod val="175000"/>
                <a:alpha val="40000"/>
              </a:schemeClr>
            </a:glow>
          </a:effectLst>
        </p:spPr>
      </p:cxnSp>
      <p:cxnSp>
        <p:nvCxnSpPr>
          <p:cNvPr id="21" name="Curved Connector 7"/>
          <p:cNvCxnSpPr/>
          <p:nvPr/>
        </p:nvCxnSpPr>
        <p:spPr bwMode="auto">
          <a:xfrm rot="16200000" flipV="1">
            <a:off x="5419669" y="3114732"/>
            <a:ext cx="1752603" cy="399939"/>
          </a:xfrm>
          <a:prstGeom prst="curvedConnector3">
            <a:avLst>
              <a:gd name="adj1" fmla="val 50000"/>
            </a:avLst>
          </a:prstGeom>
          <a:solidFill>
            <a:schemeClr val="accent1"/>
          </a:solidFill>
          <a:ln w="57150" cap="flat" cmpd="sng" algn="ctr">
            <a:solidFill>
              <a:srgbClr val="00FF00"/>
            </a:solidFill>
            <a:prstDash val="solid"/>
            <a:round/>
            <a:headEnd type="none" w="med" len="med"/>
            <a:tailEnd type="arrow"/>
          </a:ln>
          <a:effectLst>
            <a:glow rad="139700">
              <a:schemeClr val="accent3">
                <a:satMod val="175000"/>
                <a:alpha val="40000"/>
              </a:schemeClr>
            </a:glow>
          </a:effectLst>
        </p:spPr>
      </p:cxnSp>
      <p:sp>
        <p:nvSpPr>
          <p:cNvPr id="16" name="Rectangle 15"/>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pic>
        <p:nvPicPr>
          <p:cNvPr id="31762" name="Picture 2" descr="C:\Users\Greg Noyes\Documents\School\7th Grade World History\Q1 - Unit 1 - Intro\GIFs for ppts\Push.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02463" y="24765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3" name="Picture 2" descr="C:\Users\Greg Noyes\Documents\School\7th Grade World History\Q1 - Unit 1 - Intro\GIFs for ppts\Push.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76275" y="649288"/>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dissolve">
                                      <p:cBhvr>
                                        <p:cTn id="7" dur="500"/>
                                        <p:tgtEl>
                                          <p:spTgt spid="532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Users\Greg\Desktop\Ellis_Island_by_TamasGasp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C:\Users\Greg\Desktop\Ellis_Island_by_TamasGaspar.jpg"/>
          <p:cNvPicPr>
            <a:picLocks noChangeAspect="1" noChangeArrowheads="1"/>
          </p:cNvPicPr>
          <p:nvPr/>
        </p:nvPicPr>
        <p:blipFill>
          <a:blip r:embed="rId2" cstate="print">
            <a:lum bright="40000"/>
          </a:blip>
          <a:srcRect r="22500" b="62790"/>
          <a:stretch>
            <a:fillRect/>
          </a:stretch>
        </p:blipFill>
        <p:spPr bwMode="auto">
          <a:xfrm>
            <a:off x="0" y="762000"/>
            <a:ext cx="7086600" cy="2438400"/>
          </a:xfrm>
          <a:prstGeom prst="rect">
            <a:avLst/>
          </a:prstGeom>
          <a:ln>
            <a:noFill/>
          </a:ln>
          <a:effectLst>
            <a:softEdge rad="112500"/>
          </a:effectLst>
        </p:spPr>
      </p:pic>
      <p:sp>
        <p:nvSpPr>
          <p:cNvPr id="32772" name="Rectangle 2"/>
          <p:cNvSpPr>
            <a:spLocks noGrp="1" noChangeArrowheads="1"/>
          </p:cNvSpPr>
          <p:nvPr>
            <p:ph type="title"/>
          </p:nvPr>
        </p:nvSpPr>
        <p:spPr>
          <a:xfrm>
            <a:off x="685800" y="76200"/>
            <a:ext cx="7772400" cy="533400"/>
          </a:xfrm>
        </p:spPr>
        <p:txBody>
          <a:bodyPr/>
          <a:lstStyle/>
          <a:p>
            <a:pPr eaLnBrk="1" hangingPunct="1"/>
            <a:r>
              <a:rPr lang="en-US" altLang="en-US" sz="4000" b="1" smtClean="0"/>
              <a:t>How did they get here?</a:t>
            </a:r>
          </a:p>
        </p:txBody>
      </p:sp>
      <p:sp>
        <p:nvSpPr>
          <p:cNvPr id="5" name="Rectangle 3"/>
          <p:cNvSpPr txBox="1">
            <a:spLocks noChangeArrowheads="1"/>
          </p:cNvSpPr>
          <p:nvPr/>
        </p:nvSpPr>
        <p:spPr bwMode="auto">
          <a:xfrm>
            <a:off x="-228600" y="838200"/>
            <a:ext cx="7315200" cy="2057400"/>
          </a:xfrm>
          <a:prstGeom prst="rect">
            <a:avLst/>
          </a:prstGeom>
          <a:noFill/>
          <a:ln w="9525">
            <a:noFill/>
            <a:miter lim="800000"/>
            <a:headEnd/>
            <a:tailEnd/>
          </a:ln>
        </p:spPr>
        <p:txBody>
          <a:bodyPr/>
          <a:lstStyle/>
          <a:p>
            <a:pPr marL="342900" indent="-342900" eaLnBrk="1" hangingPunct="1">
              <a:lnSpc>
                <a:spcPct val="90000"/>
              </a:lnSpc>
              <a:spcBef>
                <a:spcPct val="20000"/>
              </a:spcBef>
              <a:defRPr/>
            </a:pPr>
            <a:r>
              <a:rPr lang="en-US" sz="1800" kern="0" dirty="0">
                <a:solidFill>
                  <a:schemeClr val="bg2"/>
                </a:solidFill>
                <a:latin typeface="+mn-lt"/>
              </a:rPr>
              <a:t>		During the Gilded Age, immigrants in America could arrange to have family members make the journey as well.  For example, a Polish immigrant living in Detroit could go to a store in the ethnic community and purchase a combination ticket from a Hamburg-</a:t>
            </a:r>
            <a:r>
              <a:rPr lang="en-US" sz="1800" kern="0" dirty="0" err="1">
                <a:solidFill>
                  <a:schemeClr val="bg2"/>
                </a:solidFill>
                <a:latin typeface="+mn-lt"/>
              </a:rPr>
              <a:t>Amerika</a:t>
            </a:r>
            <a:r>
              <a:rPr lang="en-US" sz="1800" kern="0" dirty="0">
                <a:solidFill>
                  <a:schemeClr val="bg2"/>
                </a:solidFill>
                <a:latin typeface="+mn-lt"/>
              </a:rPr>
              <a:t> Line agent that would be delivered to the relative/friend in Krakow. This ‘combo’ ticket would provide rail transportation to Hamburg, accommodations in Hamburg while waiting for a ship, trans-Atlantic passage, and rail travel from New York to Detroit.</a:t>
            </a:r>
            <a:endParaRPr lang="en-US" sz="2000" kern="0" dirty="0">
              <a:solidFill>
                <a:schemeClr val="bg2"/>
              </a:solidFill>
              <a:latin typeface="+mn-lt"/>
            </a:endParaRPr>
          </a:p>
        </p:txBody>
      </p:sp>
      <p:sp>
        <p:nvSpPr>
          <p:cNvPr id="7" name="Rectangle 6"/>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5">
                                            <p:txEl>
                                              <p:pRg st="0" end="0"/>
                                            </p:txEl>
                                          </p:spTgt>
                                        </p:tgtEl>
                                      </p:cBhvr>
                                    </p:animEffect>
                                    <p:set>
                                      <p:cBhvr>
                                        <p:cTn id="12" dur="1" fill="hold">
                                          <p:stCondLst>
                                            <p:cond delay="1999"/>
                                          </p:stCondLst>
                                        </p:cTn>
                                        <p:tgtEl>
                                          <p:spTgt spid="5">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5" grpId="1"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C:\Users\Greg\Desktop\Ellis_Island_by_TamasGasp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C:\Users\Greg\Desktop\Ellis_Island_by_TamasGaspar.jpg"/>
          <p:cNvPicPr>
            <a:picLocks noChangeAspect="1" noChangeArrowheads="1"/>
          </p:cNvPicPr>
          <p:nvPr/>
        </p:nvPicPr>
        <p:blipFill>
          <a:blip r:embed="rId2" cstate="print">
            <a:lum bright="40000"/>
          </a:blip>
          <a:srcRect r="22500" b="62790"/>
          <a:stretch>
            <a:fillRect/>
          </a:stretch>
        </p:blipFill>
        <p:spPr bwMode="auto">
          <a:xfrm>
            <a:off x="0" y="762000"/>
            <a:ext cx="7086600" cy="2438400"/>
          </a:xfrm>
          <a:prstGeom prst="rect">
            <a:avLst/>
          </a:prstGeom>
          <a:ln>
            <a:noFill/>
          </a:ln>
          <a:effectLst>
            <a:softEdge rad="112500"/>
          </a:effectLst>
        </p:spPr>
      </p:pic>
      <p:sp>
        <p:nvSpPr>
          <p:cNvPr id="33796" name="Rectangle 2"/>
          <p:cNvSpPr>
            <a:spLocks noGrp="1" noChangeArrowheads="1"/>
          </p:cNvSpPr>
          <p:nvPr>
            <p:ph type="title"/>
          </p:nvPr>
        </p:nvSpPr>
        <p:spPr>
          <a:xfrm>
            <a:off x="685800" y="76200"/>
            <a:ext cx="7772400" cy="533400"/>
          </a:xfrm>
        </p:spPr>
        <p:txBody>
          <a:bodyPr/>
          <a:lstStyle/>
          <a:p>
            <a:pPr eaLnBrk="1" hangingPunct="1"/>
            <a:r>
              <a:rPr lang="en-US" altLang="en-US" sz="4000" b="1" smtClean="0"/>
              <a:t>How did they get here?</a:t>
            </a:r>
          </a:p>
        </p:txBody>
      </p:sp>
      <p:sp>
        <p:nvSpPr>
          <p:cNvPr id="34819" name="Rectangle 3"/>
          <p:cNvSpPr>
            <a:spLocks noGrp="1" noChangeArrowheads="1"/>
          </p:cNvSpPr>
          <p:nvPr>
            <p:ph type="body" idx="1"/>
          </p:nvPr>
        </p:nvSpPr>
        <p:spPr>
          <a:xfrm>
            <a:off x="-152400" y="914400"/>
            <a:ext cx="7239000" cy="1752600"/>
          </a:xfrm>
          <a:noFill/>
        </p:spPr>
        <p:txBody>
          <a:bodyPr/>
          <a:lstStyle/>
          <a:p>
            <a:pPr eaLnBrk="1" hangingPunct="1">
              <a:lnSpc>
                <a:spcPct val="90000"/>
              </a:lnSpc>
              <a:buFontTx/>
              <a:buNone/>
            </a:pPr>
            <a:r>
              <a:rPr lang="en-US" altLang="en-US" sz="2000" smtClean="0">
                <a:solidFill>
                  <a:schemeClr val="bg2"/>
                </a:solidFill>
              </a:rPr>
              <a:t>		</a:t>
            </a:r>
            <a:r>
              <a:rPr lang="en-US" altLang="en-US" sz="1800" smtClean="0">
                <a:solidFill>
                  <a:schemeClr val="bg2"/>
                </a:solidFill>
              </a:rPr>
              <a:t>The development of transportation networks greatly influenced Gilded-Age immigration. As railroads—and cheaper and cheaper fares—spread through Europe, places with secure transportation to seaports multiplied. Oceanic transport changed dramatically in the years just before the Gilded Age. As late as 1856 more than 95 percent of European immigrants came to America by sail. Less than twenty years later (1873) more than 95 percent came on steamships. </a:t>
            </a:r>
          </a:p>
        </p:txBody>
      </p:sp>
      <p:sp>
        <p:nvSpPr>
          <p:cNvPr id="7" name="Rectangle 6"/>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fade">
                                      <p:cBhvr>
                                        <p:cTn id="7" dur="20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grpId="1" nodeType="clickEffect">
                                  <p:stCondLst>
                                    <p:cond delay="0"/>
                                  </p:stCondLst>
                                  <p:childTnLst>
                                    <p:animEffect transition="out" filter="fade">
                                      <p:cBhvr>
                                        <p:cTn id="11" dur="2000"/>
                                        <p:tgtEl>
                                          <p:spTgt spid="34819">
                                            <p:txEl>
                                              <p:pRg st="0" end="0"/>
                                            </p:txEl>
                                          </p:spTgt>
                                        </p:tgtEl>
                                      </p:cBhvr>
                                    </p:animEffect>
                                    <p:set>
                                      <p:cBhvr>
                                        <p:cTn id="12" dur="1" fill="hold">
                                          <p:stCondLst>
                                            <p:cond delay="1999"/>
                                          </p:stCondLst>
                                        </p:cTn>
                                        <p:tgtEl>
                                          <p:spTgt spid="3481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allAtOnce"/>
      <p:bldP spid="34819"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www.cartoonstock.com/lowres/hsc3602l.jpg"/>
          <p:cNvPicPr>
            <a:picLocks noChangeAspect="1" noChangeArrowheads="1"/>
          </p:cNvPicPr>
          <p:nvPr/>
        </p:nvPicPr>
        <p:blipFill>
          <a:blip r:embed="rId2"/>
          <a:srcRect t="17413"/>
          <a:stretch>
            <a:fillRect/>
          </a:stretch>
        </p:blipFill>
        <p:spPr>
          <a:xfrm>
            <a:off x="228600" y="1838325"/>
            <a:ext cx="8686800" cy="4576763"/>
          </a:xfrm>
          <a:prstGeom prst="rect">
            <a:avLst/>
          </a:prstGeom>
          <a:ln>
            <a:noFill/>
          </a:ln>
          <a:effectLst>
            <a:outerShdw blurRad="190500" algn="tl" rotWithShape="0">
              <a:srgbClr val="000000">
                <a:alpha val="70000"/>
              </a:srgbClr>
            </a:outerShdw>
          </a:effectLst>
        </p:spPr>
      </p:pic>
      <p:sp>
        <p:nvSpPr>
          <p:cNvPr id="5" name="Rectangle 2"/>
          <p:cNvSpPr txBox="1">
            <a:spLocks noChangeArrowheads="1"/>
          </p:cNvSpPr>
          <p:nvPr/>
        </p:nvSpPr>
        <p:spPr bwMode="auto">
          <a:xfrm>
            <a:off x="685800" y="533400"/>
            <a:ext cx="7772400" cy="914400"/>
          </a:xfrm>
          <a:prstGeom prst="rect">
            <a:avLst/>
          </a:prstGeom>
          <a:noFill/>
          <a:ln w="9525">
            <a:noFill/>
            <a:miter lim="800000"/>
            <a:headEnd/>
            <a:tailEnd/>
          </a:ln>
        </p:spPr>
        <p:txBody>
          <a:bodyPr anchor="ctr"/>
          <a:lstStyle/>
          <a:p>
            <a:pPr algn="ctr" eaLnBrk="1" hangingPunct="1">
              <a:defRPr/>
            </a:pPr>
            <a:r>
              <a:rPr lang="en-US" sz="4800" kern="0" dirty="0">
                <a:solidFill>
                  <a:srgbClr val="FF0000"/>
                </a:solidFill>
                <a:effectLst>
                  <a:outerShdw blurRad="38100" dist="38100" dir="2700000" algn="tl">
                    <a:srgbClr val="000000">
                      <a:alpha val="43137"/>
                    </a:srgbClr>
                  </a:outerShdw>
                </a:effectLst>
                <a:latin typeface="+mj-lt"/>
                <a:ea typeface="+mj-ea"/>
                <a:cs typeface="+mj-cs"/>
              </a:rPr>
              <a:t>What is an immigrant?</a:t>
            </a:r>
          </a:p>
        </p:txBody>
      </p:sp>
      <p:sp>
        <p:nvSpPr>
          <p:cNvPr id="6" name="Rectangle 5"/>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066800" y="0"/>
            <a:ext cx="7772400" cy="1143000"/>
          </a:xfrm>
        </p:spPr>
        <p:txBody>
          <a:bodyPr/>
          <a:lstStyle/>
          <a:p>
            <a:pPr eaLnBrk="1" hangingPunct="1"/>
            <a:r>
              <a:rPr lang="en-US" altLang="en-US" sz="3600" smtClean="0"/>
              <a:t>Ethnic groups had their own patterns</a:t>
            </a:r>
          </a:p>
        </p:txBody>
      </p:sp>
      <p:pic>
        <p:nvPicPr>
          <p:cNvPr id="35843" name="Picture 5" descr="http://www.theodora.com/maps/new5/usa_color.gif"/>
          <p:cNvPicPr>
            <a:picLocks noGrp="1" noChangeAspect="1" noChangeArrowheads="1"/>
          </p:cNvPicPr>
          <p:nvPr>
            <p:ph idx="1"/>
          </p:nvPr>
        </p:nvPicPr>
        <p:blipFill>
          <a:blip r:embed="rId2">
            <a:lum bright="70000" contrast="-70000"/>
            <a:extLst>
              <a:ext uri="{28A0092B-C50C-407E-A947-70E740481C1C}">
                <a14:useLocalDpi xmlns:a14="http://schemas.microsoft.com/office/drawing/2010/main" val="0"/>
              </a:ext>
            </a:extLst>
          </a:blip>
          <a:srcRect b="3812"/>
          <a:stretch>
            <a:fillRect/>
          </a:stretch>
        </p:blipFill>
        <p:spPr>
          <a:xfrm>
            <a:off x="0" y="858838"/>
            <a:ext cx="9144000" cy="5999162"/>
          </a:xfrm>
          <a:noFill/>
        </p:spPr>
      </p:pic>
      <p:sp>
        <p:nvSpPr>
          <p:cNvPr id="4" name="Rectangle 3"/>
          <p:cNvSpPr txBox="1">
            <a:spLocks noChangeArrowheads="1"/>
          </p:cNvSpPr>
          <p:nvPr/>
        </p:nvSpPr>
        <p:spPr bwMode="auto">
          <a:xfrm rot="1091307">
            <a:off x="822325" y="2806700"/>
            <a:ext cx="6029325" cy="2654300"/>
          </a:xfrm>
          <a:prstGeom prst="rect">
            <a:avLst/>
          </a:prstGeom>
          <a:noFill/>
          <a:ln w="9525">
            <a:noFill/>
            <a:miter lim="800000"/>
            <a:headEnd/>
            <a:tailEnd/>
          </a:ln>
        </p:spPr>
        <p:txBody>
          <a:bodyPr/>
          <a:lstStyle/>
          <a:p>
            <a:pPr marL="342900" indent="-342900" eaLnBrk="1" hangingPunct="1">
              <a:lnSpc>
                <a:spcPct val="90000"/>
              </a:lnSpc>
              <a:spcBef>
                <a:spcPct val="20000"/>
              </a:spcBef>
              <a:defRPr/>
            </a:pPr>
            <a:r>
              <a:rPr lang="en-US" sz="1900" kern="0" dirty="0">
                <a:solidFill>
                  <a:schemeClr val="bg1"/>
                </a:solidFill>
                <a:latin typeface="+mn-lt"/>
              </a:rPr>
              <a:t>	Many immigrants settled in urban centers. Ever since the census began listing the foreign-born separately in 1850, they have been more likely to live in cities (especially large cities). Regionally, immigrants favored the northeastern and north central states. Ethnic groups had distinct patterns: Irish and Canadians favored New England, Italians and Russians the mid-Atlantic states, Germans near Pennsylvania and Ohio, and Scandinavians in Minnesota and Wisconsin. </a:t>
            </a:r>
          </a:p>
        </p:txBody>
      </p:sp>
      <p:sp>
        <p:nvSpPr>
          <p:cNvPr id="5" name="Rectangle 2"/>
          <p:cNvSpPr txBox="1">
            <a:spLocks noChangeArrowheads="1"/>
          </p:cNvSpPr>
          <p:nvPr/>
        </p:nvSpPr>
        <p:spPr bwMode="auto">
          <a:xfrm rot="20071865">
            <a:off x="7412038" y="2455863"/>
            <a:ext cx="1600200" cy="457200"/>
          </a:xfrm>
          <a:prstGeom prst="rect">
            <a:avLst/>
          </a:prstGeom>
          <a:noFill/>
          <a:ln w="9525">
            <a:noFill/>
            <a:miter lim="800000"/>
            <a:headEnd/>
            <a:tailEnd/>
          </a:ln>
        </p:spPr>
        <p:txBody>
          <a:bodyPr anchor="ctr"/>
          <a:lstStyle/>
          <a:p>
            <a:pPr algn="ctr" eaLnBrk="1" hangingPunct="1">
              <a:defRPr/>
            </a:pPr>
            <a:r>
              <a:rPr lang="en-US" sz="1600" b="1" kern="0" dirty="0">
                <a:solidFill>
                  <a:srgbClr val="FF0000"/>
                </a:solidFill>
                <a:latin typeface="+mj-lt"/>
                <a:ea typeface="+mj-ea"/>
                <a:cs typeface="+mj-cs"/>
              </a:rPr>
              <a:t>Many Irish Immigrants</a:t>
            </a:r>
          </a:p>
        </p:txBody>
      </p:sp>
      <p:sp>
        <p:nvSpPr>
          <p:cNvPr id="6" name="Rectangle 2"/>
          <p:cNvSpPr txBox="1">
            <a:spLocks noChangeArrowheads="1"/>
          </p:cNvSpPr>
          <p:nvPr/>
        </p:nvSpPr>
        <p:spPr bwMode="auto">
          <a:xfrm rot="17252930">
            <a:off x="6672263" y="3568700"/>
            <a:ext cx="2114550" cy="698500"/>
          </a:xfrm>
          <a:prstGeom prst="rect">
            <a:avLst/>
          </a:prstGeom>
          <a:noFill/>
          <a:ln w="9525">
            <a:noFill/>
            <a:miter lim="800000"/>
            <a:headEnd/>
            <a:tailEnd/>
          </a:ln>
        </p:spPr>
        <p:txBody>
          <a:bodyPr anchor="ctr"/>
          <a:lstStyle/>
          <a:p>
            <a:pPr algn="ctr" eaLnBrk="1" hangingPunct="1">
              <a:defRPr/>
            </a:pPr>
            <a:r>
              <a:rPr lang="en-US" sz="1600" b="1" kern="0" dirty="0">
                <a:solidFill>
                  <a:srgbClr val="FF0000"/>
                </a:solidFill>
                <a:latin typeface="+mj-lt"/>
                <a:ea typeface="+mj-ea"/>
                <a:cs typeface="+mj-cs"/>
              </a:rPr>
              <a:t>Many Italian and Russian Immigrants</a:t>
            </a:r>
          </a:p>
        </p:txBody>
      </p:sp>
      <p:sp>
        <p:nvSpPr>
          <p:cNvPr id="7" name="Rectangle 2"/>
          <p:cNvSpPr txBox="1">
            <a:spLocks noChangeArrowheads="1"/>
          </p:cNvSpPr>
          <p:nvPr/>
        </p:nvSpPr>
        <p:spPr bwMode="auto">
          <a:xfrm rot="21407480">
            <a:off x="6153150" y="2940050"/>
            <a:ext cx="1600200" cy="698500"/>
          </a:xfrm>
          <a:prstGeom prst="rect">
            <a:avLst/>
          </a:prstGeom>
          <a:noFill/>
          <a:ln w="9525">
            <a:noFill/>
            <a:miter lim="800000"/>
            <a:headEnd/>
            <a:tailEnd/>
          </a:ln>
        </p:spPr>
        <p:txBody>
          <a:bodyPr anchor="ctr"/>
          <a:lstStyle/>
          <a:p>
            <a:pPr algn="ctr" eaLnBrk="1" hangingPunct="1">
              <a:defRPr/>
            </a:pPr>
            <a:r>
              <a:rPr lang="en-US" sz="1600" b="1" kern="0" dirty="0">
                <a:solidFill>
                  <a:srgbClr val="FF0000"/>
                </a:solidFill>
                <a:latin typeface="+mj-lt"/>
                <a:ea typeface="+mj-ea"/>
                <a:cs typeface="+mj-cs"/>
              </a:rPr>
              <a:t>Many German Immigrants</a:t>
            </a:r>
          </a:p>
        </p:txBody>
      </p:sp>
      <p:sp>
        <p:nvSpPr>
          <p:cNvPr id="8" name="Rectangle 2"/>
          <p:cNvSpPr txBox="1">
            <a:spLocks noChangeArrowheads="1"/>
          </p:cNvSpPr>
          <p:nvPr/>
        </p:nvSpPr>
        <p:spPr bwMode="auto">
          <a:xfrm rot="3897357">
            <a:off x="4808538" y="2276475"/>
            <a:ext cx="1600200" cy="698500"/>
          </a:xfrm>
          <a:prstGeom prst="rect">
            <a:avLst/>
          </a:prstGeom>
          <a:noFill/>
          <a:ln w="9525">
            <a:noFill/>
            <a:miter lim="800000"/>
            <a:headEnd/>
            <a:tailEnd/>
          </a:ln>
        </p:spPr>
        <p:txBody>
          <a:bodyPr anchor="ctr"/>
          <a:lstStyle/>
          <a:p>
            <a:pPr algn="ctr" eaLnBrk="1" hangingPunct="1">
              <a:defRPr/>
            </a:pPr>
            <a:r>
              <a:rPr lang="en-US" sz="1600" b="1" kern="0" dirty="0">
                <a:solidFill>
                  <a:srgbClr val="FF0000"/>
                </a:solidFill>
                <a:latin typeface="+mj-lt"/>
                <a:ea typeface="+mj-ea"/>
                <a:cs typeface="+mj-cs"/>
              </a:rPr>
              <a:t>Many Scandinavian Immigrants</a:t>
            </a:r>
          </a:p>
        </p:txBody>
      </p:sp>
      <p:sp>
        <p:nvSpPr>
          <p:cNvPr id="9" name="Rectangle 2"/>
          <p:cNvSpPr txBox="1">
            <a:spLocks noChangeArrowheads="1"/>
          </p:cNvSpPr>
          <p:nvPr/>
        </p:nvSpPr>
        <p:spPr bwMode="auto">
          <a:xfrm rot="16434345">
            <a:off x="-144462" y="2667000"/>
            <a:ext cx="1600200" cy="698500"/>
          </a:xfrm>
          <a:prstGeom prst="rect">
            <a:avLst/>
          </a:prstGeom>
          <a:noFill/>
          <a:ln w="9525">
            <a:noFill/>
            <a:miter lim="800000"/>
            <a:headEnd/>
            <a:tailEnd/>
          </a:ln>
        </p:spPr>
        <p:txBody>
          <a:bodyPr anchor="ctr"/>
          <a:lstStyle/>
          <a:p>
            <a:pPr algn="ctr" eaLnBrk="1" hangingPunct="1">
              <a:defRPr/>
            </a:pPr>
            <a:r>
              <a:rPr lang="en-US" sz="1600" b="1" kern="0" dirty="0">
                <a:solidFill>
                  <a:srgbClr val="FF0000"/>
                </a:solidFill>
                <a:latin typeface="+mj-lt"/>
                <a:ea typeface="+mj-ea"/>
                <a:cs typeface="+mj-cs"/>
              </a:rPr>
              <a:t>Many Chinese Immigrants</a:t>
            </a:r>
          </a:p>
        </p:txBody>
      </p:sp>
      <p:sp>
        <p:nvSpPr>
          <p:cNvPr id="10" name="Rectangle 9"/>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0"/>
            <a:ext cx="7772400" cy="685800"/>
          </a:xfrm>
        </p:spPr>
        <p:txBody>
          <a:bodyPr/>
          <a:lstStyle/>
          <a:p>
            <a:pPr eaLnBrk="1" hangingPunct="1"/>
            <a:r>
              <a:rPr lang="en-US" altLang="en-US" sz="4000" b="1" smtClean="0"/>
              <a:t>What did they do?</a:t>
            </a:r>
          </a:p>
        </p:txBody>
      </p:sp>
      <p:sp>
        <p:nvSpPr>
          <p:cNvPr id="36867" name="Rectangle 3"/>
          <p:cNvSpPr>
            <a:spLocks noGrp="1" noChangeArrowheads="1"/>
          </p:cNvSpPr>
          <p:nvPr>
            <p:ph type="body" idx="1"/>
          </p:nvPr>
        </p:nvSpPr>
        <p:spPr>
          <a:xfrm>
            <a:off x="587375" y="954088"/>
            <a:ext cx="7772400" cy="3200400"/>
          </a:xfrm>
        </p:spPr>
        <p:txBody>
          <a:bodyPr/>
          <a:lstStyle/>
          <a:p>
            <a:pPr eaLnBrk="1" hangingPunct="1">
              <a:lnSpc>
                <a:spcPct val="80000"/>
              </a:lnSpc>
              <a:buFontTx/>
              <a:buNone/>
            </a:pPr>
            <a:r>
              <a:rPr lang="en-US" altLang="en-US" sz="2400" smtClean="0"/>
              <a:t>		Since the Gilded Age was an era of industrialization, most immigrants worked unskilled industrial jobs.  ‘Unskilled’ simply means that little to no schooling is necessary to do the job. Most immigrants took jobs that were hazardous, difficult and low-paying.  These workers were, in historian Carl Wittke’s words, “we who built America”. It was not just immigrant men who worked, because immigrant women and children were much more likely to be in the labor force than those who were native-born.</a:t>
            </a:r>
          </a:p>
        </p:txBody>
      </p:sp>
      <p:pic>
        <p:nvPicPr>
          <p:cNvPr id="36868" name="Picture 4" descr="C:\Users\Greg\Desktop\factory workers laid off.jpg"/>
          <p:cNvPicPr>
            <a:picLocks noChangeAspect="1" noChangeArrowheads="1"/>
          </p:cNvPicPr>
          <p:nvPr/>
        </p:nvPicPr>
        <p:blipFill>
          <a:blip r:embed="rId2"/>
          <a:srcRect/>
          <a:stretch>
            <a:fillRect/>
          </a:stretch>
        </p:blipFill>
        <p:spPr bwMode="auto">
          <a:xfrm>
            <a:off x="5776913" y="4249738"/>
            <a:ext cx="3484562" cy="2532062"/>
          </a:xfrm>
          <a:prstGeom prst="rect">
            <a:avLst/>
          </a:prstGeom>
          <a:ln>
            <a:noFill/>
          </a:ln>
          <a:effectLst>
            <a:outerShdw blurRad="190500" algn="tl" rotWithShape="0">
              <a:srgbClr val="000000">
                <a:alpha val="70000"/>
              </a:srgbClr>
            </a:outerShdw>
          </a:effectLst>
        </p:spPr>
      </p:pic>
      <p:pic>
        <p:nvPicPr>
          <p:cNvPr id="36869" name="Picture 5" descr="C:\Users\Greg\Desktop\A_former_factory_worker,_became_Queen_of_Propertypndushistory_chapter_a_new_industrial_age_400x300.jpg"/>
          <p:cNvPicPr>
            <a:picLocks noChangeAspect="1" noChangeArrowheads="1"/>
          </p:cNvPicPr>
          <p:nvPr/>
        </p:nvPicPr>
        <p:blipFill>
          <a:blip r:embed="rId3"/>
          <a:srcRect/>
          <a:stretch>
            <a:fillRect/>
          </a:stretch>
        </p:blipFill>
        <p:spPr bwMode="auto">
          <a:xfrm>
            <a:off x="-84138" y="4229100"/>
            <a:ext cx="3241676" cy="2552700"/>
          </a:xfrm>
          <a:prstGeom prst="rect">
            <a:avLst/>
          </a:prstGeom>
          <a:ln>
            <a:noFill/>
          </a:ln>
          <a:effectLst>
            <a:outerShdw blurRad="190500" algn="tl" rotWithShape="0">
              <a:srgbClr val="000000">
                <a:alpha val="70000"/>
              </a:srgbClr>
            </a:outerShdw>
          </a:effectLst>
        </p:spPr>
      </p:pic>
      <p:pic>
        <p:nvPicPr>
          <p:cNvPr id="36870" name="Picture 6" descr="C:\Users\Greg\Desktop\995146694_orig.jpg"/>
          <p:cNvPicPr>
            <a:picLocks noChangeAspect="1" noChangeArrowheads="1"/>
          </p:cNvPicPr>
          <p:nvPr/>
        </p:nvPicPr>
        <p:blipFill>
          <a:blip r:embed="rId4"/>
          <a:srcRect/>
          <a:stretch>
            <a:fillRect/>
          </a:stretch>
        </p:blipFill>
        <p:spPr bwMode="auto">
          <a:xfrm>
            <a:off x="2971800" y="4238625"/>
            <a:ext cx="3003550" cy="2543175"/>
          </a:xfrm>
          <a:prstGeom prst="rect">
            <a:avLst/>
          </a:prstGeom>
          <a:ln>
            <a:noFill/>
          </a:ln>
          <a:effectLst>
            <a:outerShdw blurRad="190500" algn="tl" rotWithShape="0">
              <a:srgbClr val="000000">
                <a:alpha val="70000"/>
              </a:srgbClr>
            </a:outerShdw>
          </a:effectLst>
        </p:spPr>
      </p:pic>
      <p:sp>
        <p:nvSpPr>
          <p:cNvPr id="7" name="Rectangle 6"/>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685800"/>
          </a:xfrm>
        </p:spPr>
        <p:txBody>
          <a:bodyPr/>
          <a:lstStyle/>
          <a:p>
            <a:pPr eaLnBrk="1" hangingPunct="1"/>
            <a:r>
              <a:rPr lang="en-US" altLang="en-US" sz="4000" b="1" smtClean="0"/>
              <a:t>What did they do?</a:t>
            </a:r>
          </a:p>
        </p:txBody>
      </p:sp>
      <p:sp>
        <p:nvSpPr>
          <p:cNvPr id="37891" name="Rectangle 3"/>
          <p:cNvSpPr>
            <a:spLocks noGrp="1" noChangeArrowheads="1"/>
          </p:cNvSpPr>
          <p:nvPr>
            <p:ph type="body" idx="1"/>
          </p:nvPr>
        </p:nvSpPr>
        <p:spPr>
          <a:xfrm>
            <a:off x="533400" y="1212850"/>
            <a:ext cx="8077200" cy="2743200"/>
          </a:xfrm>
        </p:spPr>
        <p:txBody>
          <a:bodyPr/>
          <a:lstStyle/>
          <a:p>
            <a:pPr eaLnBrk="1" hangingPunct="1">
              <a:lnSpc>
                <a:spcPct val="80000"/>
              </a:lnSpc>
              <a:buFontTx/>
              <a:buNone/>
            </a:pPr>
            <a:r>
              <a:rPr lang="en-US" altLang="en-US" sz="2400" smtClean="0"/>
              <a:t>		The agricultural sector, which had once included a majority of immigrants, was still attractive to some, especially those who came with some wealth and resources. Even with free arable western land, which was rapidly disappearing, the costs of establishing a farm was only available to a few Gilded-Age immigrants. Even immigrants who had agricultural backgrounds in their home countries (e.g. Swedes) tended toward industrial employment.</a:t>
            </a:r>
          </a:p>
        </p:txBody>
      </p:sp>
      <p:pic>
        <p:nvPicPr>
          <p:cNvPr id="36868" name="Picture 4" descr="C:\Users\Greg\Desktop\factory workers laid off.jpg"/>
          <p:cNvPicPr>
            <a:picLocks noChangeAspect="1" noChangeArrowheads="1"/>
          </p:cNvPicPr>
          <p:nvPr/>
        </p:nvPicPr>
        <p:blipFill>
          <a:blip r:embed="rId2" cstate="print"/>
          <a:srcRect/>
          <a:stretch>
            <a:fillRect/>
          </a:stretch>
        </p:blipFill>
        <p:spPr bwMode="auto">
          <a:xfrm>
            <a:off x="5776936" y="4249360"/>
            <a:ext cx="3484638" cy="2532440"/>
          </a:xfrm>
          <a:prstGeom prst="rect">
            <a:avLst/>
          </a:prstGeom>
          <a:ln>
            <a:noFill/>
          </a:ln>
          <a:effectLst>
            <a:softEdge rad="112500"/>
          </a:effectLst>
        </p:spPr>
      </p:pic>
      <p:pic>
        <p:nvPicPr>
          <p:cNvPr id="36869" name="Picture 5" descr="C:\Users\Greg\Desktop\A_former_factory_worker,_became_Queen_of_Propertypndushistory_chapter_a_new_industrial_age_400x300.jpg"/>
          <p:cNvPicPr>
            <a:picLocks noChangeAspect="1" noChangeArrowheads="1"/>
          </p:cNvPicPr>
          <p:nvPr/>
        </p:nvPicPr>
        <p:blipFill>
          <a:blip r:embed="rId3" cstate="print"/>
          <a:srcRect/>
          <a:stretch>
            <a:fillRect/>
          </a:stretch>
        </p:blipFill>
        <p:spPr bwMode="auto">
          <a:xfrm>
            <a:off x="-84153" y="4229100"/>
            <a:ext cx="3241523" cy="2552700"/>
          </a:xfrm>
          <a:prstGeom prst="rect">
            <a:avLst/>
          </a:prstGeom>
          <a:ln>
            <a:noFill/>
          </a:ln>
          <a:effectLst>
            <a:softEdge rad="112500"/>
          </a:effectLst>
        </p:spPr>
      </p:pic>
      <p:pic>
        <p:nvPicPr>
          <p:cNvPr id="36870" name="Picture 6" descr="C:\Users\Greg\Desktop\995146694_orig.jpg"/>
          <p:cNvPicPr>
            <a:picLocks noChangeAspect="1" noChangeArrowheads="1"/>
          </p:cNvPicPr>
          <p:nvPr/>
        </p:nvPicPr>
        <p:blipFill>
          <a:blip r:embed="rId4" cstate="print"/>
          <a:srcRect/>
          <a:stretch>
            <a:fillRect/>
          </a:stretch>
        </p:blipFill>
        <p:spPr bwMode="auto">
          <a:xfrm>
            <a:off x="2971800" y="4239295"/>
            <a:ext cx="3003248" cy="2542505"/>
          </a:xfrm>
          <a:prstGeom prst="rect">
            <a:avLst/>
          </a:prstGeom>
          <a:ln>
            <a:noFill/>
          </a:ln>
          <a:effectLst>
            <a:softEdge rad="112500"/>
          </a:effectLst>
        </p:spPr>
      </p:pic>
      <p:sp>
        <p:nvSpPr>
          <p:cNvPr id="7" name="Rectangle 6"/>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0"/>
            <a:ext cx="7772400" cy="762000"/>
          </a:xfrm>
        </p:spPr>
        <p:txBody>
          <a:bodyPr/>
          <a:lstStyle/>
          <a:p>
            <a:pPr eaLnBrk="1" hangingPunct="1"/>
            <a:r>
              <a:rPr lang="en-US" altLang="en-US" b="1" smtClean="0"/>
              <a:t>How did they live?</a:t>
            </a:r>
          </a:p>
        </p:txBody>
      </p:sp>
      <p:sp>
        <p:nvSpPr>
          <p:cNvPr id="38915" name="Rectangle 3"/>
          <p:cNvSpPr>
            <a:spLocks noGrp="1" noChangeArrowheads="1"/>
          </p:cNvSpPr>
          <p:nvPr>
            <p:ph type="body" idx="1"/>
          </p:nvPr>
        </p:nvSpPr>
        <p:spPr>
          <a:xfrm>
            <a:off x="0" y="914400"/>
            <a:ext cx="9144000" cy="2667000"/>
          </a:xfrm>
        </p:spPr>
        <p:txBody>
          <a:bodyPr/>
          <a:lstStyle/>
          <a:p>
            <a:pPr eaLnBrk="1" hangingPunct="1">
              <a:lnSpc>
                <a:spcPct val="90000"/>
              </a:lnSpc>
              <a:buFontTx/>
              <a:buNone/>
            </a:pPr>
            <a:r>
              <a:rPr lang="en-US" altLang="en-US" sz="2000" smtClean="0"/>
              <a:t>		Most immigrants during the Gilded-Age, like their predecessors, lived in ethnic enclaves whenever they could. In these ghettos, they could speak their own languages, worship and live with familiar rituals, and recreate a version of the world they left.  The Chinese for example, were confined in parts of cities that came to be called ‘Chinatowns’ as early as 1857.  In the Gilded Age, as the Chinese moved East, Chinatowns sprang up in places such as Butte, Montana, as well as in NY, SF, Boston, and other cities.  Enclaves for Europeans developed as well, with names like “Kleindeutschland” for Germans and “Little Italy” for Italians and Sicilians.</a:t>
            </a:r>
          </a:p>
        </p:txBody>
      </p:sp>
      <p:pic>
        <p:nvPicPr>
          <p:cNvPr id="37892" name="Picture 4" descr="C:\Users\Greg\Desktop\20080519163755_chinatown.jpg"/>
          <p:cNvPicPr>
            <a:picLocks noChangeAspect="1" noChangeArrowheads="1"/>
          </p:cNvPicPr>
          <p:nvPr/>
        </p:nvPicPr>
        <p:blipFill>
          <a:blip r:embed="rId2"/>
          <a:srcRect/>
          <a:stretch>
            <a:fillRect/>
          </a:stretch>
        </p:blipFill>
        <p:spPr bwMode="auto">
          <a:xfrm>
            <a:off x="0" y="3886200"/>
            <a:ext cx="4419600" cy="2528888"/>
          </a:xfrm>
          <a:prstGeom prst="rect">
            <a:avLst/>
          </a:prstGeom>
          <a:ln>
            <a:noFill/>
          </a:ln>
          <a:effectLst>
            <a:outerShdw blurRad="190500" algn="tl" rotWithShape="0">
              <a:srgbClr val="000000">
                <a:alpha val="70000"/>
              </a:srgbClr>
            </a:outerShdw>
          </a:effectLst>
        </p:spPr>
      </p:pic>
      <p:pic>
        <p:nvPicPr>
          <p:cNvPr id="37893" name="Picture 5" descr="C:\Users\Greg\Desktop\New-York-Little-Italy-NYC.jpg"/>
          <p:cNvPicPr>
            <a:picLocks noChangeAspect="1" noChangeArrowheads="1"/>
          </p:cNvPicPr>
          <p:nvPr/>
        </p:nvPicPr>
        <p:blipFill>
          <a:blip r:embed="rId3"/>
          <a:srcRect/>
          <a:stretch>
            <a:fillRect/>
          </a:stretch>
        </p:blipFill>
        <p:spPr bwMode="auto">
          <a:xfrm>
            <a:off x="4724400" y="3916363"/>
            <a:ext cx="4419600" cy="2560637"/>
          </a:xfrm>
          <a:prstGeom prst="rect">
            <a:avLst/>
          </a:prstGeom>
          <a:ln>
            <a:noFill/>
          </a:ln>
          <a:effectLst>
            <a:outerShdw blurRad="190500" algn="tl" rotWithShape="0">
              <a:srgbClr val="000000">
                <a:alpha val="70000"/>
              </a:srgbClr>
            </a:outerShdw>
          </a:effectLst>
        </p:spPr>
      </p:pic>
      <p:sp>
        <p:nvSpPr>
          <p:cNvPr id="6" name="Rectangle 2"/>
          <p:cNvSpPr txBox="1">
            <a:spLocks noChangeArrowheads="1"/>
          </p:cNvSpPr>
          <p:nvPr/>
        </p:nvSpPr>
        <p:spPr bwMode="auto">
          <a:xfrm>
            <a:off x="609600" y="3581400"/>
            <a:ext cx="2819400" cy="457200"/>
          </a:xfrm>
          <a:prstGeom prst="rect">
            <a:avLst/>
          </a:prstGeom>
          <a:noFill/>
          <a:ln w="9525">
            <a:noFill/>
            <a:miter lim="800000"/>
            <a:headEnd/>
            <a:tailEnd/>
          </a:ln>
        </p:spPr>
        <p:txBody>
          <a:bodyPr anchor="ctr"/>
          <a:lstStyle/>
          <a:p>
            <a:pPr algn="ctr" eaLnBrk="1" hangingPunct="1">
              <a:defRPr/>
            </a:pPr>
            <a:r>
              <a:rPr lang="en-US" sz="2000" b="1" kern="0" dirty="0">
                <a:solidFill>
                  <a:schemeClr val="tx2"/>
                </a:solidFill>
                <a:latin typeface="+mj-lt"/>
                <a:ea typeface="+mj-ea"/>
                <a:cs typeface="+mj-cs"/>
              </a:rPr>
              <a:t>Chinatown (SF, CA)</a:t>
            </a:r>
          </a:p>
        </p:txBody>
      </p:sp>
      <p:sp>
        <p:nvSpPr>
          <p:cNvPr id="7" name="Rectangle 2"/>
          <p:cNvSpPr txBox="1">
            <a:spLocks noChangeArrowheads="1"/>
          </p:cNvSpPr>
          <p:nvPr/>
        </p:nvSpPr>
        <p:spPr bwMode="auto">
          <a:xfrm>
            <a:off x="5638800" y="3581400"/>
            <a:ext cx="2819400" cy="457200"/>
          </a:xfrm>
          <a:prstGeom prst="rect">
            <a:avLst/>
          </a:prstGeom>
          <a:noFill/>
          <a:ln w="9525">
            <a:noFill/>
            <a:miter lim="800000"/>
            <a:headEnd/>
            <a:tailEnd/>
          </a:ln>
        </p:spPr>
        <p:txBody>
          <a:bodyPr anchor="ctr"/>
          <a:lstStyle/>
          <a:p>
            <a:pPr algn="ctr" eaLnBrk="1" hangingPunct="1">
              <a:defRPr/>
            </a:pPr>
            <a:r>
              <a:rPr lang="en-US" sz="2000" b="1" kern="0" dirty="0">
                <a:solidFill>
                  <a:schemeClr val="tx2"/>
                </a:solidFill>
                <a:latin typeface="+mj-lt"/>
                <a:ea typeface="+mj-ea"/>
                <a:cs typeface="+mj-cs"/>
              </a:rPr>
              <a:t>Little Italy (NYC, NY)</a:t>
            </a:r>
          </a:p>
        </p:txBody>
      </p:sp>
      <p:sp>
        <p:nvSpPr>
          <p:cNvPr id="8" name="Rectangle 7"/>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descr="C:\Users\Greg\Desktop\42058791.png"/>
          <p:cNvPicPr>
            <a:picLocks noChangeAspect="1" noChangeArrowheads="1"/>
          </p:cNvPicPr>
          <p:nvPr/>
        </p:nvPicPr>
        <p:blipFill>
          <a:blip r:embed="rId2">
            <a:extLst>
              <a:ext uri="{28A0092B-C50C-407E-A947-70E740481C1C}">
                <a14:useLocalDpi xmlns:a14="http://schemas.microsoft.com/office/drawing/2010/main" val="0"/>
              </a:ext>
            </a:extLst>
          </a:blip>
          <a:srcRect l="8333" t="7510" r="5556" b="9863"/>
          <a:stretch>
            <a:fillRect/>
          </a:stretch>
        </p:blipFill>
        <p:spPr bwMode="auto">
          <a:xfrm>
            <a:off x="1981200" y="725488"/>
            <a:ext cx="7086600" cy="575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0" y="0"/>
            <a:ext cx="9144000" cy="838200"/>
          </a:xfrm>
          <a:prstGeom prst="rect">
            <a:avLst/>
          </a:prstGeom>
          <a:noFill/>
          <a:ln w="9525">
            <a:noFill/>
            <a:miter lim="800000"/>
            <a:headEnd/>
            <a:tailEnd/>
          </a:ln>
        </p:spPr>
        <p:txBody>
          <a:bodyPr anchor="ctr"/>
          <a:lstStyle/>
          <a:p>
            <a:pPr algn="ctr">
              <a:defRPr/>
            </a:pPr>
            <a:r>
              <a:rPr lang="en-US" sz="4000" kern="0" dirty="0">
                <a:solidFill>
                  <a:schemeClr val="tx2"/>
                </a:solidFill>
                <a:latin typeface="+mj-lt"/>
                <a:ea typeface="+mj-ea"/>
                <a:cs typeface="+mj-cs"/>
              </a:rPr>
              <a:t>Ellis Island (New York) </a:t>
            </a:r>
          </a:p>
        </p:txBody>
      </p:sp>
      <p:sp>
        <p:nvSpPr>
          <p:cNvPr id="39940" name="Rectangle 4"/>
          <p:cNvSpPr>
            <a:spLocks noChangeArrowheads="1"/>
          </p:cNvSpPr>
          <p:nvPr/>
        </p:nvSpPr>
        <p:spPr bwMode="auto">
          <a:xfrm>
            <a:off x="0" y="1203325"/>
            <a:ext cx="19050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000" dirty="0">
                <a:ea typeface="Calibri" pitchFamily="34" charset="0"/>
                <a:cs typeface="Times New Roman" pitchFamily="18" charset="0"/>
              </a:rPr>
              <a:t>People from which countries came in the highest numbers over this 32-year span?</a:t>
            </a:r>
          </a:p>
          <a:p>
            <a:pPr eaLnBrk="1" hangingPunct="1">
              <a:spcBef>
                <a:spcPct val="0"/>
              </a:spcBef>
              <a:buFontTx/>
              <a:buNone/>
            </a:pPr>
            <a:endParaRPr lang="en-US" altLang="en-US" sz="2000" dirty="0">
              <a:ea typeface="Calibri" pitchFamily="34" charset="0"/>
              <a:cs typeface="Times New Roman" pitchFamily="18" charset="0"/>
            </a:endParaRPr>
          </a:p>
          <a:p>
            <a:pPr eaLnBrk="1" hangingPunct="1">
              <a:spcBef>
                <a:spcPct val="0"/>
              </a:spcBef>
              <a:buFontTx/>
              <a:buNone/>
            </a:pPr>
            <a:r>
              <a:rPr lang="en-US" altLang="en-US" sz="2000" dirty="0">
                <a:ea typeface="Calibri" pitchFamily="34" charset="0"/>
                <a:cs typeface="Times New Roman" pitchFamily="18" charset="0"/>
              </a:rPr>
              <a:t>Why was there such a decrease in immigrants in 1918?</a:t>
            </a:r>
          </a:p>
          <a:p>
            <a:pPr eaLnBrk="1" hangingPunct="1">
              <a:spcBef>
                <a:spcPct val="0"/>
              </a:spcBef>
              <a:buFontTx/>
              <a:buNone/>
            </a:pPr>
            <a:endParaRPr lang="en-US" altLang="en-US" sz="2000" dirty="0">
              <a:ea typeface="Calibri" pitchFamily="34" charset="0"/>
              <a:cs typeface="Times New Roman" pitchFamily="18" charset="0"/>
            </a:endParaRPr>
          </a:p>
          <a:p>
            <a:pPr eaLnBrk="1" hangingPunct="1">
              <a:spcBef>
                <a:spcPct val="0"/>
              </a:spcBef>
              <a:buFontTx/>
              <a:buNone/>
            </a:pPr>
            <a:endParaRPr lang="en-US" altLang="en-US" sz="2000" dirty="0">
              <a:ea typeface="Calibri" pitchFamily="34" charset="0"/>
              <a:cs typeface="Times New Roman" pitchFamily="18" charset="0"/>
            </a:endParaRPr>
          </a:p>
          <a:p>
            <a:pPr eaLnBrk="1" hangingPunct="1">
              <a:spcBef>
                <a:spcPct val="0"/>
              </a:spcBef>
              <a:buFontTx/>
              <a:buNone/>
            </a:pPr>
            <a:endParaRPr lang="en-US" altLang="en-US" sz="4400" dirty="0">
              <a:ea typeface="Calibri" pitchFamily="34" charset="0"/>
              <a:cs typeface="Times New Roman" pitchFamily="18" charset="0"/>
            </a:endParaRPr>
          </a:p>
        </p:txBody>
      </p:sp>
      <p:sp>
        <p:nvSpPr>
          <p:cNvPr id="6" name="Rectangle 5"/>
          <p:cNvSpPr/>
          <p:nvPr/>
        </p:nvSpPr>
        <p:spPr>
          <a:xfrm>
            <a:off x="5318125" y="6415088"/>
            <a:ext cx="3841750" cy="461962"/>
          </a:xfrm>
          <a:prstGeom prst="rect">
            <a:avLst/>
          </a:prstGeom>
        </p:spPr>
        <p:txBody>
          <a:bodyPr wrap="none">
            <a:spAutoFit/>
          </a:bodyPr>
          <a:lstStyle/>
          <a:p>
            <a:pPr>
              <a:defRPr/>
            </a:pPr>
            <a:r>
              <a:rPr lang="en-US" b="1" kern="0" dirty="0">
                <a:effectLst>
                  <a:outerShdw blurRad="38100" dist="38100" dir="2700000" algn="tl">
                    <a:srgbClr val="000000"/>
                  </a:outerShdw>
                </a:effectLst>
              </a:rPr>
              <a:t>Migration and Immigration</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19200" b="18400"/>
          <a:stretch/>
        </p:blipFill>
        <p:spPr>
          <a:xfrm>
            <a:off x="0" y="1157288"/>
            <a:ext cx="9115425" cy="5688012"/>
          </a:xfrm>
          <a:prstGeom prst="rect">
            <a:avLst/>
          </a:prstGeom>
          <a:ln>
            <a:noFill/>
          </a:ln>
          <a:effectLst>
            <a:outerShdw blurRad="190500" algn="tl" rotWithShape="0">
              <a:srgbClr val="000000">
                <a:alpha val="70000"/>
              </a:srgbClr>
            </a:outerShdw>
          </a:effectLst>
        </p:spPr>
      </p:pic>
      <p:sp>
        <p:nvSpPr>
          <p:cNvPr id="40963" name="Rectangle 7"/>
          <p:cNvSpPr>
            <a:spLocks noChangeArrowheads="1"/>
          </p:cNvSpPr>
          <p:nvPr/>
        </p:nvSpPr>
        <p:spPr bwMode="auto">
          <a:xfrm>
            <a:off x="152400" y="76200"/>
            <a:ext cx="885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Compare and contrast the following two political cartoons…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3813" y="814388"/>
            <a:ext cx="9120187" cy="6019800"/>
          </a:xfrm>
          <a:effectLst>
            <a:outerShdw blurRad="190500" algn="tl" rotWithShape="0">
              <a:srgbClr val="000000">
                <a:alpha val="70000"/>
              </a:srgbClr>
            </a:outerShdw>
          </a:effectLst>
        </p:spPr>
      </p:pic>
      <p:sp>
        <p:nvSpPr>
          <p:cNvPr id="41987" name="Rectangle 7"/>
          <p:cNvSpPr>
            <a:spLocks noChangeArrowheads="1"/>
          </p:cNvSpPr>
          <p:nvPr/>
        </p:nvSpPr>
        <p:spPr bwMode="auto">
          <a:xfrm>
            <a:off x="152400" y="76200"/>
            <a:ext cx="885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Compare and contrast the following two political cartoons…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1975"/>
          <a:stretch/>
        </p:blipFill>
        <p:spPr>
          <a:xfrm>
            <a:off x="0" y="1817077"/>
            <a:ext cx="9144000" cy="5040923"/>
          </a:xfrm>
          <a:prstGeom prst="rect">
            <a:avLst/>
          </a:prstGeom>
          <a:ln>
            <a:noFill/>
          </a:ln>
          <a:effectLst>
            <a:softEdge rad="112500"/>
          </a:effectLst>
        </p:spPr>
      </p:pic>
      <p:sp>
        <p:nvSpPr>
          <p:cNvPr id="9" name="Freeform 8"/>
          <p:cNvSpPr/>
          <p:nvPr/>
        </p:nvSpPr>
        <p:spPr>
          <a:xfrm rot="20394250">
            <a:off x="2274645" y="1378097"/>
            <a:ext cx="2492679" cy="3206663"/>
          </a:xfrm>
          <a:custGeom>
            <a:avLst/>
            <a:gdLst>
              <a:gd name="connsiteX0" fmla="*/ 2492679 w 2492679"/>
              <a:gd name="connsiteY0" fmla="*/ 3206663 h 3206663"/>
              <a:gd name="connsiteX1" fmla="*/ 2417523 w 2492679"/>
              <a:gd name="connsiteY1" fmla="*/ 3156559 h 3206663"/>
              <a:gd name="connsiteX2" fmla="*/ 2367419 w 2492679"/>
              <a:gd name="connsiteY2" fmla="*/ 3081403 h 3206663"/>
              <a:gd name="connsiteX3" fmla="*/ 2354893 w 2492679"/>
              <a:gd name="connsiteY3" fmla="*/ 3043825 h 3206663"/>
              <a:gd name="connsiteX4" fmla="*/ 2317315 w 2492679"/>
              <a:gd name="connsiteY4" fmla="*/ 3018773 h 3206663"/>
              <a:gd name="connsiteX5" fmla="*/ 2304789 w 2492679"/>
              <a:gd name="connsiteY5" fmla="*/ 2981195 h 3206663"/>
              <a:gd name="connsiteX6" fmla="*/ 2229633 w 2492679"/>
              <a:gd name="connsiteY6" fmla="*/ 2931090 h 3206663"/>
              <a:gd name="connsiteX7" fmla="*/ 2192054 w 2492679"/>
              <a:gd name="connsiteY7" fmla="*/ 2868460 h 3206663"/>
              <a:gd name="connsiteX8" fmla="*/ 2129424 w 2492679"/>
              <a:gd name="connsiteY8" fmla="*/ 2805830 h 3206663"/>
              <a:gd name="connsiteX9" fmla="*/ 2079320 w 2492679"/>
              <a:gd name="connsiteY9" fmla="*/ 2730674 h 3206663"/>
              <a:gd name="connsiteX10" fmla="*/ 2029216 w 2492679"/>
              <a:gd name="connsiteY10" fmla="*/ 2655518 h 3206663"/>
              <a:gd name="connsiteX11" fmla="*/ 1954060 w 2492679"/>
              <a:gd name="connsiteY11" fmla="*/ 2580362 h 3206663"/>
              <a:gd name="connsiteX12" fmla="*/ 1916482 w 2492679"/>
              <a:gd name="connsiteY12" fmla="*/ 2517732 h 3206663"/>
              <a:gd name="connsiteX13" fmla="*/ 1891430 w 2492679"/>
              <a:gd name="connsiteY13" fmla="*/ 2492679 h 3206663"/>
              <a:gd name="connsiteX14" fmla="*/ 1866378 w 2492679"/>
              <a:gd name="connsiteY14" fmla="*/ 2442575 h 3206663"/>
              <a:gd name="connsiteX15" fmla="*/ 1841326 w 2492679"/>
              <a:gd name="connsiteY15" fmla="*/ 2404997 h 3206663"/>
              <a:gd name="connsiteX16" fmla="*/ 1816274 w 2492679"/>
              <a:gd name="connsiteY16" fmla="*/ 2354893 h 3206663"/>
              <a:gd name="connsiteX17" fmla="*/ 1766170 w 2492679"/>
              <a:gd name="connsiteY17" fmla="*/ 2279737 h 3206663"/>
              <a:gd name="connsiteX18" fmla="*/ 1753644 w 2492679"/>
              <a:gd name="connsiteY18" fmla="*/ 2242159 h 3206663"/>
              <a:gd name="connsiteX19" fmla="*/ 1716065 w 2492679"/>
              <a:gd name="connsiteY19" fmla="*/ 2217107 h 3206663"/>
              <a:gd name="connsiteX20" fmla="*/ 1678487 w 2492679"/>
              <a:gd name="connsiteY20" fmla="*/ 2179529 h 3206663"/>
              <a:gd name="connsiteX21" fmla="*/ 1640909 w 2492679"/>
              <a:gd name="connsiteY21" fmla="*/ 2091847 h 3206663"/>
              <a:gd name="connsiteX22" fmla="*/ 1615857 w 2492679"/>
              <a:gd name="connsiteY22" fmla="*/ 2004164 h 3206663"/>
              <a:gd name="connsiteX23" fmla="*/ 1603331 w 2492679"/>
              <a:gd name="connsiteY23" fmla="*/ 1966586 h 3206663"/>
              <a:gd name="connsiteX24" fmla="*/ 1578279 w 2492679"/>
              <a:gd name="connsiteY24" fmla="*/ 1929008 h 3206663"/>
              <a:gd name="connsiteX25" fmla="*/ 1540701 w 2492679"/>
              <a:gd name="connsiteY25" fmla="*/ 1916482 h 3206663"/>
              <a:gd name="connsiteX26" fmla="*/ 1503123 w 2492679"/>
              <a:gd name="connsiteY26" fmla="*/ 1841326 h 3206663"/>
              <a:gd name="connsiteX27" fmla="*/ 1490597 w 2492679"/>
              <a:gd name="connsiteY27" fmla="*/ 1778696 h 3206663"/>
              <a:gd name="connsiteX28" fmla="*/ 1453019 w 2492679"/>
              <a:gd name="connsiteY28" fmla="*/ 1753644 h 3206663"/>
              <a:gd name="connsiteX29" fmla="*/ 1427967 w 2492679"/>
              <a:gd name="connsiteY29" fmla="*/ 1703540 h 3206663"/>
              <a:gd name="connsiteX30" fmla="*/ 1415441 w 2492679"/>
              <a:gd name="connsiteY30" fmla="*/ 1665962 h 3206663"/>
              <a:gd name="connsiteX31" fmla="*/ 1377863 w 2492679"/>
              <a:gd name="connsiteY31" fmla="*/ 1640910 h 3206663"/>
              <a:gd name="connsiteX32" fmla="*/ 1302707 w 2492679"/>
              <a:gd name="connsiteY32" fmla="*/ 1515649 h 3206663"/>
              <a:gd name="connsiteX33" fmla="*/ 1277654 w 2492679"/>
              <a:gd name="connsiteY33" fmla="*/ 1490597 h 3206663"/>
              <a:gd name="connsiteX34" fmla="*/ 1227550 w 2492679"/>
              <a:gd name="connsiteY34" fmla="*/ 1478071 h 3206663"/>
              <a:gd name="connsiteX35" fmla="*/ 1189972 w 2492679"/>
              <a:gd name="connsiteY35" fmla="*/ 1453019 h 3206663"/>
              <a:gd name="connsiteX36" fmla="*/ 1114816 w 2492679"/>
              <a:gd name="connsiteY36" fmla="*/ 1390389 h 3206663"/>
              <a:gd name="connsiteX37" fmla="*/ 1064712 w 2492679"/>
              <a:gd name="connsiteY37" fmla="*/ 1377863 h 3206663"/>
              <a:gd name="connsiteX38" fmla="*/ 1027134 w 2492679"/>
              <a:gd name="connsiteY38" fmla="*/ 1340285 h 3206663"/>
              <a:gd name="connsiteX39" fmla="*/ 926926 w 2492679"/>
              <a:gd name="connsiteY39" fmla="*/ 1315233 h 3206663"/>
              <a:gd name="connsiteX40" fmla="*/ 901874 w 2492679"/>
              <a:gd name="connsiteY40" fmla="*/ 1277655 h 3206663"/>
              <a:gd name="connsiteX41" fmla="*/ 826718 w 2492679"/>
              <a:gd name="connsiteY41" fmla="*/ 1240077 h 3206663"/>
              <a:gd name="connsiteX42" fmla="*/ 801665 w 2492679"/>
              <a:gd name="connsiteY42" fmla="*/ 1215025 h 3206663"/>
              <a:gd name="connsiteX43" fmla="*/ 751561 w 2492679"/>
              <a:gd name="connsiteY43" fmla="*/ 1189973 h 3206663"/>
              <a:gd name="connsiteX44" fmla="*/ 713983 w 2492679"/>
              <a:gd name="connsiteY44" fmla="*/ 1164921 h 3206663"/>
              <a:gd name="connsiteX45" fmla="*/ 676405 w 2492679"/>
              <a:gd name="connsiteY45" fmla="*/ 1089764 h 3206663"/>
              <a:gd name="connsiteX46" fmla="*/ 638827 w 2492679"/>
              <a:gd name="connsiteY46" fmla="*/ 1077238 h 3206663"/>
              <a:gd name="connsiteX47" fmla="*/ 626301 w 2492679"/>
              <a:gd name="connsiteY47" fmla="*/ 1039660 h 3206663"/>
              <a:gd name="connsiteX48" fmla="*/ 613775 w 2492679"/>
              <a:gd name="connsiteY48" fmla="*/ 914400 h 3206663"/>
              <a:gd name="connsiteX49" fmla="*/ 576197 w 2492679"/>
              <a:gd name="connsiteY49" fmla="*/ 889348 h 3206663"/>
              <a:gd name="connsiteX50" fmla="*/ 538619 w 2492679"/>
              <a:gd name="connsiteY50" fmla="*/ 851770 h 3206663"/>
              <a:gd name="connsiteX51" fmla="*/ 501041 w 2492679"/>
              <a:gd name="connsiteY51" fmla="*/ 776614 h 3206663"/>
              <a:gd name="connsiteX52" fmla="*/ 463463 w 2492679"/>
              <a:gd name="connsiteY52" fmla="*/ 739036 h 3206663"/>
              <a:gd name="connsiteX53" fmla="*/ 413359 w 2492679"/>
              <a:gd name="connsiteY53" fmla="*/ 676405 h 3206663"/>
              <a:gd name="connsiteX54" fmla="*/ 338202 w 2492679"/>
              <a:gd name="connsiteY54" fmla="*/ 638827 h 3206663"/>
              <a:gd name="connsiteX55" fmla="*/ 275572 w 2492679"/>
              <a:gd name="connsiteY55" fmla="*/ 613775 h 3206663"/>
              <a:gd name="connsiteX56" fmla="*/ 212942 w 2492679"/>
              <a:gd name="connsiteY56" fmla="*/ 551145 h 3206663"/>
              <a:gd name="connsiteX57" fmla="*/ 175364 w 2492679"/>
              <a:gd name="connsiteY57" fmla="*/ 475989 h 3206663"/>
              <a:gd name="connsiteX58" fmla="*/ 150312 w 2492679"/>
              <a:gd name="connsiteY58" fmla="*/ 438411 h 3206663"/>
              <a:gd name="connsiteX59" fmla="*/ 125260 w 2492679"/>
              <a:gd name="connsiteY59" fmla="*/ 363255 h 3206663"/>
              <a:gd name="connsiteX60" fmla="*/ 100208 w 2492679"/>
              <a:gd name="connsiteY60" fmla="*/ 288099 h 3206663"/>
              <a:gd name="connsiteX61" fmla="*/ 87682 w 2492679"/>
              <a:gd name="connsiteY61" fmla="*/ 250521 h 3206663"/>
              <a:gd name="connsiteX62" fmla="*/ 62630 w 2492679"/>
              <a:gd name="connsiteY62" fmla="*/ 87682 h 3206663"/>
              <a:gd name="connsiteX63" fmla="*/ 0 w 2492679"/>
              <a:gd name="connsiteY63" fmla="*/ 0 h 320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92679" h="3206663">
                <a:moveTo>
                  <a:pt x="2492679" y="3206663"/>
                </a:moveTo>
                <a:cubicBezTo>
                  <a:pt x="2467627" y="3189962"/>
                  <a:pt x="2438813" y="3177849"/>
                  <a:pt x="2417523" y="3156559"/>
                </a:cubicBezTo>
                <a:cubicBezTo>
                  <a:pt x="2396233" y="3135269"/>
                  <a:pt x="2376940" y="3109967"/>
                  <a:pt x="2367419" y="3081403"/>
                </a:cubicBezTo>
                <a:cubicBezTo>
                  <a:pt x="2363244" y="3068877"/>
                  <a:pt x="2363141" y="3054135"/>
                  <a:pt x="2354893" y="3043825"/>
                </a:cubicBezTo>
                <a:cubicBezTo>
                  <a:pt x="2345489" y="3032070"/>
                  <a:pt x="2329841" y="3027124"/>
                  <a:pt x="2317315" y="3018773"/>
                </a:cubicBezTo>
                <a:cubicBezTo>
                  <a:pt x="2313140" y="3006247"/>
                  <a:pt x="2314125" y="2990531"/>
                  <a:pt x="2304789" y="2981195"/>
                </a:cubicBezTo>
                <a:cubicBezTo>
                  <a:pt x="2283499" y="2959905"/>
                  <a:pt x="2229633" y="2931090"/>
                  <a:pt x="2229633" y="2931090"/>
                </a:cubicBezTo>
                <a:cubicBezTo>
                  <a:pt x="2207880" y="2865830"/>
                  <a:pt x="2231357" y="2917587"/>
                  <a:pt x="2192054" y="2868460"/>
                </a:cubicBezTo>
                <a:cubicBezTo>
                  <a:pt x="2144334" y="2808811"/>
                  <a:pt x="2193845" y="2848778"/>
                  <a:pt x="2129424" y="2805830"/>
                </a:cubicBezTo>
                <a:cubicBezTo>
                  <a:pt x="2105468" y="2733963"/>
                  <a:pt x="2134053" y="2801045"/>
                  <a:pt x="2079320" y="2730674"/>
                </a:cubicBezTo>
                <a:cubicBezTo>
                  <a:pt x="2060835" y="2706908"/>
                  <a:pt x="2050506" y="2676808"/>
                  <a:pt x="2029216" y="2655518"/>
                </a:cubicBezTo>
                <a:cubicBezTo>
                  <a:pt x="2004164" y="2630466"/>
                  <a:pt x="1972288" y="2610742"/>
                  <a:pt x="1954060" y="2580362"/>
                </a:cubicBezTo>
                <a:cubicBezTo>
                  <a:pt x="1941534" y="2559485"/>
                  <a:pt x="1930633" y="2537543"/>
                  <a:pt x="1916482" y="2517732"/>
                </a:cubicBezTo>
                <a:cubicBezTo>
                  <a:pt x="1909618" y="2508122"/>
                  <a:pt x="1897981" y="2502505"/>
                  <a:pt x="1891430" y="2492679"/>
                </a:cubicBezTo>
                <a:cubicBezTo>
                  <a:pt x="1881072" y="2477142"/>
                  <a:pt x="1875642" y="2458787"/>
                  <a:pt x="1866378" y="2442575"/>
                </a:cubicBezTo>
                <a:cubicBezTo>
                  <a:pt x="1858909" y="2429504"/>
                  <a:pt x="1848795" y="2418068"/>
                  <a:pt x="1841326" y="2404997"/>
                </a:cubicBezTo>
                <a:cubicBezTo>
                  <a:pt x="1832062" y="2388785"/>
                  <a:pt x="1825881" y="2370905"/>
                  <a:pt x="1816274" y="2354893"/>
                </a:cubicBezTo>
                <a:cubicBezTo>
                  <a:pt x="1800783" y="2329075"/>
                  <a:pt x="1775691" y="2308301"/>
                  <a:pt x="1766170" y="2279737"/>
                </a:cubicBezTo>
                <a:cubicBezTo>
                  <a:pt x="1761995" y="2267211"/>
                  <a:pt x="1761892" y="2252469"/>
                  <a:pt x="1753644" y="2242159"/>
                </a:cubicBezTo>
                <a:cubicBezTo>
                  <a:pt x="1744239" y="2230403"/>
                  <a:pt x="1727630" y="2226745"/>
                  <a:pt x="1716065" y="2217107"/>
                </a:cubicBezTo>
                <a:cubicBezTo>
                  <a:pt x="1702456" y="2205767"/>
                  <a:pt x="1691013" y="2192055"/>
                  <a:pt x="1678487" y="2179529"/>
                </a:cubicBezTo>
                <a:cubicBezTo>
                  <a:pt x="1649110" y="2091398"/>
                  <a:pt x="1687346" y="2200201"/>
                  <a:pt x="1640909" y="2091847"/>
                </a:cubicBezTo>
                <a:cubicBezTo>
                  <a:pt x="1628039" y="2061816"/>
                  <a:pt x="1624937" y="2035943"/>
                  <a:pt x="1615857" y="2004164"/>
                </a:cubicBezTo>
                <a:cubicBezTo>
                  <a:pt x="1612230" y="1991468"/>
                  <a:pt x="1609236" y="1978396"/>
                  <a:pt x="1603331" y="1966586"/>
                </a:cubicBezTo>
                <a:cubicBezTo>
                  <a:pt x="1596598" y="1953121"/>
                  <a:pt x="1590034" y="1938412"/>
                  <a:pt x="1578279" y="1929008"/>
                </a:cubicBezTo>
                <a:cubicBezTo>
                  <a:pt x="1567969" y="1920760"/>
                  <a:pt x="1553227" y="1920657"/>
                  <a:pt x="1540701" y="1916482"/>
                </a:cubicBezTo>
                <a:cubicBezTo>
                  <a:pt x="1516209" y="1879744"/>
                  <a:pt x="1513495" y="1882814"/>
                  <a:pt x="1503123" y="1841326"/>
                </a:cubicBezTo>
                <a:cubicBezTo>
                  <a:pt x="1497959" y="1820672"/>
                  <a:pt x="1501160" y="1797181"/>
                  <a:pt x="1490597" y="1778696"/>
                </a:cubicBezTo>
                <a:cubicBezTo>
                  <a:pt x="1483128" y="1765625"/>
                  <a:pt x="1465545" y="1761995"/>
                  <a:pt x="1453019" y="1753644"/>
                </a:cubicBezTo>
                <a:cubicBezTo>
                  <a:pt x="1444668" y="1736943"/>
                  <a:pt x="1435323" y="1720703"/>
                  <a:pt x="1427967" y="1703540"/>
                </a:cubicBezTo>
                <a:cubicBezTo>
                  <a:pt x="1422766" y="1691404"/>
                  <a:pt x="1423689" y="1676272"/>
                  <a:pt x="1415441" y="1665962"/>
                </a:cubicBezTo>
                <a:cubicBezTo>
                  <a:pt x="1406037" y="1654207"/>
                  <a:pt x="1390389" y="1649261"/>
                  <a:pt x="1377863" y="1640910"/>
                </a:cubicBezTo>
                <a:cubicBezTo>
                  <a:pt x="1358095" y="1601373"/>
                  <a:pt x="1332938" y="1545879"/>
                  <a:pt x="1302707" y="1515649"/>
                </a:cubicBezTo>
                <a:cubicBezTo>
                  <a:pt x="1294356" y="1507298"/>
                  <a:pt x="1288217" y="1495878"/>
                  <a:pt x="1277654" y="1490597"/>
                </a:cubicBezTo>
                <a:cubicBezTo>
                  <a:pt x="1262256" y="1482898"/>
                  <a:pt x="1244251" y="1482246"/>
                  <a:pt x="1227550" y="1478071"/>
                </a:cubicBezTo>
                <a:cubicBezTo>
                  <a:pt x="1215024" y="1469720"/>
                  <a:pt x="1201537" y="1462657"/>
                  <a:pt x="1189972" y="1453019"/>
                </a:cubicBezTo>
                <a:cubicBezTo>
                  <a:pt x="1158105" y="1426463"/>
                  <a:pt x="1153233" y="1406854"/>
                  <a:pt x="1114816" y="1390389"/>
                </a:cubicBezTo>
                <a:cubicBezTo>
                  <a:pt x="1098993" y="1383608"/>
                  <a:pt x="1081413" y="1382038"/>
                  <a:pt x="1064712" y="1377863"/>
                </a:cubicBezTo>
                <a:cubicBezTo>
                  <a:pt x="1052186" y="1365337"/>
                  <a:pt x="1041873" y="1350111"/>
                  <a:pt x="1027134" y="1340285"/>
                </a:cubicBezTo>
                <a:cubicBezTo>
                  <a:pt x="1010627" y="1329280"/>
                  <a:pt x="935960" y="1317040"/>
                  <a:pt x="926926" y="1315233"/>
                </a:cubicBezTo>
                <a:cubicBezTo>
                  <a:pt x="918575" y="1302707"/>
                  <a:pt x="912519" y="1288300"/>
                  <a:pt x="901874" y="1277655"/>
                </a:cubicBezTo>
                <a:cubicBezTo>
                  <a:pt x="877592" y="1253373"/>
                  <a:pt x="857281" y="1250265"/>
                  <a:pt x="826718" y="1240077"/>
                </a:cubicBezTo>
                <a:cubicBezTo>
                  <a:pt x="818367" y="1231726"/>
                  <a:pt x="811491" y="1221576"/>
                  <a:pt x="801665" y="1215025"/>
                </a:cubicBezTo>
                <a:cubicBezTo>
                  <a:pt x="786128" y="1204667"/>
                  <a:pt x="767773" y="1199237"/>
                  <a:pt x="751561" y="1189973"/>
                </a:cubicBezTo>
                <a:cubicBezTo>
                  <a:pt x="738490" y="1182504"/>
                  <a:pt x="726509" y="1173272"/>
                  <a:pt x="713983" y="1164921"/>
                </a:cubicBezTo>
                <a:cubicBezTo>
                  <a:pt x="705731" y="1140166"/>
                  <a:pt x="698480" y="1107424"/>
                  <a:pt x="676405" y="1089764"/>
                </a:cubicBezTo>
                <a:cubicBezTo>
                  <a:pt x="666095" y="1081516"/>
                  <a:pt x="651353" y="1081413"/>
                  <a:pt x="638827" y="1077238"/>
                </a:cubicBezTo>
                <a:cubicBezTo>
                  <a:pt x="634652" y="1064712"/>
                  <a:pt x="628309" y="1052710"/>
                  <a:pt x="626301" y="1039660"/>
                </a:cubicBezTo>
                <a:cubicBezTo>
                  <a:pt x="619920" y="998186"/>
                  <a:pt x="627044" y="954208"/>
                  <a:pt x="613775" y="914400"/>
                </a:cubicBezTo>
                <a:cubicBezTo>
                  <a:pt x="609014" y="900118"/>
                  <a:pt x="587762" y="898986"/>
                  <a:pt x="576197" y="889348"/>
                </a:cubicBezTo>
                <a:cubicBezTo>
                  <a:pt x="562588" y="878007"/>
                  <a:pt x="549960" y="865379"/>
                  <a:pt x="538619" y="851770"/>
                </a:cubicBezTo>
                <a:cubicBezTo>
                  <a:pt x="440070" y="733511"/>
                  <a:pt x="576365" y="889600"/>
                  <a:pt x="501041" y="776614"/>
                </a:cubicBezTo>
                <a:cubicBezTo>
                  <a:pt x="491215" y="761875"/>
                  <a:pt x="474804" y="752645"/>
                  <a:pt x="463463" y="739036"/>
                </a:cubicBezTo>
                <a:cubicBezTo>
                  <a:pt x="430912" y="699975"/>
                  <a:pt x="449799" y="705558"/>
                  <a:pt x="413359" y="676405"/>
                </a:cubicBezTo>
                <a:cubicBezTo>
                  <a:pt x="374234" y="645105"/>
                  <a:pt x="381784" y="655170"/>
                  <a:pt x="338202" y="638827"/>
                </a:cubicBezTo>
                <a:cubicBezTo>
                  <a:pt x="317149" y="630932"/>
                  <a:pt x="296449" y="622126"/>
                  <a:pt x="275572" y="613775"/>
                </a:cubicBezTo>
                <a:cubicBezTo>
                  <a:pt x="208767" y="513567"/>
                  <a:pt x="296449" y="634652"/>
                  <a:pt x="212942" y="551145"/>
                </a:cubicBezTo>
                <a:cubicBezTo>
                  <a:pt x="177044" y="515247"/>
                  <a:pt x="195739" y="516740"/>
                  <a:pt x="175364" y="475989"/>
                </a:cubicBezTo>
                <a:cubicBezTo>
                  <a:pt x="168631" y="462524"/>
                  <a:pt x="156426" y="452168"/>
                  <a:pt x="150312" y="438411"/>
                </a:cubicBezTo>
                <a:cubicBezTo>
                  <a:pt x="139587" y="414280"/>
                  <a:pt x="133611" y="388307"/>
                  <a:pt x="125260" y="363255"/>
                </a:cubicBezTo>
                <a:lnTo>
                  <a:pt x="100208" y="288099"/>
                </a:lnTo>
                <a:lnTo>
                  <a:pt x="87682" y="250521"/>
                </a:lnTo>
                <a:cubicBezTo>
                  <a:pt x="87116" y="245991"/>
                  <a:pt x="72524" y="109448"/>
                  <a:pt x="62630" y="87682"/>
                </a:cubicBezTo>
                <a:cubicBezTo>
                  <a:pt x="40389" y="38751"/>
                  <a:pt x="27709" y="27709"/>
                  <a:pt x="0" y="0"/>
                </a:cubicBezTo>
              </a:path>
            </a:pathLst>
          </a:custGeom>
          <a:noFill/>
          <a:ln w="57150">
            <a:solidFill>
              <a:schemeClr val="bg2">
                <a:lumMod val="90000"/>
                <a:lumOff val="10000"/>
              </a:schemeClr>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Freeform 26"/>
          <p:cNvSpPr/>
          <p:nvPr/>
        </p:nvSpPr>
        <p:spPr>
          <a:xfrm>
            <a:off x="1363952" y="1913668"/>
            <a:ext cx="2254685" cy="3883068"/>
          </a:xfrm>
          <a:custGeom>
            <a:avLst/>
            <a:gdLst>
              <a:gd name="connsiteX0" fmla="*/ 2254685 w 2254685"/>
              <a:gd name="connsiteY0" fmla="*/ 3883068 h 3883068"/>
              <a:gd name="connsiteX1" fmla="*/ 2229633 w 2254685"/>
              <a:gd name="connsiteY1" fmla="*/ 3820438 h 3883068"/>
              <a:gd name="connsiteX2" fmla="*/ 2204581 w 2254685"/>
              <a:gd name="connsiteY2" fmla="*/ 3782860 h 3883068"/>
              <a:gd name="connsiteX3" fmla="*/ 2141951 w 2254685"/>
              <a:gd name="connsiteY3" fmla="*/ 3670126 h 3883068"/>
              <a:gd name="connsiteX4" fmla="*/ 2104373 w 2254685"/>
              <a:gd name="connsiteY4" fmla="*/ 3645074 h 3883068"/>
              <a:gd name="connsiteX5" fmla="*/ 2066795 w 2254685"/>
              <a:gd name="connsiteY5" fmla="*/ 3632548 h 3883068"/>
              <a:gd name="connsiteX6" fmla="*/ 1991639 w 2254685"/>
              <a:gd name="connsiteY6" fmla="*/ 3582444 h 3883068"/>
              <a:gd name="connsiteX7" fmla="*/ 1903956 w 2254685"/>
              <a:gd name="connsiteY7" fmla="*/ 3557392 h 3883068"/>
              <a:gd name="connsiteX8" fmla="*/ 1640910 w 2254685"/>
              <a:gd name="connsiteY8" fmla="*/ 3569918 h 3883068"/>
              <a:gd name="connsiteX9" fmla="*/ 1565754 w 2254685"/>
              <a:gd name="connsiteY9" fmla="*/ 3594970 h 3883068"/>
              <a:gd name="connsiteX10" fmla="*/ 1427967 w 2254685"/>
              <a:gd name="connsiteY10" fmla="*/ 3582444 h 3883068"/>
              <a:gd name="connsiteX11" fmla="*/ 1377863 w 2254685"/>
              <a:gd name="connsiteY11" fmla="*/ 3507288 h 3883068"/>
              <a:gd name="connsiteX12" fmla="*/ 1352811 w 2254685"/>
              <a:gd name="connsiteY12" fmla="*/ 3469709 h 3883068"/>
              <a:gd name="connsiteX13" fmla="*/ 1340285 w 2254685"/>
              <a:gd name="connsiteY13" fmla="*/ 3432131 h 3883068"/>
              <a:gd name="connsiteX14" fmla="*/ 1302707 w 2254685"/>
              <a:gd name="connsiteY14" fmla="*/ 3394553 h 3883068"/>
              <a:gd name="connsiteX15" fmla="*/ 1277655 w 2254685"/>
              <a:gd name="connsiteY15" fmla="*/ 3356975 h 3883068"/>
              <a:gd name="connsiteX16" fmla="*/ 1240077 w 2254685"/>
              <a:gd name="connsiteY16" fmla="*/ 3344449 h 3883068"/>
              <a:gd name="connsiteX17" fmla="*/ 1202499 w 2254685"/>
              <a:gd name="connsiteY17" fmla="*/ 3319397 h 3883068"/>
              <a:gd name="connsiteX18" fmla="*/ 1177447 w 2254685"/>
              <a:gd name="connsiteY18" fmla="*/ 3244241 h 3883068"/>
              <a:gd name="connsiteX19" fmla="*/ 1164921 w 2254685"/>
              <a:gd name="connsiteY19" fmla="*/ 3206663 h 3883068"/>
              <a:gd name="connsiteX20" fmla="*/ 1152395 w 2254685"/>
              <a:gd name="connsiteY20" fmla="*/ 2968668 h 3883068"/>
              <a:gd name="connsiteX21" fmla="*/ 1139869 w 2254685"/>
              <a:gd name="connsiteY21" fmla="*/ 2931090 h 3883068"/>
              <a:gd name="connsiteX22" fmla="*/ 1089765 w 2254685"/>
              <a:gd name="connsiteY22" fmla="*/ 2855934 h 3883068"/>
              <a:gd name="connsiteX23" fmla="*/ 1014609 w 2254685"/>
              <a:gd name="connsiteY23" fmla="*/ 2793304 h 3883068"/>
              <a:gd name="connsiteX24" fmla="*/ 951978 w 2254685"/>
              <a:gd name="connsiteY24" fmla="*/ 2755726 h 3883068"/>
              <a:gd name="connsiteX25" fmla="*/ 876822 w 2254685"/>
              <a:gd name="connsiteY25" fmla="*/ 2693096 h 3883068"/>
              <a:gd name="connsiteX26" fmla="*/ 851770 w 2254685"/>
              <a:gd name="connsiteY26" fmla="*/ 2617940 h 3883068"/>
              <a:gd name="connsiteX27" fmla="*/ 826718 w 2254685"/>
              <a:gd name="connsiteY27" fmla="*/ 2492679 h 3883068"/>
              <a:gd name="connsiteX28" fmla="*/ 814192 w 2254685"/>
              <a:gd name="connsiteY28" fmla="*/ 2455101 h 3883068"/>
              <a:gd name="connsiteX29" fmla="*/ 789140 w 2254685"/>
              <a:gd name="connsiteY29" fmla="*/ 2354893 h 3883068"/>
              <a:gd name="connsiteX30" fmla="*/ 776614 w 2254685"/>
              <a:gd name="connsiteY30" fmla="*/ 2317315 h 3883068"/>
              <a:gd name="connsiteX31" fmla="*/ 751562 w 2254685"/>
              <a:gd name="connsiteY31" fmla="*/ 2279737 h 3883068"/>
              <a:gd name="connsiteX32" fmla="*/ 739036 w 2254685"/>
              <a:gd name="connsiteY32" fmla="*/ 2179529 h 3883068"/>
              <a:gd name="connsiteX33" fmla="*/ 701458 w 2254685"/>
              <a:gd name="connsiteY33" fmla="*/ 2066794 h 3883068"/>
              <a:gd name="connsiteX34" fmla="*/ 688932 w 2254685"/>
              <a:gd name="connsiteY34" fmla="*/ 2016690 h 3883068"/>
              <a:gd name="connsiteX35" fmla="*/ 676406 w 2254685"/>
              <a:gd name="connsiteY35" fmla="*/ 1954060 h 3883068"/>
              <a:gd name="connsiteX36" fmla="*/ 663880 w 2254685"/>
              <a:gd name="connsiteY36" fmla="*/ 1916482 h 3883068"/>
              <a:gd name="connsiteX37" fmla="*/ 688932 w 2254685"/>
              <a:gd name="connsiteY37" fmla="*/ 1828800 h 3883068"/>
              <a:gd name="connsiteX38" fmla="*/ 663880 w 2254685"/>
              <a:gd name="connsiteY38" fmla="*/ 1503123 h 3883068"/>
              <a:gd name="connsiteX39" fmla="*/ 651354 w 2254685"/>
              <a:gd name="connsiteY39" fmla="*/ 1453019 h 3883068"/>
              <a:gd name="connsiteX40" fmla="*/ 588724 w 2254685"/>
              <a:gd name="connsiteY40" fmla="*/ 1377863 h 3883068"/>
              <a:gd name="connsiteX41" fmla="*/ 563672 w 2254685"/>
              <a:gd name="connsiteY41" fmla="*/ 1340285 h 3883068"/>
              <a:gd name="connsiteX42" fmla="*/ 501041 w 2254685"/>
              <a:gd name="connsiteY42" fmla="*/ 1290181 h 3883068"/>
              <a:gd name="connsiteX43" fmla="*/ 475989 w 2254685"/>
              <a:gd name="connsiteY43" fmla="*/ 1252603 h 3883068"/>
              <a:gd name="connsiteX44" fmla="*/ 363255 w 2254685"/>
              <a:gd name="connsiteY44" fmla="*/ 1164920 h 3883068"/>
              <a:gd name="connsiteX45" fmla="*/ 325677 w 2254685"/>
              <a:gd name="connsiteY45" fmla="*/ 1152394 h 3883068"/>
              <a:gd name="connsiteX46" fmla="*/ 250521 w 2254685"/>
              <a:gd name="connsiteY46" fmla="*/ 1102290 h 3883068"/>
              <a:gd name="connsiteX47" fmla="*/ 237995 w 2254685"/>
              <a:gd name="connsiteY47" fmla="*/ 1064712 h 3883068"/>
              <a:gd name="connsiteX48" fmla="*/ 187891 w 2254685"/>
              <a:gd name="connsiteY48" fmla="*/ 989556 h 3883068"/>
              <a:gd name="connsiteX49" fmla="*/ 175365 w 2254685"/>
              <a:gd name="connsiteY49" fmla="*/ 926926 h 3883068"/>
              <a:gd name="connsiteX50" fmla="*/ 150313 w 2254685"/>
              <a:gd name="connsiteY50" fmla="*/ 851770 h 3883068"/>
              <a:gd name="connsiteX51" fmla="*/ 137787 w 2254685"/>
              <a:gd name="connsiteY51" fmla="*/ 814192 h 3883068"/>
              <a:gd name="connsiteX52" fmla="*/ 125261 w 2254685"/>
              <a:gd name="connsiteY52" fmla="*/ 764088 h 3883068"/>
              <a:gd name="connsiteX53" fmla="*/ 100209 w 2254685"/>
              <a:gd name="connsiteY53" fmla="*/ 688931 h 3883068"/>
              <a:gd name="connsiteX54" fmla="*/ 87683 w 2254685"/>
              <a:gd name="connsiteY54" fmla="*/ 601249 h 3883068"/>
              <a:gd name="connsiteX55" fmla="*/ 62630 w 2254685"/>
              <a:gd name="connsiteY55" fmla="*/ 526093 h 3883068"/>
              <a:gd name="connsiteX56" fmla="*/ 37578 w 2254685"/>
              <a:gd name="connsiteY56" fmla="*/ 413359 h 3883068"/>
              <a:gd name="connsiteX57" fmla="*/ 25052 w 2254685"/>
              <a:gd name="connsiteY57" fmla="*/ 112734 h 3883068"/>
              <a:gd name="connsiteX58" fmla="*/ 0 w 2254685"/>
              <a:gd name="connsiteY58" fmla="*/ 37578 h 3883068"/>
              <a:gd name="connsiteX59" fmla="*/ 0 w 2254685"/>
              <a:gd name="connsiteY59" fmla="*/ 0 h 3883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254685" h="3883068">
                <a:moveTo>
                  <a:pt x="2254685" y="3883068"/>
                </a:moveTo>
                <a:cubicBezTo>
                  <a:pt x="2246334" y="3862191"/>
                  <a:pt x="2239689" y="3840549"/>
                  <a:pt x="2229633" y="3820438"/>
                </a:cubicBezTo>
                <a:cubicBezTo>
                  <a:pt x="2222900" y="3806973"/>
                  <a:pt x="2211314" y="3796325"/>
                  <a:pt x="2204581" y="3782860"/>
                </a:cubicBezTo>
                <a:cubicBezTo>
                  <a:pt x="2181738" y="3737175"/>
                  <a:pt x="2201193" y="3709621"/>
                  <a:pt x="2141951" y="3670126"/>
                </a:cubicBezTo>
                <a:cubicBezTo>
                  <a:pt x="2129425" y="3661775"/>
                  <a:pt x="2117838" y="3651807"/>
                  <a:pt x="2104373" y="3645074"/>
                </a:cubicBezTo>
                <a:cubicBezTo>
                  <a:pt x="2092563" y="3639169"/>
                  <a:pt x="2078337" y="3638960"/>
                  <a:pt x="2066795" y="3632548"/>
                </a:cubicBezTo>
                <a:cubicBezTo>
                  <a:pt x="2040475" y="3617926"/>
                  <a:pt x="2020203" y="3591965"/>
                  <a:pt x="1991639" y="3582444"/>
                </a:cubicBezTo>
                <a:cubicBezTo>
                  <a:pt x="1937729" y="3564474"/>
                  <a:pt x="1966870" y="3573120"/>
                  <a:pt x="1903956" y="3557392"/>
                </a:cubicBezTo>
                <a:cubicBezTo>
                  <a:pt x="1816274" y="3561567"/>
                  <a:pt x="1728154" y="3560224"/>
                  <a:pt x="1640910" y="3569918"/>
                </a:cubicBezTo>
                <a:cubicBezTo>
                  <a:pt x="1614664" y="3572834"/>
                  <a:pt x="1565754" y="3594970"/>
                  <a:pt x="1565754" y="3594970"/>
                </a:cubicBezTo>
                <a:cubicBezTo>
                  <a:pt x="1519825" y="3590795"/>
                  <a:pt x="1469759" y="3601947"/>
                  <a:pt x="1427967" y="3582444"/>
                </a:cubicBezTo>
                <a:cubicBezTo>
                  <a:pt x="1400683" y="3569711"/>
                  <a:pt x="1394564" y="3532340"/>
                  <a:pt x="1377863" y="3507288"/>
                </a:cubicBezTo>
                <a:cubicBezTo>
                  <a:pt x="1369512" y="3494762"/>
                  <a:pt x="1357572" y="3483991"/>
                  <a:pt x="1352811" y="3469709"/>
                </a:cubicBezTo>
                <a:cubicBezTo>
                  <a:pt x="1348636" y="3457183"/>
                  <a:pt x="1347609" y="3443117"/>
                  <a:pt x="1340285" y="3432131"/>
                </a:cubicBezTo>
                <a:cubicBezTo>
                  <a:pt x="1330459" y="3417392"/>
                  <a:pt x="1314048" y="3408162"/>
                  <a:pt x="1302707" y="3394553"/>
                </a:cubicBezTo>
                <a:cubicBezTo>
                  <a:pt x="1293069" y="3382988"/>
                  <a:pt x="1289410" y="3366379"/>
                  <a:pt x="1277655" y="3356975"/>
                </a:cubicBezTo>
                <a:cubicBezTo>
                  <a:pt x="1267345" y="3348727"/>
                  <a:pt x="1251887" y="3350354"/>
                  <a:pt x="1240077" y="3344449"/>
                </a:cubicBezTo>
                <a:cubicBezTo>
                  <a:pt x="1226612" y="3337716"/>
                  <a:pt x="1215025" y="3327748"/>
                  <a:pt x="1202499" y="3319397"/>
                </a:cubicBezTo>
                <a:lnTo>
                  <a:pt x="1177447" y="3244241"/>
                </a:lnTo>
                <a:lnTo>
                  <a:pt x="1164921" y="3206663"/>
                </a:lnTo>
                <a:cubicBezTo>
                  <a:pt x="1160746" y="3127331"/>
                  <a:pt x="1159587" y="3047783"/>
                  <a:pt x="1152395" y="2968668"/>
                </a:cubicBezTo>
                <a:cubicBezTo>
                  <a:pt x="1151200" y="2955519"/>
                  <a:pt x="1146281" y="2942632"/>
                  <a:pt x="1139869" y="2931090"/>
                </a:cubicBezTo>
                <a:cubicBezTo>
                  <a:pt x="1125247" y="2904770"/>
                  <a:pt x="1107830" y="2880021"/>
                  <a:pt x="1089765" y="2855934"/>
                </a:cubicBezTo>
                <a:cubicBezTo>
                  <a:pt x="1044265" y="2795267"/>
                  <a:pt x="1071992" y="2812432"/>
                  <a:pt x="1014609" y="2793304"/>
                </a:cubicBezTo>
                <a:cubicBezTo>
                  <a:pt x="965674" y="2744371"/>
                  <a:pt x="1017022" y="2788248"/>
                  <a:pt x="951978" y="2755726"/>
                </a:cubicBezTo>
                <a:cubicBezTo>
                  <a:pt x="917100" y="2738287"/>
                  <a:pt x="904525" y="2720799"/>
                  <a:pt x="876822" y="2693096"/>
                </a:cubicBezTo>
                <a:cubicBezTo>
                  <a:pt x="868471" y="2668044"/>
                  <a:pt x="856949" y="2643834"/>
                  <a:pt x="851770" y="2617940"/>
                </a:cubicBezTo>
                <a:cubicBezTo>
                  <a:pt x="843419" y="2576186"/>
                  <a:pt x="840183" y="2533074"/>
                  <a:pt x="826718" y="2492679"/>
                </a:cubicBezTo>
                <a:cubicBezTo>
                  <a:pt x="822543" y="2480153"/>
                  <a:pt x="817666" y="2467839"/>
                  <a:pt x="814192" y="2455101"/>
                </a:cubicBezTo>
                <a:cubicBezTo>
                  <a:pt x="805133" y="2421884"/>
                  <a:pt x="800028" y="2387557"/>
                  <a:pt x="789140" y="2354893"/>
                </a:cubicBezTo>
                <a:cubicBezTo>
                  <a:pt x="784965" y="2342367"/>
                  <a:pt x="782519" y="2329125"/>
                  <a:pt x="776614" y="2317315"/>
                </a:cubicBezTo>
                <a:cubicBezTo>
                  <a:pt x="769881" y="2303850"/>
                  <a:pt x="759913" y="2292263"/>
                  <a:pt x="751562" y="2279737"/>
                </a:cubicBezTo>
                <a:cubicBezTo>
                  <a:pt x="747387" y="2246334"/>
                  <a:pt x="746089" y="2212444"/>
                  <a:pt x="739036" y="2179529"/>
                </a:cubicBezTo>
                <a:cubicBezTo>
                  <a:pt x="720245" y="2091837"/>
                  <a:pt x="717117" y="2129429"/>
                  <a:pt x="701458" y="2066794"/>
                </a:cubicBezTo>
                <a:cubicBezTo>
                  <a:pt x="697283" y="2050093"/>
                  <a:pt x="692667" y="2033495"/>
                  <a:pt x="688932" y="2016690"/>
                </a:cubicBezTo>
                <a:cubicBezTo>
                  <a:pt x="684314" y="1995907"/>
                  <a:pt x="681570" y="1974714"/>
                  <a:pt x="676406" y="1954060"/>
                </a:cubicBezTo>
                <a:cubicBezTo>
                  <a:pt x="673204" y="1941251"/>
                  <a:pt x="668055" y="1929008"/>
                  <a:pt x="663880" y="1916482"/>
                </a:cubicBezTo>
                <a:cubicBezTo>
                  <a:pt x="672231" y="1887255"/>
                  <a:pt x="687919" y="1859180"/>
                  <a:pt x="688932" y="1828800"/>
                </a:cubicBezTo>
                <a:cubicBezTo>
                  <a:pt x="701221" y="1460127"/>
                  <a:pt x="703316" y="1641148"/>
                  <a:pt x="663880" y="1503123"/>
                </a:cubicBezTo>
                <a:cubicBezTo>
                  <a:pt x="659151" y="1486570"/>
                  <a:pt x="658135" y="1468842"/>
                  <a:pt x="651354" y="1453019"/>
                </a:cubicBezTo>
                <a:cubicBezTo>
                  <a:pt x="634889" y="1414602"/>
                  <a:pt x="615280" y="1409730"/>
                  <a:pt x="588724" y="1377863"/>
                </a:cubicBezTo>
                <a:cubicBezTo>
                  <a:pt x="579086" y="1366298"/>
                  <a:pt x="573077" y="1352040"/>
                  <a:pt x="563672" y="1340285"/>
                </a:cubicBezTo>
                <a:cubicBezTo>
                  <a:pt x="543275" y="1314789"/>
                  <a:pt x="528941" y="1308781"/>
                  <a:pt x="501041" y="1290181"/>
                </a:cubicBezTo>
                <a:cubicBezTo>
                  <a:pt x="492690" y="1277655"/>
                  <a:pt x="485627" y="1264168"/>
                  <a:pt x="475989" y="1252603"/>
                </a:cubicBezTo>
                <a:cubicBezTo>
                  <a:pt x="451049" y="1222675"/>
                  <a:pt x="395484" y="1175663"/>
                  <a:pt x="363255" y="1164920"/>
                </a:cubicBezTo>
                <a:cubicBezTo>
                  <a:pt x="350729" y="1160745"/>
                  <a:pt x="337219" y="1158806"/>
                  <a:pt x="325677" y="1152394"/>
                </a:cubicBezTo>
                <a:cubicBezTo>
                  <a:pt x="299357" y="1137772"/>
                  <a:pt x="250521" y="1102290"/>
                  <a:pt x="250521" y="1102290"/>
                </a:cubicBezTo>
                <a:cubicBezTo>
                  <a:pt x="246346" y="1089764"/>
                  <a:pt x="244407" y="1076254"/>
                  <a:pt x="237995" y="1064712"/>
                </a:cubicBezTo>
                <a:cubicBezTo>
                  <a:pt x="223373" y="1038392"/>
                  <a:pt x="187891" y="989556"/>
                  <a:pt x="187891" y="989556"/>
                </a:cubicBezTo>
                <a:cubicBezTo>
                  <a:pt x="183716" y="968679"/>
                  <a:pt x="180967" y="947466"/>
                  <a:pt x="175365" y="926926"/>
                </a:cubicBezTo>
                <a:cubicBezTo>
                  <a:pt x="168417" y="901449"/>
                  <a:pt x="158664" y="876822"/>
                  <a:pt x="150313" y="851770"/>
                </a:cubicBezTo>
                <a:cubicBezTo>
                  <a:pt x="146138" y="839244"/>
                  <a:pt x="140989" y="827001"/>
                  <a:pt x="137787" y="814192"/>
                </a:cubicBezTo>
                <a:cubicBezTo>
                  <a:pt x="133612" y="797491"/>
                  <a:pt x="130208" y="780577"/>
                  <a:pt x="125261" y="764088"/>
                </a:cubicBezTo>
                <a:cubicBezTo>
                  <a:pt x="117673" y="738794"/>
                  <a:pt x="100209" y="688931"/>
                  <a:pt x="100209" y="688931"/>
                </a:cubicBezTo>
                <a:cubicBezTo>
                  <a:pt x="96034" y="659704"/>
                  <a:pt x="94322" y="630017"/>
                  <a:pt x="87683" y="601249"/>
                </a:cubicBezTo>
                <a:cubicBezTo>
                  <a:pt x="81745" y="575518"/>
                  <a:pt x="69035" y="551712"/>
                  <a:pt x="62630" y="526093"/>
                </a:cubicBezTo>
                <a:cubicBezTo>
                  <a:pt x="44940" y="455335"/>
                  <a:pt x="53480" y="492870"/>
                  <a:pt x="37578" y="413359"/>
                </a:cubicBezTo>
                <a:cubicBezTo>
                  <a:pt x="33403" y="313151"/>
                  <a:pt x="35032" y="212532"/>
                  <a:pt x="25052" y="112734"/>
                </a:cubicBezTo>
                <a:cubicBezTo>
                  <a:pt x="22424" y="86458"/>
                  <a:pt x="0" y="63985"/>
                  <a:pt x="0" y="37578"/>
                </a:cubicBezTo>
                <a:lnTo>
                  <a:pt x="0" y="0"/>
                </a:lnTo>
              </a:path>
            </a:pathLst>
          </a:custGeom>
          <a:noFill/>
          <a:ln w="57150">
            <a:solidFill>
              <a:schemeClr val="bg2">
                <a:lumMod val="90000"/>
                <a:lumOff val="10000"/>
              </a:schemeClr>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28"/>
          <p:cNvSpPr/>
          <p:nvPr/>
        </p:nvSpPr>
        <p:spPr>
          <a:xfrm>
            <a:off x="8980488" y="2038350"/>
            <a:ext cx="314325" cy="352425"/>
          </a:xfrm>
          <a:custGeom>
            <a:avLst/>
            <a:gdLst>
              <a:gd name="connsiteX0" fmla="*/ 162838 w 313150"/>
              <a:gd name="connsiteY0" fmla="*/ 0 h 351467"/>
              <a:gd name="connsiteX1" fmla="*/ 25052 w 313150"/>
              <a:gd name="connsiteY1" fmla="*/ 125260 h 351467"/>
              <a:gd name="connsiteX2" fmla="*/ 0 w 313150"/>
              <a:gd name="connsiteY2" fmla="*/ 162838 h 351467"/>
              <a:gd name="connsiteX3" fmla="*/ 12526 w 313150"/>
              <a:gd name="connsiteY3" fmla="*/ 225468 h 351467"/>
              <a:gd name="connsiteX4" fmla="*/ 112734 w 313150"/>
              <a:gd name="connsiteY4" fmla="*/ 313151 h 351467"/>
              <a:gd name="connsiteX5" fmla="*/ 263046 w 313150"/>
              <a:gd name="connsiteY5" fmla="*/ 350729 h 351467"/>
              <a:gd name="connsiteX6" fmla="*/ 313150 w 313150"/>
              <a:gd name="connsiteY6" fmla="*/ 350729 h 351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50" h="351467">
                <a:moveTo>
                  <a:pt x="162838" y="0"/>
                </a:moveTo>
                <a:cubicBezTo>
                  <a:pt x="123242" y="31676"/>
                  <a:pt x="51926" y="84948"/>
                  <a:pt x="25052" y="125260"/>
                </a:cubicBezTo>
                <a:lnTo>
                  <a:pt x="0" y="162838"/>
                </a:lnTo>
                <a:cubicBezTo>
                  <a:pt x="4175" y="183715"/>
                  <a:pt x="5051" y="205533"/>
                  <a:pt x="12526" y="225468"/>
                </a:cubicBezTo>
                <a:cubicBezTo>
                  <a:pt x="27140" y="264439"/>
                  <a:pt x="79329" y="302016"/>
                  <a:pt x="112734" y="313151"/>
                </a:cubicBezTo>
                <a:cubicBezTo>
                  <a:pt x="181919" y="336213"/>
                  <a:pt x="190758" y="343500"/>
                  <a:pt x="263046" y="350729"/>
                </a:cubicBezTo>
                <a:cubicBezTo>
                  <a:pt x="279664" y="352391"/>
                  <a:pt x="296449" y="350729"/>
                  <a:pt x="313150" y="35072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29"/>
          <p:cNvSpPr/>
          <p:nvPr/>
        </p:nvSpPr>
        <p:spPr>
          <a:xfrm>
            <a:off x="8058554" y="5672365"/>
            <a:ext cx="1665962" cy="1014608"/>
          </a:xfrm>
          <a:custGeom>
            <a:avLst/>
            <a:gdLst>
              <a:gd name="connsiteX0" fmla="*/ 1077238 w 1665962"/>
              <a:gd name="connsiteY0" fmla="*/ 0 h 1014608"/>
              <a:gd name="connsiteX1" fmla="*/ 926926 w 1665962"/>
              <a:gd name="connsiteY1" fmla="*/ 62630 h 1014608"/>
              <a:gd name="connsiteX2" fmla="*/ 901874 w 1665962"/>
              <a:gd name="connsiteY2" fmla="*/ 100208 h 1014608"/>
              <a:gd name="connsiteX3" fmla="*/ 864296 w 1665962"/>
              <a:gd name="connsiteY3" fmla="*/ 125260 h 1014608"/>
              <a:gd name="connsiteX4" fmla="*/ 801666 w 1665962"/>
              <a:gd name="connsiteY4" fmla="*/ 187890 h 1014608"/>
              <a:gd name="connsiteX5" fmla="*/ 739036 w 1665962"/>
              <a:gd name="connsiteY5" fmla="*/ 237995 h 1014608"/>
              <a:gd name="connsiteX6" fmla="*/ 701458 w 1665962"/>
              <a:gd name="connsiteY6" fmla="*/ 250521 h 1014608"/>
              <a:gd name="connsiteX7" fmla="*/ 613775 w 1665962"/>
              <a:gd name="connsiteY7" fmla="*/ 313151 h 1014608"/>
              <a:gd name="connsiteX8" fmla="*/ 601249 w 1665962"/>
              <a:gd name="connsiteY8" fmla="*/ 363255 h 1014608"/>
              <a:gd name="connsiteX9" fmla="*/ 588723 w 1665962"/>
              <a:gd name="connsiteY9" fmla="*/ 400833 h 1014608"/>
              <a:gd name="connsiteX10" fmla="*/ 576197 w 1665962"/>
              <a:gd name="connsiteY10" fmla="*/ 463463 h 1014608"/>
              <a:gd name="connsiteX11" fmla="*/ 551145 w 1665962"/>
              <a:gd name="connsiteY11" fmla="*/ 576197 h 1014608"/>
              <a:gd name="connsiteX12" fmla="*/ 538619 w 1665962"/>
              <a:gd name="connsiteY12" fmla="*/ 626301 h 1014608"/>
              <a:gd name="connsiteX13" fmla="*/ 501041 w 1665962"/>
              <a:gd name="connsiteY13" fmla="*/ 676406 h 1014608"/>
              <a:gd name="connsiteX14" fmla="*/ 425885 w 1665962"/>
              <a:gd name="connsiteY14" fmla="*/ 739036 h 1014608"/>
              <a:gd name="connsiteX15" fmla="*/ 350729 w 1665962"/>
              <a:gd name="connsiteY15" fmla="*/ 764088 h 1014608"/>
              <a:gd name="connsiteX16" fmla="*/ 162838 w 1665962"/>
              <a:gd name="connsiteY16" fmla="*/ 751562 h 1014608"/>
              <a:gd name="connsiteX17" fmla="*/ 125260 w 1665962"/>
              <a:gd name="connsiteY17" fmla="*/ 726510 h 1014608"/>
              <a:gd name="connsiteX18" fmla="*/ 0 w 1665962"/>
              <a:gd name="connsiteY18" fmla="*/ 739036 h 1014608"/>
              <a:gd name="connsiteX19" fmla="*/ 25052 w 1665962"/>
              <a:gd name="connsiteY19" fmla="*/ 864296 h 1014608"/>
              <a:gd name="connsiteX20" fmla="*/ 100208 w 1665962"/>
              <a:gd name="connsiteY20" fmla="*/ 889348 h 1014608"/>
              <a:gd name="connsiteX21" fmla="*/ 175365 w 1665962"/>
              <a:gd name="connsiteY21" fmla="*/ 914400 h 1014608"/>
              <a:gd name="connsiteX22" fmla="*/ 212943 w 1665962"/>
              <a:gd name="connsiteY22" fmla="*/ 926926 h 1014608"/>
              <a:gd name="connsiteX23" fmla="*/ 338203 w 1665962"/>
              <a:gd name="connsiteY23" fmla="*/ 939452 h 1014608"/>
              <a:gd name="connsiteX24" fmla="*/ 563671 w 1665962"/>
              <a:gd name="connsiteY24" fmla="*/ 951978 h 1014608"/>
              <a:gd name="connsiteX25" fmla="*/ 688932 w 1665962"/>
              <a:gd name="connsiteY25" fmla="*/ 989556 h 1014608"/>
              <a:gd name="connsiteX26" fmla="*/ 901874 w 1665962"/>
              <a:gd name="connsiteY26" fmla="*/ 1014608 h 1014608"/>
              <a:gd name="connsiteX27" fmla="*/ 1202499 w 1665962"/>
              <a:gd name="connsiteY27" fmla="*/ 1002082 h 1014608"/>
              <a:gd name="connsiteX28" fmla="*/ 1240077 w 1665962"/>
              <a:gd name="connsiteY28" fmla="*/ 989556 h 1014608"/>
              <a:gd name="connsiteX29" fmla="*/ 1377863 w 1665962"/>
              <a:gd name="connsiteY29" fmla="*/ 977030 h 1014608"/>
              <a:gd name="connsiteX30" fmla="*/ 1427967 w 1665962"/>
              <a:gd name="connsiteY30" fmla="*/ 964504 h 1014608"/>
              <a:gd name="connsiteX31" fmla="*/ 1503123 w 1665962"/>
              <a:gd name="connsiteY31" fmla="*/ 926926 h 1014608"/>
              <a:gd name="connsiteX32" fmla="*/ 1665962 w 1665962"/>
              <a:gd name="connsiteY32" fmla="*/ 926926 h 101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665962" h="1014608">
                <a:moveTo>
                  <a:pt x="1077238" y="0"/>
                </a:moveTo>
                <a:cubicBezTo>
                  <a:pt x="1073498" y="1403"/>
                  <a:pt x="949293" y="43991"/>
                  <a:pt x="926926" y="62630"/>
                </a:cubicBezTo>
                <a:cubicBezTo>
                  <a:pt x="915361" y="72268"/>
                  <a:pt x="912519" y="89563"/>
                  <a:pt x="901874" y="100208"/>
                </a:cubicBezTo>
                <a:cubicBezTo>
                  <a:pt x="891229" y="110853"/>
                  <a:pt x="876822" y="116909"/>
                  <a:pt x="864296" y="125260"/>
                </a:cubicBezTo>
                <a:cubicBezTo>
                  <a:pt x="821348" y="189681"/>
                  <a:pt x="861315" y="140170"/>
                  <a:pt x="801666" y="187890"/>
                </a:cubicBezTo>
                <a:cubicBezTo>
                  <a:pt x="762828" y="218961"/>
                  <a:pt x="790444" y="212291"/>
                  <a:pt x="739036" y="237995"/>
                </a:cubicBezTo>
                <a:cubicBezTo>
                  <a:pt x="727226" y="243900"/>
                  <a:pt x="713268" y="244616"/>
                  <a:pt x="701458" y="250521"/>
                </a:cubicBezTo>
                <a:cubicBezTo>
                  <a:pt x="643254" y="279623"/>
                  <a:pt x="648985" y="277943"/>
                  <a:pt x="613775" y="313151"/>
                </a:cubicBezTo>
                <a:cubicBezTo>
                  <a:pt x="609600" y="329852"/>
                  <a:pt x="605978" y="346702"/>
                  <a:pt x="601249" y="363255"/>
                </a:cubicBezTo>
                <a:cubicBezTo>
                  <a:pt x="597622" y="375951"/>
                  <a:pt x="591925" y="388024"/>
                  <a:pt x="588723" y="400833"/>
                </a:cubicBezTo>
                <a:cubicBezTo>
                  <a:pt x="583559" y="421487"/>
                  <a:pt x="580005" y="442516"/>
                  <a:pt x="576197" y="463463"/>
                </a:cubicBezTo>
                <a:cubicBezTo>
                  <a:pt x="547940" y="618874"/>
                  <a:pt x="578752" y="479573"/>
                  <a:pt x="551145" y="576197"/>
                </a:cubicBezTo>
                <a:cubicBezTo>
                  <a:pt x="546416" y="592750"/>
                  <a:pt x="546318" y="610903"/>
                  <a:pt x="538619" y="626301"/>
                </a:cubicBezTo>
                <a:cubicBezTo>
                  <a:pt x="529283" y="644974"/>
                  <a:pt x="513175" y="659418"/>
                  <a:pt x="501041" y="676406"/>
                </a:cubicBezTo>
                <a:cubicBezTo>
                  <a:pt x="467216" y="723762"/>
                  <a:pt x="487489" y="714395"/>
                  <a:pt x="425885" y="739036"/>
                </a:cubicBezTo>
                <a:cubicBezTo>
                  <a:pt x="401367" y="748843"/>
                  <a:pt x="350729" y="764088"/>
                  <a:pt x="350729" y="764088"/>
                </a:cubicBezTo>
                <a:cubicBezTo>
                  <a:pt x="288099" y="759913"/>
                  <a:pt x="224753" y="761881"/>
                  <a:pt x="162838" y="751562"/>
                </a:cubicBezTo>
                <a:cubicBezTo>
                  <a:pt x="147988" y="749087"/>
                  <a:pt x="140270" y="727665"/>
                  <a:pt x="125260" y="726510"/>
                </a:cubicBezTo>
                <a:cubicBezTo>
                  <a:pt x="83422" y="723292"/>
                  <a:pt x="41753" y="734861"/>
                  <a:pt x="0" y="739036"/>
                </a:cubicBezTo>
                <a:cubicBezTo>
                  <a:pt x="8351" y="780789"/>
                  <a:pt x="1433" y="828867"/>
                  <a:pt x="25052" y="864296"/>
                </a:cubicBezTo>
                <a:cubicBezTo>
                  <a:pt x="39700" y="886268"/>
                  <a:pt x="75156" y="880997"/>
                  <a:pt x="100208" y="889348"/>
                </a:cubicBezTo>
                <a:lnTo>
                  <a:pt x="175365" y="914400"/>
                </a:lnTo>
                <a:cubicBezTo>
                  <a:pt x="187891" y="918575"/>
                  <a:pt x="199805" y="925612"/>
                  <a:pt x="212943" y="926926"/>
                </a:cubicBezTo>
                <a:cubicBezTo>
                  <a:pt x="254696" y="931101"/>
                  <a:pt x="296348" y="936462"/>
                  <a:pt x="338203" y="939452"/>
                </a:cubicBezTo>
                <a:cubicBezTo>
                  <a:pt x="413284" y="944815"/>
                  <a:pt x="488515" y="947803"/>
                  <a:pt x="563671" y="951978"/>
                </a:cubicBezTo>
                <a:cubicBezTo>
                  <a:pt x="589821" y="960695"/>
                  <a:pt x="655804" y="984823"/>
                  <a:pt x="688932" y="989556"/>
                </a:cubicBezTo>
                <a:cubicBezTo>
                  <a:pt x="759684" y="999663"/>
                  <a:pt x="830893" y="1006257"/>
                  <a:pt x="901874" y="1014608"/>
                </a:cubicBezTo>
                <a:cubicBezTo>
                  <a:pt x="1002082" y="1010433"/>
                  <a:pt x="1102478" y="1009491"/>
                  <a:pt x="1202499" y="1002082"/>
                </a:cubicBezTo>
                <a:cubicBezTo>
                  <a:pt x="1215666" y="1001107"/>
                  <a:pt x="1227006" y="991423"/>
                  <a:pt x="1240077" y="989556"/>
                </a:cubicBezTo>
                <a:cubicBezTo>
                  <a:pt x="1285732" y="983034"/>
                  <a:pt x="1331934" y="981205"/>
                  <a:pt x="1377863" y="977030"/>
                </a:cubicBezTo>
                <a:cubicBezTo>
                  <a:pt x="1394564" y="972855"/>
                  <a:pt x="1412144" y="971285"/>
                  <a:pt x="1427967" y="964504"/>
                </a:cubicBezTo>
                <a:cubicBezTo>
                  <a:pt x="1464371" y="948902"/>
                  <a:pt x="1461928" y="929501"/>
                  <a:pt x="1503123" y="926926"/>
                </a:cubicBezTo>
                <a:cubicBezTo>
                  <a:pt x="1557297" y="923540"/>
                  <a:pt x="1611682" y="926926"/>
                  <a:pt x="1665962" y="926926"/>
                </a:cubicBezTo>
              </a:path>
            </a:pathLst>
          </a:custGeom>
          <a:noFill/>
          <a:ln w="57150">
            <a:solidFill>
              <a:srgbClr val="00B0F0"/>
            </a:solidFill>
          </a:ln>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9" name="Curved Connector 38"/>
          <p:cNvCxnSpPr/>
          <p:nvPr/>
        </p:nvCxnSpPr>
        <p:spPr>
          <a:xfrm rot="10800000">
            <a:off x="7376786" y="3733800"/>
            <a:ext cx="1668050" cy="50663"/>
          </a:xfrm>
          <a:prstGeom prst="curvedConnector3">
            <a:avLst/>
          </a:prstGeom>
          <a:ln w="57150">
            <a:solidFill>
              <a:srgbClr val="FF0000"/>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2" name="Curved Connector 41"/>
          <p:cNvCxnSpPr/>
          <p:nvPr/>
        </p:nvCxnSpPr>
        <p:spPr>
          <a:xfrm rot="10800000" flipV="1">
            <a:off x="7136531" y="3989242"/>
            <a:ext cx="1826912" cy="105976"/>
          </a:xfrm>
          <a:prstGeom prst="curvedConnector3">
            <a:avLst/>
          </a:prstGeom>
          <a:ln w="57150">
            <a:solidFill>
              <a:srgbClr val="FF0000"/>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4" name="Curved Connector 43"/>
          <p:cNvCxnSpPr/>
          <p:nvPr/>
        </p:nvCxnSpPr>
        <p:spPr>
          <a:xfrm rot="10800000" flipV="1">
            <a:off x="7196431" y="4254628"/>
            <a:ext cx="1796212" cy="239139"/>
          </a:xfrm>
          <a:prstGeom prst="curvedConnector3">
            <a:avLst/>
          </a:prstGeom>
          <a:ln w="57150">
            <a:solidFill>
              <a:srgbClr val="FF0000"/>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6" name="Curved Connector 45"/>
          <p:cNvCxnSpPr/>
          <p:nvPr/>
        </p:nvCxnSpPr>
        <p:spPr>
          <a:xfrm rot="10800000" flipV="1">
            <a:off x="7568397" y="4582394"/>
            <a:ext cx="1499403" cy="381103"/>
          </a:xfrm>
          <a:prstGeom prst="curvedConnector3">
            <a:avLst/>
          </a:prstGeom>
          <a:ln w="57150">
            <a:solidFill>
              <a:srgbClr val="FF0000"/>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246367" y="3859743"/>
            <a:ext cx="1484334" cy="830997"/>
          </a:xfrm>
          <a:prstGeom prst="rect">
            <a:avLst/>
          </a:prstGeom>
          <a:ln w="57150">
            <a:solidFill>
              <a:schemeClr val="bg2">
                <a:lumMod val="90000"/>
                <a:lumOff val="10000"/>
              </a:schemeClr>
            </a:solidFill>
          </a:ln>
          <a:effectLst>
            <a:glow rad="139700">
              <a:schemeClr val="accent5">
                <a:satMod val="175000"/>
                <a:alpha val="40000"/>
              </a:schemeClr>
            </a:glow>
          </a:effectLst>
        </p:spPr>
        <p:txBody>
          <a:bodyPr>
            <a:spAutoFit/>
          </a:bodyPr>
          <a:lstStyle/>
          <a:p>
            <a:pPr algn="ctr">
              <a:defRPr/>
            </a:pPr>
            <a:r>
              <a:rPr lang="en-US" sz="1600" b="1" dirty="0">
                <a:effectLst>
                  <a:outerShdw blurRad="38100" dist="38100" dir="2700000" algn="tl">
                    <a:srgbClr val="000000">
                      <a:alpha val="43137"/>
                    </a:srgbClr>
                  </a:outerShdw>
                </a:effectLst>
              </a:rPr>
              <a:t>Native </a:t>
            </a:r>
            <a:r>
              <a:rPr lang="en-US" sz="1600" b="1" dirty="0" smtClean="0">
                <a:effectLst>
                  <a:outerShdw blurRad="38100" dist="38100" dir="2700000" algn="tl">
                    <a:srgbClr val="000000">
                      <a:alpha val="43137"/>
                    </a:srgbClr>
                  </a:outerShdw>
                </a:effectLst>
              </a:rPr>
              <a:t>Migration from Asia</a:t>
            </a:r>
            <a:endParaRPr lang="en-US" sz="1600" b="1" dirty="0">
              <a:effectLst>
                <a:outerShdw blurRad="38100" dist="38100" dir="2700000" algn="tl">
                  <a:srgbClr val="000000">
                    <a:alpha val="43137"/>
                  </a:srgbClr>
                </a:outerShdw>
              </a:effectLst>
            </a:endParaRPr>
          </a:p>
        </p:txBody>
      </p:sp>
      <p:sp>
        <p:nvSpPr>
          <p:cNvPr id="38" name="Rectangle 37"/>
          <p:cNvSpPr/>
          <p:nvPr/>
        </p:nvSpPr>
        <p:spPr>
          <a:xfrm>
            <a:off x="7171272" y="5410200"/>
            <a:ext cx="1648001" cy="584775"/>
          </a:xfrm>
          <a:prstGeom prst="rect">
            <a:avLst/>
          </a:prstGeom>
          <a:ln w="57150">
            <a:solidFill>
              <a:srgbClr val="00B0F0"/>
            </a:solidFill>
          </a:ln>
          <a:effectLst>
            <a:glow rad="139700">
              <a:schemeClr val="accent5">
                <a:satMod val="175000"/>
                <a:alpha val="40000"/>
              </a:schemeClr>
            </a:glow>
          </a:effectLst>
        </p:spPr>
        <p:txBody>
          <a:bodyPr>
            <a:spAutoFit/>
          </a:bodyPr>
          <a:lstStyle/>
          <a:p>
            <a:pPr algn="ctr">
              <a:defRPr/>
            </a:pPr>
            <a:r>
              <a:rPr lang="en-US" sz="1600" b="1" dirty="0">
                <a:effectLst>
                  <a:outerShdw blurRad="38100" dist="38100" dir="2700000" algn="tl">
                    <a:srgbClr val="000000">
                      <a:alpha val="43137"/>
                    </a:srgbClr>
                  </a:outerShdw>
                </a:effectLst>
              </a:rPr>
              <a:t>Columbus (Spanish) 1492</a:t>
            </a:r>
          </a:p>
        </p:txBody>
      </p:sp>
      <p:sp>
        <p:nvSpPr>
          <p:cNvPr id="48" name="Rectangle 47"/>
          <p:cNvSpPr/>
          <p:nvPr/>
        </p:nvSpPr>
        <p:spPr>
          <a:xfrm>
            <a:off x="7621388" y="3830628"/>
            <a:ext cx="1280795" cy="1077218"/>
          </a:xfrm>
          <a:prstGeom prst="rect">
            <a:avLst/>
          </a:prstGeom>
          <a:ln w="57150">
            <a:solidFill>
              <a:srgbClr val="FF0000"/>
            </a:solidFill>
          </a:ln>
          <a:effectLst>
            <a:glow rad="139700">
              <a:schemeClr val="accent5">
                <a:satMod val="175000"/>
                <a:alpha val="40000"/>
              </a:schemeClr>
            </a:glow>
          </a:effectLst>
        </p:spPr>
        <p:txBody>
          <a:bodyPr>
            <a:spAutoFit/>
          </a:bodyPr>
          <a:lstStyle/>
          <a:p>
            <a:pPr algn="ctr">
              <a:defRPr/>
            </a:pPr>
            <a:r>
              <a:rPr lang="en-US" sz="1600" b="1" dirty="0">
                <a:effectLst>
                  <a:outerShdw blurRad="38100" dist="38100" dir="2700000" algn="tl">
                    <a:srgbClr val="000000">
                      <a:alpha val="43137"/>
                    </a:srgbClr>
                  </a:outerShdw>
                </a:effectLst>
              </a:rPr>
              <a:t>Colonial Settlement (English) late 1600s</a:t>
            </a:r>
          </a:p>
        </p:txBody>
      </p:sp>
      <p:sp>
        <p:nvSpPr>
          <p:cNvPr id="40" name="Freeform 39"/>
          <p:cNvSpPr/>
          <p:nvPr/>
        </p:nvSpPr>
        <p:spPr>
          <a:xfrm rot="21110620">
            <a:off x="1838201" y="1784390"/>
            <a:ext cx="2492679" cy="3206663"/>
          </a:xfrm>
          <a:custGeom>
            <a:avLst/>
            <a:gdLst>
              <a:gd name="connsiteX0" fmla="*/ 2492679 w 2492679"/>
              <a:gd name="connsiteY0" fmla="*/ 3206663 h 3206663"/>
              <a:gd name="connsiteX1" fmla="*/ 2417523 w 2492679"/>
              <a:gd name="connsiteY1" fmla="*/ 3156559 h 3206663"/>
              <a:gd name="connsiteX2" fmla="*/ 2367419 w 2492679"/>
              <a:gd name="connsiteY2" fmla="*/ 3081403 h 3206663"/>
              <a:gd name="connsiteX3" fmla="*/ 2354893 w 2492679"/>
              <a:gd name="connsiteY3" fmla="*/ 3043825 h 3206663"/>
              <a:gd name="connsiteX4" fmla="*/ 2317315 w 2492679"/>
              <a:gd name="connsiteY4" fmla="*/ 3018773 h 3206663"/>
              <a:gd name="connsiteX5" fmla="*/ 2304789 w 2492679"/>
              <a:gd name="connsiteY5" fmla="*/ 2981195 h 3206663"/>
              <a:gd name="connsiteX6" fmla="*/ 2229633 w 2492679"/>
              <a:gd name="connsiteY6" fmla="*/ 2931090 h 3206663"/>
              <a:gd name="connsiteX7" fmla="*/ 2192054 w 2492679"/>
              <a:gd name="connsiteY7" fmla="*/ 2868460 h 3206663"/>
              <a:gd name="connsiteX8" fmla="*/ 2129424 w 2492679"/>
              <a:gd name="connsiteY8" fmla="*/ 2805830 h 3206663"/>
              <a:gd name="connsiteX9" fmla="*/ 2079320 w 2492679"/>
              <a:gd name="connsiteY9" fmla="*/ 2730674 h 3206663"/>
              <a:gd name="connsiteX10" fmla="*/ 2029216 w 2492679"/>
              <a:gd name="connsiteY10" fmla="*/ 2655518 h 3206663"/>
              <a:gd name="connsiteX11" fmla="*/ 1954060 w 2492679"/>
              <a:gd name="connsiteY11" fmla="*/ 2580362 h 3206663"/>
              <a:gd name="connsiteX12" fmla="*/ 1916482 w 2492679"/>
              <a:gd name="connsiteY12" fmla="*/ 2517732 h 3206663"/>
              <a:gd name="connsiteX13" fmla="*/ 1891430 w 2492679"/>
              <a:gd name="connsiteY13" fmla="*/ 2492679 h 3206663"/>
              <a:gd name="connsiteX14" fmla="*/ 1866378 w 2492679"/>
              <a:gd name="connsiteY14" fmla="*/ 2442575 h 3206663"/>
              <a:gd name="connsiteX15" fmla="*/ 1841326 w 2492679"/>
              <a:gd name="connsiteY15" fmla="*/ 2404997 h 3206663"/>
              <a:gd name="connsiteX16" fmla="*/ 1816274 w 2492679"/>
              <a:gd name="connsiteY16" fmla="*/ 2354893 h 3206663"/>
              <a:gd name="connsiteX17" fmla="*/ 1766170 w 2492679"/>
              <a:gd name="connsiteY17" fmla="*/ 2279737 h 3206663"/>
              <a:gd name="connsiteX18" fmla="*/ 1753644 w 2492679"/>
              <a:gd name="connsiteY18" fmla="*/ 2242159 h 3206663"/>
              <a:gd name="connsiteX19" fmla="*/ 1716065 w 2492679"/>
              <a:gd name="connsiteY19" fmla="*/ 2217107 h 3206663"/>
              <a:gd name="connsiteX20" fmla="*/ 1678487 w 2492679"/>
              <a:gd name="connsiteY20" fmla="*/ 2179529 h 3206663"/>
              <a:gd name="connsiteX21" fmla="*/ 1640909 w 2492679"/>
              <a:gd name="connsiteY21" fmla="*/ 2091847 h 3206663"/>
              <a:gd name="connsiteX22" fmla="*/ 1615857 w 2492679"/>
              <a:gd name="connsiteY22" fmla="*/ 2004164 h 3206663"/>
              <a:gd name="connsiteX23" fmla="*/ 1603331 w 2492679"/>
              <a:gd name="connsiteY23" fmla="*/ 1966586 h 3206663"/>
              <a:gd name="connsiteX24" fmla="*/ 1578279 w 2492679"/>
              <a:gd name="connsiteY24" fmla="*/ 1929008 h 3206663"/>
              <a:gd name="connsiteX25" fmla="*/ 1540701 w 2492679"/>
              <a:gd name="connsiteY25" fmla="*/ 1916482 h 3206663"/>
              <a:gd name="connsiteX26" fmla="*/ 1503123 w 2492679"/>
              <a:gd name="connsiteY26" fmla="*/ 1841326 h 3206663"/>
              <a:gd name="connsiteX27" fmla="*/ 1490597 w 2492679"/>
              <a:gd name="connsiteY27" fmla="*/ 1778696 h 3206663"/>
              <a:gd name="connsiteX28" fmla="*/ 1453019 w 2492679"/>
              <a:gd name="connsiteY28" fmla="*/ 1753644 h 3206663"/>
              <a:gd name="connsiteX29" fmla="*/ 1427967 w 2492679"/>
              <a:gd name="connsiteY29" fmla="*/ 1703540 h 3206663"/>
              <a:gd name="connsiteX30" fmla="*/ 1415441 w 2492679"/>
              <a:gd name="connsiteY30" fmla="*/ 1665962 h 3206663"/>
              <a:gd name="connsiteX31" fmla="*/ 1377863 w 2492679"/>
              <a:gd name="connsiteY31" fmla="*/ 1640910 h 3206663"/>
              <a:gd name="connsiteX32" fmla="*/ 1302707 w 2492679"/>
              <a:gd name="connsiteY32" fmla="*/ 1515649 h 3206663"/>
              <a:gd name="connsiteX33" fmla="*/ 1277654 w 2492679"/>
              <a:gd name="connsiteY33" fmla="*/ 1490597 h 3206663"/>
              <a:gd name="connsiteX34" fmla="*/ 1227550 w 2492679"/>
              <a:gd name="connsiteY34" fmla="*/ 1478071 h 3206663"/>
              <a:gd name="connsiteX35" fmla="*/ 1189972 w 2492679"/>
              <a:gd name="connsiteY35" fmla="*/ 1453019 h 3206663"/>
              <a:gd name="connsiteX36" fmla="*/ 1114816 w 2492679"/>
              <a:gd name="connsiteY36" fmla="*/ 1390389 h 3206663"/>
              <a:gd name="connsiteX37" fmla="*/ 1064712 w 2492679"/>
              <a:gd name="connsiteY37" fmla="*/ 1377863 h 3206663"/>
              <a:gd name="connsiteX38" fmla="*/ 1027134 w 2492679"/>
              <a:gd name="connsiteY38" fmla="*/ 1340285 h 3206663"/>
              <a:gd name="connsiteX39" fmla="*/ 926926 w 2492679"/>
              <a:gd name="connsiteY39" fmla="*/ 1315233 h 3206663"/>
              <a:gd name="connsiteX40" fmla="*/ 901874 w 2492679"/>
              <a:gd name="connsiteY40" fmla="*/ 1277655 h 3206663"/>
              <a:gd name="connsiteX41" fmla="*/ 826718 w 2492679"/>
              <a:gd name="connsiteY41" fmla="*/ 1240077 h 3206663"/>
              <a:gd name="connsiteX42" fmla="*/ 801665 w 2492679"/>
              <a:gd name="connsiteY42" fmla="*/ 1215025 h 3206663"/>
              <a:gd name="connsiteX43" fmla="*/ 751561 w 2492679"/>
              <a:gd name="connsiteY43" fmla="*/ 1189973 h 3206663"/>
              <a:gd name="connsiteX44" fmla="*/ 713983 w 2492679"/>
              <a:gd name="connsiteY44" fmla="*/ 1164921 h 3206663"/>
              <a:gd name="connsiteX45" fmla="*/ 676405 w 2492679"/>
              <a:gd name="connsiteY45" fmla="*/ 1089764 h 3206663"/>
              <a:gd name="connsiteX46" fmla="*/ 638827 w 2492679"/>
              <a:gd name="connsiteY46" fmla="*/ 1077238 h 3206663"/>
              <a:gd name="connsiteX47" fmla="*/ 626301 w 2492679"/>
              <a:gd name="connsiteY47" fmla="*/ 1039660 h 3206663"/>
              <a:gd name="connsiteX48" fmla="*/ 613775 w 2492679"/>
              <a:gd name="connsiteY48" fmla="*/ 914400 h 3206663"/>
              <a:gd name="connsiteX49" fmla="*/ 576197 w 2492679"/>
              <a:gd name="connsiteY49" fmla="*/ 889348 h 3206663"/>
              <a:gd name="connsiteX50" fmla="*/ 538619 w 2492679"/>
              <a:gd name="connsiteY50" fmla="*/ 851770 h 3206663"/>
              <a:gd name="connsiteX51" fmla="*/ 501041 w 2492679"/>
              <a:gd name="connsiteY51" fmla="*/ 776614 h 3206663"/>
              <a:gd name="connsiteX52" fmla="*/ 463463 w 2492679"/>
              <a:gd name="connsiteY52" fmla="*/ 739036 h 3206663"/>
              <a:gd name="connsiteX53" fmla="*/ 413359 w 2492679"/>
              <a:gd name="connsiteY53" fmla="*/ 676405 h 3206663"/>
              <a:gd name="connsiteX54" fmla="*/ 338202 w 2492679"/>
              <a:gd name="connsiteY54" fmla="*/ 638827 h 3206663"/>
              <a:gd name="connsiteX55" fmla="*/ 275572 w 2492679"/>
              <a:gd name="connsiteY55" fmla="*/ 613775 h 3206663"/>
              <a:gd name="connsiteX56" fmla="*/ 212942 w 2492679"/>
              <a:gd name="connsiteY56" fmla="*/ 551145 h 3206663"/>
              <a:gd name="connsiteX57" fmla="*/ 175364 w 2492679"/>
              <a:gd name="connsiteY57" fmla="*/ 475989 h 3206663"/>
              <a:gd name="connsiteX58" fmla="*/ 150312 w 2492679"/>
              <a:gd name="connsiteY58" fmla="*/ 438411 h 3206663"/>
              <a:gd name="connsiteX59" fmla="*/ 125260 w 2492679"/>
              <a:gd name="connsiteY59" fmla="*/ 363255 h 3206663"/>
              <a:gd name="connsiteX60" fmla="*/ 100208 w 2492679"/>
              <a:gd name="connsiteY60" fmla="*/ 288099 h 3206663"/>
              <a:gd name="connsiteX61" fmla="*/ 87682 w 2492679"/>
              <a:gd name="connsiteY61" fmla="*/ 250521 h 3206663"/>
              <a:gd name="connsiteX62" fmla="*/ 62630 w 2492679"/>
              <a:gd name="connsiteY62" fmla="*/ 87682 h 3206663"/>
              <a:gd name="connsiteX63" fmla="*/ 0 w 2492679"/>
              <a:gd name="connsiteY63" fmla="*/ 0 h 320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92679" h="3206663">
                <a:moveTo>
                  <a:pt x="2492679" y="3206663"/>
                </a:moveTo>
                <a:cubicBezTo>
                  <a:pt x="2467627" y="3189962"/>
                  <a:pt x="2438813" y="3177849"/>
                  <a:pt x="2417523" y="3156559"/>
                </a:cubicBezTo>
                <a:cubicBezTo>
                  <a:pt x="2396233" y="3135269"/>
                  <a:pt x="2376940" y="3109967"/>
                  <a:pt x="2367419" y="3081403"/>
                </a:cubicBezTo>
                <a:cubicBezTo>
                  <a:pt x="2363244" y="3068877"/>
                  <a:pt x="2363141" y="3054135"/>
                  <a:pt x="2354893" y="3043825"/>
                </a:cubicBezTo>
                <a:cubicBezTo>
                  <a:pt x="2345489" y="3032070"/>
                  <a:pt x="2329841" y="3027124"/>
                  <a:pt x="2317315" y="3018773"/>
                </a:cubicBezTo>
                <a:cubicBezTo>
                  <a:pt x="2313140" y="3006247"/>
                  <a:pt x="2314125" y="2990531"/>
                  <a:pt x="2304789" y="2981195"/>
                </a:cubicBezTo>
                <a:cubicBezTo>
                  <a:pt x="2283499" y="2959905"/>
                  <a:pt x="2229633" y="2931090"/>
                  <a:pt x="2229633" y="2931090"/>
                </a:cubicBezTo>
                <a:cubicBezTo>
                  <a:pt x="2207880" y="2865830"/>
                  <a:pt x="2231357" y="2917587"/>
                  <a:pt x="2192054" y="2868460"/>
                </a:cubicBezTo>
                <a:cubicBezTo>
                  <a:pt x="2144334" y="2808811"/>
                  <a:pt x="2193845" y="2848778"/>
                  <a:pt x="2129424" y="2805830"/>
                </a:cubicBezTo>
                <a:cubicBezTo>
                  <a:pt x="2105468" y="2733963"/>
                  <a:pt x="2134053" y="2801045"/>
                  <a:pt x="2079320" y="2730674"/>
                </a:cubicBezTo>
                <a:cubicBezTo>
                  <a:pt x="2060835" y="2706908"/>
                  <a:pt x="2050506" y="2676808"/>
                  <a:pt x="2029216" y="2655518"/>
                </a:cubicBezTo>
                <a:cubicBezTo>
                  <a:pt x="2004164" y="2630466"/>
                  <a:pt x="1972288" y="2610742"/>
                  <a:pt x="1954060" y="2580362"/>
                </a:cubicBezTo>
                <a:cubicBezTo>
                  <a:pt x="1941534" y="2559485"/>
                  <a:pt x="1930633" y="2537543"/>
                  <a:pt x="1916482" y="2517732"/>
                </a:cubicBezTo>
                <a:cubicBezTo>
                  <a:pt x="1909618" y="2508122"/>
                  <a:pt x="1897981" y="2502505"/>
                  <a:pt x="1891430" y="2492679"/>
                </a:cubicBezTo>
                <a:cubicBezTo>
                  <a:pt x="1881072" y="2477142"/>
                  <a:pt x="1875642" y="2458787"/>
                  <a:pt x="1866378" y="2442575"/>
                </a:cubicBezTo>
                <a:cubicBezTo>
                  <a:pt x="1858909" y="2429504"/>
                  <a:pt x="1848795" y="2418068"/>
                  <a:pt x="1841326" y="2404997"/>
                </a:cubicBezTo>
                <a:cubicBezTo>
                  <a:pt x="1832062" y="2388785"/>
                  <a:pt x="1825881" y="2370905"/>
                  <a:pt x="1816274" y="2354893"/>
                </a:cubicBezTo>
                <a:cubicBezTo>
                  <a:pt x="1800783" y="2329075"/>
                  <a:pt x="1775691" y="2308301"/>
                  <a:pt x="1766170" y="2279737"/>
                </a:cubicBezTo>
                <a:cubicBezTo>
                  <a:pt x="1761995" y="2267211"/>
                  <a:pt x="1761892" y="2252469"/>
                  <a:pt x="1753644" y="2242159"/>
                </a:cubicBezTo>
                <a:cubicBezTo>
                  <a:pt x="1744239" y="2230403"/>
                  <a:pt x="1727630" y="2226745"/>
                  <a:pt x="1716065" y="2217107"/>
                </a:cubicBezTo>
                <a:cubicBezTo>
                  <a:pt x="1702456" y="2205767"/>
                  <a:pt x="1691013" y="2192055"/>
                  <a:pt x="1678487" y="2179529"/>
                </a:cubicBezTo>
                <a:cubicBezTo>
                  <a:pt x="1649110" y="2091398"/>
                  <a:pt x="1687346" y="2200201"/>
                  <a:pt x="1640909" y="2091847"/>
                </a:cubicBezTo>
                <a:cubicBezTo>
                  <a:pt x="1628039" y="2061816"/>
                  <a:pt x="1624937" y="2035943"/>
                  <a:pt x="1615857" y="2004164"/>
                </a:cubicBezTo>
                <a:cubicBezTo>
                  <a:pt x="1612230" y="1991468"/>
                  <a:pt x="1609236" y="1978396"/>
                  <a:pt x="1603331" y="1966586"/>
                </a:cubicBezTo>
                <a:cubicBezTo>
                  <a:pt x="1596598" y="1953121"/>
                  <a:pt x="1590034" y="1938412"/>
                  <a:pt x="1578279" y="1929008"/>
                </a:cubicBezTo>
                <a:cubicBezTo>
                  <a:pt x="1567969" y="1920760"/>
                  <a:pt x="1553227" y="1920657"/>
                  <a:pt x="1540701" y="1916482"/>
                </a:cubicBezTo>
                <a:cubicBezTo>
                  <a:pt x="1516209" y="1879744"/>
                  <a:pt x="1513495" y="1882814"/>
                  <a:pt x="1503123" y="1841326"/>
                </a:cubicBezTo>
                <a:cubicBezTo>
                  <a:pt x="1497959" y="1820672"/>
                  <a:pt x="1501160" y="1797181"/>
                  <a:pt x="1490597" y="1778696"/>
                </a:cubicBezTo>
                <a:cubicBezTo>
                  <a:pt x="1483128" y="1765625"/>
                  <a:pt x="1465545" y="1761995"/>
                  <a:pt x="1453019" y="1753644"/>
                </a:cubicBezTo>
                <a:cubicBezTo>
                  <a:pt x="1444668" y="1736943"/>
                  <a:pt x="1435323" y="1720703"/>
                  <a:pt x="1427967" y="1703540"/>
                </a:cubicBezTo>
                <a:cubicBezTo>
                  <a:pt x="1422766" y="1691404"/>
                  <a:pt x="1423689" y="1676272"/>
                  <a:pt x="1415441" y="1665962"/>
                </a:cubicBezTo>
                <a:cubicBezTo>
                  <a:pt x="1406037" y="1654207"/>
                  <a:pt x="1390389" y="1649261"/>
                  <a:pt x="1377863" y="1640910"/>
                </a:cubicBezTo>
                <a:cubicBezTo>
                  <a:pt x="1358095" y="1601373"/>
                  <a:pt x="1332938" y="1545879"/>
                  <a:pt x="1302707" y="1515649"/>
                </a:cubicBezTo>
                <a:cubicBezTo>
                  <a:pt x="1294356" y="1507298"/>
                  <a:pt x="1288217" y="1495878"/>
                  <a:pt x="1277654" y="1490597"/>
                </a:cubicBezTo>
                <a:cubicBezTo>
                  <a:pt x="1262256" y="1482898"/>
                  <a:pt x="1244251" y="1482246"/>
                  <a:pt x="1227550" y="1478071"/>
                </a:cubicBezTo>
                <a:cubicBezTo>
                  <a:pt x="1215024" y="1469720"/>
                  <a:pt x="1201537" y="1462657"/>
                  <a:pt x="1189972" y="1453019"/>
                </a:cubicBezTo>
                <a:cubicBezTo>
                  <a:pt x="1158105" y="1426463"/>
                  <a:pt x="1153233" y="1406854"/>
                  <a:pt x="1114816" y="1390389"/>
                </a:cubicBezTo>
                <a:cubicBezTo>
                  <a:pt x="1098993" y="1383608"/>
                  <a:pt x="1081413" y="1382038"/>
                  <a:pt x="1064712" y="1377863"/>
                </a:cubicBezTo>
                <a:cubicBezTo>
                  <a:pt x="1052186" y="1365337"/>
                  <a:pt x="1041873" y="1350111"/>
                  <a:pt x="1027134" y="1340285"/>
                </a:cubicBezTo>
                <a:cubicBezTo>
                  <a:pt x="1010627" y="1329280"/>
                  <a:pt x="935960" y="1317040"/>
                  <a:pt x="926926" y="1315233"/>
                </a:cubicBezTo>
                <a:cubicBezTo>
                  <a:pt x="918575" y="1302707"/>
                  <a:pt x="912519" y="1288300"/>
                  <a:pt x="901874" y="1277655"/>
                </a:cubicBezTo>
                <a:cubicBezTo>
                  <a:pt x="877592" y="1253373"/>
                  <a:pt x="857281" y="1250265"/>
                  <a:pt x="826718" y="1240077"/>
                </a:cubicBezTo>
                <a:cubicBezTo>
                  <a:pt x="818367" y="1231726"/>
                  <a:pt x="811491" y="1221576"/>
                  <a:pt x="801665" y="1215025"/>
                </a:cubicBezTo>
                <a:cubicBezTo>
                  <a:pt x="786128" y="1204667"/>
                  <a:pt x="767773" y="1199237"/>
                  <a:pt x="751561" y="1189973"/>
                </a:cubicBezTo>
                <a:cubicBezTo>
                  <a:pt x="738490" y="1182504"/>
                  <a:pt x="726509" y="1173272"/>
                  <a:pt x="713983" y="1164921"/>
                </a:cubicBezTo>
                <a:cubicBezTo>
                  <a:pt x="705731" y="1140166"/>
                  <a:pt x="698480" y="1107424"/>
                  <a:pt x="676405" y="1089764"/>
                </a:cubicBezTo>
                <a:cubicBezTo>
                  <a:pt x="666095" y="1081516"/>
                  <a:pt x="651353" y="1081413"/>
                  <a:pt x="638827" y="1077238"/>
                </a:cubicBezTo>
                <a:cubicBezTo>
                  <a:pt x="634652" y="1064712"/>
                  <a:pt x="628309" y="1052710"/>
                  <a:pt x="626301" y="1039660"/>
                </a:cubicBezTo>
                <a:cubicBezTo>
                  <a:pt x="619920" y="998186"/>
                  <a:pt x="627044" y="954208"/>
                  <a:pt x="613775" y="914400"/>
                </a:cubicBezTo>
                <a:cubicBezTo>
                  <a:pt x="609014" y="900118"/>
                  <a:pt x="587762" y="898986"/>
                  <a:pt x="576197" y="889348"/>
                </a:cubicBezTo>
                <a:cubicBezTo>
                  <a:pt x="562588" y="878007"/>
                  <a:pt x="549960" y="865379"/>
                  <a:pt x="538619" y="851770"/>
                </a:cubicBezTo>
                <a:cubicBezTo>
                  <a:pt x="440070" y="733511"/>
                  <a:pt x="576365" y="889600"/>
                  <a:pt x="501041" y="776614"/>
                </a:cubicBezTo>
                <a:cubicBezTo>
                  <a:pt x="491215" y="761875"/>
                  <a:pt x="474804" y="752645"/>
                  <a:pt x="463463" y="739036"/>
                </a:cubicBezTo>
                <a:cubicBezTo>
                  <a:pt x="430912" y="699975"/>
                  <a:pt x="449799" y="705558"/>
                  <a:pt x="413359" y="676405"/>
                </a:cubicBezTo>
                <a:cubicBezTo>
                  <a:pt x="374234" y="645105"/>
                  <a:pt x="381784" y="655170"/>
                  <a:pt x="338202" y="638827"/>
                </a:cubicBezTo>
                <a:cubicBezTo>
                  <a:pt x="317149" y="630932"/>
                  <a:pt x="296449" y="622126"/>
                  <a:pt x="275572" y="613775"/>
                </a:cubicBezTo>
                <a:cubicBezTo>
                  <a:pt x="208767" y="513567"/>
                  <a:pt x="296449" y="634652"/>
                  <a:pt x="212942" y="551145"/>
                </a:cubicBezTo>
                <a:cubicBezTo>
                  <a:pt x="177044" y="515247"/>
                  <a:pt x="195739" y="516740"/>
                  <a:pt x="175364" y="475989"/>
                </a:cubicBezTo>
                <a:cubicBezTo>
                  <a:pt x="168631" y="462524"/>
                  <a:pt x="156426" y="452168"/>
                  <a:pt x="150312" y="438411"/>
                </a:cubicBezTo>
                <a:cubicBezTo>
                  <a:pt x="139587" y="414280"/>
                  <a:pt x="133611" y="388307"/>
                  <a:pt x="125260" y="363255"/>
                </a:cubicBezTo>
                <a:lnTo>
                  <a:pt x="100208" y="288099"/>
                </a:lnTo>
                <a:lnTo>
                  <a:pt x="87682" y="250521"/>
                </a:lnTo>
                <a:cubicBezTo>
                  <a:pt x="87116" y="245991"/>
                  <a:pt x="72524" y="109448"/>
                  <a:pt x="62630" y="87682"/>
                </a:cubicBezTo>
                <a:cubicBezTo>
                  <a:pt x="40389" y="38751"/>
                  <a:pt x="27709" y="27709"/>
                  <a:pt x="0" y="0"/>
                </a:cubicBezTo>
              </a:path>
            </a:pathLst>
          </a:custGeom>
          <a:noFill/>
          <a:ln w="57150">
            <a:solidFill>
              <a:schemeClr val="bg2">
                <a:lumMod val="90000"/>
                <a:lumOff val="10000"/>
              </a:schemeClr>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Text Box 6"/>
          <p:cNvSpPr txBox="1">
            <a:spLocks noChangeArrowheads="1"/>
          </p:cNvSpPr>
          <p:nvPr/>
        </p:nvSpPr>
        <p:spPr bwMode="auto">
          <a:xfrm>
            <a:off x="0" y="152400"/>
            <a:ext cx="92202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en-US" altLang="en-US" sz="2000" dirty="0">
                <a:latin typeface="Arial" pitchFamily="34" charset="0"/>
                <a:cs typeface="Arial" pitchFamily="34" charset="0"/>
              </a:rPr>
              <a:t>1</a:t>
            </a:r>
            <a:r>
              <a:rPr lang="en-US" altLang="en-US" sz="2000" baseline="30000" dirty="0">
                <a:latin typeface="Arial" pitchFamily="34" charset="0"/>
                <a:cs typeface="Arial" pitchFamily="34" charset="0"/>
              </a:rPr>
              <a:t>st</a:t>
            </a:r>
            <a:r>
              <a:rPr lang="en-US" altLang="en-US" sz="2000" dirty="0">
                <a:latin typeface="Arial" pitchFamily="34" charset="0"/>
                <a:cs typeface="Arial" pitchFamily="34" charset="0"/>
              </a:rPr>
              <a:t> wave of immigration: </a:t>
            </a:r>
            <a:r>
              <a:rPr lang="en-US" altLang="en-US" sz="1800" dirty="0">
                <a:latin typeface="Arial" pitchFamily="34" charset="0"/>
                <a:cs typeface="Arial" pitchFamily="34" charset="0"/>
              </a:rPr>
              <a:t>Native Americans that immigrated from </a:t>
            </a:r>
            <a:r>
              <a:rPr lang="en-US" altLang="en-US" sz="1800" dirty="0" smtClean="0">
                <a:latin typeface="Arial" pitchFamily="34" charset="0"/>
                <a:cs typeface="Arial" pitchFamily="34" charset="0"/>
              </a:rPr>
              <a:t>Asia, pre-Columbian </a:t>
            </a:r>
            <a:endParaRPr lang="en-US" altLang="en-US" sz="1800" dirty="0">
              <a:latin typeface="Arial" pitchFamily="34" charset="0"/>
              <a:cs typeface="Arial" pitchFamily="34" charset="0"/>
            </a:endParaRPr>
          </a:p>
          <a:p>
            <a:pPr>
              <a:spcBef>
                <a:spcPct val="50000"/>
              </a:spcBef>
              <a:buFontTx/>
              <a:buNone/>
            </a:pPr>
            <a:r>
              <a:rPr lang="en-US" altLang="en-US" sz="2000" dirty="0">
                <a:latin typeface="Arial" pitchFamily="34" charset="0"/>
                <a:cs typeface="Arial" pitchFamily="34" charset="0"/>
              </a:rPr>
              <a:t>2</a:t>
            </a:r>
            <a:r>
              <a:rPr lang="en-US" altLang="en-US" sz="2000" baseline="30000" dirty="0">
                <a:latin typeface="Arial" pitchFamily="34" charset="0"/>
                <a:cs typeface="Arial" pitchFamily="34" charset="0"/>
              </a:rPr>
              <a:t>nd</a:t>
            </a:r>
            <a:r>
              <a:rPr lang="en-US" altLang="en-US" sz="2000" dirty="0">
                <a:latin typeface="Arial" pitchFamily="34" charset="0"/>
                <a:cs typeface="Arial" pitchFamily="34" charset="0"/>
              </a:rPr>
              <a:t> wave of immigration: </a:t>
            </a:r>
            <a:r>
              <a:rPr lang="en-US" altLang="en-US" sz="1800" dirty="0">
                <a:latin typeface="Arial" pitchFamily="34" charset="0"/>
                <a:cs typeface="Arial" pitchFamily="34" charset="0"/>
              </a:rPr>
              <a:t>European explorers; e.g. Spanish, English, French (1500s)</a:t>
            </a:r>
          </a:p>
          <a:p>
            <a:pPr>
              <a:spcBef>
                <a:spcPct val="50000"/>
              </a:spcBef>
              <a:buFontTx/>
              <a:buNone/>
            </a:pPr>
            <a:r>
              <a:rPr lang="en-US" altLang="en-US" sz="2000" dirty="0">
                <a:latin typeface="Arial" pitchFamily="34" charset="0"/>
                <a:cs typeface="Arial" pitchFamily="34" charset="0"/>
              </a:rPr>
              <a:t>3</a:t>
            </a:r>
            <a:r>
              <a:rPr lang="en-US" altLang="en-US" sz="2000" baseline="30000" dirty="0">
                <a:latin typeface="Arial" pitchFamily="34" charset="0"/>
                <a:cs typeface="Arial" pitchFamily="34" charset="0"/>
              </a:rPr>
              <a:t>rd</a:t>
            </a:r>
            <a:r>
              <a:rPr lang="en-US" altLang="en-US" sz="2000" dirty="0">
                <a:latin typeface="Arial" pitchFamily="34" charset="0"/>
                <a:cs typeface="Arial" pitchFamily="34" charset="0"/>
              </a:rPr>
              <a:t> wave of immigration: </a:t>
            </a:r>
            <a:r>
              <a:rPr lang="en-US" altLang="en-US" sz="1800" dirty="0">
                <a:latin typeface="Arial" pitchFamily="34" charset="0"/>
                <a:cs typeface="Arial" pitchFamily="34" charset="0"/>
              </a:rPr>
              <a:t>English Puritans (1630s-1700s) &amp; other Western Europeans</a:t>
            </a:r>
          </a:p>
          <a:p>
            <a:pPr>
              <a:spcBef>
                <a:spcPct val="50000"/>
              </a:spcBef>
              <a:buFontTx/>
              <a:buNone/>
            </a:pPr>
            <a:r>
              <a:rPr lang="en-US" altLang="en-US" sz="2000" dirty="0">
                <a:latin typeface="Arial" pitchFamily="34" charset="0"/>
                <a:cs typeface="Arial" pitchFamily="34" charset="0"/>
              </a:rPr>
              <a:t>4</a:t>
            </a:r>
            <a:r>
              <a:rPr lang="en-US" altLang="en-US" sz="2000" baseline="30000" dirty="0">
                <a:latin typeface="Arial" pitchFamily="34" charset="0"/>
                <a:cs typeface="Arial" pitchFamily="34" charset="0"/>
              </a:rPr>
              <a:t>th</a:t>
            </a:r>
            <a:r>
              <a:rPr lang="en-US" altLang="en-US" sz="2000" dirty="0">
                <a:latin typeface="Arial" pitchFamily="34" charset="0"/>
                <a:cs typeface="Arial" pitchFamily="34" charset="0"/>
              </a:rPr>
              <a:t> wave of immigration: </a:t>
            </a:r>
            <a:r>
              <a:rPr lang="en-US" altLang="en-US" sz="1800" dirty="0">
                <a:latin typeface="Arial" pitchFamily="34" charset="0"/>
                <a:cs typeface="Arial" pitchFamily="34" charset="0"/>
              </a:rPr>
              <a:t>Southern/Eastern Europeans and Asians (1890s-1900s)</a:t>
            </a:r>
          </a:p>
        </p:txBody>
      </p:sp>
      <p:cxnSp>
        <p:nvCxnSpPr>
          <p:cNvPr id="45" name="Curved Connector 44"/>
          <p:cNvCxnSpPr/>
          <p:nvPr/>
        </p:nvCxnSpPr>
        <p:spPr>
          <a:xfrm rot="10800000" flipV="1">
            <a:off x="7393288" y="3263635"/>
            <a:ext cx="1826912" cy="105976"/>
          </a:xfrm>
          <a:prstGeom prst="curvedConnector3">
            <a:avLst/>
          </a:prstGeom>
          <a:ln w="57150">
            <a:solidFill>
              <a:srgbClr val="FFFF00"/>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7" name="Curved Connector 46"/>
          <p:cNvCxnSpPr/>
          <p:nvPr/>
        </p:nvCxnSpPr>
        <p:spPr>
          <a:xfrm rot="10800000" flipV="1">
            <a:off x="7404642" y="3040842"/>
            <a:ext cx="1826912" cy="105976"/>
          </a:xfrm>
          <a:prstGeom prst="curvedConnector3">
            <a:avLst/>
          </a:prstGeom>
          <a:ln w="57150">
            <a:solidFill>
              <a:srgbClr val="FFFF00"/>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50" name="Curved Connector 49"/>
          <p:cNvCxnSpPr/>
          <p:nvPr/>
        </p:nvCxnSpPr>
        <p:spPr>
          <a:xfrm rot="10800000" flipV="1">
            <a:off x="7434533" y="2792647"/>
            <a:ext cx="1826912" cy="105976"/>
          </a:xfrm>
          <a:prstGeom prst="curvedConnector3">
            <a:avLst/>
          </a:prstGeom>
          <a:ln w="57150">
            <a:solidFill>
              <a:srgbClr val="FFFF00"/>
            </a:solidFill>
            <a:tailEnd type="triangle"/>
          </a:ln>
          <a:effectLst>
            <a:glow rad="1397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708050" y="2588758"/>
            <a:ext cx="2119684" cy="830997"/>
          </a:xfrm>
          <a:prstGeom prst="rect">
            <a:avLst/>
          </a:prstGeom>
          <a:ln w="57150">
            <a:solidFill>
              <a:srgbClr val="FFFF00"/>
            </a:solidFill>
          </a:ln>
          <a:effectLst>
            <a:glow rad="139700">
              <a:schemeClr val="accent5">
                <a:satMod val="175000"/>
                <a:alpha val="40000"/>
              </a:schemeClr>
            </a:glow>
          </a:effectLst>
        </p:spPr>
        <p:txBody>
          <a:bodyPr>
            <a:spAutoFit/>
          </a:bodyPr>
          <a:lstStyle/>
          <a:p>
            <a:pPr algn="ctr">
              <a:defRPr/>
            </a:pPr>
            <a:r>
              <a:rPr lang="en-US" sz="1600" b="1" dirty="0">
                <a:effectLst>
                  <a:outerShdw blurRad="38100" dist="38100" dir="2700000" algn="tl">
                    <a:srgbClr val="000000">
                      <a:alpha val="43137"/>
                    </a:srgbClr>
                  </a:outerShdw>
                </a:effectLst>
              </a:rPr>
              <a:t>Gilded Age (Eastern and Southern Europeans) late 1800s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xEl>
                                              <p:pRg st="0" end="0"/>
                                            </p:txEl>
                                          </p:spTgt>
                                        </p:tgtEl>
                                        <p:attrNameLst>
                                          <p:attrName>style.visibility</p:attrName>
                                        </p:attrNameLst>
                                      </p:cBhvr>
                                      <p:to>
                                        <p:strVal val="visible"/>
                                      </p:to>
                                    </p:set>
                                    <p:animEffect transition="in" filter="fade">
                                      <p:cBhvr>
                                        <p:cTn id="21" dur="500"/>
                                        <p:tgtEl>
                                          <p:spTgt spid="41">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1">
                                            <p:txEl>
                                              <p:pRg st="1" end="1"/>
                                            </p:txEl>
                                          </p:spTgt>
                                        </p:tgtEl>
                                        <p:attrNameLst>
                                          <p:attrName>style.visibility</p:attrName>
                                        </p:attrNameLst>
                                      </p:cBhvr>
                                      <p:to>
                                        <p:strVal val="visible"/>
                                      </p:to>
                                    </p:set>
                                    <p:animEffect transition="in" filter="fade">
                                      <p:cBhvr>
                                        <p:cTn id="26" dur="500"/>
                                        <p:tgtEl>
                                          <p:spTgt spid="4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1">
                                            <p:txEl>
                                              <p:pRg st="2" end="2"/>
                                            </p:txEl>
                                          </p:spTgt>
                                        </p:tgtEl>
                                        <p:attrNameLst>
                                          <p:attrName>style.visibility</p:attrName>
                                        </p:attrNameLst>
                                      </p:cBhvr>
                                      <p:to>
                                        <p:strVal val="visible"/>
                                      </p:to>
                                    </p:set>
                                    <p:animEffect transition="in" filter="fade">
                                      <p:cBhvr>
                                        <p:cTn id="31" dur="500"/>
                                        <p:tgtEl>
                                          <p:spTgt spid="41">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1">
                                            <p:txEl>
                                              <p:pRg st="3" end="3"/>
                                            </p:txEl>
                                          </p:spTgt>
                                        </p:tgtEl>
                                        <p:attrNameLst>
                                          <p:attrName>style.visibility</p:attrName>
                                        </p:attrNameLst>
                                      </p:cBhvr>
                                      <p:to>
                                        <p:strVal val="visible"/>
                                      </p:to>
                                    </p:set>
                                    <p:animEffect transition="in" filter="fade">
                                      <p:cBhvr>
                                        <p:cTn id="36" dur="500"/>
                                        <p:tgtEl>
                                          <p:spTgt spid="41">
                                            <p:txEl>
                                              <p:pRg st="3" end="3"/>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500"/>
                                        <p:tgtEl>
                                          <p:spTgt spid="48"/>
                                        </p:tgtEl>
                                      </p:cBhvr>
                                    </p:animEffect>
                                  </p:childTnLst>
                                </p:cTn>
                              </p:par>
                              <p:par>
                                <p:cTn id="50" presetID="10" presetClass="entr" presetSubtype="0"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500"/>
                                        <p:tgtEl>
                                          <p:spTgt spid="39"/>
                                        </p:tgtEl>
                                      </p:cBhvr>
                                    </p:animEffect>
                                  </p:childTnLst>
                                </p:cTn>
                              </p:par>
                              <p:par>
                                <p:cTn id="53" presetID="10"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nodeType="with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fade">
                                      <p:cBhvr>
                                        <p:cTn id="58" dur="500"/>
                                        <p:tgtEl>
                                          <p:spTgt spid="44"/>
                                        </p:tgtEl>
                                      </p:cBhvr>
                                    </p:animEffect>
                                  </p:childTnLst>
                                </p:cTn>
                              </p:par>
                              <p:par>
                                <p:cTn id="59" presetID="10" presetClass="entr" presetSubtype="0" fill="hold"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ntr" presetSubtype="0"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par>
                                <p:cTn id="67" presetID="10" presetClass="entr" presetSubtype="0" fill="hold" nodeType="with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par>
                                <p:cTn id="70" presetID="10" presetClass="entr" presetSubtype="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500"/>
                                        <p:tgtEl>
                                          <p:spTgt spid="47"/>
                                        </p:tgtEl>
                                      </p:cBhvr>
                                    </p:animEffect>
                                  </p:childTnLst>
                                </p:cTn>
                              </p:par>
                              <p:par>
                                <p:cTn id="73" presetID="10"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8"/>
          <p:cNvSpPr>
            <a:spLocks noGrp="1" noChangeArrowheads="1"/>
          </p:cNvSpPr>
          <p:nvPr>
            <p:ph type="title" sz="quarter"/>
          </p:nvPr>
        </p:nvSpPr>
        <p:spPr>
          <a:xfrm>
            <a:off x="304800" y="152400"/>
            <a:ext cx="8534400" cy="1138238"/>
          </a:xfrm>
        </p:spPr>
        <p:txBody>
          <a:bodyPr/>
          <a:lstStyle/>
          <a:p>
            <a:pPr eaLnBrk="1" hangingPunct="1"/>
            <a:r>
              <a:rPr lang="en-US" altLang="en-US" sz="3600" smtClean="0"/>
              <a:t>In the last 300 years, immigrants to North America have come from all over the world</a:t>
            </a:r>
          </a:p>
        </p:txBody>
      </p:sp>
      <p:pic>
        <p:nvPicPr>
          <p:cNvPr id="18" name="Picture 17"/>
          <p:cNvPicPr>
            <a:picLocks noChangeAspect="1"/>
          </p:cNvPicPr>
          <p:nvPr/>
        </p:nvPicPr>
        <p:blipFill>
          <a:blip r:embed="rId2"/>
          <a:stretch>
            <a:fillRect/>
          </a:stretch>
        </p:blipFill>
        <p:spPr>
          <a:xfrm>
            <a:off x="533400" y="1524000"/>
            <a:ext cx="8305800" cy="521017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3825" y="906463"/>
            <a:ext cx="8791575" cy="5856287"/>
          </a:xfrm>
          <a:prstGeom prst="rect">
            <a:avLst/>
          </a:prstGeom>
          <a:ln>
            <a:noFill/>
          </a:ln>
          <a:effectLst>
            <a:outerShdw blurRad="190500" algn="tl" rotWithShape="0">
              <a:srgbClr val="000000">
                <a:alpha val="70000"/>
              </a:srgbClr>
            </a:outerShdw>
          </a:effectLst>
        </p:spPr>
      </p:pic>
      <p:pic>
        <p:nvPicPr>
          <p:cNvPr id="17411" name="Picture 2" descr="C:\Users\Greg Noyes\Documents\School\7th Grade World History\Q1 - Unit 1 - Intro\GIFs for ppts\Push.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 y="57912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6"/>
          <p:cNvSpPr>
            <a:spLocks noChangeArrowheads="1"/>
          </p:cNvSpPr>
          <p:nvPr/>
        </p:nvSpPr>
        <p:spPr bwMode="auto">
          <a:xfrm>
            <a:off x="152400" y="762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Nativism – bigotry from established Americans toward immigrants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2876" r="12688"/>
          <a:stretch/>
        </p:blipFill>
        <p:spPr>
          <a:xfrm>
            <a:off x="76200" y="76200"/>
            <a:ext cx="9067800" cy="6756400"/>
          </a:xfrm>
          <a:prstGeom prst="rect">
            <a:avLst/>
          </a:prstGeom>
          <a:ln>
            <a:noFill/>
          </a:ln>
          <a:effectLst>
            <a:outerShdw blurRad="190500" algn="tl" rotWithShape="0">
              <a:srgbClr val="000000">
                <a:alpha val="70000"/>
              </a:srgbClr>
            </a:outerShdw>
          </a:effectLst>
        </p:spPr>
      </p:pic>
      <p:sp>
        <p:nvSpPr>
          <p:cNvPr id="8" name="Rectangle 7"/>
          <p:cNvSpPr/>
          <p:nvPr/>
        </p:nvSpPr>
        <p:spPr>
          <a:xfrm>
            <a:off x="4581525" y="1828800"/>
            <a:ext cx="266700" cy="461963"/>
          </a:xfrm>
          <a:prstGeom prst="rect">
            <a:avLst/>
          </a:prstGeom>
        </p:spPr>
        <p:txBody>
          <a:bodyPr wrap="none">
            <a:spAutoFit/>
          </a:bodyPr>
          <a:lstStyle/>
          <a:p>
            <a:pPr>
              <a:defRPr/>
            </a:pPr>
            <a:r>
              <a:rPr lang="en-US" dirty="0">
                <a:solidFill>
                  <a:schemeClr val="accent3">
                    <a:lumMod val="50000"/>
                  </a:schemeClr>
                </a:solidFill>
                <a:latin typeface="Poplar Std" panose="04020903030B02020202" pitchFamily="82" charset="0"/>
              </a:rPr>
              <a:t>1</a:t>
            </a:r>
          </a:p>
        </p:txBody>
      </p:sp>
      <p:sp>
        <p:nvSpPr>
          <p:cNvPr id="10" name="Rectangle 9"/>
          <p:cNvSpPr/>
          <p:nvPr/>
        </p:nvSpPr>
        <p:spPr>
          <a:xfrm>
            <a:off x="6781800" y="3733800"/>
            <a:ext cx="317500" cy="461963"/>
          </a:xfrm>
          <a:prstGeom prst="rect">
            <a:avLst/>
          </a:prstGeom>
        </p:spPr>
        <p:txBody>
          <a:bodyPr wrap="none">
            <a:spAutoFit/>
          </a:bodyPr>
          <a:lstStyle/>
          <a:p>
            <a:pPr>
              <a:defRPr/>
            </a:pPr>
            <a:r>
              <a:rPr lang="en-US" dirty="0">
                <a:solidFill>
                  <a:schemeClr val="accent3">
                    <a:lumMod val="50000"/>
                  </a:schemeClr>
                </a:solidFill>
                <a:latin typeface="Poplar Std" panose="04020903030B02020202" pitchFamily="82" charset="0"/>
              </a:rPr>
              <a:t>2</a:t>
            </a:r>
          </a:p>
        </p:txBody>
      </p:sp>
      <p:sp>
        <p:nvSpPr>
          <p:cNvPr id="11" name="Rectangle 10"/>
          <p:cNvSpPr/>
          <p:nvPr/>
        </p:nvSpPr>
        <p:spPr>
          <a:xfrm>
            <a:off x="3505200" y="4572000"/>
            <a:ext cx="322263" cy="461963"/>
          </a:xfrm>
          <a:prstGeom prst="rect">
            <a:avLst/>
          </a:prstGeom>
        </p:spPr>
        <p:txBody>
          <a:bodyPr wrap="none">
            <a:spAutoFit/>
          </a:bodyPr>
          <a:lstStyle/>
          <a:p>
            <a:pPr>
              <a:defRPr/>
            </a:pPr>
            <a:r>
              <a:rPr lang="en-US" dirty="0">
                <a:solidFill>
                  <a:schemeClr val="accent3">
                    <a:lumMod val="50000"/>
                  </a:schemeClr>
                </a:solidFill>
                <a:latin typeface="Poplar Std" panose="04020903030B02020202" pitchFamily="82" charset="0"/>
              </a:rPr>
              <a:t>3</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popdecay.com/wp-content/uploads/2013/03/Gangs_of_New_York_-_Five_Points_-_screensho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635" y="3048001"/>
            <a:ext cx="8709040"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459" name="Picture 2" descr="C:\Users\Greg Noyes\Documents\School\7th Grade World History\Q1 - Unit 1 - Intro\GIFs for ppts\Push.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3276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6"/>
          <p:cNvSpPr>
            <a:spLocks noChangeArrowheads="1"/>
          </p:cNvSpPr>
          <p:nvPr/>
        </p:nvSpPr>
        <p:spPr bwMode="auto">
          <a:xfrm>
            <a:off x="330200" y="1135063"/>
            <a:ext cx="86820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Both Nativist and immigrant groups often formed gangs to protect territory.  Nativists believed that immigrants were bad for America, driving down the average wages since many unskilled immigrants were willing to work for very little money. </a:t>
            </a:r>
            <a:r>
              <a:rPr lang="en-US" altLang="en-US" sz="1800"/>
              <a:t>(preview clip for language)</a:t>
            </a:r>
          </a:p>
        </p:txBody>
      </p:sp>
      <p:sp>
        <p:nvSpPr>
          <p:cNvPr id="19461" name="Rectangle 7"/>
          <p:cNvSpPr>
            <a:spLocks noChangeArrowheads="1"/>
          </p:cNvSpPr>
          <p:nvPr/>
        </p:nvSpPr>
        <p:spPr bwMode="auto">
          <a:xfrm>
            <a:off x="152400" y="76200"/>
            <a:ext cx="8859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t>Nativism – bigotry from established Americans toward immigrants</a:t>
            </a:r>
          </a:p>
        </p:txBody>
      </p:sp>
      <p:sp>
        <p:nvSpPr>
          <p:cNvPr id="19462" name="Rectangle 1"/>
          <p:cNvSpPr>
            <a:spLocks noChangeArrowheads="1"/>
          </p:cNvSpPr>
          <p:nvPr/>
        </p:nvSpPr>
        <p:spPr bwMode="auto">
          <a:xfrm>
            <a:off x="609600" y="3132138"/>
            <a:ext cx="7086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hlinkClick r:id="rId5"/>
              </a:rPr>
              <a:t>http://</a:t>
            </a:r>
            <a:r>
              <a:rPr lang="en-US" altLang="en-US" sz="2400" dirty="0" smtClean="0">
                <a:hlinkClick r:id="rId5"/>
              </a:rPr>
              <a:t>www.youtube.com/watch?v=ADmX9eMEV9U</a:t>
            </a:r>
            <a:r>
              <a:rPr lang="en-US" altLang="en-US" sz="2400" dirty="0" smtClean="0"/>
              <a:t>  </a:t>
            </a:r>
            <a:endParaRPr lang="en-US" alt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0" y="3048000"/>
            <a:ext cx="8991600" cy="685800"/>
          </a:xfrm>
          <a:prstGeom prst="rect">
            <a:avLst/>
          </a:prstGeom>
          <a:noFill/>
          <a:ln w="9525">
            <a:noFill/>
            <a:miter lim="800000"/>
            <a:headEnd/>
            <a:tailEnd/>
          </a:ln>
        </p:spPr>
        <p:txBody>
          <a:bodyPr anchor="ctr"/>
          <a:lstStyle/>
          <a:p>
            <a:pPr algn="ctr" eaLnBrk="1" hangingPunct="1">
              <a:defRPr/>
            </a:pPr>
            <a:r>
              <a:rPr lang="en-US" b="1" kern="0" dirty="0">
                <a:solidFill>
                  <a:schemeClr val="tx2"/>
                </a:solidFill>
                <a:latin typeface="+mj-lt"/>
                <a:ea typeface="+mj-ea"/>
                <a:cs typeface="+mj-cs"/>
              </a:rPr>
              <a:t>Push = reasons for leaving a home country</a:t>
            </a:r>
          </a:p>
          <a:p>
            <a:pPr algn="ctr" eaLnBrk="1" hangingPunct="1">
              <a:defRPr/>
            </a:pPr>
            <a:r>
              <a:rPr lang="en-US" b="1" kern="0" dirty="0">
                <a:solidFill>
                  <a:schemeClr val="tx2"/>
                </a:solidFill>
                <a:latin typeface="+mj-lt"/>
                <a:ea typeface="+mj-ea"/>
                <a:cs typeface="+mj-cs"/>
              </a:rPr>
              <a:t>Pull = reasons for coming to a new country</a:t>
            </a:r>
          </a:p>
        </p:txBody>
      </p:sp>
      <p:sp>
        <p:nvSpPr>
          <p:cNvPr id="5" name="Rectangle 2"/>
          <p:cNvSpPr txBox="1">
            <a:spLocks noChangeArrowheads="1"/>
          </p:cNvSpPr>
          <p:nvPr/>
        </p:nvSpPr>
        <p:spPr bwMode="auto">
          <a:xfrm>
            <a:off x="152400" y="4648200"/>
            <a:ext cx="8991600" cy="609600"/>
          </a:xfrm>
          <a:prstGeom prst="rect">
            <a:avLst/>
          </a:prstGeom>
          <a:noFill/>
          <a:ln w="9525">
            <a:noFill/>
            <a:miter lim="800000"/>
            <a:headEnd/>
            <a:tailEnd/>
          </a:ln>
        </p:spPr>
        <p:txBody>
          <a:bodyPr anchor="ctr"/>
          <a:lstStyle/>
          <a:p>
            <a:pPr algn="ctr" eaLnBrk="1" hangingPunct="1">
              <a:defRPr/>
            </a:pPr>
            <a:endParaRPr lang="en-US" sz="3600" b="1" kern="0" dirty="0">
              <a:solidFill>
                <a:schemeClr val="tx2"/>
              </a:solidFill>
              <a:latin typeface="+mj-lt"/>
              <a:ea typeface="+mj-ea"/>
              <a:cs typeface="+mj-cs"/>
            </a:endParaRPr>
          </a:p>
        </p:txBody>
      </p:sp>
      <p:pic>
        <p:nvPicPr>
          <p:cNvPr id="20484" name="Picture 7" descr="C:\Users\Greg\Desktop\fig1.jpg"/>
          <p:cNvPicPr>
            <a:picLocks noChangeAspect="1" noChangeArrowheads="1"/>
          </p:cNvPicPr>
          <p:nvPr/>
        </p:nvPicPr>
        <p:blipFill>
          <a:blip r:embed="rId2">
            <a:extLst>
              <a:ext uri="{28A0092B-C50C-407E-A947-70E740481C1C}">
                <a14:useLocalDpi xmlns:a14="http://schemas.microsoft.com/office/drawing/2010/main" val="0"/>
              </a:ext>
            </a:extLst>
          </a:blip>
          <a:srcRect t="1443" b="6358"/>
          <a:stretch>
            <a:fillRect/>
          </a:stretch>
        </p:blipFill>
        <p:spPr bwMode="auto">
          <a:xfrm>
            <a:off x="152400" y="3886200"/>
            <a:ext cx="8915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2"/>
          <p:cNvSpPr>
            <a:spLocks noChangeArrowheads="1"/>
          </p:cNvSpPr>
          <p:nvPr/>
        </p:nvSpPr>
        <p:spPr bwMode="auto">
          <a:xfrm>
            <a:off x="152400" y="212725"/>
            <a:ext cx="8915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0"/>
              </a:spcBef>
              <a:buFontTx/>
              <a:buNone/>
            </a:pPr>
            <a:r>
              <a:rPr lang="en-US" altLang="en-US" sz="2000"/>
              <a:t>	As with most migrants in American history, the hope of </a:t>
            </a:r>
            <a:r>
              <a:rPr lang="en-US" altLang="en-US" sz="2000">
                <a:solidFill>
                  <a:schemeClr val="folHlink"/>
                </a:solidFill>
              </a:rPr>
              <a:t>better socio-economic conditions</a:t>
            </a:r>
            <a:r>
              <a:rPr lang="en-US" altLang="en-US" sz="2000"/>
              <a:t> was the major force, although </a:t>
            </a:r>
            <a:r>
              <a:rPr lang="en-US" altLang="en-US" sz="2000">
                <a:solidFill>
                  <a:schemeClr val="folHlink"/>
                </a:solidFill>
              </a:rPr>
              <a:t>persecution at home</a:t>
            </a:r>
            <a:r>
              <a:rPr lang="en-US" altLang="en-US" sz="2000"/>
              <a:t> or forced military service were important factors for many, especially those who were in minority groups where they lived.  There are always push-and-pull factors involved. </a:t>
            </a:r>
            <a:r>
              <a:rPr lang="en-US" altLang="en-US" sz="2000">
                <a:solidFill>
                  <a:schemeClr val="folHlink"/>
                </a:solidFill>
              </a:rPr>
              <a:t>Push</a:t>
            </a:r>
            <a:r>
              <a:rPr lang="en-US" altLang="en-US" sz="2000"/>
              <a:t> (reasons for leaving) may be general like </a:t>
            </a:r>
            <a:r>
              <a:rPr lang="en-US" altLang="en-US" sz="2000">
                <a:solidFill>
                  <a:schemeClr val="folHlink"/>
                </a:solidFill>
              </a:rPr>
              <a:t>economic dislocation, war, persecution, dissatisfaction with life</a:t>
            </a:r>
            <a:r>
              <a:rPr lang="en-US" altLang="en-US" sz="2000"/>
              <a:t>, or personal like familial division of land, family crises, or trouble with authorities. </a:t>
            </a:r>
            <a:r>
              <a:rPr lang="en-US" altLang="en-US" sz="2000">
                <a:solidFill>
                  <a:schemeClr val="folHlink"/>
                </a:solidFill>
              </a:rPr>
              <a:t>Pull</a:t>
            </a:r>
            <a:r>
              <a:rPr lang="en-US" altLang="en-US" sz="2000"/>
              <a:t> (reasons for choosing the U.S.) factors were often based on hopes that were not always realistic. They included: </a:t>
            </a:r>
            <a:r>
              <a:rPr lang="en-US" altLang="en-US" sz="2000">
                <a:solidFill>
                  <a:schemeClr val="folHlink"/>
                </a:solidFill>
              </a:rPr>
              <a:t>better jobs, freedom from persecution, from war</a:t>
            </a:r>
            <a:r>
              <a:rPr lang="en-US" altLang="en-US" sz="2000"/>
              <a:t>, etc. Often the Push and Pull was the same. Most immigrants were propelled by both push and pull factors.</a:t>
            </a:r>
          </a:p>
        </p:txBody>
      </p:sp>
      <p:sp>
        <p:nvSpPr>
          <p:cNvPr id="2" name="Rectangle 1"/>
          <p:cNvSpPr/>
          <p:nvPr/>
        </p:nvSpPr>
        <p:spPr bwMode="auto">
          <a:xfrm>
            <a:off x="3124200" y="4800600"/>
            <a:ext cx="1905000" cy="1981200"/>
          </a:xfrm>
          <a:prstGeom prst="rect">
            <a:avLst/>
          </a:prstGeom>
          <a:noFill/>
          <a:ln w="38100" cap="flat" cmpd="sng" algn="ctr">
            <a:solidFill>
              <a:schemeClr val="accent6">
                <a:lumMod val="75000"/>
                <a:lumOff val="25000"/>
              </a:schemeClr>
            </a:solidFill>
            <a:prstDash val="solid"/>
            <a:round/>
            <a:headEnd type="none" w="med" len="med"/>
            <a:tailEnd type="none" w="med" len="med"/>
          </a:ln>
          <a:effectLst>
            <a:glow rad="139700">
              <a:schemeClr val="accent2">
                <a:satMod val="175000"/>
                <a:alpha val="40000"/>
              </a:schemeClr>
            </a:glow>
          </a:effectLst>
        </p:spPr>
        <p:txBody>
          <a:bodyPr wrap="none"/>
          <a:lstStyle/>
          <a:p>
            <a:pPr algn="ctr" eaLnBrk="1" hangingPunct="1">
              <a:defRPr/>
            </a:pPr>
            <a:endParaRPr lang="en-US"/>
          </a:p>
        </p:txBody>
      </p:sp>
      <p:sp>
        <p:nvSpPr>
          <p:cNvPr id="3" name="TextBox 2"/>
          <p:cNvSpPr txBox="1"/>
          <p:nvPr/>
        </p:nvSpPr>
        <p:spPr>
          <a:xfrm>
            <a:off x="3314700" y="4876800"/>
            <a:ext cx="1524000" cy="461963"/>
          </a:xfrm>
          <a:prstGeom prst="rect">
            <a:avLst/>
          </a:prstGeom>
          <a:noFill/>
        </p:spPr>
        <p:txBody>
          <a:bodyPr wrap="none">
            <a:spAutoFit/>
          </a:bodyPr>
          <a:lstStyle/>
          <a:p>
            <a:pPr>
              <a:defRPr/>
            </a:pPr>
            <a:r>
              <a:rPr lang="en-US" dirty="0">
                <a:solidFill>
                  <a:schemeClr val="accent3">
                    <a:lumMod val="50000"/>
                  </a:schemeClr>
                </a:solidFill>
              </a:rPr>
              <a:t>Gilded 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http://www.cs.princeton.edu/~aahobor/Lucy-Day/Images/Movies-50/An-American-Tale.jpg"/>
          <p:cNvPicPr>
            <a:picLocks noChangeAspect="1" noChangeArrowheads="1"/>
          </p:cNvPicPr>
          <p:nvPr/>
        </p:nvPicPr>
        <p:blipFill>
          <a:blip r:embed="rId2"/>
          <a:srcRect l="-1336" t="-1"/>
          <a:stretch>
            <a:fillRect/>
          </a:stretch>
        </p:blipFill>
        <p:spPr bwMode="auto">
          <a:xfrm>
            <a:off x="7758608" y="-108283"/>
            <a:ext cx="1469613" cy="2510589"/>
          </a:xfrm>
          <a:prstGeom prst="rect">
            <a:avLst/>
          </a:prstGeom>
          <a:ln>
            <a:noFill/>
          </a:ln>
          <a:effectLst>
            <a:softEdge rad="112500"/>
          </a:effectLst>
        </p:spPr>
      </p:pic>
      <p:sp>
        <p:nvSpPr>
          <p:cNvPr id="3" name="Content Placeholder 2"/>
          <p:cNvSpPr>
            <a:spLocks noGrp="1"/>
          </p:cNvSpPr>
          <p:nvPr>
            <p:ph idx="1"/>
          </p:nvPr>
        </p:nvSpPr>
        <p:spPr>
          <a:xfrm>
            <a:off x="63500" y="152400"/>
            <a:ext cx="8429625" cy="6705600"/>
          </a:xfrm>
        </p:spPr>
        <p:txBody>
          <a:bodyPr/>
          <a:lstStyle/>
          <a:p>
            <a:pPr marL="0" indent="0">
              <a:buFontTx/>
              <a:buNone/>
              <a:defRPr/>
            </a:pPr>
            <a:r>
              <a:rPr lang="en-US" sz="2000" dirty="0" smtClean="0">
                <a:latin typeface="Arial  "/>
              </a:rPr>
              <a:t>Won't </a:t>
            </a:r>
            <a:r>
              <a:rPr lang="en-US" sz="2000" dirty="0">
                <a:latin typeface="Arial  "/>
              </a:rPr>
              <a:t>it be nice when we get to </a:t>
            </a:r>
            <a:r>
              <a:rPr lang="en-US" sz="2000" dirty="0" smtClean="0">
                <a:latin typeface="Arial  "/>
              </a:rPr>
              <a:t>America?  In America </a:t>
            </a:r>
            <a:r>
              <a:rPr lang="en-US" sz="2000" dirty="0">
                <a:latin typeface="Arial  "/>
              </a:rPr>
              <a:t>there are not cats! </a:t>
            </a:r>
            <a:r>
              <a:rPr lang="en-US" sz="2000" dirty="0" smtClean="0">
                <a:latin typeface="Arial  "/>
              </a:rPr>
              <a:t> But </a:t>
            </a:r>
            <a:r>
              <a:rPr lang="en-US" sz="2000" dirty="0">
                <a:latin typeface="Arial  "/>
              </a:rPr>
              <a:t>back home in mother Russia</a:t>
            </a:r>
            <a:r>
              <a:rPr lang="en-US" sz="2000" dirty="0" smtClean="0">
                <a:latin typeface="Arial  "/>
              </a:rPr>
              <a:t>...</a:t>
            </a:r>
            <a:r>
              <a:rPr lang="en-US" sz="2000" dirty="0" err="1" smtClean="0">
                <a:latin typeface="Arial  "/>
              </a:rPr>
              <a:t>Aaah</a:t>
            </a:r>
            <a:r>
              <a:rPr lang="en-US" sz="2000" dirty="0" smtClean="0">
                <a:latin typeface="Arial  "/>
              </a:rPr>
              <a:t>...Our </a:t>
            </a:r>
            <a:r>
              <a:rPr lang="en-US" sz="2000" dirty="0">
                <a:latin typeface="Arial  "/>
              </a:rPr>
              <a:t>Family was travelling through the snow to </a:t>
            </a:r>
            <a:r>
              <a:rPr lang="en-US" sz="2000" dirty="0" smtClean="0">
                <a:latin typeface="Arial  "/>
              </a:rPr>
              <a:t>Minsk, Suddenly </a:t>
            </a:r>
            <a:r>
              <a:rPr lang="en-US" sz="2000" dirty="0">
                <a:latin typeface="Arial  "/>
              </a:rPr>
              <a:t>Papa saw those huge </a:t>
            </a:r>
            <a:r>
              <a:rPr lang="en-US" sz="2000" b="1" dirty="0">
                <a:solidFill>
                  <a:schemeClr val="tx1">
                    <a:lumMod val="75000"/>
                  </a:schemeClr>
                </a:solidFill>
                <a:latin typeface="Arial  "/>
              </a:rPr>
              <a:t>paw </a:t>
            </a:r>
            <a:r>
              <a:rPr lang="en-US" sz="2000" b="1" dirty="0" smtClean="0">
                <a:solidFill>
                  <a:schemeClr val="tx1">
                    <a:lumMod val="75000"/>
                  </a:schemeClr>
                </a:solidFill>
                <a:latin typeface="Arial  "/>
              </a:rPr>
              <a:t>prints</a:t>
            </a:r>
            <a:r>
              <a:rPr lang="en-US" sz="2000" dirty="0" smtClean="0">
                <a:latin typeface="Arial  "/>
              </a:rPr>
              <a:t>, When </a:t>
            </a:r>
            <a:r>
              <a:rPr lang="en-US" sz="2000" dirty="0">
                <a:latin typeface="Arial  "/>
              </a:rPr>
              <a:t>I heard him screaming I fainted dead </a:t>
            </a:r>
            <a:r>
              <a:rPr lang="en-US" sz="2000" dirty="0" smtClean="0">
                <a:latin typeface="Arial  "/>
              </a:rPr>
              <a:t>away, And </a:t>
            </a:r>
            <a:r>
              <a:rPr lang="en-US" sz="2000" dirty="0">
                <a:latin typeface="Arial  "/>
              </a:rPr>
              <a:t>I woke up an </a:t>
            </a:r>
            <a:r>
              <a:rPr lang="en-US" sz="2000" dirty="0" smtClean="0">
                <a:latin typeface="Arial  "/>
              </a:rPr>
              <a:t>orphan, </a:t>
            </a:r>
            <a:r>
              <a:rPr lang="en-US" sz="2000" dirty="0" err="1" smtClean="0">
                <a:latin typeface="Arial  "/>
              </a:rPr>
              <a:t>Oy</a:t>
            </a:r>
            <a:r>
              <a:rPr lang="en-US" sz="2000" dirty="0" smtClean="0">
                <a:latin typeface="Arial  "/>
              </a:rPr>
              <a:t> </a:t>
            </a:r>
            <a:r>
              <a:rPr lang="en-US" sz="2000" dirty="0" err="1">
                <a:latin typeface="Arial  "/>
              </a:rPr>
              <a:t>vay</a:t>
            </a:r>
            <a:r>
              <a:rPr lang="en-US" sz="2000" dirty="0">
                <a:latin typeface="Arial  "/>
              </a:rPr>
              <a:t>. But... but? </a:t>
            </a:r>
            <a:r>
              <a:rPr lang="en-US" sz="2000" dirty="0" smtClean="0">
                <a:latin typeface="Arial  "/>
              </a:rPr>
              <a:t> </a:t>
            </a:r>
          </a:p>
          <a:p>
            <a:pPr marL="0" indent="0">
              <a:buFontTx/>
              <a:buNone/>
              <a:defRPr/>
            </a:pPr>
            <a:r>
              <a:rPr lang="en-US" sz="2000" dirty="0" smtClean="0">
                <a:latin typeface="Arial  "/>
              </a:rPr>
              <a:t>(CHORUS) But </a:t>
            </a:r>
            <a:r>
              <a:rPr lang="en-US" sz="2000" dirty="0">
                <a:latin typeface="Arial  "/>
              </a:rPr>
              <a:t>there are no </a:t>
            </a:r>
            <a:r>
              <a:rPr lang="en-US" sz="2000" b="1" dirty="0">
                <a:solidFill>
                  <a:schemeClr val="tx1">
                    <a:lumMod val="75000"/>
                  </a:schemeClr>
                </a:solidFill>
                <a:latin typeface="Arial  "/>
              </a:rPr>
              <a:t>cats</a:t>
            </a:r>
            <a:r>
              <a:rPr lang="en-US" sz="2000" dirty="0">
                <a:latin typeface="Arial  "/>
              </a:rPr>
              <a:t> in </a:t>
            </a:r>
            <a:r>
              <a:rPr lang="en-US" sz="2000" dirty="0" smtClean="0">
                <a:latin typeface="Arial  "/>
              </a:rPr>
              <a:t>America, And </a:t>
            </a:r>
            <a:r>
              <a:rPr lang="en-US" sz="2000" dirty="0">
                <a:latin typeface="Arial  "/>
              </a:rPr>
              <a:t>the streets are paved with </a:t>
            </a:r>
            <a:r>
              <a:rPr lang="en-US" sz="2000" b="1" dirty="0" smtClean="0">
                <a:solidFill>
                  <a:schemeClr val="tx1">
                    <a:lumMod val="75000"/>
                  </a:schemeClr>
                </a:solidFill>
                <a:latin typeface="Arial  "/>
              </a:rPr>
              <a:t>cheese</a:t>
            </a:r>
            <a:r>
              <a:rPr lang="en-US" sz="2000" dirty="0" smtClean="0">
                <a:latin typeface="Arial  "/>
              </a:rPr>
              <a:t>, Oh </a:t>
            </a:r>
            <a:r>
              <a:rPr lang="en-US" sz="2000" dirty="0">
                <a:latin typeface="Arial  "/>
              </a:rPr>
              <a:t>there are no cats in </a:t>
            </a:r>
            <a:r>
              <a:rPr lang="en-US" sz="2000" dirty="0" smtClean="0">
                <a:latin typeface="Arial  "/>
              </a:rPr>
              <a:t>America, So </a:t>
            </a:r>
            <a:r>
              <a:rPr lang="en-US" sz="2000" dirty="0">
                <a:latin typeface="Arial  "/>
              </a:rPr>
              <a:t>set your mind at ease </a:t>
            </a:r>
            <a:endParaRPr lang="en-US" sz="2000" dirty="0" smtClean="0">
              <a:latin typeface="Arial  "/>
            </a:endParaRPr>
          </a:p>
          <a:p>
            <a:pPr marL="0" indent="0">
              <a:buFontTx/>
              <a:buNone/>
              <a:defRPr/>
            </a:pPr>
            <a:r>
              <a:rPr lang="en-US" sz="2000" dirty="0" smtClean="0">
                <a:latin typeface="Arial  "/>
              </a:rPr>
              <a:t>You </a:t>
            </a:r>
            <a:r>
              <a:rPr lang="en-US" sz="2000" dirty="0">
                <a:latin typeface="Arial  "/>
              </a:rPr>
              <a:t>think a-things were a-bad in </a:t>
            </a:r>
            <a:r>
              <a:rPr lang="en-US" sz="2000" dirty="0" smtClean="0">
                <a:latin typeface="Arial  "/>
              </a:rPr>
              <a:t>a-Russia, you </a:t>
            </a:r>
            <a:r>
              <a:rPr lang="en-US" sz="2000" dirty="0">
                <a:latin typeface="Arial  "/>
              </a:rPr>
              <a:t>should a-see things in a-my country! </a:t>
            </a:r>
            <a:r>
              <a:rPr lang="en-US" sz="2000" dirty="0" smtClean="0">
                <a:latin typeface="Arial  "/>
              </a:rPr>
              <a:t>Times </a:t>
            </a:r>
            <a:r>
              <a:rPr lang="en-US" sz="2000" dirty="0">
                <a:latin typeface="Arial  "/>
              </a:rPr>
              <a:t>were hard in Sicily we had a-no </a:t>
            </a:r>
            <a:r>
              <a:rPr lang="en-US" sz="2000" dirty="0" smtClean="0">
                <a:latin typeface="Arial  "/>
              </a:rPr>
              <a:t>provolone, The </a:t>
            </a:r>
            <a:r>
              <a:rPr lang="en-US" sz="2000" b="1" dirty="0">
                <a:solidFill>
                  <a:schemeClr val="tx1">
                    <a:lumMod val="75000"/>
                  </a:schemeClr>
                </a:solidFill>
                <a:latin typeface="Arial  "/>
              </a:rPr>
              <a:t>Don</a:t>
            </a:r>
            <a:r>
              <a:rPr lang="en-US" sz="2000" dirty="0">
                <a:latin typeface="Arial  "/>
              </a:rPr>
              <a:t> he was a tabby with a taste for my </a:t>
            </a:r>
            <a:r>
              <a:rPr lang="en-US" sz="2000" dirty="0" smtClean="0">
                <a:latin typeface="Arial  "/>
              </a:rPr>
              <a:t>brother Tony, When </a:t>
            </a:r>
            <a:r>
              <a:rPr lang="en-US" sz="2000" dirty="0">
                <a:latin typeface="Arial  "/>
              </a:rPr>
              <a:t>Mama went to plead a-for him the Don said he </a:t>
            </a:r>
            <a:r>
              <a:rPr lang="en-US" sz="2000" dirty="0" smtClean="0">
                <a:latin typeface="Arial  "/>
              </a:rPr>
              <a:t>would </a:t>
            </a:r>
            <a:r>
              <a:rPr lang="en-US" sz="2000" dirty="0">
                <a:latin typeface="Arial  "/>
              </a:rPr>
              <a:t>see </a:t>
            </a:r>
            <a:r>
              <a:rPr lang="en-US" sz="2000" dirty="0" smtClean="0">
                <a:latin typeface="Arial  "/>
              </a:rPr>
              <a:t>her, We </a:t>
            </a:r>
            <a:r>
              <a:rPr lang="en-US" sz="2000" dirty="0">
                <a:latin typeface="Arial  "/>
              </a:rPr>
              <a:t>found her rosary on the </a:t>
            </a:r>
            <a:r>
              <a:rPr lang="en-US" sz="2000" dirty="0" smtClean="0">
                <a:latin typeface="Arial  "/>
              </a:rPr>
              <a:t>ground, poor </a:t>
            </a:r>
            <a:r>
              <a:rPr lang="en-US" sz="2000" dirty="0">
                <a:latin typeface="Arial  "/>
              </a:rPr>
              <a:t>Mama </a:t>
            </a:r>
            <a:r>
              <a:rPr lang="en-US" sz="2000" dirty="0" err="1">
                <a:latin typeface="Arial  "/>
              </a:rPr>
              <a:t>mia</a:t>
            </a:r>
            <a:r>
              <a:rPr lang="en-US" sz="2000" dirty="0">
                <a:latin typeface="Arial  "/>
              </a:rPr>
              <a:t>. But... </a:t>
            </a:r>
          </a:p>
          <a:p>
            <a:pPr marL="0" indent="0">
              <a:buFontTx/>
              <a:buNone/>
              <a:defRPr/>
            </a:pPr>
            <a:r>
              <a:rPr lang="en-US" sz="2000" dirty="0" smtClean="0">
                <a:latin typeface="Arial  "/>
              </a:rPr>
              <a:t>CHORUS</a:t>
            </a:r>
            <a:endParaRPr lang="en-US" sz="2000" dirty="0">
              <a:latin typeface="Arial  "/>
            </a:endParaRPr>
          </a:p>
          <a:p>
            <a:pPr marL="0" indent="0">
              <a:buFontTx/>
              <a:buNone/>
              <a:defRPr/>
            </a:pPr>
            <a:r>
              <a:rPr lang="en-US" sz="2000" dirty="0">
                <a:latin typeface="Arial  "/>
              </a:rPr>
              <a:t>Sure, that's sad, but sadder still</a:t>
            </a:r>
            <a:r>
              <a:rPr lang="en-US" sz="2000" dirty="0" smtClean="0">
                <a:latin typeface="Arial  "/>
              </a:rPr>
              <a:t>...When </a:t>
            </a:r>
            <a:r>
              <a:rPr lang="en-US" sz="2000" dirty="0">
                <a:latin typeface="Arial  "/>
              </a:rPr>
              <a:t>I was but a lad I lost my true love </a:t>
            </a:r>
            <a:r>
              <a:rPr lang="en-US" sz="2000" dirty="0" smtClean="0">
                <a:latin typeface="Arial  "/>
              </a:rPr>
              <a:t>fair, A </a:t>
            </a:r>
            <a:r>
              <a:rPr lang="en-US" sz="2000" b="1" dirty="0">
                <a:solidFill>
                  <a:schemeClr val="tx1">
                    <a:lumMod val="75000"/>
                  </a:schemeClr>
                </a:solidFill>
                <a:latin typeface="Arial  "/>
              </a:rPr>
              <a:t>calico</a:t>
            </a:r>
            <a:r>
              <a:rPr lang="en-US" sz="2000" dirty="0">
                <a:latin typeface="Arial  "/>
              </a:rPr>
              <a:t>, he caught us by </a:t>
            </a:r>
            <a:r>
              <a:rPr lang="en-US" sz="2000" dirty="0" smtClean="0">
                <a:latin typeface="Arial  "/>
              </a:rPr>
              <a:t>surprise, In </a:t>
            </a:r>
            <a:r>
              <a:rPr lang="en-US" sz="2000" dirty="0">
                <a:latin typeface="Arial  "/>
              </a:rPr>
              <a:t>a flash of teeth and fur her tail was all he </a:t>
            </a:r>
            <a:r>
              <a:rPr lang="en-US" sz="2000" dirty="0" smtClean="0">
                <a:latin typeface="Arial  "/>
              </a:rPr>
              <a:t>left </a:t>
            </a:r>
            <a:r>
              <a:rPr lang="en-US" sz="2000" dirty="0">
                <a:latin typeface="Arial  "/>
              </a:rPr>
              <a:t>of </a:t>
            </a:r>
            <a:r>
              <a:rPr lang="en-US" sz="2000" dirty="0" smtClean="0">
                <a:latin typeface="Arial  "/>
              </a:rPr>
              <a:t>her, 'Neath </a:t>
            </a:r>
            <a:r>
              <a:rPr lang="en-US" sz="2000" dirty="0">
                <a:latin typeface="Arial  "/>
              </a:rPr>
              <a:t>a heather is where Tura </a:t>
            </a:r>
            <a:r>
              <a:rPr lang="en-US" sz="2000" dirty="0" err="1">
                <a:latin typeface="Arial  "/>
              </a:rPr>
              <a:t>Lura</a:t>
            </a:r>
            <a:r>
              <a:rPr lang="en-US" sz="2000" dirty="0">
                <a:latin typeface="Arial  "/>
              </a:rPr>
              <a:t> </a:t>
            </a:r>
            <a:r>
              <a:rPr lang="en-US" sz="2000" dirty="0" smtClean="0">
                <a:latin typeface="Arial  "/>
              </a:rPr>
              <a:t>lies But…</a:t>
            </a:r>
          </a:p>
          <a:p>
            <a:pPr marL="0" indent="0">
              <a:buFontTx/>
              <a:buNone/>
              <a:defRPr/>
            </a:pPr>
            <a:r>
              <a:rPr lang="en-US" sz="2000" dirty="0" smtClean="0">
                <a:latin typeface="Arial  "/>
              </a:rPr>
              <a:t>CHORUS X 2</a:t>
            </a:r>
          </a:p>
          <a:p>
            <a:pPr marL="0" indent="0">
              <a:buFontTx/>
              <a:buNone/>
              <a:defRPr/>
            </a:pPr>
            <a:r>
              <a:rPr lang="en-US" sz="2000" dirty="0" smtClean="0">
                <a:latin typeface="Arial  "/>
              </a:rPr>
              <a:t>That's why</a:t>
            </a:r>
          </a:p>
          <a:p>
            <a:pPr marL="0" indent="0">
              <a:buFontTx/>
              <a:buNone/>
              <a:defRPr/>
            </a:pPr>
            <a:r>
              <a:rPr lang="en-US" sz="2000" dirty="0" smtClean="0">
                <a:latin typeface="Arial  "/>
              </a:rPr>
              <a:t>we sail</a:t>
            </a:r>
          </a:p>
          <a:p>
            <a:pPr marL="0" indent="0">
              <a:buFontTx/>
              <a:buNone/>
              <a:defRPr/>
            </a:pPr>
            <a:r>
              <a:rPr lang="en-US" sz="2000" dirty="0" smtClean="0">
                <a:latin typeface="Arial  "/>
              </a:rPr>
              <a:t>these </a:t>
            </a:r>
            <a:r>
              <a:rPr lang="en-US" sz="2000" dirty="0">
                <a:latin typeface="Arial  "/>
              </a:rPr>
              <a:t>seas! </a:t>
            </a:r>
          </a:p>
          <a:p>
            <a:pPr marL="0" indent="0">
              <a:buFontTx/>
              <a:buNone/>
              <a:defRPr/>
            </a:pPr>
            <a:endParaRPr lang="en-US" sz="2000" dirty="0">
              <a:latin typeface="Arial  "/>
            </a:endParaRPr>
          </a:p>
        </p:txBody>
      </p:sp>
      <p:pic>
        <p:nvPicPr>
          <p:cNvPr id="21508" name="Picture 2" descr="C:\Users\Greg Noyes\Documents\School\7th Grade World History\Q1 - Unit 1 - Intro\GIFs for ppts\Push.gif">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34375" y="1371600"/>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2312988" y="5397500"/>
            <a:ext cx="67548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800"/>
              <a:t>What do ‘cats’ represent?</a:t>
            </a:r>
          </a:p>
          <a:p>
            <a:pPr>
              <a:spcBef>
                <a:spcPct val="0"/>
              </a:spcBef>
              <a:buFontTx/>
              <a:buNone/>
            </a:pPr>
            <a:r>
              <a:rPr lang="en-US" altLang="en-US" sz="2800"/>
              <a:t>What does ‘cheese’ represent?</a:t>
            </a:r>
          </a:p>
          <a:p>
            <a:pPr>
              <a:spcBef>
                <a:spcPct val="0"/>
              </a:spcBef>
              <a:buFontTx/>
              <a:buNone/>
            </a:pPr>
            <a:r>
              <a:rPr lang="en-US" altLang="en-US" sz="2800"/>
              <a:t>What do </a:t>
            </a:r>
            <a:r>
              <a:rPr lang="en-US" altLang="en-US" sz="2800" i="1"/>
              <a:t>paw</a:t>
            </a:r>
            <a:r>
              <a:rPr lang="en-US" altLang="en-US" sz="2800"/>
              <a:t> </a:t>
            </a:r>
            <a:r>
              <a:rPr lang="en-US" altLang="en-US" sz="2800" i="1"/>
              <a:t>prints</a:t>
            </a:r>
            <a:r>
              <a:rPr lang="en-US" altLang="en-US" sz="2800"/>
              <a:t>, </a:t>
            </a:r>
            <a:r>
              <a:rPr lang="en-US" altLang="en-US" sz="2800" i="1"/>
              <a:t>Don</a:t>
            </a:r>
            <a:r>
              <a:rPr lang="en-US" altLang="en-US" sz="2800"/>
              <a:t> &amp; </a:t>
            </a:r>
            <a:r>
              <a:rPr lang="en-US" altLang="en-US" sz="2800" i="1"/>
              <a:t>Calico</a:t>
            </a:r>
            <a:r>
              <a:rPr lang="en-US" altLang="en-US" sz="2800"/>
              <a:t> represent?</a:t>
            </a:r>
          </a:p>
        </p:txBody>
      </p:sp>
      <p:sp>
        <p:nvSpPr>
          <p:cNvPr id="21510" name="Rectangle 1"/>
          <p:cNvSpPr>
            <a:spLocks noChangeArrowheads="1"/>
          </p:cNvSpPr>
          <p:nvPr/>
        </p:nvSpPr>
        <p:spPr bwMode="auto">
          <a:xfrm>
            <a:off x="8174038" y="2601913"/>
            <a:ext cx="893762"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400">
                <a:hlinkClick r:id="rId5"/>
              </a:rPr>
              <a:t>http://www.youtube.com/watch?v=1_4kU9cwgXM</a:t>
            </a:r>
            <a:r>
              <a:rPr lang="en-US" altLang="en-US" sz="1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Ribbons">
  <a:themeElements>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fontScheme name="Ribbons">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ibbons 1">
        <a:dk1>
          <a:srgbClr val="220011"/>
        </a:dk1>
        <a:lt1>
          <a:srgbClr val="FFFFCC"/>
        </a:lt1>
        <a:dk2>
          <a:srgbClr val="660033"/>
        </a:dk2>
        <a:lt2>
          <a:srgbClr val="FFCC00"/>
        </a:lt2>
        <a:accent1>
          <a:srgbClr val="CC0099"/>
        </a:accent1>
        <a:accent2>
          <a:srgbClr val="56002B"/>
        </a:accent2>
        <a:accent3>
          <a:srgbClr val="B8AAAD"/>
        </a:accent3>
        <a:accent4>
          <a:srgbClr val="DADAAE"/>
        </a:accent4>
        <a:accent5>
          <a:srgbClr val="E2AACA"/>
        </a:accent5>
        <a:accent6>
          <a:srgbClr val="4D0026"/>
        </a:accent6>
        <a:hlink>
          <a:srgbClr val="9C004E"/>
        </a:hlink>
        <a:folHlink>
          <a:srgbClr val="FF6600"/>
        </a:folHlink>
      </a:clrScheme>
      <a:clrMap bg1="dk2" tx1="lt1" bg2="dk1" tx2="lt2" accent1="accent1" accent2="accent2" accent3="accent3" accent4="accent4" accent5="accent5" accent6="accent6" hlink="hlink" folHlink="folHlink"/>
    </a:extraClrScheme>
    <a:extraClrScheme>
      <a:clrScheme name="Ribbons 2">
        <a:dk1>
          <a:srgbClr val="001600"/>
        </a:dk1>
        <a:lt1>
          <a:srgbClr val="669900"/>
        </a:lt1>
        <a:dk2>
          <a:srgbClr val="000000"/>
        </a:dk2>
        <a:lt2>
          <a:srgbClr val="006600"/>
        </a:lt2>
        <a:accent1>
          <a:srgbClr val="336600"/>
        </a:accent1>
        <a:accent2>
          <a:srgbClr val="89BA00"/>
        </a:accent2>
        <a:accent3>
          <a:srgbClr val="B8CAAA"/>
        </a:accent3>
        <a:accent4>
          <a:srgbClr val="001100"/>
        </a:accent4>
        <a:accent5>
          <a:srgbClr val="ADB8AA"/>
        </a:accent5>
        <a:accent6>
          <a:srgbClr val="7CA800"/>
        </a:accent6>
        <a:hlink>
          <a:srgbClr val="FFCC00"/>
        </a:hlink>
        <a:folHlink>
          <a:srgbClr val="FF7C80"/>
        </a:folHlink>
      </a:clrScheme>
      <a:clrMap bg1="lt1" tx1="dk1" bg2="lt2" tx2="dk2" accent1="accent1" accent2="accent2" accent3="accent3" accent4="accent4" accent5="accent5" accent6="accent6" hlink="hlink" folHlink="folHlink"/>
    </a:extraClrScheme>
    <a:extraClrScheme>
      <a:clrScheme name="Ribbons 3">
        <a:dk1>
          <a:srgbClr val="000000"/>
        </a:dk1>
        <a:lt1>
          <a:srgbClr val="B2B2B2"/>
        </a:lt1>
        <a:dk2>
          <a:srgbClr val="000000"/>
        </a:dk2>
        <a:lt2>
          <a:srgbClr val="777777"/>
        </a:lt2>
        <a:accent1>
          <a:srgbClr val="CBCBCB"/>
        </a:accent1>
        <a:accent2>
          <a:srgbClr val="969696"/>
        </a:accent2>
        <a:accent3>
          <a:srgbClr val="D5D5D5"/>
        </a:accent3>
        <a:accent4>
          <a:srgbClr val="000000"/>
        </a:accent4>
        <a:accent5>
          <a:srgbClr val="E2E2E2"/>
        </a:accent5>
        <a:accent6>
          <a:srgbClr val="878787"/>
        </a:accent6>
        <a:hlink>
          <a:srgbClr val="333333"/>
        </a:hlink>
        <a:folHlink>
          <a:srgbClr val="777777"/>
        </a:folHlink>
      </a:clrScheme>
      <a:clrMap bg1="lt1" tx1="dk1" bg2="lt2" tx2="dk2" accent1="accent1" accent2="accent2" accent3="accent3" accent4="accent4" accent5="accent5" accent6="accent6" hlink="hlink" folHlink="folHlink"/>
    </a:extraClrScheme>
    <a:extraClrScheme>
      <a:clrScheme name="Ribbons 4">
        <a:dk1>
          <a:srgbClr val="000F1E"/>
        </a:dk1>
        <a:lt1>
          <a:srgbClr val="FFFFFF"/>
        </a:lt1>
        <a:dk2>
          <a:srgbClr val="003366"/>
        </a:dk2>
        <a:lt2>
          <a:srgbClr val="33CCCC"/>
        </a:lt2>
        <a:accent1>
          <a:srgbClr val="006699"/>
        </a:accent1>
        <a:accent2>
          <a:srgbClr val="003366"/>
        </a:accent2>
        <a:accent3>
          <a:srgbClr val="AAADB8"/>
        </a:accent3>
        <a:accent4>
          <a:srgbClr val="DADADA"/>
        </a:accent4>
        <a:accent5>
          <a:srgbClr val="AAB8CA"/>
        </a:accent5>
        <a:accent6>
          <a:srgbClr val="002D5C"/>
        </a:accent6>
        <a:hlink>
          <a:srgbClr val="0099CC"/>
        </a:hlink>
        <a:folHlink>
          <a:srgbClr val="009999"/>
        </a:folHlink>
      </a:clrScheme>
      <a:clrMap bg1="dk2" tx1="lt1" bg2="dk1" tx2="lt2" accent1="accent1" accent2="accent2" accent3="accent3" accent4="accent4" accent5="accent5" accent6="accent6" hlink="hlink" folHlink="folHlink"/>
    </a:extraClrScheme>
    <a:extraClrScheme>
      <a:clrScheme name="Ribbons 5">
        <a:dk1>
          <a:srgbClr val="002F2E"/>
        </a:dk1>
        <a:lt1>
          <a:srgbClr val="FFFFFF"/>
        </a:lt1>
        <a:dk2>
          <a:srgbClr val="008080"/>
        </a:dk2>
        <a:lt2>
          <a:srgbClr val="66FFCC"/>
        </a:lt2>
        <a:accent1>
          <a:srgbClr val="0099CC"/>
        </a:accent1>
        <a:accent2>
          <a:srgbClr val="005250"/>
        </a:accent2>
        <a:accent3>
          <a:srgbClr val="AAC0C0"/>
        </a:accent3>
        <a:accent4>
          <a:srgbClr val="DADADA"/>
        </a:accent4>
        <a:accent5>
          <a:srgbClr val="AACAE2"/>
        </a:accent5>
        <a:accent6>
          <a:srgbClr val="004948"/>
        </a:accent6>
        <a:hlink>
          <a:srgbClr val="00CC99"/>
        </a:hlink>
        <a:folHlink>
          <a:srgbClr val="009999"/>
        </a:folHlink>
      </a:clrScheme>
      <a:clrMap bg1="dk2" tx1="lt1" bg2="dk1" tx2="lt2" accent1="accent1" accent2="accent2" accent3="accent3" accent4="accent4" accent5="accent5" accent6="accent6" hlink="hlink" folHlink="folHlink"/>
    </a:extraClrScheme>
    <a:extraClrScheme>
      <a:clrScheme name="Ribbons 6">
        <a:dk1>
          <a:srgbClr val="000022"/>
        </a:dk1>
        <a:lt1>
          <a:srgbClr val="FFFFFF"/>
        </a:lt1>
        <a:dk2>
          <a:srgbClr val="000066"/>
        </a:dk2>
        <a:lt2>
          <a:srgbClr val="FFCC00"/>
        </a:lt2>
        <a:accent1>
          <a:srgbClr val="666699"/>
        </a:accent1>
        <a:accent2>
          <a:srgbClr val="000048"/>
        </a:accent2>
        <a:accent3>
          <a:srgbClr val="AAAAB8"/>
        </a:accent3>
        <a:accent4>
          <a:srgbClr val="DADADA"/>
        </a:accent4>
        <a:accent5>
          <a:srgbClr val="B8B8CA"/>
        </a:accent5>
        <a:accent6>
          <a:srgbClr val="000040"/>
        </a:accent6>
        <a:hlink>
          <a:srgbClr val="9999FF"/>
        </a:hlink>
        <a:folHlink>
          <a:srgbClr val="0000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Designs\Ribbons.pot</Template>
  <TotalTime>12455</TotalTime>
  <Words>909</Words>
  <Application>Microsoft Office PowerPoint</Application>
  <PresentationFormat>On-screen Show (4:3)</PresentationFormat>
  <Paragraphs>123</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Ribbons</vt:lpstr>
      <vt:lpstr>PowerPoint Presentation</vt:lpstr>
      <vt:lpstr>PowerPoint Presentation</vt:lpstr>
      <vt:lpstr>PowerPoint Presentation</vt:lpstr>
      <vt:lpstr>In the last 300 years, immigrants to North America have come from all over the world</vt:lpstr>
      <vt:lpstr>PowerPoint Presentation</vt:lpstr>
      <vt:lpstr>PowerPoint Presentation</vt:lpstr>
      <vt:lpstr>PowerPoint Presentation</vt:lpstr>
      <vt:lpstr>PowerPoint Presentation</vt:lpstr>
      <vt:lpstr>PowerPoint Presentation</vt:lpstr>
      <vt:lpstr>PowerPoint Presentation</vt:lpstr>
      <vt:lpstr>Gilded Age in the Movies: An American Tale</vt:lpstr>
      <vt:lpstr>PowerPoint Presentation</vt:lpstr>
      <vt:lpstr>PowerPoint Presentation</vt:lpstr>
      <vt:lpstr>PowerPoint Presentation</vt:lpstr>
      <vt:lpstr>NY’s Ellis Island &amp; SF’s Angel Island</vt:lpstr>
      <vt:lpstr>PowerPoint Presentation</vt:lpstr>
      <vt:lpstr>PowerPoint Presentation</vt:lpstr>
      <vt:lpstr>How did they get here?</vt:lpstr>
      <vt:lpstr>How did they get here?</vt:lpstr>
      <vt:lpstr>Ethnic groups had their own patterns</vt:lpstr>
      <vt:lpstr>What did they do?</vt:lpstr>
      <vt:lpstr>What did they do?</vt:lpstr>
      <vt:lpstr>How did they live?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Expansion of American Industry</dc:title>
  <dc:creator>Beatriz</dc:creator>
  <cp:lastModifiedBy>Alison Mc Lin</cp:lastModifiedBy>
  <cp:revision>258</cp:revision>
  <cp:lastPrinted>1601-01-01T00:00:00Z</cp:lastPrinted>
  <dcterms:created xsi:type="dcterms:W3CDTF">2005-09-26T09:53:40Z</dcterms:created>
  <dcterms:modified xsi:type="dcterms:W3CDTF">2018-10-23T21:05:36Z</dcterms:modified>
</cp:coreProperties>
</file>