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4" r:id="rId4"/>
    <p:sldId id="267" r:id="rId5"/>
    <p:sldId id="268" r:id="rId6"/>
    <p:sldId id="258" r:id="rId7"/>
    <p:sldId id="259" r:id="rId8"/>
    <p:sldId id="260" r:id="rId9"/>
    <p:sldId id="263" r:id="rId10"/>
    <p:sldId id="261" r:id="rId11"/>
    <p:sldId id="265" r:id="rId12"/>
    <p:sldId id="266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34" autoAdjust="0"/>
    <p:restoredTop sz="91697" autoAdjust="0"/>
  </p:normalViewPr>
  <p:slideViewPr>
    <p:cSldViewPr snapToGrid="0" snapToObjects="1">
      <p:cViewPr varScale="1">
        <p:scale>
          <a:sx n="87" d="100"/>
          <a:sy n="87" d="100"/>
        </p:scale>
        <p:origin x="90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92D3D3-ADD9-5140-9731-F95EDFC82B09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E50DDC-C0C9-0D48-8270-5B0C10E14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572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**Click</a:t>
            </a:r>
            <a:r>
              <a:rPr lang="en-US" baseline="0" dirty="0" smtClean="0"/>
              <a:t> the video. The link takes you to History Channel at </a:t>
            </a:r>
            <a:r>
              <a:rPr lang="en-US" baseline="0" dirty="0" err="1" smtClean="0"/>
              <a:t>www.history.com</a:t>
            </a:r>
            <a:r>
              <a:rPr lang="en-US" baseline="0" dirty="0" smtClean="0"/>
              <a:t>/topics/world-war-</a:t>
            </a:r>
            <a:r>
              <a:rPr lang="en-US" baseline="0" dirty="0" err="1" smtClean="0"/>
              <a:t>i</a:t>
            </a:r>
            <a:r>
              <a:rPr lang="en-US" baseline="0" dirty="0" smtClean="0"/>
              <a:t>/world-war-</a:t>
            </a:r>
            <a:r>
              <a:rPr lang="en-US" baseline="0" dirty="0" err="1" smtClean="0"/>
              <a:t>i</a:t>
            </a:r>
            <a:r>
              <a:rPr lang="en-US" baseline="0" dirty="0" smtClean="0"/>
              <a:t>-history/videos/</a:t>
            </a:r>
            <a:r>
              <a:rPr lang="en-US" baseline="0" dirty="0" err="1" smtClean="0"/>
              <a:t>bet-you-didnt-know-world-war-i?m</a:t>
            </a:r>
            <a:r>
              <a:rPr lang="en-US" baseline="0" dirty="0" smtClean="0"/>
              <a:t>=528e394da93ae&amp;s=</a:t>
            </a:r>
            <a:r>
              <a:rPr lang="en-US" baseline="0" dirty="0" err="1" smtClean="0"/>
              <a:t>undefined&amp;f</a:t>
            </a:r>
            <a:r>
              <a:rPr lang="en-US" baseline="0" dirty="0" smtClean="0"/>
              <a:t>=1&amp;free=false</a:t>
            </a:r>
          </a:p>
          <a:p>
            <a:r>
              <a:rPr lang="en-US" baseline="0" dirty="0" smtClean="0"/>
              <a:t>It gives an overview of WWI.</a:t>
            </a:r>
          </a:p>
          <a:p>
            <a:r>
              <a:rPr lang="en-US" baseline="0" dirty="0" smtClean="0"/>
              <a:t>**Click on the second video. The link takes you to Kahn Academy at </a:t>
            </a:r>
            <a:r>
              <a:rPr lang="en-US" baseline="0" dirty="0" err="1" smtClean="0"/>
              <a:t>www.khanacademy.org</a:t>
            </a:r>
            <a:r>
              <a:rPr lang="en-US" baseline="0" dirty="0" smtClean="0"/>
              <a:t>/humanities/history/euro-</a:t>
            </a:r>
            <a:r>
              <a:rPr lang="en-US" baseline="0" dirty="0" err="1" smtClean="0"/>
              <a:t>hist</a:t>
            </a:r>
            <a:r>
              <a:rPr lang="en-US" baseline="0" dirty="0" smtClean="0"/>
              <a:t>/world-war-I-fighting/v/technology-in-world-war-I</a:t>
            </a:r>
          </a:p>
          <a:p>
            <a:r>
              <a:rPr lang="en-US" baseline="0" dirty="0" smtClean="0"/>
              <a:t>It is about the new weapons </a:t>
            </a:r>
            <a:r>
              <a:rPr lang="en-US" baseline="0" smtClean="0"/>
              <a:t>and technology of WWI.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50DDC-C0C9-0D48-8270-5B0C10E1441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533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50DDC-C0C9-0D48-8270-5B0C10E1441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629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**Click on the video.</a:t>
            </a:r>
            <a:r>
              <a:rPr lang="en-US" baseline="0" dirty="0" smtClean="0"/>
              <a:t> The link takes your to History Channel at </a:t>
            </a:r>
            <a:r>
              <a:rPr lang="en-US" baseline="0" dirty="0" err="1" smtClean="0"/>
              <a:t>www.history.com</a:t>
            </a:r>
            <a:r>
              <a:rPr lang="en-US" baseline="0" dirty="0" smtClean="0"/>
              <a:t>/topics/world-war-</a:t>
            </a:r>
            <a:r>
              <a:rPr lang="en-US" baseline="0" dirty="0" err="1" smtClean="0"/>
              <a:t>i</a:t>
            </a:r>
            <a:r>
              <a:rPr lang="en-US" baseline="0" dirty="0" smtClean="0"/>
              <a:t>/world-war-</a:t>
            </a:r>
            <a:r>
              <a:rPr lang="en-US" baseline="0" dirty="0" err="1" smtClean="0"/>
              <a:t>i</a:t>
            </a:r>
            <a:r>
              <a:rPr lang="en-US" baseline="0" dirty="0" smtClean="0"/>
              <a:t>-history/videos/</a:t>
            </a:r>
            <a:r>
              <a:rPr lang="en-US" baseline="0" dirty="0" err="1" smtClean="0"/>
              <a:t>life-in-a-trench?m</a:t>
            </a:r>
            <a:r>
              <a:rPr lang="en-US" baseline="0" dirty="0" smtClean="0"/>
              <a:t>=528e394da93ae&amp;s=</a:t>
            </a:r>
            <a:r>
              <a:rPr lang="en-US" baseline="0" dirty="0" err="1" smtClean="0"/>
              <a:t>undefined&amp;f</a:t>
            </a:r>
            <a:r>
              <a:rPr lang="en-US" baseline="0" dirty="0" smtClean="0"/>
              <a:t>=1&amp;free=</a:t>
            </a:r>
            <a:r>
              <a:rPr lang="en-US" baseline="0" dirty="0" err="1" smtClean="0"/>
              <a:t>falsefor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It is about life in the trenches.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50DDC-C0C9-0D48-8270-5B0C10E1441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313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**Click on the video. The link</a:t>
            </a:r>
            <a:r>
              <a:rPr lang="en-US" baseline="0" dirty="0" smtClean="0"/>
              <a:t> takes you to History Channel at </a:t>
            </a:r>
            <a:r>
              <a:rPr lang="en-US" baseline="0" dirty="0" err="1" smtClean="0"/>
              <a:t>www.history.com</a:t>
            </a:r>
            <a:r>
              <a:rPr lang="en-US" baseline="0" dirty="0" smtClean="0"/>
              <a:t>/shows/</a:t>
            </a:r>
            <a:r>
              <a:rPr lang="en-US" baseline="0" dirty="0" err="1" smtClean="0"/>
              <a:t>wwi</a:t>
            </a:r>
            <a:r>
              <a:rPr lang="en-US" baseline="0" dirty="0" smtClean="0"/>
              <a:t>-the-first-modern-war/season-1/episode-1/the-western-front-inspires-the-tank</a:t>
            </a:r>
          </a:p>
          <a:p>
            <a:r>
              <a:rPr lang="en-US" baseline="0" dirty="0" smtClean="0"/>
              <a:t>It is a short clip on how ineffective tanks first were to how they became very helpful in fighting the war.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50DDC-C0C9-0D48-8270-5B0C10E1441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17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16799-B99C-0A4A-8D69-964A5934F227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8479C-95E3-5D44-AAC1-8E846FBB6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526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16799-B99C-0A4A-8D69-964A5934F227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8479C-95E3-5D44-AAC1-8E846FBB6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076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16799-B99C-0A4A-8D69-964A5934F227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8479C-95E3-5D44-AAC1-8E846FBB6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04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16799-B99C-0A4A-8D69-964A5934F227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8479C-95E3-5D44-AAC1-8E846FBB6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929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16799-B99C-0A4A-8D69-964A5934F227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8479C-95E3-5D44-AAC1-8E846FBB6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1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16799-B99C-0A4A-8D69-964A5934F227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8479C-95E3-5D44-AAC1-8E846FBB6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221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16799-B99C-0A4A-8D69-964A5934F227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8479C-95E3-5D44-AAC1-8E846FBB6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700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16799-B99C-0A4A-8D69-964A5934F227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8479C-95E3-5D44-AAC1-8E846FBB6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79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16799-B99C-0A4A-8D69-964A5934F227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8479C-95E3-5D44-AAC1-8E846FBB6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817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16799-B99C-0A4A-8D69-964A5934F227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8479C-95E3-5D44-AAC1-8E846FBB6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893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16799-B99C-0A4A-8D69-964A5934F227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8479C-95E3-5D44-AAC1-8E846FBB6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795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16799-B99C-0A4A-8D69-964A5934F227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08479C-95E3-5D44-AAC1-8E846FBB6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062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22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khanacademy.org/humanities/history/euro-hist/world-war-I-fighting/v/technology-in-world-war-i" TargetMode="External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history.com/topics/world-war-i/world-war-i-history/videos/bet-you-didnt-know-world-war-i?m=528e394da93ae&amp;s=undefined&amp;f=1&amp;free=false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9.png"/><Relationship Id="rId10" Type="http://schemas.openxmlformats.org/officeDocument/2006/relationships/hyperlink" Target="http://www.history.com/topics/world-war-i/world-war-i-history/videos/life-in-a-trench?m=528e394da93ae&amp;s=undefined&amp;f=1&amp;free=falsefor" TargetMode="External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g"/><Relationship Id="rId7" Type="http://schemas.openxmlformats.org/officeDocument/2006/relationships/hyperlink" Target="http://www.history.com/shows/wwi-the-first-modern-war/season-1/episode-1/the-western-front-inspires-the-tank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2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4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65888" y="910440"/>
            <a:ext cx="5468016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en-US" sz="2200" dirty="0" smtClean="0">
                <a:latin typeface="Tahoma"/>
                <a:cs typeface="Tahoma"/>
              </a:rPr>
              <a:t>Made chemical weapons almost useless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09450" y="3564862"/>
            <a:ext cx="4554341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en-US" sz="2200" dirty="0" smtClean="0">
                <a:latin typeface="Tahoma"/>
                <a:cs typeface="Tahoma"/>
              </a:rPr>
              <a:t>Horses, mules, and dogs wore gas masks to stay protected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386" t="4948" r="4912" b="6827"/>
          <a:stretch/>
        </p:blipFill>
        <p:spPr>
          <a:xfrm>
            <a:off x="5744491" y="784097"/>
            <a:ext cx="3346030" cy="244642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l="3899" t="5983" r="3868" b="5743"/>
          <a:stretch/>
        </p:blipFill>
        <p:spPr>
          <a:xfrm>
            <a:off x="4421258" y="4350689"/>
            <a:ext cx="4535590" cy="239294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/>
          <a:srcRect l="9383" t="8079" r="7620" b="17739"/>
          <a:stretch/>
        </p:blipFill>
        <p:spPr>
          <a:xfrm>
            <a:off x="53472" y="1743522"/>
            <a:ext cx="3529263" cy="255827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9470" y="1245402"/>
            <a:ext cx="1832761" cy="202550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/>
          <a:srcRect l="1606" t="72515" r="52188" b="1668"/>
          <a:stretch/>
        </p:blipFill>
        <p:spPr>
          <a:xfrm>
            <a:off x="53471" y="4364056"/>
            <a:ext cx="4237791" cy="245394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6590" y="6734176"/>
            <a:ext cx="1657350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11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456562" y="6708990"/>
            <a:ext cx="1775026" cy="1910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90000"/>
              </a:lnSpc>
            </a:pPr>
            <a:r>
              <a:rPr lang="de-DE" sz="700" dirty="0" smtClean="0"/>
              <a:t>© 2016 </a:t>
            </a:r>
            <a:r>
              <a:rPr lang="de-DE" sz="700" dirty="0" err="1" smtClean="0"/>
              <a:t>Brainy</a:t>
            </a:r>
            <a:r>
              <a:rPr lang="de-DE" sz="700" dirty="0" smtClean="0"/>
              <a:t> Apples/Heather LeBlanc, LLC</a:t>
            </a:r>
            <a:endParaRPr lang="en-US" sz="700" dirty="0"/>
          </a:p>
        </p:txBody>
      </p:sp>
      <p:sp>
        <p:nvSpPr>
          <p:cNvPr id="10" name="TextBox 9"/>
          <p:cNvSpPr txBox="1"/>
          <p:nvPr/>
        </p:nvSpPr>
        <p:spPr>
          <a:xfrm>
            <a:off x="-53472" y="6373671"/>
            <a:ext cx="9424814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algn="ctr">
              <a:buFont typeface="Courier New"/>
              <a:buChar char="o"/>
            </a:pPr>
            <a:r>
              <a:rPr lang="en-US" sz="2200" dirty="0" smtClean="0">
                <a:latin typeface="Tahoma"/>
                <a:cs typeface="Tahoma"/>
              </a:rPr>
              <a:t>Allies prevented supplies and food from reaching Germany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53472" y="3182907"/>
            <a:ext cx="9051191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en-US" sz="2200" dirty="0" smtClean="0">
                <a:latin typeface="Tahoma"/>
                <a:cs typeface="Tahoma"/>
              </a:rPr>
              <a:t>Had long-range guns</a:t>
            </a:r>
          </a:p>
          <a:p>
            <a:pPr marL="285750" indent="-285750">
              <a:buFont typeface="Courier New"/>
              <a:buChar char="o"/>
            </a:pPr>
            <a:r>
              <a:rPr lang="en-US" sz="2200" dirty="0" smtClean="0">
                <a:latin typeface="Tahoma"/>
                <a:cs typeface="Tahoma"/>
              </a:rPr>
              <a:t>Attack other ships and land targets from safe distances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7602" t="15078" r="5563" b="21559"/>
          <a:stretch/>
        </p:blipFill>
        <p:spPr>
          <a:xfrm>
            <a:off x="66847" y="3952347"/>
            <a:ext cx="4658635" cy="211691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t="29066" r="12719" b="20480"/>
          <a:stretch/>
        </p:blipFill>
        <p:spPr>
          <a:xfrm>
            <a:off x="66847" y="553997"/>
            <a:ext cx="4658635" cy="231257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14328" t="14914" r="15643" b="29078"/>
          <a:stretch/>
        </p:blipFill>
        <p:spPr>
          <a:xfrm>
            <a:off x="4812635" y="553998"/>
            <a:ext cx="4264525" cy="231257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t="22451" b="5172"/>
          <a:stretch/>
        </p:blipFill>
        <p:spPr>
          <a:xfrm>
            <a:off x="4812635" y="3952348"/>
            <a:ext cx="4291262" cy="211691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6590" y="6734176"/>
            <a:ext cx="1657350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3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456562" y="6708990"/>
            <a:ext cx="1775026" cy="1910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90000"/>
              </a:lnSpc>
            </a:pPr>
            <a:r>
              <a:rPr lang="de-DE" sz="700" dirty="0" smtClean="0"/>
              <a:t>© 2016 </a:t>
            </a:r>
            <a:r>
              <a:rPr lang="de-DE" sz="700" dirty="0" err="1" smtClean="0"/>
              <a:t>Brainy</a:t>
            </a:r>
            <a:r>
              <a:rPr lang="de-DE" sz="700" dirty="0" smtClean="0"/>
              <a:t> Apples/Heather LeBlanc, LLC</a:t>
            </a:r>
            <a:endParaRPr lang="en-US" sz="700" dirty="0"/>
          </a:p>
        </p:txBody>
      </p:sp>
      <p:sp>
        <p:nvSpPr>
          <p:cNvPr id="9" name="TextBox 8"/>
          <p:cNvSpPr txBox="1"/>
          <p:nvPr/>
        </p:nvSpPr>
        <p:spPr>
          <a:xfrm>
            <a:off x="-80207" y="5797160"/>
            <a:ext cx="9472175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en-US" sz="2200" dirty="0" smtClean="0">
                <a:latin typeface="Tahoma"/>
                <a:cs typeface="Tahoma"/>
              </a:rPr>
              <a:t>Germans also attacked Allied passenger </a:t>
            </a:r>
            <a:r>
              <a:rPr lang="en-US" sz="2200" dirty="0">
                <a:latin typeface="Tahoma"/>
                <a:cs typeface="Tahoma"/>
              </a:rPr>
              <a:t>(non-military</a:t>
            </a:r>
            <a:r>
              <a:rPr lang="en-US" sz="2200" dirty="0" smtClean="0">
                <a:latin typeface="Tahoma"/>
                <a:cs typeface="Tahoma"/>
              </a:rPr>
              <a:t>) ships</a:t>
            </a:r>
          </a:p>
          <a:p>
            <a:pPr marL="285750" indent="-285750">
              <a:buFont typeface="Courier New"/>
              <a:buChar char="o"/>
            </a:pPr>
            <a:r>
              <a:rPr lang="en-US" sz="2200" dirty="0" smtClean="0">
                <a:latin typeface="Tahoma"/>
                <a:cs typeface="Tahoma"/>
              </a:rPr>
              <a:t>Sinking of Lusitania </a:t>
            </a:r>
            <a:r>
              <a:rPr lang="en-US" sz="2200" dirty="0" smtClean="0">
                <a:latin typeface="Tahoma"/>
                <a:cs typeface="Tahoma"/>
                <a:sym typeface="Wingdings"/>
              </a:rPr>
              <a:t> British passenger ship  about 1,200 on board and killed (128 Americans)  Major reason US entered WWI</a:t>
            </a:r>
            <a:endParaRPr lang="en-US" sz="2200" dirty="0" smtClean="0">
              <a:latin typeface="Tahoma"/>
              <a:cs typeface="Tahom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73783" y="808557"/>
            <a:ext cx="3417892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algn="ctr">
              <a:buFont typeface="Courier New"/>
              <a:buChar char="o"/>
            </a:pPr>
            <a:r>
              <a:rPr lang="en-US" sz="2200" dirty="0" smtClean="0">
                <a:latin typeface="Tahoma"/>
                <a:cs typeface="Tahoma"/>
              </a:rPr>
              <a:t>Used by Germans</a:t>
            </a:r>
          </a:p>
          <a:p>
            <a:pPr marL="285750" indent="-285750" algn="ctr">
              <a:buFont typeface="Courier New"/>
              <a:buChar char="o"/>
            </a:pPr>
            <a:r>
              <a:rPr lang="en-US" sz="2200" dirty="0" smtClean="0">
                <a:latin typeface="Tahoma"/>
                <a:cs typeface="Tahoma"/>
              </a:rPr>
              <a:t>Submarines</a:t>
            </a:r>
          </a:p>
          <a:p>
            <a:pPr marL="285750" indent="-285750" algn="ctr">
              <a:buFont typeface="Courier New"/>
              <a:buChar char="o"/>
            </a:pPr>
            <a:r>
              <a:rPr lang="en-US" sz="2200" dirty="0" smtClean="0">
                <a:latin typeface="Tahoma"/>
                <a:cs typeface="Tahoma"/>
              </a:rPr>
              <a:t>Sneak up on Allies and attack with torpedoes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3508" t="4921" r="4094" b="4087"/>
          <a:stretch/>
        </p:blipFill>
        <p:spPr>
          <a:xfrm>
            <a:off x="80014" y="2401621"/>
            <a:ext cx="3971113" cy="302572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068" t="8331" r="1490" b="6853"/>
          <a:stretch/>
        </p:blipFill>
        <p:spPr>
          <a:xfrm>
            <a:off x="3148036" y="647577"/>
            <a:ext cx="5964108" cy="135768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8153" y="2401621"/>
            <a:ext cx="4980623" cy="3025729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18169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ide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-64793" y="2057338"/>
            <a:ext cx="9161280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en-US" sz="2200" dirty="0">
                <a:latin typeface="Tahoma"/>
                <a:cs typeface="Tahoma"/>
              </a:rPr>
              <a:t>N</a:t>
            </a:r>
            <a:r>
              <a:rPr lang="en-US" sz="2200" dirty="0" smtClean="0">
                <a:latin typeface="Tahoma"/>
                <a:cs typeface="Tahoma"/>
              </a:rPr>
              <a:t>ew </a:t>
            </a:r>
            <a:r>
              <a:rPr lang="en-US" sz="2200" dirty="0">
                <a:latin typeface="Tahoma"/>
                <a:cs typeface="Tahoma"/>
              </a:rPr>
              <a:t>technologies and weapons the world had never </a:t>
            </a:r>
            <a:r>
              <a:rPr lang="en-US" sz="2200" dirty="0" smtClean="0">
                <a:latin typeface="Tahoma"/>
                <a:cs typeface="Tahoma"/>
              </a:rPr>
              <a:t>seen</a:t>
            </a:r>
          </a:p>
          <a:p>
            <a:pPr marL="285750" indent="-285750">
              <a:buFont typeface="Courier New"/>
              <a:buChar char="o"/>
            </a:pPr>
            <a:r>
              <a:rPr lang="en-US" sz="2200" dirty="0" smtClean="0">
                <a:latin typeface="Tahoma"/>
                <a:cs typeface="Tahoma"/>
              </a:rPr>
              <a:t>Scientists and inventors worked tirelessly to improve current technologies/weapons and to invent more powerful ones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0" y="528110"/>
            <a:ext cx="9144000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algn="ctr">
              <a:buFont typeface="Courier New"/>
              <a:buChar char="o"/>
            </a:pPr>
            <a:r>
              <a:rPr lang="en-US" sz="2200" dirty="0" smtClean="0">
                <a:latin typeface="Tahoma"/>
                <a:cs typeface="Tahoma"/>
              </a:rPr>
              <a:t>1914-1918</a:t>
            </a:r>
          </a:p>
          <a:p>
            <a:pPr marL="285750" indent="-285750" algn="ctr">
              <a:buFont typeface="Courier New"/>
              <a:buChar char="o"/>
            </a:pPr>
            <a:r>
              <a:rPr lang="en-US" sz="2200" dirty="0" smtClean="0">
                <a:latin typeface="Tahoma"/>
                <a:cs typeface="Tahoma"/>
              </a:rPr>
              <a:t>First man-made catastrophe of the 20</a:t>
            </a:r>
            <a:r>
              <a:rPr lang="en-US" sz="2200" baseline="30000" dirty="0" smtClean="0">
                <a:latin typeface="Tahoma"/>
                <a:cs typeface="Tahoma"/>
              </a:rPr>
              <a:t>th</a:t>
            </a:r>
            <a:r>
              <a:rPr lang="en-US" sz="2200" dirty="0" smtClean="0">
                <a:latin typeface="Tahoma"/>
                <a:cs typeface="Tahoma"/>
              </a:rPr>
              <a:t> century</a:t>
            </a:r>
          </a:p>
          <a:p>
            <a:pPr marL="285750" indent="-285750" algn="ctr">
              <a:buFont typeface="Courier New"/>
              <a:buChar char="o"/>
            </a:pPr>
            <a:r>
              <a:rPr lang="en-US" sz="2200" dirty="0" smtClean="0">
                <a:latin typeface="Tahoma"/>
                <a:cs typeface="Tahoma"/>
              </a:rPr>
              <a:t>17 million people were killed, more than any other war in history 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0756" y="3859778"/>
            <a:ext cx="4289645" cy="28751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032" y="3859778"/>
            <a:ext cx="3825388" cy="2878261"/>
          </a:xfrm>
          <a:prstGeom prst="rect">
            <a:avLst/>
          </a:prstGeom>
        </p:spPr>
      </p:pic>
      <p:pic>
        <p:nvPicPr>
          <p:cNvPr id="6" name="Picture 5" descr="Screen Shot 2016-01-26 at 8.48.03 AM.png">
            <a:hlinkClick r:id="rId6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3" r="13340"/>
          <a:stretch/>
        </p:blipFill>
        <p:spPr>
          <a:xfrm>
            <a:off x="71982" y="70946"/>
            <a:ext cx="1174149" cy="85321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 descr="Screen Shot 2016-01-26 at 3.59.00 PM.png">
            <a:hlinkClick r:id="rId8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22" y="28222"/>
            <a:ext cx="1236598" cy="9278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72039" y="79389"/>
            <a:ext cx="1746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Watch the video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49610" y="28222"/>
            <a:ext cx="1746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Watch the video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" name="Left Arrow 4"/>
          <p:cNvSpPr/>
          <p:nvPr/>
        </p:nvSpPr>
        <p:spPr>
          <a:xfrm>
            <a:off x="1590675" y="385321"/>
            <a:ext cx="978408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Arrow 11"/>
          <p:cNvSpPr/>
          <p:nvPr/>
        </p:nvSpPr>
        <p:spPr>
          <a:xfrm flipH="1">
            <a:off x="6519830" y="374371"/>
            <a:ext cx="978408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28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83241" y="768090"/>
            <a:ext cx="5404521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en-US" sz="2200" dirty="0" smtClean="0">
                <a:latin typeface="Tahoma"/>
                <a:cs typeface="Tahoma"/>
              </a:rPr>
              <a:t>Location of most battles</a:t>
            </a:r>
          </a:p>
          <a:p>
            <a:pPr marL="285750" indent="-285750">
              <a:buFont typeface="Courier New"/>
              <a:buChar char="o"/>
            </a:pPr>
            <a:r>
              <a:rPr lang="en-US" sz="2200" dirty="0" smtClean="0">
                <a:latin typeface="Tahoma"/>
                <a:cs typeface="Tahoma"/>
              </a:rPr>
              <a:t>Bordered France, Belgium, and Germany</a:t>
            </a:r>
          </a:p>
          <a:p>
            <a:pPr marL="285750" indent="-285750">
              <a:buFont typeface="Courier New"/>
              <a:buChar char="o"/>
            </a:pPr>
            <a:r>
              <a:rPr lang="en-US" sz="2200" dirty="0" smtClean="0">
                <a:latin typeface="Tahoma"/>
                <a:cs typeface="Tahoma"/>
              </a:rPr>
              <a:t>Landscape here was very flat </a:t>
            </a:r>
            <a:r>
              <a:rPr lang="en-US" sz="2200" dirty="0" smtClean="0">
                <a:latin typeface="Tahoma"/>
                <a:cs typeface="Tahoma"/>
                <a:sym typeface="Wingdings"/>
              </a:rPr>
              <a:t> European Plain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-85820" y="5107744"/>
            <a:ext cx="3940150" cy="17851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en-US" sz="2200" dirty="0" smtClean="0">
                <a:latin typeface="Tahoma"/>
                <a:cs typeface="Tahoma"/>
              </a:rPr>
              <a:t>No natural protection from enemy fire</a:t>
            </a:r>
          </a:p>
          <a:p>
            <a:pPr marL="285750" indent="-285750">
              <a:buFont typeface="Courier New"/>
              <a:buChar char="o"/>
            </a:pPr>
            <a:r>
              <a:rPr lang="en-US" sz="2200" dirty="0" smtClean="0">
                <a:latin typeface="Tahoma"/>
                <a:cs typeface="Tahoma"/>
              </a:rPr>
              <a:t>Dug trenches to protect themselves from enemy gunfire and artillery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l="30348" t="32858" r="20487" b="22261"/>
          <a:stretch/>
        </p:blipFill>
        <p:spPr>
          <a:xfrm>
            <a:off x="5747968" y="4231958"/>
            <a:ext cx="3370605" cy="251384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9" name="TextBox 28"/>
          <p:cNvSpPr txBox="1"/>
          <p:nvPr/>
        </p:nvSpPr>
        <p:spPr>
          <a:xfrm>
            <a:off x="4024954" y="5439105"/>
            <a:ext cx="1765691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2200" dirty="0">
                <a:latin typeface="Tahoma"/>
                <a:cs typeface="Tahoma"/>
              </a:rPr>
              <a:t>p</a:t>
            </a:r>
            <a:r>
              <a:rPr lang="en-US" sz="2200" dirty="0" smtClean="0">
                <a:latin typeface="Tahoma"/>
                <a:cs typeface="Tahoma"/>
              </a:rPr>
              <a:t>rotective hole dug into the ground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/>
          <a:srcRect l="6316" t="13676" r="4912" b="9792"/>
          <a:stretch/>
        </p:blipFill>
        <p:spPr>
          <a:xfrm>
            <a:off x="24286" y="2539868"/>
            <a:ext cx="3843412" cy="225153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9670" y="524390"/>
            <a:ext cx="4689196" cy="359784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1712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-62580" y="771598"/>
            <a:ext cx="9106882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en-US" sz="2200" dirty="0" smtClean="0">
                <a:latin typeface="Tahoma"/>
                <a:cs typeface="Tahoma"/>
              </a:rPr>
              <a:t>Area between trenches</a:t>
            </a:r>
          </a:p>
          <a:p>
            <a:pPr marL="285750" indent="-285750">
              <a:buFont typeface="Courier New"/>
              <a:buChar char="o"/>
            </a:pPr>
            <a:r>
              <a:rPr lang="en-US" sz="2200" dirty="0" smtClean="0">
                <a:latin typeface="Tahoma"/>
                <a:cs typeface="Tahoma"/>
              </a:rPr>
              <a:t>No protection from enemy fire</a:t>
            </a:r>
          </a:p>
          <a:p>
            <a:pPr marL="285750" indent="-285750">
              <a:buFont typeface="Courier New"/>
              <a:buChar char="o"/>
            </a:pPr>
            <a:r>
              <a:rPr lang="en-US" sz="2200" dirty="0" smtClean="0">
                <a:latin typeface="Tahoma"/>
                <a:cs typeface="Tahoma"/>
              </a:rPr>
              <a:t>Barbed wire, huge craters</a:t>
            </a:r>
          </a:p>
          <a:p>
            <a:pPr marL="285750" indent="-285750">
              <a:buFont typeface="Courier New"/>
              <a:buChar char="o"/>
            </a:pPr>
            <a:r>
              <a:rPr lang="en-US" sz="2200" dirty="0" smtClean="0">
                <a:latin typeface="Tahoma"/>
                <a:cs typeface="Tahoma"/>
              </a:rPr>
              <a:t>Try to cross = almost certain death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/>
          <a:srcRect l="4912" t="9501" r="2982" b="10067"/>
          <a:stretch/>
        </p:blipFill>
        <p:spPr>
          <a:xfrm>
            <a:off x="584902" y="4745789"/>
            <a:ext cx="7984256" cy="198993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/>
          <a:srcRect l="6666" t="5563" r="5439" b="8734"/>
          <a:stretch/>
        </p:blipFill>
        <p:spPr>
          <a:xfrm>
            <a:off x="23431" y="2218148"/>
            <a:ext cx="3729789" cy="245684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/>
          <a:srcRect l="7369" t="6757" r="3508" b="7122"/>
          <a:stretch/>
        </p:blipFill>
        <p:spPr>
          <a:xfrm>
            <a:off x="5133475" y="880863"/>
            <a:ext cx="3950932" cy="295883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1" name="Rectangle 30"/>
          <p:cNvSpPr/>
          <p:nvPr/>
        </p:nvSpPr>
        <p:spPr>
          <a:xfrm>
            <a:off x="3686381" y="2351828"/>
            <a:ext cx="1594149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b="1" dirty="0" smtClean="0">
                <a:latin typeface="Tahoma"/>
                <a:cs typeface="Tahoma"/>
              </a:rPr>
              <a:t>Setting up barbed wire was a dangerous job.</a:t>
            </a:r>
            <a:endParaRPr lang="en-US" sz="1900" b="1" dirty="0"/>
          </a:p>
        </p:txBody>
      </p:sp>
      <p:sp>
        <p:nvSpPr>
          <p:cNvPr id="32" name="Rectangle 31"/>
          <p:cNvSpPr/>
          <p:nvPr/>
        </p:nvSpPr>
        <p:spPr>
          <a:xfrm>
            <a:off x="3913642" y="4065375"/>
            <a:ext cx="54783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Tahoma"/>
                <a:cs typeface="Tahoma"/>
              </a:rPr>
              <a:t>The land was reduced to a barren field.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60056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1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53471" y="779964"/>
            <a:ext cx="9285059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en-US" sz="2200" dirty="0" smtClean="0">
                <a:latin typeface="Tahoma"/>
                <a:cs typeface="Tahoma"/>
              </a:rPr>
              <a:t>Neither side could advance </a:t>
            </a:r>
            <a:r>
              <a:rPr lang="en-US" sz="2200" dirty="0" smtClean="0">
                <a:latin typeface="Tahoma"/>
                <a:cs typeface="Tahoma"/>
                <a:sym typeface="Wingdings"/>
              </a:rPr>
              <a:t> stalemate</a:t>
            </a:r>
            <a:endParaRPr lang="en-US" sz="2200" dirty="0" smtClean="0">
              <a:latin typeface="Tahoma"/>
              <a:cs typeface="Tahoma"/>
            </a:endParaRPr>
          </a:p>
          <a:p>
            <a:pPr marL="285750" indent="-285750">
              <a:buFont typeface="Courier New"/>
              <a:buChar char="o"/>
            </a:pPr>
            <a:r>
              <a:rPr lang="en-US" sz="2200" dirty="0" smtClean="0">
                <a:latin typeface="Tahoma"/>
                <a:cs typeface="Tahoma"/>
              </a:rPr>
              <a:t>Millions of soldiers were killed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/>
          <a:srcRect l="4035" t="6244" r="4913" b="7232"/>
          <a:stretch/>
        </p:blipFill>
        <p:spPr>
          <a:xfrm>
            <a:off x="5403633" y="1332897"/>
            <a:ext cx="3706815" cy="238352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/>
          <a:srcRect l="6316" t="13676" r="4912" b="9792"/>
          <a:stretch/>
        </p:blipFill>
        <p:spPr>
          <a:xfrm>
            <a:off x="3221789" y="4743382"/>
            <a:ext cx="3027819" cy="203608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/>
          <a:srcRect l="8946" t="5080" r="5614" b="9249"/>
          <a:stretch/>
        </p:blipFill>
        <p:spPr>
          <a:xfrm>
            <a:off x="6343184" y="4422541"/>
            <a:ext cx="2767264" cy="215508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/>
          <a:srcRect l="10351" t="3418" r="4912" b="6813"/>
          <a:stretch/>
        </p:blipFill>
        <p:spPr>
          <a:xfrm>
            <a:off x="127752" y="1549406"/>
            <a:ext cx="2973722" cy="242577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/>
          <a:srcRect l="5439" t="3486" r="4912" b="6384"/>
          <a:stretch/>
        </p:blipFill>
        <p:spPr>
          <a:xfrm>
            <a:off x="47544" y="4491791"/>
            <a:ext cx="3067301" cy="234362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9"/>
          <a:srcRect l="10053" t="12496" r="9991" b="20663"/>
          <a:stretch/>
        </p:blipFill>
        <p:spPr>
          <a:xfrm>
            <a:off x="3221789" y="1736556"/>
            <a:ext cx="2112210" cy="284730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" name="Picture 1" descr="Screen Shot 2016-01-26 at 8.39.19 AM.png">
            <a:hlinkClick r:id="rId10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562" y="33985"/>
            <a:ext cx="1590322" cy="106115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66590" y="6734176"/>
            <a:ext cx="1657350" cy="1143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779390" y="414356"/>
            <a:ext cx="1746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Watch the video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3" name="Left Arrow 12"/>
          <p:cNvSpPr/>
          <p:nvPr/>
        </p:nvSpPr>
        <p:spPr>
          <a:xfrm flipH="1">
            <a:off x="6149610" y="760505"/>
            <a:ext cx="978408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47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2420" y="2356990"/>
            <a:ext cx="1857136" cy="150387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8677" y="910440"/>
            <a:ext cx="3718293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en-US" sz="2200" dirty="0" smtClean="0">
                <a:latin typeface="Tahoma"/>
                <a:cs typeface="Tahoma"/>
              </a:rPr>
              <a:t>September 1916</a:t>
            </a:r>
          </a:p>
          <a:p>
            <a:pPr marL="285750" indent="-285750">
              <a:buFont typeface="Courier New"/>
              <a:buChar char="o"/>
            </a:pPr>
            <a:r>
              <a:rPr lang="en-US" sz="2200" dirty="0" smtClean="0">
                <a:latin typeface="Tahoma"/>
                <a:cs typeface="Tahoma"/>
              </a:rPr>
              <a:t>Used by Allies</a:t>
            </a:r>
          </a:p>
          <a:p>
            <a:pPr marL="285750" indent="-285750">
              <a:buFont typeface="Courier New"/>
              <a:buChar char="o"/>
            </a:pPr>
            <a:r>
              <a:rPr lang="en-US" sz="2200" dirty="0" smtClean="0">
                <a:latin typeface="Tahoma"/>
                <a:cs typeface="Tahoma"/>
              </a:rPr>
              <a:t>Very hard to steer </a:t>
            </a:r>
          </a:p>
          <a:p>
            <a:pPr marL="285750" indent="-285750">
              <a:buFont typeface="Courier New"/>
              <a:buChar char="o"/>
            </a:pPr>
            <a:r>
              <a:rPr lang="en-US" sz="2200" dirty="0" smtClean="0">
                <a:latin typeface="Tahoma"/>
                <a:cs typeface="Tahoma"/>
              </a:rPr>
              <a:t>Unreliable </a:t>
            </a:r>
            <a:r>
              <a:rPr lang="en-US" sz="2200" dirty="0" smtClean="0">
                <a:latin typeface="Tahoma"/>
                <a:cs typeface="Tahoma"/>
                <a:sym typeface="Wingdings"/>
              </a:rPr>
              <a:t> broke down on battlefield</a:t>
            </a:r>
            <a:endParaRPr lang="en-US" sz="2200" dirty="0" smtClean="0">
              <a:latin typeface="Tahoma"/>
              <a:cs typeface="Tahoma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521156" y="4213404"/>
            <a:ext cx="4157247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en-US" sz="2200" dirty="0" smtClean="0">
                <a:latin typeface="Tahoma"/>
                <a:cs typeface="Tahoma"/>
              </a:rPr>
              <a:t>Became very effective</a:t>
            </a:r>
          </a:p>
          <a:p>
            <a:pPr marL="285750" indent="-285750">
              <a:buFont typeface="Courier New"/>
              <a:buChar char="o"/>
            </a:pPr>
            <a:r>
              <a:rPr lang="en-US" sz="2200" dirty="0" smtClean="0">
                <a:latin typeface="Tahoma"/>
                <a:cs typeface="Tahoma"/>
              </a:rPr>
              <a:t>Used regularly in battle</a:t>
            </a:r>
          </a:p>
          <a:p>
            <a:pPr marL="285750" indent="-285750">
              <a:buFont typeface="Courier New"/>
              <a:buChar char="o"/>
            </a:pPr>
            <a:r>
              <a:rPr lang="en-US" sz="2200" dirty="0" smtClean="0">
                <a:latin typeface="Tahoma"/>
                <a:cs typeface="Tahoma"/>
              </a:rPr>
              <a:t>Helped break through German front lines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8332" t="5931" r="8334" b="18071"/>
          <a:stretch/>
        </p:blipFill>
        <p:spPr>
          <a:xfrm>
            <a:off x="3944111" y="500526"/>
            <a:ext cx="5159779" cy="336033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/>
          <a:srcRect l="2631" t="10351" r="2983" b="18538"/>
          <a:stretch/>
        </p:blipFill>
        <p:spPr>
          <a:xfrm>
            <a:off x="167599" y="3927702"/>
            <a:ext cx="5313453" cy="287398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" name="Picture 1" descr="Screen Shot 2016-01-26 at 8.28.57 AM.png">
            <a:hlinkClick r:id="rId7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262" y="5622982"/>
            <a:ext cx="1408038" cy="120979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6590" y="6734176"/>
            <a:ext cx="1657350" cy="1143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2242" y="2726642"/>
            <a:ext cx="1746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Watch the video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1" name="Left Arrow 10"/>
          <p:cNvSpPr/>
          <p:nvPr/>
        </p:nvSpPr>
        <p:spPr>
          <a:xfrm flipH="1">
            <a:off x="672462" y="3072791"/>
            <a:ext cx="978408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61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-67509" y="750591"/>
            <a:ext cx="5040564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en-US" sz="2200" dirty="0">
                <a:latin typeface="Tahoma"/>
                <a:cs typeface="Tahoma"/>
              </a:rPr>
              <a:t>C</a:t>
            </a:r>
            <a:r>
              <a:rPr lang="en-US" sz="2200" dirty="0" smtClean="0">
                <a:latin typeface="Tahoma"/>
                <a:cs typeface="Tahoma"/>
              </a:rPr>
              <a:t>ollect intelligence about the enemy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855370" y="2521858"/>
            <a:ext cx="3141577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en-US" sz="2200" dirty="0" smtClean="0">
                <a:latin typeface="Tahoma"/>
                <a:cs typeface="Tahoma"/>
              </a:rPr>
              <a:t>Dropped bombs and cities and troops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-79763" y="3411146"/>
            <a:ext cx="3769447" cy="17851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en-US" sz="2200" dirty="0" smtClean="0">
                <a:latin typeface="Tahoma"/>
                <a:cs typeface="Tahoma"/>
              </a:rPr>
              <a:t>Machine guns were mounted on the planes</a:t>
            </a:r>
            <a:endParaRPr lang="en-US" sz="2200" dirty="0">
              <a:latin typeface="Tahoma"/>
              <a:cs typeface="Tahoma"/>
            </a:endParaRPr>
          </a:p>
          <a:p>
            <a:pPr marL="285750" indent="-285750">
              <a:buFont typeface="Courier New"/>
              <a:buChar char="o"/>
            </a:pPr>
            <a:r>
              <a:rPr lang="en-US" sz="2200" dirty="0" smtClean="0">
                <a:latin typeface="Tahoma"/>
                <a:cs typeface="Tahoma"/>
              </a:rPr>
              <a:t>Enemy planes would fight each other in the air</a:t>
            </a:r>
          </a:p>
          <a:p>
            <a:pPr marL="285750" indent="-285750">
              <a:buFont typeface="Courier New"/>
              <a:buChar char="o"/>
            </a:pPr>
            <a:endParaRPr lang="en-US" sz="2200" dirty="0" smtClean="0">
              <a:latin typeface="Tahoma"/>
              <a:cs typeface="Tahom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21243" y="5388586"/>
            <a:ext cx="4615952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en-US" sz="2200" dirty="0" smtClean="0">
                <a:latin typeface="Tahoma"/>
                <a:cs typeface="Tahoma"/>
              </a:rPr>
              <a:t>Allied and Central Powers wanted airplanes that were fast, easier to maneuver, and stronger </a:t>
            </a:r>
          </a:p>
          <a:p>
            <a:pPr marL="285750" indent="-285750">
              <a:buFont typeface="Courier New"/>
              <a:buChar char="o"/>
            </a:pPr>
            <a:r>
              <a:rPr lang="en-US" sz="2200" dirty="0" smtClean="0">
                <a:latin typeface="Tahoma"/>
                <a:cs typeface="Tahoma"/>
              </a:rPr>
              <a:t>Better airplanes = more success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/>
          <a:srcRect l="2917" t="1798" r="2998" b="2982"/>
          <a:stretch/>
        </p:blipFill>
        <p:spPr>
          <a:xfrm>
            <a:off x="55173" y="1181478"/>
            <a:ext cx="2903913" cy="189996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4"/>
          <a:srcRect l="5116" t="4468" r="7749" b="10867"/>
          <a:stretch/>
        </p:blipFill>
        <p:spPr>
          <a:xfrm>
            <a:off x="55173" y="4812631"/>
            <a:ext cx="4592806" cy="201966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5"/>
          <a:srcRect l="4562" t="13859" r="3684" b="7867"/>
          <a:stretch/>
        </p:blipFill>
        <p:spPr>
          <a:xfrm>
            <a:off x="5721684" y="44783"/>
            <a:ext cx="3377131" cy="216073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/>
          <a:srcRect l="6579" t="18994" r="4093" b="5145"/>
          <a:stretch/>
        </p:blipFill>
        <p:spPr>
          <a:xfrm>
            <a:off x="5934337" y="3291299"/>
            <a:ext cx="2890923" cy="178378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7"/>
          <a:srcRect l="1480" t="5271" r="3485" b="2913"/>
          <a:stretch/>
        </p:blipFill>
        <p:spPr>
          <a:xfrm>
            <a:off x="3055006" y="1632441"/>
            <a:ext cx="2613206" cy="203316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6590" y="6734176"/>
            <a:ext cx="1657350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0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2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" y="910446"/>
            <a:ext cx="8998569" cy="17851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algn="ctr">
              <a:buFont typeface="Courier New"/>
              <a:buChar char="o"/>
            </a:pPr>
            <a:r>
              <a:rPr lang="en-US" sz="2200" dirty="0" smtClean="0">
                <a:latin typeface="Tahoma"/>
                <a:cs typeface="Tahoma"/>
              </a:rPr>
              <a:t>Invented by British</a:t>
            </a:r>
          </a:p>
          <a:p>
            <a:pPr marL="285750" indent="-285750" algn="ctr">
              <a:buFont typeface="Courier New"/>
              <a:buChar char="o"/>
            </a:pPr>
            <a:r>
              <a:rPr lang="en-US" sz="2200" dirty="0" smtClean="0">
                <a:latin typeface="Tahoma"/>
                <a:cs typeface="Tahoma"/>
              </a:rPr>
              <a:t>500 bullets per minute</a:t>
            </a:r>
          </a:p>
          <a:p>
            <a:pPr marL="285750" indent="-285750" algn="ctr">
              <a:buFont typeface="Courier New"/>
              <a:buChar char="o"/>
            </a:pPr>
            <a:r>
              <a:rPr lang="en-US" sz="2200" dirty="0" smtClean="0">
                <a:latin typeface="Tahoma"/>
                <a:cs typeface="Tahoma"/>
              </a:rPr>
              <a:t>6 men to operate it</a:t>
            </a:r>
          </a:p>
          <a:p>
            <a:pPr marL="285750" indent="-285750" algn="ctr">
              <a:buFont typeface="Courier New"/>
              <a:buChar char="o"/>
            </a:pPr>
            <a:r>
              <a:rPr lang="en-US" sz="2200" dirty="0" smtClean="0">
                <a:latin typeface="Tahoma"/>
                <a:cs typeface="Tahoma"/>
              </a:rPr>
              <a:t>Very effective</a:t>
            </a:r>
          </a:p>
          <a:p>
            <a:pPr marL="285750" indent="-285750" algn="ctr">
              <a:buFont typeface="Courier New"/>
              <a:buChar char="o"/>
            </a:pPr>
            <a:r>
              <a:rPr lang="en-US" sz="2200" dirty="0" smtClean="0">
                <a:latin typeface="Tahoma"/>
                <a:cs typeface="Tahoma"/>
              </a:rPr>
              <a:t>Placed along Western Front to defend against the enemy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965" t="5101" r="6139" b="8419"/>
          <a:stretch/>
        </p:blipFill>
        <p:spPr>
          <a:xfrm>
            <a:off x="4592165" y="2750396"/>
            <a:ext cx="4486613" cy="371992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2456" t="4310" r="4211" b="6295"/>
          <a:stretch/>
        </p:blipFill>
        <p:spPr>
          <a:xfrm>
            <a:off x="66840" y="3205003"/>
            <a:ext cx="4465053" cy="36243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/>
          <a:srcRect l="6666" t="5920" r="4736" b="8042"/>
          <a:stretch/>
        </p:blipFill>
        <p:spPr>
          <a:xfrm>
            <a:off x="6102285" y="49981"/>
            <a:ext cx="3003229" cy="218254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/>
          <a:srcRect l="9824" t="17144" r="6667" b="11139"/>
          <a:stretch/>
        </p:blipFill>
        <p:spPr>
          <a:xfrm>
            <a:off x="40107" y="49980"/>
            <a:ext cx="2914313" cy="218254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6590" y="6734176"/>
            <a:ext cx="1657350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7456562" y="6708990"/>
            <a:ext cx="1775026" cy="1910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90000"/>
              </a:lnSpc>
            </a:pPr>
            <a:r>
              <a:rPr lang="de-DE" sz="700" dirty="0" smtClean="0"/>
              <a:t>© 2016 </a:t>
            </a:r>
            <a:r>
              <a:rPr lang="de-DE" sz="700" dirty="0" err="1" smtClean="0"/>
              <a:t>Brainy</a:t>
            </a:r>
            <a:r>
              <a:rPr lang="de-DE" sz="700" dirty="0" smtClean="0"/>
              <a:t> Apples/Heather LeBlanc, LLC</a:t>
            </a:r>
            <a:endParaRPr lang="en-US" sz="700" dirty="0"/>
          </a:p>
        </p:txBody>
      </p:sp>
      <p:sp>
        <p:nvSpPr>
          <p:cNvPr id="14" name="TextBox 13"/>
          <p:cNvSpPr txBox="1"/>
          <p:nvPr/>
        </p:nvSpPr>
        <p:spPr>
          <a:xfrm>
            <a:off x="-88703" y="798958"/>
            <a:ext cx="4428708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en-US" sz="2200" dirty="0" smtClean="0">
                <a:latin typeface="Tahoma"/>
                <a:cs typeface="Tahoma"/>
              </a:rPr>
              <a:t>First used by Germans in 1915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31897" y="798958"/>
            <a:ext cx="4962504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en-US" sz="2200" dirty="0" smtClean="0">
                <a:latin typeface="Tahoma"/>
                <a:cs typeface="Tahoma"/>
              </a:rPr>
              <a:t>Used by Allied and Central Powers</a:t>
            </a:r>
          </a:p>
          <a:p>
            <a:pPr marL="285750" indent="-285750">
              <a:buFont typeface="Courier New"/>
              <a:buChar char="o"/>
            </a:pPr>
            <a:r>
              <a:rPr lang="en-US" sz="2200" dirty="0" smtClean="0">
                <a:latin typeface="Tahoma"/>
                <a:cs typeface="Tahoma"/>
              </a:rPr>
              <a:t>Could take up to 12 hours to take effect</a:t>
            </a:r>
          </a:p>
          <a:p>
            <a:pPr marL="285750" indent="-285750">
              <a:buFont typeface="Courier New"/>
              <a:buChar char="o"/>
            </a:pPr>
            <a:r>
              <a:rPr lang="en-US" sz="2200" dirty="0" smtClean="0">
                <a:latin typeface="Tahoma"/>
                <a:cs typeface="Tahoma"/>
              </a:rPr>
              <a:t>Death could take 5 weeks!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-80208" y="1580142"/>
            <a:ext cx="4365844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en-US" sz="2200" dirty="0" smtClean="0">
                <a:latin typeface="Tahoma"/>
                <a:cs typeface="Tahoma"/>
              </a:rPr>
              <a:t>Affect eyesight </a:t>
            </a:r>
            <a:r>
              <a:rPr lang="en-US" sz="2200" dirty="0" smtClean="0">
                <a:latin typeface="Tahoma"/>
                <a:cs typeface="Tahoma"/>
                <a:sym typeface="Wingdings"/>
              </a:rPr>
              <a:t> cause blindness</a:t>
            </a:r>
            <a:endParaRPr lang="en-US" sz="2200" dirty="0" smtClean="0">
              <a:latin typeface="Tahoma"/>
              <a:cs typeface="Tahoma"/>
            </a:endParaRPr>
          </a:p>
          <a:p>
            <a:pPr marL="285750" indent="-285750">
              <a:buFont typeface="Courier New"/>
              <a:buChar char="o"/>
            </a:pPr>
            <a:r>
              <a:rPr lang="en-US" sz="2200" dirty="0" smtClean="0">
                <a:latin typeface="Tahoma"/>
                <a:cs typeface="Tahoma"/>
                <a:sym typeface="Wingdings"/>
              </a:rPr>
              <a:t>Affect lungs  cause suffocation</a:t>
            </a:r>
          </a:p>
          <a:p>
            <a:pPr marL="285750" indent="-285750">
              <a:buFont typeface="Courier New"/>
              <a:buChar char="o"/>
            </a:pPr>
            <a:r>
              <a:rPr lang="en-US" sz="2200" dirty="0" smtClean="0">
                <a:latin typeface="Tahoma"/>
                <a:cs typeface="Tahoma"/>
              </a:rPr>
              <a:t>Affect skin </a:t>
            </a:r>
            <a:r>
              <a:rPr lang="en-US" sz="2200" dirty="0" smtClean="0">
                <a:latin typeface="Tahoma"/>
                <a:cs typeface="Tahoma"/>
                <a:sym typeface="Wingdings"/>
              </a:rPr>
              <a:t> cause rashes and burning</a:t>
            </a:r>
          </a:p>
          <a:p>
            <a:pPr marL="285750" indent="-285750">
              <a:buFont typeface="Courier New"/>
              <a:buChar char="o"/>
            </a:pPr>
            <a:r>
              <a:rPr lang="en-US" sz="2200" dirty="0" smtClean="0">
                <a:latin typeface="Tahoma"/>
                <a:cs typeface="Tahoma"/>
                <a:sym typeface="Wingdings"/>
              </a:rPr>
              <a:t>Affect nose  cause burning</a:t>
            </a:r>
            <a:endParaRPr lang="en-US" sz="2200" dirty="0" smtClean="0">
              <a:latin typeface="Tahoma"/>
              <a:cs typeface="Tahom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45785" y="2502962"/>
            <a:ext cx="4633948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en-US" sz="2200" dirty="0" smtClean="0">
                <a:latin typeface="Tahoma"/>
                <a:cs typeface="Tahoma"/>
              </a:rPr>
              <a:t>Gases were largely ineffective</a:t>
            </a:r>
          </a:p>
          <a:p>
            <a:pPr marL="285750" indent="-285750">
              <a:buFont typeface="Courier New"/>
              <a:buChar char="o"/>
            </a:pPr>
            <a:r>
              <a:rPr lang="en-US" sz="2200" dirty="0" smtClean="0">
                <a:latin typeface="Tahoma"/>
                <a:cs typeface="Tahoma"/>
              </a:rPr>
              <a:t>Why? Weather conditions &amp; how it was delivered</a:t>
            </a:r>
          </a:p>
          <a:p>
            <a:pPr marL="285750" indent="-285750">
              <a:buFont typeface="Courier New"/>
              <a:buChar char="o"/>
            </a:pPr>
            <a:r>
              <a:rPr lang="en-US" sz="2200" dirty="0" smtClean="0">
                <a:latin typeface="Tahoma"/>
                <a:cs typeface="Tahoma"/>
              </a:rPr>
              <a:t>Wind changes = kill own troops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515351" y="5090743"/>
            <a:ext cx="2953404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en-US" sz="2200" dirty="0" smtClean="0">
                <a:latin typeface="Tahoma"/>
                <a:cs typeface="Tahoma"/>
              </a:rPr>
              <a:t>Soldiers spent much of their days worrying about and guarding against this terrifying death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2746" y="3958585"/>
            <a:ext cx="2834106" cy="278874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/>
          <a:srcRect l="3056" t="1754" r="3431" b="2173"/>
          <a:stretch/>
        </p:blipFill>
        <p:spPr>
          <a:xfrm>
            <a:off x="26736" y="3983790"/>
            <a:ext cx="2566737" cy="285887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6590" y="6734176"/>
            <a:ext cx="1657350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85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20" grpId="0"/>
      <p:bldP spid="23" grpId="0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5323</TotalTime>
  <Words>543</Words>
  <Application>Microsoft Office PowerPoint</Application>
  <PresentationFormat>On-screen Show (4:3)</PresentationFormat>
  <Paragraphs>78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Courier New</vt:lpstr>
      <vt:lpstr>Tahoma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Heather LeBlanc</dc:creator>
  <cp:lastModifiedBy>alison McLin</cp:lastModifiedBy>
  <cp:revision>153</cp:revision>
  <dcterms:created xsi:type="dcterms:W3CDTF">2016-01-02T23:18:20Z</dcterms:created>
  <dcterms:modified xsi:type="dcterms:W3CDTF">2019-12-05T18:48:28Z</dcterms:modified>
</cp:coreProperties>
</file>