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9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56C"/>
    <a:srgbClr val="E92F47"/>
    <a:srgbClr val="98683F"/>
    <a:srgbClr val="52187E"/>
    <a:srgbClr val="E50269"/>
    <a:srgbClr val="5A5B5E"/>
    <a:srgbClr val="1A97B1"/>
    <a:srgbClr val="8CC431"/>
    <a:srgbClr val="FAC927"/>
    <a:srgbClr val="F18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48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46ED-DD0F-C843-A4FB-E7EA3BA9D99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41EF-D216-F14A-8AAF-345753C7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cil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1301"/>
            <a:ext cx="836592" cy="62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6592" y="1822414"/>
            <a:ext cx="804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When you see the pencil appear, fill in the information in red on your info-graphic guided notes page.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8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7539083" y="6537623"/>
            <a:ext cx="1611139" cy="395711"/>
          </a:xfrm>
        </p:spPr>
        <p:txBody>
          <a:bodyPr/>
          <a:lstStyle/>
          <a:p>
            <a:pPr algn="r"/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eworthy Bold"/>
                <a:cs typeface="Noteworthy Bold"/>
              </a:rPr>
              <a:t>© Karalynn Tyler 2015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Noteworthy Bold"/>
              <a:cs typeface="Noteworthy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45" y="1185859"/>
            <a:ext cx="6994561" cy="60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907" y="82158"/>
            <a:ext cx="9614254" cy="1392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CivilW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55" y="2550584"/>
            <a:ext cx="6807005" cy="40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47638"/>
              </p:ext>
            </p:extLst>
          </p:nvPr>
        </p:nvGraphicFramePr>
        <p:xfrm>
          <a:off x="704273" y="2082800"/>
          <a:ext cx="7608455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Iron &amp; Steel Production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912161"/>
            <a:ext cx="555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7% of the nation’s iron and steel</a:t>
            </a: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820271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7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13288"/>
              </p:ext>
            </p:extLst>
          </p:nvPr>
        </p:nvGraphicFramePr>
        <p:xfrm>
          <a:off x="704273" y="2082800"/>
          <a:ext cx="7608455" cy="3468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22890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Factories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7" y="3981431"/>
            <a:ext cx="5551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Large cities with factories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More workers to make weapons, ammunition, uniforms, etc.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Produced 5,000 rifles a day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582308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37999"/>
              </p:ext>
            </p:extLst>
          </p:nvPr>
        </p:nvGraphicFramePr>
        <p:xfrm>
          <a:off x="704273" y="2082799"/>
          <a:ext cx="7608455" cy="3468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045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24224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Factories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Few factories and workers.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Confederate soldiers lacked clothing and supplies.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Produced 300 rifles a day.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837183" y="3282876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92677"/>
              </p:ext>
            </p:extLst>
          </p:nvPr>
        </p:nvGraphicFramePr>
        <p:xfrm>
          <a:off x="704273" y="2082800"/>
          <a:ext cx="7608455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449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Railroad Mileage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Extensive rail system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Could move soldiers &amp; supplies wherever needed.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582308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23729"/>
              </p:ext>
            </p:extLst>
          </p:nvPr>
        </p:nvGraphicFramePr>
        <p:xfrm>
          <a:off x="704273" y="2082800"/>
          <a:ext cx="7608455" cy="2927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7487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Railroad Mileage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Had access to 28% of the nation’s railroads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820271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7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07225"/>
              </p:ext>
            </p:extLst>
          </p:nvPr>
        </p:nvGraphicFramePr>
        <p:xfrm>
          <a:off x="704273" y="2082800"/>
          <a:ext cx="7608455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449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Economy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Strong banking system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Controlled 70% of the nation’s wealth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Used income tax to raise money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206879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35208"/>
              </p:ext>
            </p:extLst>
          </p:nvPr>
        </p:nvGraphicFramePr>
        <p:xfrm>
          <a:off x="704273" y="2082800"/>
          <a:ext cx="7608455" cy="3285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21066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Economy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Controlled 30% of the nation’s economy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Some states resisted taxation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High Inflation- paper money worthless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820271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62935"/>
              </p:ext>
            </p:extLst>
          </p:nvPr>
        </p:nvGraphicFramePr>
        <p:xfrm>
          <a:off x="704273" y="2082800"/>
          <a:ext cx="7608455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449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Naval Power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Union had the established Navy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Used the “Anaconda Plan” to create a blockade disrupting the South’s trade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556094" y="3244477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11983"/>
              </p:ext>
            </p:extLst>
          </p:nvPr>
        </p:nvGraphicFramePr>
        <p:xfrm>
          <a:off x="704273" y="2082800"/>
          <a:ext cx="7608455" cy="3285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21066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Naval Power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60815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Had few warships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Could not break the North’s naval blockade.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820271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5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794311"/>
              </p:ext>
            </p:extLst>
          </p:nvPr>
        </p:nvGraphicFramePr>
        <p:xfrm>
          <a:off x="819728" y="2082800"/>
          <a:ext cx="7458364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049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44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KG Second Chances Solid"/>
                          <a:cs typeface="KG Second Chances Solid"/>
                        </a:rPr>
                        <a:t>Military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KG Second Chances Solid"/>
                        <a:cs typeface="KG Second Chances Solid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882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921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072910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26180" y="398143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Few experienced officers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Most soldiers were from cities</a:t>
            </a:r>
            <a:r>
              <a:rPr lang="en-US" sz="2400" dirty="0">
                <a:solidFill>
                  <a:srgbClr val="FF0000"/>
                </a:solidFill>
                <a:latin typeface="Noteworthy Bold"/>
                <a:cs typeface="Noteworthy Bol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and lacked training.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517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779698" y="3248240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49" y="1542268"/>
            <a:ext cx="7620000" cy="4565277"/>
          </a:xfrm>
          <a:solidFill>
            <a:srgbClr val="B9CDE5">
              <a:alpha val="66000"/>
            </a:srgbClr>
          </a:solidFill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Teen"/>
                <a:cs typeface="Teen"/>
              </a:rPr>
              <a:t>When Confederate soldiers fired upon U.S. troops stationed at Fort Sumter in South Carolina in April of 1861, both sides knew a war had begun.</a:t>
            </a:r>
          </a:p>
          <a:p>
            <a:pPr marL="0" indent="0">
              <a:buNone/>
            </a:pPr>
            <a:endParaRPr lang="en-US" dirty="0" smtClean="0">
              <a:latin typeface="Teen"/>
              <a:cs typeface="Teen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Teen"/>
                <a:cs typeface="Teen"/>
              </a:rPr>
              <a:t>But both sides were confident that their side would quickly be victorious.  Most Americans assumed the war would last no more than 90 days.</a:t>
            </a:r>
          </a:p>
          <a:p>
            <a:pPr marL="0" indent="0">
              <a:buNone/>
            </a:pPr>
            <a:endParaRPr lang="en-US" dirty="0" smtClean="0">
              <a:latin typeface="Teen"/>
              <a:cs typeface="Teen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Teen"/>
                <a:cs typeface="Teen"/>
              </a:rPr>
              <a:t>After the First Battle of Bull Run, both the Union and Confederate armies realized this war would be much longer and far more devastating than they anticipated.</a:t>
            </a:r>
          </a:p>
          <a:p>
            <a:pPr marL="0" indent="0">
              <a:buNone/>
            </a:pPr>
            <a:endParaRPr lang="en-US" dirty="0" smtClean="0">
              <a:latin typeface="Teen"/>
              <a:cs typeface="Teen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Teen"/>
                <a:cs typeface="Teen"/>
              </a:rPr>
              <a:t>As more battles were fought, the strengths and weaknesses of both armies became obvious.</a:t>
            </a:r>
            <a:endParaRPr lang="en-US" dirty="0">
              <a:latin typeface="Teen"/>
              <a:cs typeface="Tee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259" y="160867"/>
            <a:ext cx="11404866" cy="146606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6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3662"/>
              </p:ext>
            </p:extLst>
          </p:nvPr>
        </p:nvGraphicFramePr>
        <p:xfrm>
          <a:off x="740592" y="2082800"/>
          <a:ext cx="7423728" cy="351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413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2337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Military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959138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612408" y="3981431"/>
            <a:ext cx="5551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Most skilled officers joined the Confederate army.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Southern soldiers were better trained and familiar with horses and guns.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745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416140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1727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62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2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80481"/>
              </p:ext>
            </p:extLst>
          </p:nvPr>
        </p:nvGraphicFramePr>
        <p:xfrm>
          <a:off x="738910" y="2082800"/>
          <a:ext cx="7539183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868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449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Familiarity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with the Land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882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921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072910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726180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Most battles were fought in the South.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Were not familiar with the land.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517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779698" y="3248240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03938"/>
              </p:ext>
            </p:extLst>
          </p:nvPr>
        </p:nvGraphicFramePr>
        <p:xfrm>
          <a:off x="646546" y="2082800"/>
          <a:ext cx="7517775" cy="3170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460"/>
                <a:gridCol w="5534315"/>
              </a:tblGrid>
              <a:tr h="11792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911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Familiarity with the Land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959138" y="3182249"/>
            <a:ext cx="2118421" cy="627751"/>
            <a:chOff x="7549784" y="2324582"/>
            <a:chExt cx="1591308" cy="383423"/>
          </a:xfrm>
        </p:grpSpPr>
        <p:pic>
          <p:nvPicPr>
            <p:cNvPr id="18" name="Picture 17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9" name="Picture 18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20" name="Picture 19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612408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Knew the land well.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Were fighting to defend their homes.</a:t>
            </a:r>
          </a:p>
        </p:txBody>
      </p:sp>
      <p:pic>
        <p:nvPicPr>
          <p:cNvPr id="22" name="Picture 21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745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7416140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1727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62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7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25016"/>
              </p:ext>
            </p:extLst>
          </p:nvPr>
        </p:nvGraphicFramePr>
        <p:xfrm>
          <a:off x="0" y="2634833"/>
          <a:ext cx="9086106" cy="153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694"/>
                <a:gridCol w="3882706"/>
                <a:gridCol w="3882706"/>
              </a:tblGrid>
              <a:tr h="8634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KG Second Chances Solid"/>
                        <a:cs typeface="KG Second Chances Solid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</a:tr>
              <a:tr h="5729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een"/>
                          <a:cs typeface="Teen"/>
                        </a:rPr>
                        <a:t>TOTAL POINTS</a:t>
                      </a:r>
                      <a:endParaRPr lang="en-US" sz="1200" b="1" dirty="0"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863" y="2634833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captured-civil-war-confederate-fla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98" y="2723221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060" y="2637302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RareFlags_IAS_00247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099" y="2665974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252278" y="3648519"/>
            <a:ext cx="394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6280" y="3648519"/>
            <a:ext cx="394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12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27085" y="4290086"/>
            <a:ext cx="8459006" cy="2279277"/>
          </a:xfrm>
          <a:solidFill>
            <a:schemeClr val="bg2">
              <a:alpha val="66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Teen"/>
                <a:cs typeface="Teen"/>
              </a:rPr>
              <a:t>While the Union army had twice the advantage, the Confederacy made up for it in determination and tenacity.  The South was not going to give up easily.</a:t>
            </a:r>
          </a:p>
        </p:txBody>
      </p:sp>
    </p:spTree>
    <p:extLst>
      <p:ext uri="{BB962C8B-B14F-4D97-AF65-F5344CB8AC3E}">
        <p14:creationId xmlns:p14="http://schemas.microsoft.com/office/powerpoint/2010/main" val="14777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11266"/>
              </p:ext>
            </p:extLst>
          </p:nvPr>
        </p:nvGraphicFramePr>
        <p:xfrm>
          <a:off x="895927" y="2082800"/>
          <a:ext cx="7416800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485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Population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550136" cy="1176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22 Million overall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4 Million men ages 15-40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7573818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48013"/>
              </p:ext>
            </p:extLst>
          </p:nvPr>
        </p:nvGraphicFramePr>
        <p:xfrm>
          <a:off x="895927" y="2082800"/>
          <a:ext cx="7416800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485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Population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9 Million overall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1.2 Million white men ages 15-40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820271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2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87114"/>
              </p:ext>
            </p:extLst>
          </p:nvPr>
        </p:nvGraphicFramePr>
        <p:xfrm>
          <a:off x="681182" y="1828810"/>
          <a:ext cx="7631545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454"/>
                <a:gridCol w="5611091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Leadership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1828810"/>
            <a:ext cx="2550136" cy="1176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189211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07545" y="292825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63492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Lincoln acted with confidence.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Prevented border states from seceding.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Had a talent for managing men.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38004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7573818" y="300579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incoln1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87031"/>
            <a:ext cx="2055091" cy="287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3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10379"/>
              </p:ext>
            </p:extLst>
          </p:nvPr>
        </p:nvGraphicFramePr>
        <p:xfrm>
          <a:off x="715818" y="1840355"/>
          <a:ext cx="7596909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594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Leadership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07545" y="2939804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588895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Jefferson Davis didn’t have Lincoln’s energy &amp; authority. Struggled to get the full support of all 11 Confederate states.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391589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427725" y="3017340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1840354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1928742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President-Jefferson-Davis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729" y="3963612"/>
            <a:ext cx="2083943" cy="321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5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50329"/>
              </p:ext>
            </p:extLst>
          </p:nvPr>
        </p:nvGraphicFramePr>
        <p:xfrm>
          <a:off x="613834" y="2082800"/>
          <a:ext cx="7698897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9586"/>
                <a:gridCol w="5529311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Food Production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550136" cy="1176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981431"/>
            <a:ext cx="55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65% of the nation’s farmland.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Could keep citizens and soldiers better fed.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7582308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9328"/>
              </p:ext>
            </p:extLst>
          </p:nvPr>
        </p:nvGraphicFramePr>
        <p:xfrm>
          <a:off x="611910" y="2082800"/>
          <a:ext cx="7700818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503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Food Production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888911"/>
            <a:ext cx="5551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35% of the nation’s farmland.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Southern soldiers lacked food.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Southern cities had bread riots.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427725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134" y="2082799"/>
            <a:ext cx="2550137" cy="117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aptured-civil-war-confederate-fla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69" y="2171187"/>
            <a:ext cx="1257003" cy="81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4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3" y="1189181"/>
            <a:ext cx="6586254" cy="565727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3" y="-80818"/>
            <a:ext cx="8766759" cy="1270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8862"/>
              </p:ext>
            </p:extLst>
          </p:nvPr>
        </p:nvGraphicFramePr>
        <p:xfrm>
          <a:off x="704273" y="2082800"/>
          <a:ext cx="7608455" cy="300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140"/>
                <a:gridCol w="5534315"/>
              </a:tblGrid>
              <a:tr h="1022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  <a:tr h="1984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een"/>
                          <a:cs typeface="Teen"/>
                        </a:rPr>
                        <a:t>Iron &amp; Steel Production</a:t>
                      </a:r>
                      <a:endParaRPr lang="en-US" sz="24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Teen"/>
                        <a:cs typeface="Tee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17" y="2082800"/>
            <a:ext cx="2466938" cy="1138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RareFlags_IAS_0024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56" y="2146107"/>
            <a:ext cx="1312143" cy="899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07545" y="3182249"/>
            <a:ext cx="2118421" cy="627751"/>
            <a:chOff x="7549784" y="2324582"/>
            <a:chExt cx="1591308" cy="383423"/>
          </a:xfrm>
        </p:grpSpPr>
        <p:pic>
          <p:nvPicPr>
            <p:cNvPr id="17" name="Picture 16" descr="n471_x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45" y="2464215"/>
              <a:ext cx="1009712" cy="243790"/>
            </a:xfrm>
            <a:prstGeom prst="rect">
              <a:avLst/>
            </a:prstGeom>
          </p:spPr>
        </p:pic>
        <p:pic>
          <p:nvPicPr>
            <p:cNvPr id="18" name="Picture 17" descr="Strength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027" y="2371940"/>
              <a:ext cx="336065" cy="336065"/>
            </a:xfrm>
            <a:prstGeom prst="rect">
              <a:avLst/>
            </a:prstGeom>
          </p:spPr>
        </p:pic>
        <p:pic>
          <p:nvPicPr>
            <p:cNvPr id="19" name="Picture 18" descr="Weakness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784" y="2324582"/>
              <a:ext cx="362121" cy="3834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760815" y="3981431"/>
            <a:ext cx="555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93% of the Nation’s Iron and Steel</a:t>
            </a:r>
          </a:p>
        </p:txBody>
      </p:sp>
      <p:pic>
        <p:nvPicPr>
          <p:cNvPr id="21" name="Picture 20" descr="pencil2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152" y="1634034"/>
            <a:ext cx="1500440" cy="112533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7582308" y="3259785"/>
            <a:ext cx="392546" cy="5502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480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Karalynn Tyler</dc:creator>
  <cp:lastModifiedBy>alison_mclin</cp:lastModifiedBy>
  <cp:revision>142</cp:revision>
  <cp:lastPrinted>2015-12-14T23:26:08Z</cp:lastPrinted>
  <dcterms:created xsi:type="dcterms:W3CDTF">2015-09-23T17:29:12Z</dcterms:created>
  <dcterms:modified xsi:type="dcterms:W3CDTF">2018-10-01T17:23:53Z</dcterms:modified>
</cp:coreProperties>
</file>