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 id="2147483660" r:id="rId2"/>
  </p:sldMasterIdLst>
  <p:sldIdLst>
    <p:sldId id="256" r:id="rId3"/>
    <p:sldId id="266" r:id="rId4"/>
    <p:sldId id="257" r:id="rId5"/>
    <p:sldId id="260" r:id="rId6"/>
    <p:sldId id="261" r:id="rId7"/>
    <p:sldId id="263" r:id="rId8"/>
    <p:sldId id="258" r:id="rId9"/>
    <p:sldId id="262" r:id="rId10"/>
    <p:sldId id="264" r:id="rId11"/>
    <p:sldId id="259" r:id="rId12"/>
    <p:sldId id="265"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04" autoAdjust="0"/>
    <p:restoredTop sz="94660"/>
  </p:normalViewPr>
  <p:slideViewPr>
    <p:cSldViewPr snapToGrid="0">
      <p:cViewPr varScale="1">
        <p:scale>
          <a:sx n="86" d="100"/>
          <a:sy n="86" d="100"/>
        </p:scale>
        <p:origin x="114" y="306"/>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dirty="0"/>
              <a:pPr/>
              <a:t>10/9/2019</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dirty="0"/>
              <a:pPr/>
              <a:t>‹#›</a:t>
            </a:fld>
            <a:endParaRPr lang="en-US" dirty="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10/9/2019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10/9/2019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E8568BD-F388-4C9C-BEC0-AA2922D7DDAB}" type="datetimeFigureOut">
              <a:rPr lang="en-US" smtClean="0"/>
              <a:t>10/9/2019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972C8F-2701-4342-B86A-6F00EF63A457}" type="slidenum">
              <a:rPr lang="en-US" smtClean="0"/>
              <a:t>‹#›</a:t>
            </a:fld>
            <a:endParaRPr lang="en-US"/>
          </a:p>
        </p:txBody>
      </p:sp>
    </p:spTree>
    <p:extLst>
      <p:ext uri="{BB962C8B-B14F-4D97-AF65-F5344CB8AC3E}">
        <p14:creationId xmlns:p14="http://schemas.microsoft.com/office/powerpoint/2010/main" val="151647549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E8568BD-F388-4C9C-BEC0-AA2922D7DDAB}" type="datetimeFigureOut">
              <a:rPr lang="en-US" smtClean="0"/>
              <a:t>10/9/2019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972C8F-2701-4342-B86A-6F00EF63A457}" type="slidenum">
              <a:rPr lang="en-US" smtClean="0"/>
              <a:t>‹#›</a:t>
            </a:fld>
            <a:endParaRPr lang="en-US"/>
          </a:p>
        </p:txBody>
      </p:sp>
    </p:spTree>
    <p:extLst>
      <p:ext uri="{BB962C8B-B14F-4D97-AF65-F5344CB8AC3E}">
        <p14:creationId xmlns:p14="http://schemas.microsoft.com/office/powerpoint/2010/main" val="44041175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7E8568BD-F388-4C9C-BEC0-AA2922D7DDAB}" type="datetimeFigureOut">
              <a:rPr lang="en-US" smtClean="0"/>
              <a:t>10/9/2019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972C8F-2701-4342-B86A-6F00EF63A457}" type="slidenum">
              <a:rPr lang="en-US" smtClean="0"/>
              <a:t>‹#›</a:t>
            </a:fld>
            <a:endParaRPr lang="en-US"/>
          </a:p>
        </p:txBody>
      </p:sp>
    </p:spTree>
    <p:extLst>
      <p:ext uri="{BB962C8B-B14F-4D97-AF65-F5344CB8AC3E}">
        <p14:creationId xmlns:p14="http://schemas.microsoft.com/office/powerpoint/2010/main" val="68572393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E8568BD-F388-4C9C-BEC0-AA2922D7DDAB}" type="datetimeFigureOut">
              <a:rPr lang="en-US" smtClean="0"/>
              <a:t>10/9/2019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972C8F-2701-4342-B86A-6F00EF63A457}" type="slidenum">
              <a:rPr lang="en-US" smtClean="0"/>
              <a:t>‹#›</a:t>
            </a:fld>
            <a:endParaRPr lang="en-US"/>
          </a:p>
        </p:txBody>
      </p:sp>
    </p:spTree>
    <p:extLst>
      <p:ext uri="{BB962C8B-B14F-4D97-AF65-F5344CB8AC3E}">
        <p14:creationId xmlns:p14="http://schemas.microsoft.com/office/powerpoint/2010/main" val="312134100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E8568BD-F388-4C9C-BEC0-AA2922D7DDAB}" type="datetimeFigureOut">
              <a:rPr lang="en-US" smtClean="0"/>
              <a:t>10/9/2019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7972C8F-2701-4342-B86A-6F00EF63A457}" type="slidenum">
              <a:rPr lang="en-US" smtClean="0"/>
              <a:t>‹#›</a:t>
            </a:fld>
            <a:endParaRPr lang="en-US"/>
          </a:p>
        </p:txBody>
      </p:sp>
    </p:spTree>
    <p:extLst>
      <p:ext uri="{BB962C8B-B14F-4D97-AF65-F5344CB8AC3E}">
        <p14:creationId xmlns:p14="http://schemas.microsoft.com/office/powerpoint/2010/main" val="173863346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E8568BD-F388-4C9C-BEC0-AA2922D7DDAB}" type="datetimeFigureOut">
              <a:rPr lang="en-US" smtClean="0"/>
              <a:t>10/9/2019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7972C8F-2701-4342-B86A-6F00EF63A457}" type="slidenum">
              <a:rPr lang="en-US" smtClean="0"/>
              <a:t>‹#›</a:t>
            </a:fld>
            <a:endParaRPr lang="en-US"/>
          </a:p>
        </p:txBody>
      </p:sp>
    </p:spTree>
    <p:extLst>
      <p:ext uri="{BB962C8B-B14F-4D97-AF65-F5344CB8AC3E}">
        <p14:creationId xmlns:p14="http://schemas.microsoft.com/office/powerpoint/2010/main" val="41787708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E8568BD-F388-4C9C-BEC0-AA2922D7DDAB}" type="datetimeFigureOut">
              <a:rPr lang="en-US" smtClean="0"/>
              <a:t>10/9/2019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7972C8F-2701-4342-B86A-6F00EF63A457}" type="slidenum">
              <a:rPr lang="en-US" smtClean="0"/>
              <a:t>‹#›</a:t>
            </a:fld>
            <a:endParaRPr lang="en-US"/>
          </a:p>
        </p:txBody>
      </p:sp>
    </p:spTree>
    <p:extLst>
      <p:ext uri="{BB962C8B-B14F-4D97-AF65-F5344CB8AC3E}">
        <p14:creationId xmlns:p14="http://schemas.microsoft.com/office/powerpoint/2010/main" val="150447813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7E8568BD-F388-4C9C-BEC0-AA2922D7DDAB}" type="datetimeFigureOut">
              <a:rPr lang="en-US" smtClean="0"/>
              <a:t>10/9/2019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972C8F-2701-4342-B86A-6F00EF63A457}" type="slidenum">
              <a:rPr lang="en-US" smtClean="0"/>
              <a:t>‹#›</a:t>
            </a:fld>
            <a:endParaRPr lang="en-US"/>
          </a:p>
        </p:txBody>
      </p:sp>
    </p:spTree>
    <p:extLst>
      <p:ext uri="{BB962C8B-B14F-4D97-AF65-F5344CB8AC3E}">
        <p14:creationId xmlns:p14="http://schemas.microsoft.com/office/powerpoint/2010/main" val="10988026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10/9/2019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7E8568BD-F388-4C9C-BEC0-AA2922D7DDAB}" type="datetimeFigureOut">
              <a:rPr lang="en-US" smtClean="0"/>
              <a:t>10/9/2019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972C8F-2701-4342-B86A-6F00EF63A457}" type="slidenum">
              <a:rPr lang="en-US" smtClean="0"/>
              <a:t>‹#›</a:t>
            </a:fld>
            <a:endParaRPr lang="en-US"/>
          </a:p>
        </p:txBody>
      </p:sp>
    </p:spTree>
    <p:extLst>
      <p:ext uri="{BB962C8B-B14F-4D97-AF65-F5344CB8AC3E}">
        <p14:creationId xmlns:p14="http://schemas.microsoft.com/office/powerpoint/2010/main" val="297106657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E8568BD-F388-4C9C-BEC0-AA2922D7DDAB}" type="datetimeFigureOut">
              <a:rPr lang="en-US" smtClean="0"/>
              <a:t>10/9/2019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972C8F-2701-4342-B86A-6F00EF63A457}" type="slidenum">
              <a:rPr lang="en-US" smtClean="0"/>
              <a:t>‹#›</a:t>
            </a:fld>
            <a:endParaRPr lang="en-US"/>
          </a:p>
        </p:txBody>
      </p:sp>
    </p:spTree>
    <p:extLst>
      <p:ext uri="{BB962C8B-B14F-4D97-AF65-F5344CB8AC3E}">
        <p14:creationId xmlns:p14="http://schemas.microsoft.com/office/powerpoint/2010/main" val="341547733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E8568BD-F388-4C9C-BEC0-AA2922D7DDAB}" type="datetimeFigureOut">
              <a:rPr lang="en-US" smtClean="0"/>
              <a:t>10/9/2019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972C8F-2701-4342-B86A-6F00EF63A457}" type="slidenum">
              <a:rPr lang="en-US" smtClean="0"/>
              <a:t>‹#›</a:t>
            </a:fld>
            <a:endParaRPr lang="en-US"/>
          </a:p>
        </p:txBody>
      </p:sp>
    </p:spTree>
    <p:extLst>
      <p:ext uri="{BB962C8B-B14F-4D97-AF65-F5344CB8AC3E}">
        <p14:creationId xmlns:p14="http://schemas.microsoft.com/office/powerpoint/2010/main" val="5566580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dirty="0"/>
              <a:pPr/>
              <a:t>10/9/2019</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dirty="0"/>
              <a:t>10/9/2019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dirty="0"/>
              <a:t>10/9/2019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dirty="0"/>
              <a:t>10/9/2019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dirty="0"/>
              <a:t>10/9/2019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10/9/2019</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10/9/2019</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dirty="0"/>
              <a:pPr/>
              <a:t>10/9/2019</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dirty="0"/>
              <a:pPr/>
              <a:t>‹#›</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E8568BD-F388-4C9C-BEC0-AA2922D7DDAB}" type="datetimeFigureOut">
              <a:rPr lang="en-US" smtClean="0"/>
              <a:t>10/9/2019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7972C8F-2701-4342-B86A-6F00EF63A457}" type="slidenum">
              <a:rPr lang="en-US" smtClean="0"/>
              <a:t>‹#›</a:t>
            </a:fld>
            <a:endParaRPr lang="en-US"/>
          </a:p>
        </p:txBody>
      </p:sp>
    </p:spTree>
    <p:extLst>
      <p:ext uri="{BB962C8B-B14F-4D97-AF65-F5344CB8AC3E}">
        <p14:creationId xmlns:p14="http://schemas.microsoft.com/office/powerpoint/2010/main" val="30480156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Progressive Era Mind Map</a:t>
            </a:r>
            <a:endParaRPr lang="en-US" dirty="0"/>
          </a:p>
        </p:txBody>
      </p:sp>
      <p:sp>
        <p:nvSpPr>
          <p:cNvPr id="3" name="Subtitle 2"/>
          <p:cNvSpPr>
            <a:spLocks noGrp="1"/>
          </p:cNvSpPr>
          <p:nvPr>
            <p:ph type="subTitle" idx="1"/>
          </p:nvPr>
        </p:nvSpPr>
        <p:spPr/>
        <p:txBody>
          <a:bodyPr/>
          <a:lstStyle/>
          <a:p>
            <a:r>
              <a:rPr lang="en-US" dirty="0" smtClean="0"/>
              <a:t>Instructions &amp; Resources</a:t>
            </a:r>
            <a:endParaRPr lang="en-US" dirty="0"/>
          </a:p>
        </p:txBody>
      </p:sp>
    </p:spTree>
    <p:extLst>
      <p:ext uri="{BB962C8B-B14F-4D97-AF65-F5344CB8AC3E}">
        <p14:creationId xmlns:p14="http://schemas.microsoft.com/office/powerpoint/2010/main" val="73768760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1338146" y="166285"/>
            <a:ext cx="9328111" cy="6691715"/>
          </a:xfrm>
          <a:prstGeom prst="rect">
            <a:avLst/>
          </a:prstGeom>
        </p:spPr>
      </p:pic>
    </p:spTree>
    <p:extLst>
      <p:ext uri="{BB962C8B-B14F-4D97-AF65-F5344CB8AC3E}">
        <p14:creationId xmlns:p14="http://schemas.microsoft.com/office/powerpoint/2010/main" val="132936917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 hand in:</a:t>
            </a:r>
            <a:endParaRPr lang="en-US" dirty="0"/>
          </a:p>
        </p:txBody>
      </p:sp>
      <p:sp>
        <p:nvSpPr>
          <p:cNvPr id="3" name="Content Placeholder 2"/>
          <p:cNvSpPr>
            <a:spLocks noGrp="1"/>
          </p:cNvSpPr>
          <p:nvPr>
            <p:ph idx="1"/>
          </p:nvPr>
        </p:nvSpPr>
        <p:spPr/>
        <p:txBody>
          <a:bodyPr/>
          <a:lstStyle/>
          <a:p>
            <a:r>
              <a:rPr lang="en-US" dirty="0"/>
              <a:t>Please staple each team member’s sheet behind the team’s mind map</a:t>
            </a:r>
            <a:r>
              <a:rPr lang="en-US" dirty="0" smtClean="0"/>
              <a:t>. So the Team Mind Map is on top.</a:t>
            </a:r>
            <a:endParaRPr lang="en-US" dirty="0"/>
          </a:p>
          <a:p>
            <a:r>
              <a:rPr lang="en-US" dirty="0" smtClean="0"/>
              <a:t>Make sure that everyone’s name is visible.</a:t>
            </a:r>
            <a:endParaRPr lang="en-US" dirty="0"/>
          </a:p>
        </p:txBody>
      </p:sp>
    </p:spTree>
    <p:extLst>
      <p:ext uri="{BB962C8B-B14F-4D97-AF65-F5344CB8AC3E}">
        <p14:creationId xmlns:p14="http://schemas.microsoft.com/office/powerpoint/2010/main" val="7844370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71091"/>
            <a:ext cx="9601200" cy="1485900"/>
          </a:xfrm>
        </p:spPr>
        <p:txBody>
          <a:bodyPr/>
          <a:lstStyle/>
          <a:p>
            <a:r>
              <a:rPr lang="en-US" dirty="0" smtClean="0"/>
              <a:t>Activity Agenda</a:t>
            </a:r>
            <a:endParaRPr lang="en-US" dirty="0"/>
          </a:p>
        </p:txBody>
      </p:sp>
      <p:sp>
        <p:nvSpPr>
          <p:cNvPr id="3" name="Content Placeholder 2"/>
          <p:cNvSpPr>
            <a:spLocks noGrp="1"/>
          </p:cNvSpPr>
          <p:nvPr>
            <p:ph idx="1"/>
          </p:nvPr>
        </p:nvSpPr>
        <p:spPr>
          <a:xfrm>
            <a:off x="1371600" y="814041"/>
            <a:ext cx="10549054" cy="4261624"/>
          </a:xfrm>
        </p:spPr>
        <p:txBody>
          <a:bodyPr>
            <a:normAutofit/>
          </a:bodyPr>
          <a:lstStyle/>
          <a:p>
            <a:pPr marL="457200" indent="-457200">
              <a:buFont typeface="+mj-lt"/>
              <a:buAutoNum type="arabicPeriod"/>
            </a:pPr>
            <a:r>
              <a:rPr lang="en-US" sz="2400" dirty="0" smtClean="0"/>
              <a:t>In pairs, split the </a:t>
            </a:r>
            <a:r>
              <a:rPr lang="en-US" sz="2400" b="1" dirty="0" smtClean="0"/>
              <a:t>Information Cards </a:t>
            </a:r>
            <a:r>
              <a:rPr lang="en-US" sz="2400" dirty="0" smtClean="0"/>
              <a:t>between you and complete the table on page 1 of your white worksheet (</a:t>
            </a:r>
            <a:r>
              <a:rPr lang="en-US" sz="2400" u="sng" dirty="0" smtClean="0"/>
              <a:t>one white worksheet each</a:t>
            </a:r>
            <a:r>
              <a:rPr lang="en-US" sz="2400" dirty="0" smtClean="0"/>
              <a:t>).</a:t>
            </a:r>
          </a:p>
          <a:p>
            <a:pPr lvl="1"/>
            <a:r>
              <a:rPr lang="en-US" sz="2400" dirty="0" smtClean="0"/>
              <a:t>Share what you have learned with your </a:t>
            </a:r>
            <a:r>
              <a:rPr lang="en-US" sz="2400" dirty="0" smtClean="0"/>
              <a:t>partner</a:t>
            </a:r>
            <a:r>
              <a:rPr lang="en-US" sz="2400" dirty="0"/>
              <a:t>:</a:t>
            </a:r>
            <a:r>
              <a:rPr lang="en-US" sz="2400" dirty="0" smtClean="0"/>
              <a:t> </a:t>
            </a:r>
            <a:r>
              <a:rPr lang="en-US" sz="2400" dirty="0"/>
              <a:t>Issue </a:t>
            </a:r>
            <a:r>
              <a:rPr lang="en-US" sz="2400" dirty="0"/>
              <a:t>title, Problem, Reformer/s, </a:t>
            </a:r>
            <a:r>
              <a:rPr lang="en-US" sz="2400" dirty="0" smtClean="0"/>
              <a:t>Solution/s.</a:t>
            </a:r>
            <a:endParaRPr lang="en-US" sz="2400" dirty="0"/>
          </a:p>
          <a:p>
            <a:pPr marL="457200" indent="-457200">
              <a:buFont typeface="+mj-lt"/>
              <a:buAutoNum type="arabicPeriod"/>
            </a:pPr>
            <a:r>
              <a:rPr lang="en-US" sz="2400" dirty="0" smtClean="0"/>
              <a:t>Complete the </a:t>
            </a:r>
            <a:r>
              <a:rPr lang="en-US" sz="2400" b="1" dirty="0" smtClean="0"/>
              <a:t>yellow Mind Map </a:t>
            </a:r>
            <a:r>
              <a:rPr lang="en-US" sz="2400" dirty="0" smtClean="0"/>
              <a:t>(</a:t>
            </a:r>
            <a:r>
              <a:rPr lang="en-US" sz="2400" u="sng" dirty="0" smtClean="0"/>
              <a:t>one per pair</a:t>
            </a:r>
            <a:r>
              <a:rPr lang="en-US" sz="2400" dirty="0" smtClean="0"/>
              <a:t>).</a:t>
            </a:r>
          </a:p>
          <a:p>
            <a:pPr marL="457200" indent="-457200">
              <a:buFont typeface="+mj-lt"/>
              <a:buAutoNum type="arabicPeriod"/>
            </a:pPr>
            <a:r>
              <a:rPr lang="en-US" sz="2400" dirty="0" smtClean="0"/>
              <a:t>Complete the </a:t>
            </a:r>
            <a:r>
              <a:rPr lang="en-US" sz="2400" b="1" dirty="0" smtClean="0"/>
              <a:t>Solo Think/Write </a:t>
            </a:r>
            <a:r>
              <a:rPr lang="en-US" sz="2400" dirty="0" smtClean="0"/>
              <a:t>on the bottom of page 1 of your white sheet.</a:t>
            </a:r>
          </a:p>
          <a:p>
            <a:pPr marL="457200" indent="-457200">
              <a:buFont typeface="+mj-lt"/>
              <a:buAutoNum type="arabicPeriod"/>
            </a:pPr>
            <a:r>
              <a:rPr lang="en-US" sz="2400" dirty="0" smtClean="0"/>
              <a:t>Complete the </a:t>
            </a:r>
            <a:r>
              <a:rPr lang="en-US" sz="2400" b="1" dirty="0" smtClean="0"/>
              <a:t>Personal Social Issue Mind Map </a:t>
            </a:r>
            <a:r>
              <a:rPr lang="en-US" sz="2400" dirty="0" smtClean="0"/>
              <a:t>on page 2 of your white sheet.</a:t>
            </a:r>
          </a:p>
          <a:p>
            <a:pPr marL="457200" indent="-457200">
              <a:buFont typeface="+mj-lt"/>
              <a:buAutoNum type="arabicPeriod"/>
            </a:pPr>
            <a:r>
              <a:rPr lang="en-US" sz="2400" dirty="0" smtClean="0"/>
              <a:t>Staple both white sheets behind the yellow sheet to hand in.</a:t>
            </a:r>
            <a:endParaRPr lang="en-US" sz="2400" dirty="0"/>
          </a:p>
        </p:txBody>
      </p:sp>
      <p:pic>
        <p:nvPicPr>
          <p:cNvPr id="4" name="Picture 3"/>
          <p:cNvPicPr>
            <a:picLocks noChangeAspect="1"/>
          </p:cNvPicPr>
          <p:nvPr/>
        </p:nvPicPr>
        <p:blipFill>
          <a:blip r:embed="rId2"/>
          <a:stretch>
            <a:fillRect/>
          </a:stretch>
        </p:blipFill>
        <p:spPr>
          <a:xfrm>
            <a:off x="858644" y="4386932"/>
            <a:ext cx="3791416" cy="2471068"/>
          </a:xfrm>
          <a:prstGeom prst="rect">
            <a:avLst/>
          </a:prstGeom>
        </p:spPr>
      </p:pic>
      <p:pic>
        <p:nvPicPr>
          <p:cNvPr id="5" name="Picture 4"/>
          <p:cNvPicPr>
            <a:picLocks noChangeAspect="1"/>
          </p:cNvPicPr>
          <p:nvPr/>
        </p:nvPicPr>
        <p:blipFill>
          <a:blip r:embed="rId3"/>
          <a:stretch>
            <a:fillRect/>
          </a:stretch>
        </p:blipFill>
        <p:spPr>
          <a:xfrm>
            <a:off x="8854068" y="4386526"/>
            <a:ext cx="3337932" cy="2384237"/>
          </a:xfrm>
          <a:prstGeom prst="rect">
            <a:avLst/>
          </a:prstGeom>
        </p:spPr>
      </p:pic>
    </p:spTree>
    <p:extLst>
      <p:ext uri="{BB962C8B-B14F-4D97-AF65-F5344CB8AC3E}">
        <p14:creationId xmlns:p14="http://schemas.microsoft.com/office/powerpoint/2010/main" val="46648374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37424" y="0"/>
            <a:ext cx="4404732" cy="1485900"/>
          </a:xfrm>
        </p:spPr>
        <p:txBody>
          <a:bodyPr>
            <a:normAutofit fontScale="90000"/>
          </a:bodyPr>
          <a:lstStyle/>
          <a:p>
            <a:r>
              <a:rPr lang="en-US" b="1" dirty="0" smtClean="0"/>
              <a:t>EQ: What areas did Progressives think were in need of reform?</a:t>
            </a:r>
            <a:endParaRPr lang="en-US" b="1" dirty="0"/>
          </a:p>
        </p:txBody>
      </p:sp>
      <p:sp>
        <p:nvSpPr>
          <p:cNvPr id="5" name="Content Placeholder 4"/>
          <p:cNvSpPr>
            <a:spLocks noGrp="1"/>
          </p:cNvSpPr>
          <p:nvPr>
            <p:ph idx="1"/>
          </p:nvPr>
        </p:nvSpPr>
        <p:spPr>
          <a:xfrm>
            <a:off x="1371600" y="2286000"/>
            <a:ext cx="4505093" cy="3581400"/>
          </a:xfrm>
        </p:spPr>
        <p:txBody>
          <a:bodyPr/>
          <a:lstStyle/>
          <a:p>
            <a:r>
              <a:rPr lang="en-US" dirty="0" smtClean="0"/>
              <a:t>Work in pairs.</a:t>
            </a:r>
          </a:p>
          <a:p>
            <a:r>
              <a:rPr lang="en-US" dirty="0" smtClean="0"/>
              <a:t>You will need a computer each, so your elbow partner is best.</a:t>
            </a:r>
          </a:p>
          <a:p>
            <a:r>
              <a:rPr lang="en-US" dirty="0" smtClean="0"/>
              <a:t>Pick up a Progressive Era Mind Map Handout – one per person.</a:t>
            </a:r>
          </a:p>
          <a:p>
            <a:r>
              <a:rPr lang="en-US" dirty="0" smtClean="0"/>
              <a:t>Navigate to Ch4.1 Activity 3 Progressive Era Mind Map</a:t>
            </a:r>
            <a:endParaRPr lang="en-US" dirty="0"/>
          </a:p>
        </p:txBody>
      </p:sp>
      <p:pic>
        <p:nvPicPr>
          <p:cNvPr id="4" name="Picture 3"/>
          <p:cNvPicPr>
            <a:picLocks noChangeAspect="1"/>
          </p:cNvPicPr>
          <p:nvPr/>
        </p:nvPicPr>
        <p:blipFill>
          <a:blip r:embed="rId2"/>
          <a:stretch>
            <a:fillRect/>
          </a:stretch>
        </p:blipFill>
        <p:spPr>
          <a:xfrm>
            <a:off x="6088566" y="242982"/>
            <a:ext cx="5737129" cy="5858641"/>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175030941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Progressive Era Information Cards</a:t>
            </a:r>
            <a:endParaRPr lang="en-US" dirty="0"/>
          </a:p>
        </p:txBody>
      </p:sp>
      <p:sp>
        <p:nvSpPr>
          <p:cNvPr id="3" name="Content Placeholder 2"/>
          <p:cNvSpPr>
            <a:spLocks noGrp="1"/>
          </p:cNvSpPr>
          <p:nvPr>
            <p:ph idx="1"/>
          </p:nvPr>
        </p:nvSpPr>
        <p:spPr>
          <a:xfrm>
            <a:off x="1025914" y="3066588"/>
            <a:ext cx="9601200" cy="3581400"/>
          </a:xfrm>
        </p:spPr>
        <p:txBody>
          <a:bodyPr/>
          <a:lstStyle/>
          <a:p>
            <a:r>
              <a:rPr lang="en-US" dirty="0" smtClean="0"/>
              <a:t>Open the PDF – everyone has to be at his/her own computer.</a:t>
            </a:r>
          </a:p>
          <a:p>
            <a:r>
              <a:rPr lang="en-US" dirty="0" smtClean="0"/>
              <a:t>There are 9 issues to research. Split them up between your team.</a:t>
            </a:r>
          </a:p>
          <a:p>
            <a:r>
              <a:rPr lang="en-US" dirty="0" smtClean="0"/>
              <a:t>Complete the table on your worksheet – only </a:t>
            </a:r>
            <a:r>
              <a:rPr lang="en-US" b="1" u="sng" dirty="0" smtClean="0"/>
              <a:t>your share </a:t>
            </a:r>
            <a:r>
              <a:rPr lang="en-US" dirty="0" smtClean="0"/>
              <a:t>of the issues.</a:t>
            </a:r>
            <a:endParaRPr lang="en-US" dirty="0"/>
          </a:p>
        </p:txBody>
      </p:sp>
      <p:pic>
        <p:nvPicPr>
          <p:cNvPr id="4" name="Picture 3"/>
          <p:cNvPicPr>
            <a:picLocks noChangeAspect="1"/>
          </p:cNvPicPr>
          <p:nvPr/>
        </p:nvPicPr>
        <p:blipFill>
          <a:blip r:embed="rId2"/>
          <a:stretch>
            <a:fillRect/>
          </a:stretch>
        </p:blipFill>
        <p:spPr>
          <a:xfrm>
            <a:off x="1460347" y="4857288"/>
            <a:ext cx="8267700" cy="2000250"/>
          </a:xfrm>
          <a:prstGeom prst="rect">
            <a:avLst/>
          </a:prstGeom>
        </p:spPr>
      </p:pic>
      <p:pic>
        <p:nvPicPr>
          <p:cNvPr id="5" name="Picture 4"/>
          <p:cNvPicPr>
            <a:picLocks noChangeAspect="1"/>
          </p:cNvPicPr>
          <p:nvPr/>
        </p:nvPicPr>
        <p:blipFill>
          <a:blip r:embed="rId3"/>
          <a:stretch>
            <a:fillRect/>
          </a:stretch>
        </p:blipFill>
        <p:spPr>
          <a:xfrm>
            <a:off x="8328799" y="1378824"/>
            <a:ext cx="3863201" cy="1700052"/>
          </a:xfrm>
          <a:prstGeom prst="rect">
            <a:avLst/>
          </a:prstGeom>
        </p:spPr>
      </p:pic>
    </p:spTree>
    <p:extLst>
      <p:ext uri="{BB962C8B-B14F-4D97-AF65-F5344CB8AC3E}">
        <p14:creationId xmlns:p14="http://schemas.microsoft.com/office/powerpoint/2010/main" val="35978558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Share Out</a:t>
            </a:r>
            <a:endParaRPr lang="en-US" dirty="0"/>
          </a:p>
        </p:txBody>
      </p:sp>
      <p:sp>
        <p:nvSpPr>
          <p:cNvPr id="3" name="Content Placeholder 2"/>
          <p:cNvSpPr>
            <a:spLocks noGrp="1"/>
          </p:cNvSpPr>
          <p:nvPr>
            <p:ph idx="1"/>
          </p:nvPr>
        </p:nvSpPr>
        <p:spPr>
          <a:xfrm>
            <a:off x="1483113" y="1492623"/>
            <a:ext cx="9601200" cy="3581400"/>
          </a:xfrm>
        </p:spPr>
        <p:txBody>
          <a:bodyPr/>
          <a:lstStyle/>
          <a:p>
            <a:r>
              <a:rPr lang="en-US" dirty="0"/>
              <a:t>Share what you have learned with your partner/s. Make sure that you cover all 9 issues. </a:t>
            </a:r>
            <a:endParaRPr lang="en-US" dirty="0" smtClean="0"/>
          </a:p>
          <a:p>
            <a:r>
              <a:rPr lang="en-US" dirty="0" smtClean="0"/>
              <a:t>Pay close attention to your team – you’ll need this information to complete the team’s mind map.</a:t>
            </a:r>
          </a:p>
          <a:p>
            <a:pPr lvl="1"/>
            <a:r>
              <a:rPr lang="en-US" dirty="0" smtClean="0"/>
              <a:t>Issue title</a:t>
            </a:r>
          </a:p>
          <a:p>
            <a:pPr lvl="1"/>
            <a:r>
              <a:rPr lang="en-US" dirty="0" smtClean="0"/>
              <a:t>Problem</a:t>
            </a:r>
          </a:p>
          <a:p>
            <a:pPr lvl="1"/>
            <a:r>
              <a:rPr lang="en-US" dirty="0" smtClean="0"/>
              <a:t>Reformer/s</a:t>
            </a:r>
          </a:p>
          <a:p>
            <a:pPr lvl="1"/>
            <a:r>
              <a:rPr lang="en-US" dirty="0" smtClean="0"/>
              <a:t>Solution/s</a:t>
            </a:r>
            <a:endParaRPr lang="en-US" dirty="0"/>
          </a:p>
        </p:txBody>
      </p:sp>
      <p:pic>
        <p:nvPicPr>
          <p:cNvPr id="4" name="Picture 3"/>
          <p:cNvPicPr>
            <a:picLocks noChangeAspect="1"/>
          </p:cNvPicPr>
          <p:nvPr/>
        </p:nvPicPr>
        <p:blipFill>
          <a:blip r:embed="rId2"/>
          <a:stretch>
            <a:fillRect/>
          </a:stretch>
        </p:blipFill>
        <p:spPr>
          <a:xfrm>
            <a:off x="8274205" y="3072777"/>
            <a:ext cx="3228105" cy="3296476"/>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154786926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Team Progressive Era Mind Map</a:t>
            </a:r>
            <a:endParaRPr lang="en-US" dirty="0"/>
          </a:p>
        </p:txBody>
      </p:sp>
      <p:sp>
        <p:nvSpPr>
          <p:cNvPr id="3" name="Content Placeholder 2"/>
          <p:cNvSpPr>
            <a:spLocks noGrp="1"/>
          </p:cNvSpPr>
          <p:nvPr>
            <p:ph idx="1"/>
          </p:nvPr>
        </p:nvSpPr>
        <p:spPr>
          <a:xfrm>
            <a:off x="1371600" y="2286000"/>
            <a:ext cx="4382429" cy="3581400"/>
          </a:xfrm>
        </p:spPr>
        <p:txBody>
          <a:bodyPr/>
          <a:lstStyle/>
          <a:p>
            <a:r>
              <a:rPr lang="en-US" dirty="0" smtClean="0"/>
              <a:t>One member of each team – come down and pick up a Team Mind Map.</a:t>
            </a:r>
          </a:p>
          <a:p>
            <a:r>
              <a:rPr lang="en-US" dirty="0" smtClean="0"/>
              <a:t>Use the Progressive Era Word Bank to complete the mind map.</a:t>
            </a:r>
          </a:p>
          <a:p>
            <a:r>
              <a:rPr lang="en-US" dirty="0" smtClean="0"/>
              <a:t>Feel free to refer back to the Information cards.</a:t>
            </a:r>
          </a:p>
          <a:p>
            <a:r>
              <a:rPr lang="en-US" dirty="0" smtClean="0"/>
              <a:t>Remember – only one map per team.</a:t>
            </a:r>
            <a:endParaRPr lang="en-US" dirty="0"/>
          </a:p>
        </p:txBody>
      </p:sp>
      <p:pic>
        <p:nvPicPr>
          <p:cNvPr id="4" name="Picture 3"/>
          <p:cNvPicPr>
            <a:picLocks noChangeAspect="1"/>
          </p:cNvPicPr>
          <p:nvPr/>
        </p:nvPicPr>
        <p:blipFill>
          <a:blip r:embed="rId2"/>
          <a:stretch>
            <a:fillRect/>
          </a:stretch>
        </p:blipFill>
        <p:spPr>
          <a:xfrm>
            <a:off x="6172200" y="1561170"/>
            <a:ext cx="5916341" cy="4181707"/>
          </a:xfrm>
          <a:prstGeom prst="rect">
            <a:avLst/>
          </a:prstGeom>
        </p:spPr>
      </p:pic>
    </p:spTree>
    <p:extLst>
      <p:ext uri="{BB962C8B-B14F-4D97-AF65-F5344CB8AC3E}">
        <p14:creationId xmlns:p14="http://schemas.microsoft.com/office/powerpoint/2010/main" val="80251419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328672" y="646771"/>
            <a:ext cx="11627120" cy="5609063"/>
          </a:xfrm>
          <a:prstGeom prst="rect">
            <a:avLst/>
          </a:prstGeom>
        </p:spPr>
      </p:pic>
    </p:spTree>
    <p:extLst>
      <p:ext uri="{BB962C8B-B14F-4D97-AF65-F5344CB8AC3E}">
        <p14:creationId xmlns:p14="http://schemas.microsoft.com/office/powerpoint/2010/main" val="210734175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238357"/>
            <a:ext cx="9601200" cy="1485900"/>
          </a:xfrm>
        </p:spPr>
        <p:txBody>
          <a:bodyPr/>
          <a:lstStyle/>
          <a:p>
            <a:r>
              <a:rPr lang="en-US" dirty="0" smtClean="0"/>
              <a:t>Solo Think/Write</a:t>
            </a:r>
            <a:endParaRPr lang="en-US" dirty="0"/>
          </a:p>
        </p:txBody>
      </p:sp>
      <p:sp>
        <p:nvSpPr>
          <p:cNvPr id="3" name="Content Placeholder 2"/>
          <p:cNvSpPr>
            <a:spLocks noGrp="1"/>
          </p:cNvSpPr>
          <p:nvPr>
            <p:ph idx="1"/>
          </p:nvPr>
        </p:nvSpPr>
        <p:spPr>
          <a:xfrm>
            <a:off x="1371600" y="981307"/>
            <a:ext cx="9601200" cy="3581400"/>
          </a:xfrm>
        </p:spPr>
        <p:txBody>
          <a:bodyPr/>
          <a:lstStyle/>
          <a:p>
            <a:r>
              <a:rPr lang="en-US" dirty="0" smtClean="0"/>
              <a:t>Complete your write-up.</a:t>
            </a:r>
          </a:p>
        </p:txBody>
      </p:sp>
      <p:pic>
        <p:nvPicPr>
          <p:cNvPr id="4" name="Picture 3"/>
          <p:cNvPicPr>
            <a:picLocks noChangeAspect="1"/>
          </p:cNvPicPr>
          <p:nvPr/>
        </p:nvPicPr>
        <p:blipFill>
          <a:blip r:embed="rId2"/>
          <a:stretch>
            <a:fillRect/>
          </a:stretch>
        </p:blipFill>
        <p:spPr>
          <a:xfrm>
            <a:off x="1234208" y="1641220"/>
            <a:ext cx="10856948" cy="1265610"/>
          </a:xfrm>
          <a:prstGeom prst="rect">
            <a:avLst/>
          </a:prstGeom>
        </p:spPr>
      </p:pic>
      <p:pic>
        <p:nvPicPr>
          <p:cNvPr id="5" name="Picture 4"/>
          <p:cNvPicPr>
            <a:picLocks noChangeAspect="1"/>
          </p:cNvPicPr>
          <p:nvPr/>
        </p:nvPicPr>
        <p:blipFill>
          <a:blip r:embed="rId3"/>
          <a:stretch>
            <a:fillRect/>
          </a:stretch>
        </p:blipFill>
        <p:spPr>
          <a:xfrm>
            <a:off x="8274205" y="3072777"/>
            <a:ext cx="3228105" cy="3296476"/>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138531087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Personal Social Issue Mind Map</a:t>
            </a:r>
            <a:endParaRPr lang="en-US" dirty="0"/>
          </a:p>
        </p:txBody>
      </p:sp>
      <p:sp>
        <p:nvSpPr>
          <p:cNvPr id="3" name="Content Placeholder 2"/>
          <p:cNvSpPr>
            <a:spLocks noGrp="1"/>
          </p:cNvSpPr>
          <p:nvPr>
            <p:ph idx="1"/>
          </p:nvPr>
        </p:nvSpPr>
        <p:spPr>
          <a:xfrm>
            <a:off x="947854" y="2263698"/>
            <a:ext cx="4538546" cy="3581400"/>
          </a:xfrm>
        </p:spPr>
        <p:txBody>
          <a:bodyPr/>
          <a:lstStyle/>
          <a:p>
            <a:r>
              <a:rPr lang="en-US" dirty="0"/>
              <a:t>Using </a:t>
            </a:r>
            <a:r>
              <a:rPr lang="en-US" dirty="0" smtClean="0"/>
              <a:t>the </a:t>
            </a:r>
            <a:r>
              <a:rPr lang="en-US" dirty="0"/>
              <a:t>issue in the Solo Think/Write </a:t>
            </a:r>
            <a:r>
              <a:rPr lang="en-US" dirty="0" smtClean="0"/>
              <a:t>that </a:t>
            </a:r>
            <a:r>
              <a:rPr lang="en-US" dirty="0"/>
              <a:t>you have identified as most important to our society today, create your own mind map to identify the issue, problems caused by that issue, modern reformers working on this issue, and ideas or opinions about solutions. </a:t>
            </a:r>
            <a:endParaRPr lang="en-US" dirty="0" smtClean="0"/>
          </a:p>
          <a:p>
            <a:r>
              <a:rPr lang="en-US" i="1" dirty="0" smtClean="0"/>
              <a:t>Refer </a:t>
            </a:r>
            <a:r>
              <a:rPr lang="en-US" i="1" dirty="0"/>
              <a:t>to the example on the website if you’re unsure about how to lay out your thoughts.</a:t>
            </a:r>
            <a:endParaRPr lang="en-US" dirty="0"/>
          </a:p>
          <a:p>
            <a:endParaRPr lang="en-US" dirty="0"/>
          </a:p>
        </p:txBody>
      </p:sp>
      <p:pic>
        <p:nvPicPr>
          <p:cNvPr id="4" name="Picture 3"/>
          <p:cNvPicPr>
            <a:picLocks noChangeAspect="1"/>
          </p:cNvPicPr>
          <p:nvPr/>
        </p:nvPicPr>
        <p:blipFill>
          <a:blip r:embed="rId2"/>
          <a:stretch>
            <a:fillRect/>
          </a:stretch>
        </p:blipFill>
        <p:spPr>
          <a:xfrm>
            <a:off x="5912627" y="2181325"/>
            <a:ext cx="6135917" cy="3911755"/>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702004055"/>
      </p:ext>
    </p:extLst>
  </p:cSld>
  <p:clrMapOvr>
    <a:masterClrMapping/>
  </p:clrMapOvr>
  <p:timing>
    <p:tnLst>
      <p:par>
        <p:cTn id="1" dur="indefinite" restart="never" nodeType="tmRoot"/>
      </p:par>
    </p:tnLst>
  </p:timing>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TM10001105[[fn=Crop]]</Template>
  <TotalTime>169</TotalTime>
  <Words>408</Words>
  <Application>Microsoft Office PowerPoint</Application>
  <PresentationFormat>Widescreen</PresentationFormat>
  <Paragraphs>38</Paragraphs>
  <Slides>11</Slides>
  <Notes>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11</vt:i4>
      </vt:variant>
    </vt:vector>
  </HeadingPairs>
  <TitlesOfParts>
    <vt:vector size="17" baseType="lpstr">
      <vt:lpstr>Arial</vt:lpstr>
      <vt:lpstr>Calibri</vt:lpstr>
      <vt:lpstr>Calibri Light</vt:lpstr>
      <vt:lpstr>Franklin Gothic Book</vt:lpstr>
      <vt:lpstr>Crop</vt:lpstr>
      <vt:lpstr>Office Theme</vt:lpstr>
      <vt:lpstr>Progressive Era Mind Map</vt:lpstr>
      <vt:lpstr>Activity Agenda</vt:lpstr>
      <vt:lpstr>EQ: What areas did Progressives think were in need of reform?</vt:lpstr>
      <vt:lpstr>Progressive Era Information Cards</vt:lpstr>
      <vt:lpstr>Share Out</vt:lpstr>
      <vt:lpstr>Team Progressive Era Mind Map</vt:lpstr>
      <vt:lpstr>PowerPoint Presentation</vt:lpstr>
      <vt:lpstr>Solo Think/Write</vt:lpstr>
      <vt:lpstr>Personal Social Issue Mind Map</vt:lpstr>
      <vt:lpstr>PowerPoint Presentation</vt:lpstr>
      <vt:lpstr>To hand in:</vt:lpstr>
    </vt:vector>
  </TitlesOfParts>
  <Company>CUHSD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Progressive Era Mind Map</dc:title>
  <dc:creator>alison McLin</dc:creator>
  <cp:lastModifiedBy>alison McLin</cp:lastModifiedBy>
  <cp:revision>24</cp:revision>
  <dcterms:created xsi:type="dcterms:W3CDTF">2019-10-01T22:07:10Z</dcterms:created>
  <dcterms:modified xsi:type="dcterms:W3CDTF">2019-10-09T17:16:32Z</dcterms:modified>
</cp:coreProperties>
</file>