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74F001-14BA-417E-97FA-AF570A2DBDFF}" type="datetimeFigureOut">
              <a:rPr lang="en-US"/>
              <a:pPr>
                <a:defRPr/>
              </a:pPr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1712E1F-781A-40CF-B1B0-079507FCC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622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40C75-DDFE-4FA9-818D-A4F7BB02F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75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69C1F-7E28-41AE-A9AA-711DBCFA4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3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E249C-EC1C-4993-BC39-0105909B2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93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0CF28-68E9-44E9-B2AC-E529A47AB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48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2952A2E-D602-4417-9D8A-2A08E33D0D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302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861A9-1EDE-4FE4-8332-8215AA36C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8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001A4-5D66-4730-ADD8-9295CF38B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36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21E1D-EE48-4630-995C-67281969A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41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8CE7B-00FF-4126-82BB-BBEBAABCF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3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F597-3D8B-42A1-A27B-7F5ECCFC7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78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784DEF9A-7F34-4633-AE5D-A6BFA6095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18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Copyright Leah Cleary 2017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DC08F4F4-EEE8-4021-9A13-4E0B82AFB7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0" r:id="rId7"/>
    <p:sldLayoutId id="2147483715" r:id="rId8"/>
    <p:sldLayoutId id="2147483716" r:id="rId9"/>
    <p:sldLayoutId id="2147483711" r:id="rId10"/>
    <p:sldLayoutId id="214748371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How do I know which is which?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altLang="en-US" sz="4400" dirty="0" smtClean="0"/>
              <a:t>Primary vs. Secondary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Primary sources are evidence.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Historians are detectives.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Secondary sources are theories based on the evidence.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23354"/>
            <a:ext cx="1467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So 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Give 10 detectives a crime scene, and they may come up with ten different theories of what happened there.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Take 10 historians to the same archeological site, and they may come up with 10 different theories of what happened there.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230278"/>
            <a:ext cx="2786063" cy="362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In this class, you are the historians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4600"/>
            <a:ext cx="2142744" cy="2895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9364"/>
            <a:ext cx="3657600" cy="4761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72200" y="588645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" charset="0"/>
              </a:rPr>
              <a:t>How do you see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You will look at evidence and draw your own conclusions.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62300" y="1621221"/>
            <a:ext cx="4838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3200" dirty="0" smtClean="0"/>
              <a:t>A = Author </a:t>
            </a:r>
          </a:p>
          <a:p>
            <a:pPr eaLnBrk="1" hangingPunct="1"/>
            <a:r>
              <a:rPr lang="en-US" altLang="en-US" sz="3200" dirty="0" smtClean="0"/>
              <a:t>P = Place &amp; Time</a:t>
            </a:r>
          </a:p>
          <a:p>
            <a:pPr eaLnBrk="1" hangingPunct="1"/>
            <a:r>
              <a:rPr lang="en-US" altLang="en-US" sz="3200" dirty="0" smtClean="0"/>
              <a:t>P = Prior Knowledge</a:t>
            </a:r>
          </a:p>
          <a:p>
            <a:pPr eaLnBrk="1" hangingPunct="1"/>
            <a:r>
              <a:rPr lang="en-US" altLang="en-US" sz="3200" dirty="0" smtClean="0"/>
              <a:t>A = Audience</a:t>
            </a:r>
          </a:p>
          <a:p>
            <a:pPr eaLnBrk="1" hangingPunct="1"/>
            <a:r>
              <a:rPr lang="en-US" altLang="en-US" sz="3200" dirty="0" smtClean="0"/>
              <a:t>R = Reason</a:t>
            </a:r>
          </a:p>
          <a:p>
            <a:pPr eaLnBrk="1" hangingPunct="1"/>
            <a:r>
              <a:rPr lang="en-US" altLang="en-US" sz="3200" dirty="0" smtClean="0"/>
              <a:t>T</a:t>
            </a:r>
            <a:r>
              <a:rPr lang="en-US" altLang="en-US" sz="3200" dirty="0"/>
              <a:t> = The Main Idea</a:t>
            </a:r>
            <a:endParaRPr lang="en-US" altLang="en-US" sz="3200" dirty="0" smtClean="0"/>
          </a:p>
          <a:p>
            <a:pPr eaLnBrk="1" hangingPunct="1"/>
            <a:r>
              <a:rPr lang="en-US" altLang="en-US" sz="3200" dirty="0" smtClean="0"/>
              <a:t>S = Significance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23354"/>
            <a:ext cx="6106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Here’s how you’ll do it … 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Author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Identify the author.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Who made/wrote this? Do we have any way of knowing?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42793" y="1341437"/>
            <a:ext cx="3962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Segoe Script" pitchFamily="34" charset="0"/>
              </a:rPr>
              <a:t>I will not sleep in class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Segoe Script" pitchFamily="34" charset="0"/>
              </a:rPr>
              <a:t>I will not sleep in class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Segoe Script" pitchFamily="34" charset="0"/>
              </a:rPr>
              <a:t>I will not sleep in class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Segoe Script" pitchFamily="34" charset="0"/>
              </a:rPr>
              <a:t>I will not sleep in class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Segoe Script" pitchFamily="34" charset="0"/>
              </a:rPr>
              <a:t>I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23354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Place &amp; Time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Where was this made/written?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When was this made/written?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-152400"/>
            <a:ext cx="45815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23354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P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339662" cy="333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Prior Knowledge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What did you know about this before looking at it?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23354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P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97" y="36786"/>
            <a:ext cx="3582224" cy="30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b="1" dirty="0"/>
              <a:t>Audience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/>
              <a:t>Who was this made/written for?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/>
              <a:t>Is it trying to convince somebody of something?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/>
              <a:t>Can you trust it?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233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23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a document or physical object that was written or created during the time under study.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These sources were present during an experience or time period and offer an inside view of a particular event.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514725" cy="88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23354"/>
            <a:ext cx="3977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Primary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Reason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Why was it created?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To enforce laws?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To preach morals?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To Entertain?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4238625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23354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The Main Idea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What is it about?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What happened here?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3823716" cy="3962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5257800" y="2133600"/>
            <a:ext cx="3276600" cy="193899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0" b="1" dirty="0">
                <a:latin typeface="Bradley Hand ITC" panose="03070402050302030203" pitchFamily="66" charset="0"/>
              </a:rPr>
              <a:t>The Main Idea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2335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Significance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Why is this important?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What does it tell us about the people it was written for? Their morals? How they lived? What they enjoyed?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0"/>
            <a:ext cx="4026553" cy="283368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Rectangle 5"/>
          <p:cNvSpPr/>
          <p:nvPr/>
        </p:nvSpPr>
        <p:spPr>
          <a:xfrm>
            <a:off x="388294" y="32335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417638"/>
            <a:ext cx="4876800" cy="48768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81800" y="2713038"/>
            <a:ext cx="3124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Arial" charset="0"/>
              </a:rPr>
              <a:t>Ancient Egyptian Instrument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105400" y="3094038"/>
            <a:ext cx="1676400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1828800"/>
            <a:ext cx="3276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smtClean="0"/>
              <a:t>A = Author </a:t>
            </a:r>
          </a:p>
          <a:p>
            <a:pPr eaLnBrk="1" hangingPunct="1"/>
            <a:r>
              <a:rPr lang="en-US" altLang="en-US" dirty="0" smtClean="0"/>
              <a:t>P = Place &amp; Time</a:t>
            </a:r>
          </a:p>
          <a:p>
            <a:pPr eaLnBrk="1" hangingPunct="1"/>
            <a:r>
              <a:rPr lang="en-US" altLang="en-US" dirty="0" smtClean="0"/>
              <a:t>P = Prior Knowledge</a:t>
            </a:r>
          </a:p>
          <a:p>
            <a:pPr eaLnBrk="1" hangingPunct="1"/>
            <a:r>
              <a:rPr lang="en-US" altLang="en-US" dirty="0" smtClean="0"/>
              <a:t>A = Audience</a:t>
            </a:r>
          </a:p>
          <a:p>
            <a:pPr eaLnBrk="1" hangingPunct="1"/>
            <a:r>
              <a:rPr lang="en-US" altLang="en-US" dirty="0" smtClean="0"/>
              <a:t>R = Reason</a:t>
            </a:r>
          </a:p>
          <a:p>
            <a:pPr eaLnBrk="1" hangingPunct="1"/>
            <a:r>
              <a:rPr lang="en-US" altLang="en-US" dirty="0" smtClean="0"/>
              <a:t>T</a:t>
            </a:r>
            <a:r>
              <a:rPr lang="en-US" altLang="en-US" dirty="0"/>
              <a:t> = The Main Idea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S = Significance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323354"/>
            <a:ext cx="5195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/>
              <a:t>Let’s work though </a:t>
            </a:r>
            <a:r>
              <a:rPr lang="en-US" sz="4000" dirty="0" smtClean="0"/>
              <a:t>one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228828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173162"/>
            <a:ext cx="777240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b="1" dirty="0"/>
              <a:t>ORIGINAL DOCUMENTS (excerpts or translations acceptable): Diaries, speeches, manuscripts, letters, interviews, news film footage, autobiographies, official records 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b="1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b="1" dirty="0"/>
              <a:t>CREATIVE WORKS: Poetry, drama, novels, music, art 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b="1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b="1" dirty="0"/>
              <a:t>RELICS OR ARTIFACTS: Pottery, furniture, clothing, buildings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alt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323354"/>
            <a:ext cx="3977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Primary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524000"/>
            <a:ext cx="777240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i="1" dirty="0"/>
              <a:t>Diary of Anne Frank</a:t>
            </a:r>
            <a:r>
              <a:rPr lang="en-US" altLang="en-US" sz="3200" dirty="0"/>
              <a:t> - Experiences of a Jewish family during WWII 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dirty="0"/>
              <a:t>The U.S. Constitution – United States History 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dirty="0"/>
              <a:t>A journal article reporting NEW research or findings 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dirty="0"/>
              <a:t>Weavings and pottery - Native American history 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200" dirty="0"/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dirty="0"/>
              <a:t>Plato's </a:t>
            </a:r>
            <a:r>
              <a:rPr lang="en-US" altLang="en-US" sz="3200" i="1" dirty="0"/>
              <a:t>Republic</a:t>
            </a:r>
            <a:r>
              <a:rPr lang="en-US" altLang="en-US" sz="3200" dirty="0"/>
              <a:t> - Women in Ancient Greece  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1000" y="323354"/>
            <a:ext cx="3977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Primary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956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interprets and analyzes primary sources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These sources are one or more steps removed from the event.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Secondary sources may have pictures, quotes or graphics of primary sources in them.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23354"/>
            <a:ext cx="4661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Secondary </a:t>
            </a:r>
            <a:r>
              <a:rPr lang="en-US" sz="4000" dirty="0"/>
              <a:t>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PUBLICATIONS: Textbooks, magazine articles, histories, criticisms, commentaries, encyclopedias</a:t>
            </a:r>
            <a:r>
              <a:rPr lang="en-US" altLang="en-US" smtClean="0"/>
              <a:t> 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733800" cy="2436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23354"/>
            <a:ext cx="4661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Secondary </a:t>
            </a:r>
            <a:r>
              <a:rPr lang="en-US" sz="4000" dirty="0"/>
              <a:t>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Your textbook!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Wikipedia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/>
              <a:t>World War II in HD</a:t>
            </a:r>
            <a:r>
              <a:rPr lang="en-US" sz="2800" dirty="0"/>
              <a:t> (footage is primary, commentary is secondary)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A book about the hidden meanings in </a:t>
            </a:r>
            <a:r>
              <a:rPr lang="en-US" sz="2800" i="1" dirty="0"/>
              <a:t>The Diary of Anne Frank</a:t>
            </a:r>
            <a:endParaRPr lang="en-US" sz="2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457200"/>
            <a:ext cx="2439987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23354"/>
            <a:ext cx="4661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Secondary </a:t>
            </a:r>
            <a:r>
              <a:rPr lang="en-US" sz="4000" dirty="0"/>
              <a:t>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3326000"/>
            <a:ext cx="2613025" cy="353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History is…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altLang="en-US" sz="36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/>
              <a:t>Someone taking primary sources and playing detective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23354"/>
            <a:ext cx="5080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What is history, then?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Look at evidence and</a:t>
            </a:r>
          </a:p>
          <a:p>
            <a:pPr eaLnBrk="1" hangingPunct="1"/>
            <a:endParaRPr lang="en-US" altLang="en-US" sz="3600" smtClean="0"/>
          </a:p>
          <a:p>
            <a:pPr eaLnBrk="1" hangingPunct="1"/>
            <a:r>
              <a:rPr lang="en-US" altLang="en-US" sz="3600" smtClean="0"/>
              <a:t>Use it to tell a story of what probably happened.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10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23354"/>
            <a:ext cx="5546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What do detectives do?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408</TotalTime>
  <Words>524</Words>
  <Application>Microsoft Office PowerPoint</Application>
  <PresentationFormat>On-screen Show (4:3)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Bradley Hand ITC</vt:lpstr>
      <vt:lpstr>Calibri</vt:lpstr>
      <vt:lpstr>Franklin Gothic Book</vt:lpstr>
      <vt:lpstr>Perpetua</vt:lpstr>
      <vt:lpstr>Segoe Script</vt:lpstr>
      <vt:lpstr>Wingdings 2</vt:lpstr>
      <vt:lpstr>Equity</vt:lpstr>
      <vt:lpstr>Primary vs. Secondary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leah.cleary</dc:creator>
  <cp:lastModifiedBy>Alison Mc Lin</cp:lastModifiedBy>
  <cp:revision>107</cp:revision>
  <dcterms:created xsi:type="dcterms:W3CDTF">2007-08-08T20:21:01Z</dcterms:created>
  <dcterms:modified xsi:type="dcterms:W3CDTF">2019-08-15T19:02:36Z</dcterms:modified>
</cp:coreProperties>
</file>