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94" y="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0083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>
            <a:spLocks noGrp="1"/>
          </p:cNvSpPr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ROGRESSIVE ERA PRESIDENTS CHART"/>
          <p:cNvSpPr txBox="1"/>
          <p:nvPr/>
        </p:nvSpPr>
        <p:spPr>
          <a:xfrm>
            <a:off x="301320" y="69345"/>
            <a:ext cx="12402160" cy="1063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spcBef>
                <a:spcPts val="0"/>
              </a:spcBef>
              <a:defRPr sz="7900" spc="158">
                <a:solidFill>
                  <a:srgbClr val="FFFFFF"/>
                </a:solidFill>
                <a:latin typeface="Haettenschweiler"/>
                <a:ea typeface="Haettenschweiler"/>
                <a:cs typeface="Haettenschweiler"/>
                <a:sym typeface="Haettenschweiler"/>
              </a:defRPr>
            </a:pPr>
            <a:r>
              <a:rPr sz="8300" spc="166"/>
              <a:t>PROGRESSIVE </a:t>
            </a:r>
            <a:r>
              <a:rPr sz="7300" spc="146"/>
              <a:t>ERA</a:t>
            </a:r>
            <a:r>
              <a:rPr sz="8300" spc="166"/>
              <a:t> PRESIDENTS</a:t>
            </a:r>
            <a:r>
              <a:rPr sz="7500" spc="150"/>
              <a:t> </a:t>
            </a:r>
            <a:r>
              <a:rPr sz="7000" spc="140"/>
              <a:t>CHART</a:t>
            </a:r>
          </a:p>
        </p:txBody>
      </p:sp>
      <p:graphicFrame>
        <p:nvGraphicFramePr>
          <p:cNvPr id="167" name="Table"/>
          <p:cNvGraphicFramePr/>
          <p:nvPr/>
        </p:nvGraphicFramePr>
        <p:xfrm>
          <a:off x="344289" y="1247960"/>
          <a:ext cx="12425005" cy="8127998"/>
        </p:xfrm>
        <a:graphic>
          <a:graphicData uri="http://schemas.openxmlformats.org/drawingml/2006/table">
            <a:tbl>
              <a:tblPr firstCol="1" bandRow="1">
                <a:tableStyleId>{4C3C2611-4C71-4FC5-86AE-919BDF0F9419}</a:tableStyleId>
              </a:tblPr>
              <a:tblGrid>
                <a:gridCol w="16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6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621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defRPr sz="1200" b="0" spc="-6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6960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245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700" spc="-85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Protecting 
Social Reform
(Protection of Citizens)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42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Creating Economic Reform
(business &amp; welfare)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90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Conservation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000">
                          <a:solidFill>
                            <a:srgbClr val="000000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8" name="- Backed labor unions…"/>
          <p:cNvSpPr txBox="1"/>
          <p:nvPr/>
        </p:nvSpPr>
        <p:spPr>
          <a:xfrm>
            <a:off x="2059011" y="4119731"/>
            <a:ext cx="3540643" cy="150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26988" indent="-226988" defTabSz="457200">
              <a:lnSpc>
                <a:spcPts val="2000"/>
              </a:lnSpc>
              <a:spcBef>
                <a:spcPts val="500"/>
              </a:spcBef>
              <a:defRPr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69" name="- Interstate Commerce Act - expanded regulation of railroads…"/>
          <p:cNvSpPr txBox="1"/>
          <p:nvPr/>
        </p:nvSpPr>
        <p:spPr>
          <a:xfrm>
            <a:off x="2037566" y="5677844"/>
            <a:ext cx="3592253" cy="195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143655" indent="-143655" defTabSz="457200">
              <a:lnSpc>
                <a:spcPts val="1900"/>
              </a:lnSpc>
              <a:spcBef>
                <a:spcPts val="500"/>
              </a:spcBef>
              <a:defRPr sz="1800"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0" name="- Newlands Act - money from public land sales pay for construction of dams &amp; irrigation in dry west…"/>
          <p:cNvSpPr txBox="1"/>
          <p:nvPr/>
        </p:nvSpPr>
        <p:spPr>
          <a:xfrm>
            <a:off x="2008211" y="7639766"/>
            <a:ext cx="3642243" cy="182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26988" indent="-226988" defTabSz="457200">
              <a:lnSpc>
                <a:spcPts val="1700"/>
              </a:lnSpc>
              <a:spcBef>
                <a:spcPts val="600"/>
              </a:spcBef>
              <a:defRPr sz="1700"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1" name="Protected millions of acres of land"/>
          <p:cNvSpPr txBox="1"/>
          <p:nvPr/>
        </p:nvSpPr>
        <p:spPr>
          <a:xfrm>
            <a:off x="5701359" y="7846059"/>
            <a:ext cx="3388243" cy="117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defTabSz="457200">
              <a:spcBef>
                <a:spcPts val="0"/>
              </a:spcBef>
              <a:defRPr sz="2200"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72" name="-  Brought 90 anti-trusts suits"/>
          <p:cNvSpPr txBox="1"/>
          <p:nvPr/>
        </p:nvSpPr>
        <p:spPr>
          <a:xfrm>
            <a:off x="5701359" y="6010078"/>
            <a:ext cx="3388243" cy="117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226988" indent="-226988" defTabSz="457200">
              <a:lnSpc>
                <a:spcPts val="2000"/>
              </a:lnSpc>
              <a:spcBef>
                <a:spcPts val="500"/>
              </a:spcBef>
              <a:defRPr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73" name="- Set up safety standards for mines and railroads…"/>
          <p:cNvSpPr txBox="1"/>
          <p:nvPr/>
        </p:nvSpPr>
        <p:spPr>
          <a:xfrm>
            <a:off x="5628207" y="3992560"/>
            <a:ext cx="3610748" cy="1630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26988" indent="-226988" defTabSz="457200">
              <a:lnSpc>
                <a:spcPts val="1900"/>
              </a:lnSpc>
              <a:spcBef>
                <a:spcPts val="300"/>
              </a:spcBef>
              <a:defRPr sz="1900"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4" name="- Underwood Act - lowered tariffs - cheaper products for consumers"/>
          <p:cNvSpPr txBox="1"/>
          <p:nvPr/>
        </p:nvSpPr>
        <p:spPr>
          <a:xfrm>
            <a:off x="9288415" y="4152851"/>
            <a:ext cx="3388244" cy="117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185783" indent="-185783" defTabSz="457200">
              <a:lnSpc>
                <a:spcPts val="2000"/>
              </a:lnSpc>
              <a:spcBef>
                <a:spcPts val="500"/>
              </a:spcBef>
              <a:defRPr sz="1800"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5" name="- Lowered tariffs…"/>
          <p:cNvSpPr txBox="1"/>
          <p:nvPr/>
        </p:nvSpPr>
        <p:spPr>
          <a:xfrm>
            <a:off x="9238884" y="5654605"/>
            <a:ext cx="3487307" cy="2001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226988" indent="-226988" defTabSz="457200">
              <a:lnSpc>
                <a:spcPts val="2000"/>
              </a:lnSpc>
              <a:spcBef>
                <a:spcPts val="500"/>
              </a:spcBef>
              <a:defRPr sz="1700" b="1">
                <a:solidFill>
                  <a:srgbClr val="FF2D2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76" name="- “Organic Act”- created the bureau for protecting national parks and monuments…"/>
          <p:cNvSpPr txBox="1"/>
          <p:nvPr/>
        </p:nvSpPr>
        <p:spPr>
          <a:xfrm>
            <a:off x="9283599" y="7711170"/>
            <a:ext cx="3388243" cy="1503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98918" indent="-98918" defTabSz="457200">
              <a:spcBef>
                <a:spcPts val="0"/>
              </a:spcBef>
              <a:tabLst>
                <a:tab pos="381000" algn="l"/>
              </a:tabLst>
              <a:defRPr sz="1700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77" name="william-howard-taft Colorized.jpg" descr="william-howard-taft Colorized.jpg"/>
          <p:cNvPicPr>
            <a:picLocks/>
          </p:cNvPicPr>
          <p:nvPr/>
        </p:nvPicPr>
        <p:blipFill>
          <a:blip r:embed="rId2">
            <a:extLst/>
          </a:blip>
          <a:srcRect t="212" r="13600" b="55557"/>
          <a:stretch>
            <a:fillRect/>
          </a:stretch>
        </p:blipFill>
        <p:spPr>
          <a:xfrm>
            <a:off x="5617118" y="1258732"/>
            <a:ext cx="3561475" cy="2729311"/>
          </a:xfrm>
          <a:prstGeom prst="rect">
            <a:avLst/>
          </a:prstGeom>
          <a:ln w="12700"/>
        </p:spPr>
      </p:pic>
      <p:pic>
        <p:nvPicPr>
          <p:cNvPr id="178" name="TR Colorized.jpg" descr="TR Colorized.jpg"/>
          <p:cNvPicPr>
            <a:picLocks/>
          </p:cNvPicPr>
          <p:nvPr/>
        </p:nvPicPr>
        <p:blipFill>
          <a:blip r:embed="rId3">
            <a:extLst/>
          </a:blip>
          <a:srcRect t="16705" r="3252" b="34306"/>
          <a:stretch>
            <a:fillRect/>
          </a:stretch>
        </p:blipFill>
        <p:spPr>
          <a:xfrm>
            <a:off x="2041134" y="1256761"/>
            <a:ext cx="3542997" cy="2733369"/>
          </a:xfrm>
          <a:prstGeom prst="rect">
            <a:avLst/>
          </a:prstGeom>
          <a:ln w="12700"/>
        </p:spPr>
      </p:pic>
      <p:pic>
        <p:nvPicPr>
          <p:cNvPr id="179" name="Wilson Colorized.jpg" descr="Wilson Colorized.jpg"/>
          <p:cNvPicPr>
            <a:picLocks/>
          </p:cNvPicPr>
          <p:nvPr/>
        </p:nvPicPr>
        <p:blipFill>
          <a:blip r:embed="rId4">
            <a:extLst/>
          </a:blip>
          <a:srcRect b="35395"/>
          <a:stretch>
            <a:fillRect/>
          </a:stretch>
        </p:blipFill>
        <p:spPr>
          <a:xfrm>
            <a:off x="9637335" y="1265031"/>
            <a:ext cx="2690370" cy="2720789"/>
          </a:xfrm>
          <a:prstGeom prst="rect">
            <a:avLst/>
          </a:prstGeom>
          <a:ln w="12700"/>
        </p:spPr>
      </p:pic>
      <p:sp>
        <p:nvSpPr>
          <p:cNvPr id="180" name="PROGRESSIVE…"/>
          <p:cNvSpPr/>
          <p:nvPr/>
        </p:nvSpPr>
        <p:spPr>
          <a:xfrm rot="21044813">
            <a:off x="394268" y="1828544"/>
            <a:ext cx="1701807" cy="1882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5" y="573"/>
                </a:moveTo>
                <a:lnTo>
                  <a:pt x="21600" y="0"/>
                </a:lnTo>
                <a:lnTo>
                  <a:pt x="21005" y="21027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defTabSz="406400">
              <a:lnSpc>
                <a:spcPts val="3300"/>
              </a:lnSpc>
              <a:spcBef>
                <a:spcPts val="0"/>
              </a:spcBef>
              <a:defRPr sz="2300" spc="115">
                <a:solidFill>
                  <a:srgbClr val="FFFFFF"/>
                </a:solidFill>
                <a:effectLst>
                  <a:outerShdw blurRad="101600" dir="18900000" rotWithShape="0">
                    <a:srgbClr val="000000"/>
                  </a:outerShdw>
                </a:effectLst>
                <a:latin typeface="Haettenschweiler"/>
                <a:ea typeface="Haettenschweiler"/>
                <a:cs typeface="Haettenschweiler"/>
                <a:sym typeface="Haettenschweiler"/>
              </a:defRPr>
            </a:pPr>
            <a:r>
              <a:rPr sz="2500" spc="125" dirty="0"/>
              <a:t>PROGRESSIVE</a:t>
            </a:r>
            <a:r>
              <a:rPr dirty="0"/>
              <a:t> </a:t>
            </a:r>
          </a:p>
          <a:p>
            <a:pPr defTabSz="406400">
              <a:lnSpc>
                <a:spcPts val="2700"/>
              </a:lnSpc>
              <a:spcBef>
                <a:spcPts val="0"/>
              </a:spcBef>
              <a:defRPr sz="3600" spc="180">
                <a:solidFill>
                  <a:srgbClr val="FFFFFF"/>
                </a:solidFill>
                <a:effectLst>
                  <a:outerShdw blurRad="101600" dir="18900000" rotWithShape="0">
                    <a:srgbClr val="000000"/>
                  </a:outerShdw>
                </a:effectLst>
                <a:latin typeface="Haettenschweiler"/>
                <a:ea typeface="Haettenschweiler"/>
                <a:cs typeface="Haettenschweiler"/>
                <a:sym typeface="Haettenschweiler"/>
              </a:defRPr>
            </a:pPr>
            <a:r>
              <a:rPr dirty="0"/>
              <a:t>ERA</a:t>
            </a:r>
          </a:p>
        </p:txBody>
      </p:sp>
      <p:sp>
        <p:nvSpPr>
          <p:cNvPr id="181" name="PRESIDENTS"/>
          <p:cNvSpPr txBox="1"/>
          <p:nvPr/>
        </p:nvSpPr>
        <p:spPr>
          <a:xfrm>
            <a:off x="327611" y="3320847"/>
            <a:ext cx="1688917" cy="71146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 defTabSz="457200">
              <a:spcBef>
                <a:spcPts val="0"/>
              </a:spcBef>
              <a:defRPr sz="1800" b="1" cap="all" spc="-36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PRESIDENTS</a:t>
            </a:r>
          </a:p>
        </p:txBody>
      </p:sp>
      <p:sp>
        <p:nvSpPr>
          <p:cNvPr id="182" name="Woodrow Wilson"/>
          <p:cNvSpPr txBox="1"/>
          <p:nvPr/>
        </p:nvSpPr>
        <p:spPr>
          <a:xfrm>
            <a:off x="9156317" y="3347041"/>
            <a:ext cx="3553376" cy="711467"/>
          </a:xfrm>
          <a:prstGeom prst="rect">
            <a:avLst/>
          </a:prstGeom>
          <a:ln w="12700">
            <a:miter lim="400000"/>
          </a:ln>
          <a:effectLst>
            <a:outerShdw blurRad="63500" dir="2734485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 defTabSz="457200">
              <a:spcBef>
                <a:spcPts val="0"/>
              </a:spcBef>
              <a:defRPr sz="1800" b="1" cap="all">
                <a:solidFill>
                  <a:srgbClr val="FFFFFF"/>
                </a:solidFill>
                <a:effectLst>
                  <a:outerShdw blurRad="63500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Woodrow Wilson</a:t>
            </a:r>
          </a:p>
        </p:txBody>
      </p:sp>
      <p:sp>
        <p:nvSpPr>
          <p:cNvPr id="183" name="William  Howard Taft"/>
          <p:cNvSpPr txBox="1"/>
          <p:nvPr/>
        </p:nvSpPr>
        <p:spPr>
          <a:xfrm>
            <a:off x="5598269" y="3347041"/>
            <a:ext cx="3611103" cy="711467"/>
          </a:xfrm>
          <a:prstGeom prst="rect">
            <a:avLst/>
          </a:prstGeom>
          <a:ln w="12700">
            <a:miter lim="400000"/>
          </a:ln>
          <a:effectLst>
            <a:outerShdw blurRad="63500" dir="2700000" rotWithShape="0">
              <a:srgbClr val="010102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 defTabSz="457200">
              <a:spcBef>
                <a:spcPts val="0"/>
              </a:spcBef>
              <a:defRPr sz="1900" b="1" cap="all" spc="-170">
                <a:solidFill>
                  <a:srgbClr val="FFFFFF"/>
                </a:solidFill>
                <a:effectLst>
                  <a:outerShdw blurRad="50800" dir="18900000" rotWithShape="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William  Howard Taft</a:t>
            </a:r>
          </a:p>
        </p:txBody>
      </p:sp>
      <p:sp>
        <p:nvSpPr>
          <p:cNvPr id="184" name="Teddy Roosevelt"/>
          <p:cNvSpPr txBox="1"/>
          <p:nvPr/>
        </p:nvSpPr>
        <p:spPr>
          <a:xfrm>
            <a:off x="2016527" y="3320847"/>
            <a:ext cx="3592253" cy="71146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algn="ctr" defTabSz="457200">
              <a:spcBef>
                <a:spcPts val="0"/>
              </a:spcBef>
              <a:defRPr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Teddy Roosevelt</a:t>
            </a:r>
          </a:p>
        </p:txBody>
      </p:sp>
    </p:spTree>
  </p:cSld>
  <p:clrMapOvr>
    <a:masterClrMapping/>
  </p:clrMapOvr>
  <p:transition spd="med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7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8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2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2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13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14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3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8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19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20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4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4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25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2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5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3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3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6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6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7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2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8" nodeType="clickEffect" p14:presetBounceEnd="6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8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>
                                            <p:cTn id="49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>
                                            <p:cTn id="50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1" animBg="1" advAuto="0"/>
          <p:bldP spid="169" grpId="4" animBg="1" advAuto="0"/>
          <p:bldP spid="170" grpId="7" animBg="1" advAuto="0"/>
          <p:bldP spid="171" grpId="8" animBg="1" advAuto="0"/>
          <p:bldP spid="172" grpId="5" animBg="1" advAuto="0"/>
          <p:bldP spid="173" grpId="2" animBg="1" advAuto="0"/>
          <p:bldP spid="174" grpId="3" animBg="1" advAuto="0"/>
          <p:bldP spid="175" grpId="6" animBg="1" advAuto="0"/>
        </p:bldLst>
      </p:timing>
    </mc:Choice>
    <mc:Fallback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2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2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3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8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grpId="4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4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grpId="5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grpId="6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6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grpId="7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2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grpId="8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48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8" grpId="1" animBg="1" advAuto="0"/>
          <p:bldP spid="169" grpId="4" animBg="1" advAuto="0"/>
          <p:bldP spid="170" grpId="7" animBg="1" advAuto="0"/>
          <p:bldP spid="171" grpId="8" animBg="1" advAuto="0"/>
          <p:bldP spid="172" grpId="5" animBg="1" advAuto="0"/>
          <p:bldP spid="173" grpId="2" animBg="1" advAuto="0"/>
          <p:bldP spid="174" grpId="3" animBg="1" advAuto="0"/>
          <p:bldP spid="175" grpId="6" animBg="1" advAuto="0"/>
        </p:bldLst>
      </p:timing>
    </mc:Fallback>
  </mc:AlternateContent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Avenir Next</vt:lpstr>
      <vt:lpstr>Avenir Next Medium</vt:lpstr>
      <vt:lpstr>DIN Alternate</vt:lpstr>
      <vt:lpstr>DIN Condensed</vt:lpstr>
      <vt:lpstr>Haettenschweiler</vt:lpstr>
      <vt:lpstr>Helvetica</vt:lpstr>
      <vt:lpstr>Helvetica Neue</vt:lpstr>
      <vt:lpstr>New_Template7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3</cp:revision>
  <dcterms:modified xsi:type="dcterms:W3CDTF">2019-10-17T20:12:07Z</dcterms:modified>
</cp:coreProperties>
</file>