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5" r:id="rId6"/>
    <p:sldId id="261" r:id="rId7"/>
    <p:sldId id="262" r:id="rId8"/>
    <p:sldId id="266" r:id="rId9"/>
    <p:sldId id="267" r:id="rId10"/>
    <p:sldId id="268" r:id="rId11"/>
    <p:sldId id="269"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93" autoAdjust="0"/>
  </p:normalViewPr>
  <p:slideViewPr>
    <p:cSldViewPr>
      <p:cViewPr varScale="1">
        <p:scale>
          <a:sx n="90" d="100"/>
          <a:sy n="90" d="100"/>
        </p:scale>
        <p:origin x="-1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73069117"/>
      </p:ext>
    </p:extLst>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Machine_politic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en.wikipedia.org/wiki/United_States_presidential_election,_190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Machine_politic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en.wikipedia.org/wiki/United_States_presidential_election,_190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endParaRPr/>
          </a:p>
        </p:txBody>
      </p:sp>
      <p:sp>
        <p:nvSpPr>
          <p:cNvPr id="66" name="Shape 66"/>
          <p:cNvSpPr>
            <a:spLocks noGrp="1"/>
          </p:cNvSpPr>
          <p:nvPr>
            <p:ph type="body" sz="quarter" idx="1"/>
          </p:nvPr>
        </p:nvSpPr>
        <p:spPr>
          <a:prstGeom prst="rect">
            <a:avLst/>
          </a:prstGeom>
        </p:spPr>
        <p:txBody>
          <a:bodyPr/>
          <a:lstStyle/>
          <a:p>
            <a:pPr marL="342900" indent="-342900">
              <a:defRPr sz="1900">
                <a:latin typeface="Helvetica"/>
                <a:ea typeface="Helvetica"/>
                <a:cs typeface="Helvetica"/>
                <a:sym typeface="Helvetica"/>
              </a:defRPr>
            </a:pPr>
            <a:r>
              <a:rPr b="1" u="sng"/>
              <a:t>Teddy Roosevelt Biography</a:t>
            </a:r>
            <a:r>
              <a:rPr b="1"/>
              <a:t>:</a:t>
            </a:r>
            <a:r>
              <a:t> As a child Teddy had asthma and poor vision. His father encouraged Teddy to work out using exercising equipment and boxing.  Teddy drove himself to accomplish demanding physical feats. As a teenager, he mastered marksmanship and horseback riding. At Harvard College, Roosevelt boxed and wrestled.</a:t>
            </a:r>
            <a:br/>
            <a:endParaRPr/>
          </a:p>
          <a:p>
            <a:pPr marL="342900" indent="-342900">
              <a:defRPr sz="1900">
                <a:latin typeface="Helvetica"/>
                <a:ea typeface="Helvetica"/>
                <a:cs typeface="Helvetica"/>
                <a:sym typeface="Helvetica"/>
              </a:defRPr>
            </a:pPr>
            <a:r>
              <a:t>Roosevelt had been in New York politics serving various positions. Teddy grabbed national attention, advocating for the Spanish American war in 1898. He </a:t>
            </a:r>
            <a:r>
              <a:rPr u="sng"/>
              <a:t>volunteered</a:t>
            </a:r>
            <a:r>
              <a:t> in a cavalry brigade called the Rough Riders. He gained huge popularity for its role in the battle at San Juan Hill in Cuba. Roosevelt returned a hero and was soon elected governor of New York. It was in New York, Teddy made a huge effort to root out corruption and "</a:t>
            </a:r>
            <a:r>
              <a:rPr>
                <a:hlinkClick r:id="rId3"/>
              </a:rPr>
              <a:t>machine politics</a:t>
            </a:r>
            <a:r>
              <a:t>."  Roosevelt was doing all that he could to clean up politics in New York, so much so, that Republican boss </a:t>
            </a:r>
            <a:r>
              <a:rPr u="sng"/>
              <a:t>Thomas Collier Platt</a:t>
            </a:r>
            <a:r>
              <a:t> forced Roosevelt to be then President William McKinley’s running mate for vice president in </a:t>
            </a:r>
            <a:r>
              <a:rPr>
                <a:hlinkClick r:id="rId4"/>
              </a:rPr>
              <a:t>the 1900 election</a:t>
            </a:r>
            <a:r>
              <a:t>.  Platt thought Roosevelt was </a:t>
            </a:r>
            <a:r>
              <a:rPr u="sng"/>
              <a:t>out of control</a:t>
            </a:r>
            <a:r>
              <a:t> so he asked McKinley to take him. Remember being a vice-president is basically a useless job.  Especially back then - you wait for the president to die.</a:t>
            </a:r>
          </a:p>
          <a:p>
            <a:pPr marL="342900" indent="-342900">
              <a:defRPr sz="1900">
                <a:latin typeface="Helvetica"/>
                <a:ea typeface="Helvetica"/>
                <a:cs typeface="Helvetica"/>
                <a:sym typeface="Helvetica"/>
              </a:defRPr>
            </a:pPr>
            <a:endParaRPr/>
          </a:p>
          <a:p>
            <a:pPr marL="342900" indent="-342900">
              <a:defRPr sz="1900">
                <a:latin typeface="Helvetica"/>
                <a:ea typeface="Helvetica"/>
                <a:cs typeface="Helvetica"/>
                <a:sym typeface="Helvetica"/>
              </a:defRPr>
            </a:pPr>
            <a:r>
              <a:rPr b="1" u="sng"/>
              <a:t>Assassination</a:t>
            </a:r>
            <a:r>
              <a:t>: And that’s what happens.  McKinley was shot at the World’s Fair by an anarchist, and Roosevelt became president of the United States. He became the </a:t>
            </a:r>
            <a:r>
              <a:rPr b="1"/>
              <a:t>country’s youngest president. He was 42 years old.  President Kennedy is the nation’s youngest </a:t>
            </a:r>
            <a:r>
              <a:rPr b="1" u="sng"/>
              <a:t>elected</a:t>
            </a:r>
            <a:r>
              <a:rPr b="1"/>
              <a:t> president at 43 years old. </a:t>
            </a:r>
            <a:r>
              <a:t>Republicans were in shock that Roosevelt had become president. American business moguls were too. The stock market took a huge a dive, Roosevelt reassured congress that he will continue with McKinley’s policies</a:t>
            </a:r>
          </a:p>
          <a:p>
            <a:pPr marL="342900" indent="-342900">
              <a:defRPr sz="1900">
                <a:latin typeface="Helvetica"/>
                <a:ea typeface="Helvetica"/>
                <a:cs typeface="Helvetica"/>
                <a:sym typeface="Helvetica"/>
              </a:defRPr>
            </a:pPr>
            <a:endParaRPr/>
          </a:p>
          <a:p>
            <a:pPr marL="342900" indent="-342900">
              <a:defRPr sz="1900">
                <a:latin typeface="Helvetica"/>
                <a:ea typeface="Helvetica"/>
                <a:cs typeface="Helvetica"/>
                <a:sym typeface="Helvetica"/>
              </a:defRPr>
            </a:pPr>
            <a:r>
              <a:rPr b="1" u="sng"/>
              <a:t>Strike</a:t>
            </a:r>
            <a:r>
              <a:rPr b="1"/>
              <a:t>: </a:t>
            </a:r>
            <a:r>
              <a:t> One of the first tests for Roosevelt came with the Pennsylvania Coal Strike in 1902.  Workers wanted 20% pay raise and a 9 hour work-day, instead of 10 hour work day.  The owners wouldn’t even arbitrate(or talk) to the union representatives. It was beginning to become a national emergency because winter was coming and the nation was running out of coal. Schools and factories were going to have to shut down if they couldn’t be powered or heated. Roosevelt brought both sides to the White House hoping to bring a solution to this situation. But the mine owners wouldn’t budge - they wanted Roosevelt to send in troops as others had done in the past.  Roosevelt was furious and threatened to have the government take over the mines from the owners.  Under the threat, the mine owners gave in. </a:t>
            </a:r>
          </a:p>
          <a:p>
            <a:pPr marL="342900" indent="-342900">
              <a:defRPr sz="1900">
                <a:latin typeface="Helvetica"/>
                <a:ea typeface="Helvetica"/>
                <a:cs typeface="Helvetica"/>
                <a:sym typeface="Helvetica"/>
              </a:defRPr>
            </a:pPr>
            <a:r>
              <a:rPr b="1" u="sng"/>
              <a:t> Significance</a:t>
            </a:r>
            <a:r>
              <a:t>: This marked the first time government had sided with labor. Labor received a 10% pay raise and a 9 hour work week.  Roosevelt didn't believe he sided with one side or the other.  He believed he intervened on the side of fairness.  If big business victimized workers, then Roosevelt would see to it that the common people received what he called, “</a:t>
            </a:r>
            <a:r>
              <a:rPr u="sng"/>
              <a:t>a Square Deal</a:t>
            </a:r>
            <a:r>
              <a:t>.” </a:t>
            </a:r>
          </a:p>
          <a:p>
            <a:pPr marL="342900" indent="-342900">
              <a:defRPr sz="1900">
                <a:latin typeface="Helvetica"/>
                <a:ea typeface="Helvetica"/>
                <a:cs typeface="Helvetica"/>
                <a:sym typeface="Helvetica"/>
              </a:defRPr>
            </a:pPr>
            <a:endParaRPr/>
          </a:p>
          <a:p>
            <a:pPr marL="342900" indent="-342900">
              <a:defRPr sz="1900">
                <a:latin typeface="Helvetica"/>
                <a:ea typeface="Helvetica"/>
                <a:cs typeface="Helvetica"/>
                <a:sym typeface="Helvetica"/>
              </a:defRPr>
            </a:pPr>
            <a:r>
              <a:rPr b="1" u="sng"/>
              <a:t>Trust Buster</a:t>
            </a:r>
            <a:r>
              <a:t>: By 1900, trusts—legal bodies created to hold stock in many companies—controlled about four-fifths of the industries in the United States. Some trusts used shady and illegal business practices. Many trusts lowered their prices to drive competitors out of the market and then took advantage of the lack of competition to jack prices up even higher. Although Congress had passed the </a:t>
            </a:r>
            <a:r>
              <a:rPr u="sng"/>
              <a:t>Sherman Antitrust Act in 1890</a:t>
            </a:r>
            <a:r>
              <a:t>, the act’s vague language made enforcement difficult and were ineffective. </a:t>
            </a:r>
          </a:p>
          <a:p>
            <a:pPr marL="342900" indent="-342900">
              <a:defRPr sz="1900">
                <a:latin typeface="Helvetica"/>
                <a:ea typeface="Helvetica"/>
                <a:cs typeface="Helvetica"/>
                <a:sym typeface="Helvetica"/>
              </a:defRPr>
            </a:pPr>
            <a:endParaRPr/>
          </a:p>
          <a:p>
            <a:pPr marL="342900" indent="-342900">
              <a:defRPr sz="1900">
                <a:latin typeface="Helvetica"/>
                <a:ea typeface="Helvetica"/>
                <a:cs typeface="Helvetica"/>
                <a:sym typeface="Helvetica"/>
              </a:defRPr>
            </a:pPr>
            <a:r>
              <a:t>In 1902, Roosevelt made newspaper headlines as a trustbuster when he ordered the Justice Department to sue the Northern Securities Company, which had established a monopoly over northwestern railroads. In 1904, the Supreme Court dissolved the company. Although the Roosevelt administration filed 44 antitrust suits, winning a number of them and breaking up some of the trusts, it was unable to slow the merger movement in business.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Clayton Antitrust Act</a:t>
            </a:r>
            <a:r>
              <a:t>: During Wilson’s administration, Congress enacted two key antitrust measures. The first, the Clayton Antitrust Act of 1914, sought to strengthen the Sherman Antitrust Act of 1890. The Clayton Act prohibited corporations from acquiring the stock of another if doing so would create a monopoly; if a company violated the law, its officers could be prosecuted. </a:t>
            </a:r>
          </a:p>
          <a:p>
            <a:pPr>
              <a:defRPr>
                <a:latin typeface="Arial"/>
                <a:ea typeface="Arial"/>
                <a:cs typeface="Arial"/>
                <a:sym typeface="Arial"/>
              </a:defRPr>
            </a:pPr>
            <a:endParaRPr/>
          </a:p>
          <a:p>
            <a:pPr>
              <a:defRPr>
                <a:latin typeface="Arial"/>
                <a:ea typeface="Arial"/>
                <a:cs typeface="Arial"/>
                <a:sym typeface="Arial"/>
              </a:defRPr>
            </a:pPr>
            <a:r>
              <a:t>The Clayton Act also specified that labor unions and farm organizations not only had a right to exist but also would no longer be subject to antitrust laws. Therefore, strikes, peaceful picketing, boycotts, and the collection of strike benefits became legal. In addition, injunctions against strikers were prohibited unless the strikers threatened damage that could not be remedied. Samuel Gompers, president of the American Federation of Labor (AFL), saw great value to workers in the Clayton Act. He called it a Magna Carta for labor, referring to the English document, signed in 1215, in which the English king recognized that he was bound by the law and that the law granted rights to his subjects. </a:t>
            </a:r>
          </a:p>
          <a:p>
            <a:pPr>
              <a:defRPr>
                <a:latin typeface="Arial"/>
                <a:ea typeface="Arial"/>
                <a:cs typeface="Arial"/>
                <a:sym typeface="Arial"/>
              </a:defRPr>
            </a:pPr>
            <a:endParaRPr/>
          </a:p>
          <a:p>
            <a:pPr>
              <a:defRPr>
                <a:latin typeface="Arial"/>
                <a:ea typeface="Arial"/>
                <a:cs typeface="Arial"/>
                <a:sym typeface="Arial"/>
              </a:defRPr>
            </a:pPr>
            <a:r>
              <a:rPr b="1" u="sng"/>
              <a:t>Federal Trade Commission Act</a:t>
            </a:r>
            <a:r>
              <a:t>: The second major antitrust measure, the </a:t>
            </a:r>
            <a:r>
              <a:rPr b="1" u="sng"/>
              <a:t>Federal Trade Commission Act</a:t>
            </a:r>
            <a:r>
              <a:t> of 1914, set up the Federal Trade Commission (FTC). This “watchdog” agency was given the power to investigate possible violations of regulatory statutes, to require periodic reports from corporations, and to put an end to a number of unfair business practices. Under Wilson, the FTC administered almost 400 cease-and- desist orders to companies engaged in illegal activity.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pPr marL="342900" marR="0" indent="-342900" defTabSz="457200" eaLnBrk="1" fontAlgn="auto" latinLnBrk="0" hangingPunct="1">
              <a:lnSpc>
                <a:spcPct val="100000"/>
              </a:lnSpc>
              <a:spcBef>
                <a:spcPts val="0"/>
              </a:spcBef>
              <a:spcAft>
                <a:spcPts val="0"/>
              </a:spcAft>
              <a:buClrTx/>
              <a:buSzTx/>
              <a:buFontTx/>
              <a:buNone/>
              <a:tabLst/>
              <a:defRPr sz="1900">
                <a:latin typeface="Helvetica"/>
                <a:ea typeface="Helvetica"/>
                <a:cs typeface="Helvetica"/>
                <a:sym typeface="Helvetica"/>
              </a:defRPr>
            </a:pPr>
            <a:r>
              <a:rPr lang="en-US" b="1" u="sng" dirty="0" smtClean="0"/>
              <a:t>Original video link:</a:t>
            </a:r>
            <a:r>
              <a:rPr lang="en-US" b="1" u="none" dirty="0" smtClean="0"/>
              <a:t> </a:t>
            </a:r>
            <a:r>
              <a:rPr lang="en-US" b="1" u="none" baseline="0" dirty="0" smtClean="0"/>
              <a:t> </a:t>
            </a:r>
            <a:r>
              <a:rPr lang="en-US" b="1" u="none" dirty="0" smtClean="0"/>
              <a:t>https://</a:t>
            </a:r>
            <a:r>
              <a:rPr lang="en-US" b="1" u="none" dirty="0" err="1" smtClean="0"/>
              <a:t>youtu.be</a:t>
            </a:r>
            <a:r>
              <a:rPr lang="en-US" b="1" u="none" dirty="0" smtClean="0"/>
              <a:t>/P2nmmMEdc0w</a:t>
            </a:r>
          </a:p>
          <a:p>
            <a:pPr marL="342900" indent="-342900">
              <a:defRPr sz="1900">
                <a:latin typeface="Helvetica"/>
                <a:ea typeface="Helvetica"/>
                <a:cs typeface="Helvetica"/>
                <a:sym typeface="Helvetica"/>
              </a:defRPr>
            </a:pPr>
            <a:endParaRPr lang="en-US" b="1" u="sng" dirty="0" smtClean="0"/>
          </a:p>
          <a:p>
            <a:pPr marL="342900" indent="-342900">
              <a:defRPr sz="1900">
                <a:latin typeface="Helvetica"/>
                <a:ea typeface="Helvetica"/>
                <a:cs typeface="Helvetica"/>
                <a:sym typeface="Helvetica"/>
              </a:defRPr>
            </a:pPr>
            <a:r>
              <a:rPr b="1" u="sng" dirty="0" smtClean="0"/>
              <a:t>Teddy </a:t>
            </a:r>
            <a:r>
              <a:rPr b="1" u="sng" dirty="0"/>
              <a:t>Roosevelt Biography</a:t>
            </a:r>
            <a:r>
              <a:rPr b="1" dirty="0"/>
              <a:t>:</a:t>
            </a:r>
            <a:r>
              <a:rPr dirty="0"/>
              <a:t> As a child Teddy had asthma and poor vision. His father encouraged Teddy to work out using exercising equipment and boxing.  Teddy drove himself to accomplish demanding physical feats. As a teenager, he mastered marksmanship and horseback riding. At Harvard College, Roosevelt boxed and wrestled.</a:t>
            </a:r>
            <a:br>
              <a:rPr dirty="0"/>
            </a:br>
            <a:endParaRPr dirty="0"/>
          </a:p>
          <a:p>
            <a:pPr marL="342900" indent="-342900">
              <a:defRPr sz="1900">
                <a:latin typeface="Helvetica"/>
                <a:ea typeface="Helvetica"/>
                <a:cs typeface="Helvetica"/>
                <a:sym typeface="Helvetica"/>
              </a:defRPr>
            </a:pPr>
            <a:r>
              <a:rPr dirty="0"/>
              <a:t>Roosevelt had been in New York politics serving various positions. Teddy grabbed national attention, advocating for the Spanish American war in 1898. He </a:t>
            </a:r>
            <a:r>
              <a:rPr u="sng" dirty="0"/>
              <a:t>volunteered</a:t>
            </a:r>
            <a:r>
              <a:rPr dirty="0"/>
              <a:t> in a cavalry brigade called the Rough Riders. He gained huge popularity for its role in the battle at San Juan Hill in Cuba. Roosevelt returned a hero and was soon elected governor of New York. It was in New York, Teddy made a huge effort to root out corruption and "</a:t>
            </a:r>
            <a:r>
              <a:rPr dirty="0">
                <a:hlinkClick r:id="rId3"/>
              </a:rPr>
              <a:t>machine politics</a:t>
            </a:r>
            <a:r>
              <a:rPr dirty="0"/>
              <a:t>."  Roosevelt was doing all that he could to clean up politics in New York, so much so, that Republican boss </a:t>
            </a:r>
            <a:r>
              <a:rPr u="sng" dirty="0"/>
              <a:t>Thomas Collier Platt</a:t>
            </a:r>
            <a:r>
              <a:rPr dirty="0"/>
              <a:t> forced Roosevelt to be then President William McKinley’s running mate for vice president in </a:t>
            </a:r>
            <a:r>
              <a:rPr dirty="0">
                <a:hlinkClick r:id="rId4"/>
              </a:rPr>
              <a:t>the 1900 election</a:t>
            </a:r>
            <a:r>
              <a:rPr dirty="0"/>
              <a:t>.  Platt thought Roosevelt was </a:t>
            </a:r>
            <a:r>
              <a:rPr u="sng" dirty="0"/>
              <a:t>out of control</a:t>
            </a:r>
            <a:r>
              <a:rPr dirty="0"/>
              <a:t> so he asked McKinley to take him. Remember being a vice-president is basically a useless job.  Especially back then - you wait for the president to die.</a:t>
            </a:r>
          </a:p>
          <a:p>
            <a:pPr marL="342900" indent="-342900">
              <a:defRPr sz="1900">
                <a:latin typeface="Helvetica"/>
                <a:ea typeface="Helvetica"/>
                <a:cs typeface="Helvetica"/>
                <a:sym typeface="Helvetica"/>
              </a:defRPr>
            </a:pPr>
            <a:endParaRPr dirty="0"/>
          </a:p>
          <a:p>
            <a:pPr marL="342900" indent="-342900">
              <a:defRPr sz="1900">
                <a:latin typeface="Helvetica"/>
                <a:ea typeface="Helvetica"/>
                <a:cs typeface="Helvetica"/>
                <a:sym typeface="Helvetica"/>
              </a:defRPr>
            </a:pPr>
            <a:r>
              <a:rPr b="1" u="sng" dirty="0"/>
              <a:t>Assassination</a:t>
            </a:r>
            <a:r>
              <a:rPr dirty="0"/>
              <a:t>: And that’s what happens.  McKinley was shot at the World’s Fair by an anarchist, and Roosevelt became president of the United States. He became the </a:t>
            </a:r>
            <a:r>
              <a:rPr b="1" dirty="0"/>
              <a:t>country’s youngest president. He was 42 years old.  President Kennedy is the nation’s youngest </a:t>
            </a:r>
            <a:r>
              <a:rPr b="1" u="sng" dirty="0"/>
              <a:t>elected</a:t>
            </a:r>
            <a:r>
              <a:rPr b="1" dirty="0"/>
              <a:t> president at 43 years old. </a:t>
            </a:r>
            <a:r>
              <a:rPr dirty="0"/>
              <a:t>Republicans were in shock that Roosevelt had become president. American business moguls were too. The stock market took a huge a dive, Roosevelt reassured congress that he will continue with McKinley’s policies</a:t>
            </a:r>
          </a:p>
          <a:p>
            <a:pPr marL="342900" indent="-342900">
              <a:defRPr sz="1900">
                <a:latin typeface="Helvetica"/>
                <a:ea typeface="Helvetica"/>
                <a:cs typeface="Helvetica"/>
                <a:sym typeface="Helvetica"/>
              </a:defRPr>
            </a:pPr>
            <a:endParaRPr dirty="0"/>
          </a:p>
          <a:p>
            <a:pPr marL="342900" indent="-342900">
              <a:defRPr sz="1900">
                <a:latin typeface="Helvetica"/>
                <a:ea typeface="Helvetica"/>
                <a:cs typeface="Helvetica"/>
                <a:sym typeface="Helvetica"/>
              </a:defRPr>
            </a:pPr>
            <a:r>
              <a:rPr b="1" u="sng" dirty="0"/>
              <a:t>Strike</a:t>
            </a:r>
            <a:r>
              <a:rPr b="1" dirty="0"/>
              <a:t>: </a:t>
            </a:r>
            <a:r>
              <a:rPr dirty="0"/>
              <a:t> One of the first tests for Roosevelt came with the Pennsylvania Coal Strike in 1902.  Workers wanted 20% pay raise and a 9 hour work-day, instead of 10 hour work day.  The owners wouldn’t even arbitrate(or talk) to the union representatives. It was beginning to become a national emergency because winter was coming and the nation was running out of coal. Schools and factories were going to have to shut down if they couldn’t be powered or heated. Roosevelt brought both sides to the White House hoping to bring a solution to this situation. But the mine owners wouldn’t budge - they wanted Roosevelt to send in troops as others had done in the past.  Roosevelt was furious and threatened to have the government take over the mines from the owners.  Under the threat, the mine owners gave in. </a:t>
            </a:r>
          </a:p>
          <a:p>
            <a:pPr marL="342900" indent="-342900">
              <a:defRPr sz="1900">
                <a:latin typeface="Helvetica"/>
                <a:ea typeface="Helvetica"/>
                <a:cs typeface="Helvetica"/>
                <a:sym typeface="Helvetica"/>
              </a:defRPr>
            </a:pPr>
            <a:r>
              <a:rPr b="1" u="sng" dirty="0"/>
              <a:t> Significance</a:t>
            </a:r>
            <a:r>
              <a:rPr dirty="0"/>
              <a:t>: This marked the first time government had sided with labor. Labor received a 10% pay raise and a 9 hour work week.  Roosevelt didn't believe he sided with one side or the other.  He believed he intervened on the side of fairness.  If big business victimized workers, then Roosevelt would see to it that the common people received what he called, “</a:t>
            </a:r>
            <a:r>
              <a:rPr u="sng" dirty="0"/>
              <a:t>a Square Deal</a:t>
            </a:r>
            <a:r>
              <a:rPr dirty="0"/>
              <a:t>.” </a:t>
            </a:r>
          </a:p>
          <a:p>
            <a:pPr marL="342900" indent="-342900">
              <a:defRPr sz="1900">
                <a:latin typeface="Helvetica"/>
                <a:ea typeface="Helvetica"/>
                <a:cs typeface="Helvetica"/>
                <a:sym typeface="Helvetica"/>
              </a:defRPr>
            </a:pPr>
            <a:endParaRPr dirty="0"/>
          </a:p>
          <a:p>
            <a:pPr marL="342900" indent="-342900">
              <a:defRPr sz="1900">
                <a:latin typeface="Helvetica"/>
                <a:ea typeface="Helvetica"/>
                <a:cs typeface="Helvetica"/>
                <a:sym typeface="Helvetica"/>
              </a:defRPr>
            </a:pPr>
            <a:r>
              <a:rPr b="1" u="sng" dirty="0"/>
              <a:t>Trust Buster</a:t>
            </a:r>
            <a:r>
              <a:rPr dirty="0"/>
              <a:t>: By 1900, trusts—legal bodies created to hold stock in many companies—controlled about four-fifths of the industries in the United States. Some trusts used shady and illegal business practices. Many trusts lowered their prices to drive competitors out of the market and then took advantage of the lack of competition to jack prices up even higher. Although Congress had passed the </a:t>
            </a:r>
            <a:r>
              <a:rPr u="sng" dirty="0"/>
              <a:t>Sherman Antitrust Act in 1890</a:t>
            </a:r>
            <a:r>
              <a:rPr dirty="0"/>
              <a:t>, the act’s vague language made enforcement difficult and were ineffective. </a:t>
            </a:r>
          </a:p>
          <a:p>
            <a:pPr marL="342900" indent="-342900">
              <a:defRPr sz="1900">
                <a:latin typeface="Helvetica"/>
                <a:ea typeface="Helvetica"/>
                <a:cs typeface="Helvetica"/>
                <a:sym typeface="Helvetica"/>
              </a:defRPr>
            </a:pPr>
            <a:endParaRPr dirty="0"/>
          </a:p>
          <a:p>
            <a:pPr marL="342900" indent="-342900">
              <a:defRPr sz="1900">
                <a:latin typeface="Helvetica"/>
                <a:ea typeface="Helvetica"/>
                <a:cs typeface="Helvetica"/>
                <a:sym typeface="Helvetica"/>
              </a:defRPr>
            </a:pPr>
            <a:r>
              <a:rPr dirty="0"/>
              <a:t>In 1902, Roosevelt made newspaper headlines as a trustbuster when he ordered the Justice Department to sue the Northern Securities Company, which had established a monopoly over northwestern railroads. In 1904, the Supreme Court dissolved the company. Although the Roosevelt administration filed 44 antitrust suits, winning a number of them and breaking up some of the trusts, it was unable to slow the merger movement in business.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defRPr>
                <a:latin typeface="Arial"/>
                <a:ea typeface="Arial"/>
                <a:cs typeface="Arial"/>
                <a:sym typeface="Arial"/>
              </a:defRPr>
            </a:pPr>
            <a:r>
              <a:rPr sz="2000"/>
              <a:t>In his 1902 state of the Union,</a:t>
            </a:r>
            <a:r>
              <a:t> </a:t>
            </a:r>
            <a:r>
              <a:rPr sz="2000"/>
              <a:t>Roosevelt gave high priority to breaking up monopolies or what he called, ‘</a:t>
            </a:r>
            <a:r>
              <a:rPr sz="2000" u="sng"/>
              <a:t>trustbusting</a:t>
            </a:r>
            <a:r>
              <a:rPr sz="2000"/>
              <a:t>’.  Later that summer, he called for a ‘</a:t>
            </a:r>
            <a:r>
              <a:rPr sz="2000" u="sng"/>
              <a:t>square deal</a:t>
            </a:r>
            <a:r>
              <a:rPr sz="2000"/>
              <a:t>’ for all Americans and denounced special treatment for corporate leaders. He said, “</a:t>
            </a:r>
            <a:r>
              <a:rPr sz="2000" b="1"/>
              <a:t>We don’t wish to destroy corporations, but we </a:t>
            </a:r>
            <a:r>
              <a:rPr sz="2000" b="1" u="sng"/>
              <a:t>do</a:t>
            </a:r>
            <a:r>
              <a:rPr sz="2000" b="1"/>
              <a:t> wish to make them... serve the public good.”</a:t>
            </a:r>
          </a:p>
          <a:p>
            <a:pPr marL="342900" indent="-342900">
              <a:defRPr>
                <a:latin typeface="Helvetica"/>
                <a:ea typeface="Helvetica"/>
                <a:cs typeface="Helvetica"/>
                <a:sym typeface="Helvetica"/>
              </a:defRPr>
            </a:pPr>
            <a:endParaRPr sz="2000"/>
          </a:p>
          <a:p>
            <a:pPr>
              <a:defRPr>
                <a:latin typeface="Arial"/>
                <a:ea typeface="Arial"/>
                <a:cs typeface="Arial"/>
                <a:sym typeface="Arial"/>
              </a:defRPr>
            </a:pPr>
            <a:r>
              <a:rPr sz="2000" b="1" u="sng"/>
              <a:t>Railroad Regulation</a:t>
            </a:r>
            <a:r>
              <a:rPr sz="2000"/>
              <a:t>: Soon Roosevelt went after the big railroad trusts. </a:t>
            </a:r>
            <a:r>
              <a:rPr sz="1900"/>
              <a:t>Although the </a:t>
            </a:r>
            <a:r>
              <a:rPr sz="1900" u="sng"/>
              <a:t>Interstate Commerce Commission</a:t>
            </a:r>
            <a:r>
              <a:rPr sz="1900"/>
              <a:t> was already set up to regulate the railroad trusts, it had no real power. </a:t>
            </a:r>
            <a:r>
              <a:rPr sz="2000"/>
              <a:t>Railroads granted rebates to their most valued customers. The great oil and livestock companies paid the rates stated by the railroads, but demanded rebates on those payments. The giants paid less for rail service than farmers and other small operators.</a:t>
            </a:r>
            <a:endParaRPr sz="1100"/>
          </a:p>
          <a:p>
            <a:pPr>
              <a:defRPr>
                <a:latin typeface="Arial"/>
                <a:ea typeface="Arial"/>
                <a:cs typeface="Arial"/>
                <a:sym typeface="Arial"/>
              </a:defRPr>
            </a:pPr>
            <a:endParaRPr sz="2200"/>
          </a:p>
          <a:p>
            <a:pPr>
              <a:defRPr>
                <a:latin typeface="Arial"/>
                <a:ea typeface="Arial"/>
                <a:cs typeface="Arial"/>
                <a:sym typeface="Arial"/>
              </a:defRPr>
            </a:pPr>
            <a:r>
              <a:rPr sz="2200"/>
              <a:t>Congress passed the </a:t>
            </a:r>
            <a:r>
              <a:rPr sz="2200" b="1" u="sng"/>
              <a:t>Elkins Act</a:t>
            </a:r>
            <a:r>
              <a:rPr sz="2200"/>
              <a:t> in 1903, which made it illegal for railroad officials to give, and shippers to receive, rebates for using particular railroads. The act also specified that railroads could not change set rates without notifying the public. </a:t>
            </a:r>
          </a:p>
          <a:p>
            <a:pPr>
              <a:defRPr>
                <a:latin typeface="Arial"/>
                <a:ea typeface="Arial"/>
                <a:cs typeface="Arial"/>
                <a:sym typeface="Arial"/>
              </a:defRPr>
            </a:pPr>
            <a:endParaRPr sz="2200"/>
          </a:p>
          <a:p>
            <a:pPr>
              <a:defRPr>
                <a:latin typeface="Arial"/>
                <a:ea typeface="Arial"/>
                <a:cs typeface="Arial"/>
                <a:sym typeface="Arial"/>
              </a:defRPr>
            </a:pPr>
            <a:r>
              <a:rPr sz="2200"/>
              <a:t>The </a:t>
            </a:r>
            <a:r>
              <a:rPr sz="2200" b="1" u="sng"/>
              <a:t>Hepburn Act </a:t>
            </a:r>
            <a:r>
              <a:rPr sz="2200"/>
              <a:t>of 1906 strictly limited the distribution of free railroad passes, a common form of bribery. They were used to bribe congressmen into passing or blocking bills that benefited or hurt railroad trusts’ profits.  It also gave the ICC power to set maximum railroad rates. Although Roosevelt had to compromise with conservative senators who opposed the act, its passage boosted the government’s power to regulate the railroads </a:t>
            </a:r>
          </a:p>
          <a:p>
            <a:pPr marL="342900" indent="-342900">
              <a:defRPr>
                <a:latin typeface="Helvetica"/>
                <a:ea typeface="Helvetica"/>
                <a:cs typeface="Helvetica"/>
                <a:sym typeface="Helvetica"/>
              </a:defRPr>
            </a:pPr>
            <a:endParaRPr sz="2200"/>
          </a:p>
          <a:p>
            <a:pPr>
              <a:defRPr>
                <a:latin typeface="Arial"/>
                <a:ea typeface="Arial"/>
                <a:cs typeface="Arial"/>
                <a:sym typeface="Arial"/>
              </a:defRPr>
            </a:pPr>
            <a:r>
              <a:rPr sz="2200" b="1" u="sng"/>
              <a:t>Bad Trusts</a:t>
            </a:r>
            <a:r>
              <a:rPr sz="2200"/>
              <a:t>: According to Roosevelt, “Bad” trust was a monopoly that charged high prices and produced low quality goods.  “Good trusts” were trusts that consolidated industries in order to give the consumer better prices.  Roosevelt believed the government had to regulate bad trusts.  These companies have to give an explanation with the gov. each time they raise prices.</a:t>
            </a:r>
          </a:p>
          <a:p>
            <a:pPr>
              <a:defRPr>
                <a:latin typeface="Arial"/>
                <a:ea typeface="Arial"/>
                <a:cs typeface="Arial"/>
                <a:sym typeface="Arial"/>
              </a:defRPr>
            </a:pPr>
            <a:endParaRPr sz="2200"/>
          </a:p>
          <a:p>
            <a:pPr marL="342900" indent="-342900">
              <a:defRPr>
                <a:latin typeface="Helvetica"/>
                <a:ea typeface="Helvetica"/>
                <a:cs typeface="Helvetica"/>
                <a:sym typeface="Helvetica"/>
              </a:defRPr>
            </a:pP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pPr>
              <a:defRPr>
                <a:latin typeface="Arial"/>
                <a:ea typeface="Arial"/>
                <a:cs typeface="Arial"/>
                <a:sym typeface="Arial"/>
              </a:defRPr>
            </a:pPr>
            <a:r>
              <a:rPr sz="2300"/>
              <a:t>When muckraking journalist </a:t>
            </a:r>
            <a:r>
              <a:rPr sz="2300" u="sng"/>
              <a:t>Upton Sinclair</a:t>
            </a:r>
            <a:r>
              <a:rPr sz="2300"/>
              <a:t> began research for a novel in 1904, his focus was the human condition in the stock- yards of Chicago. Sinclair’s book shocked readers in about the sickening conditions of the meatpacking industry. Here’s an excerpt: “A man could run his hand over these piles of meat and sweep off handfuls of dried dung of rats.  These rats were nuisances, and the packers would put poisoned bread out for them, they would die, and then rats, bread, and meat would go into the hoppers together.”                 - The Jungle</a:t>
            </a:r>
          </a:p>
          <a:p>
            <a:pPr>
              <a:defRPr>
                <a:latin typeface="Arial"/>
                <a:ea typeface="Arial"/>
                <a:cs typeface="Arial"/>
                <a:sym typeface="Arial"/>
              </a:defRPr>
            </a:pPr>
            <a:endParaRPr sz="2300"/>
          </a:p>
          <a:p>
            <a:pPr>
              <a:defRPr>
                <a:latin typeface="Arial"/>
                <a:ea typeface="Arial"/>
                <a:cs typeface="Arial"/>
                <a:sym typeface="Arial"/>
              </a:defRPr>
            </a:pPr>
            <a:r>
              <a:rPr sz="2300"/>
              <a:t>President Theodore Roosevelt, like many other readers, was nauseated by Sinclair’s account. The president invited the author to visit him at the White House, where Roosevelt promised that “the specific evils you point out shall, if their existence be proved, and if I have the power, be eradicated.” </a:t>
            </a:r>
          </a:p>
          <a:p>
            <a:pPr>
              <a:defRPr>
                <a:latin typeface="Arial"/>
                <a:ea typeface="Arial"/>
                <a:cs typeface="Arial"/>
                <a:sym typeface="Arial"/>
              </a:defRPr>
            </a:pPr>
            <a:endParaRPr sz="2300"/>
          </a:p>
          <a:p>
            <a:pPr>
              <a:defRPr>
                <a:latin typeface="Arial"/>
                <a:ea typeface="Arial"/>
                <a:cs typeface="Arial"/>
                <a:sym typeface="Arial"/>
              </a:defRPr>
            </a:pPr>
            <a:r>
              <a:rPr sz="2300"/>
              <a:t>Sinclair’s book pushed others to write about dangerous patent medicines, many laced with cocaine, opium or alcohol. They said they were good for the entire family.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pPr>
              <a:defRPr>
                <a:latin typeface="Arial"/>
                <a:ea typeface="Arial"/>
                <a:cs typeface="Arial"/>
                <a:sym typeface="Arial"/>
              </a:defRPr>
            </a:pPr>
            <a:r>
              <a:rPr lang="en-US" sz="2300" b="1" u="sng" dirty="0" smtClean="0"/>
              <a:t>Original Video Link:</a:t>
            </a:r>
            <a:r>
              <a:rPr lang="en-US" sz="2300" b="1" u="none" dirty="0" smtClean="0"/>
              <a:t> https://</a:t>
            </a:r>
            <a:r>
              <a:rPr lang="en-US" sz="2300" b="1" u="none" dirty="0" err="1" smtClean="0"/>
              <a:t>youtu.be</a:t>
            </a:r>
            <a:r>
              <a:rPr lang="en-US" sz="2300" b="1" u="none" dirty="0" smtClean="0"/>
              <a:t>/</a:t>
            </a:r>
            <a:r>
              <a:rPr lang="en-US" sz="2300" b="1" u="none" dirty="0" err="1" smtClean="0"/>
              <a:t>PmKqQmAilEk</a:t>
            </a:r>
            <a:endParaRPr lang="en-US" sz="2300" b="1" u="none" dirty="0" smtClean="0"/>
          </a:p>
          <a:p>
            <a:pPr>
              <a:defRPr>
                <a:latin typeface="Arial"/>
                <a:ea typeface="Arial"/>
                <a:cs typeface="Arial"/>
                <a:sym typeface="Arial"/>
              </a:defRPr>
            </a:pPr>
            <a:endParaRPr lang="en-US" sz="2300" b="1" u="sng" dirty="0" smtClean="0"/>
          </a:p>
          <a:p>
            <a:pPr>
              <a:defRPr>
                <a:latin typeface="Arial"/>
                <a:ea typeface="Arial"/>
                <a:cs typeface="Arial"/>
                <a:sym typeface="Arial"/>
              </a:defRPr>
            </a:pPr>
            <a:r>
              <a:rPr sz="2300" b="1" u="sng" dirty="0" smtClean="0"/>
              <a:t>FDA</a:t>
            </a:r>
            <a:r>
              <a:rPr sz="2300" dirty="0"/>
              <a:t>: Before any federal regulations were established for advertising food and drugs, manufacturers had claimed that their products accomplished everything from curing cancer to growing hair. In addition, popular children’s medicines often contained opium, cocaine, or alcohol. In a series of lectures across the country, Dr. Harvey Washington Wiley, chief chemist at the Department of Agriculture, criticized manufacturers for adding harmful preservatives to food and brought needed attention to this issue. </a:t>
            </a:r>
          </a:p>
          <a:p>
            <a:pPr>
              <a:defRPr>
                <a:latin typeface="Arial"/>
                <a:ea typeface="Arial"/>
                <a:cs typeface="Arial"/>
                <a:sym typeface="Arial"/>
              </a:defRPr>
            </a:pPr>
            <a:endParaRPr sz="2300" dirty="0"/>
          </a:p>
          <a:p>
            <a:pPr>
              <a:defRPr>
                <a:latin typeface="Arial"/>
                <a:ea typeface="Arial"/>
                <a:cs typeface="Arial"/>
                <a:sym typeface="Arial"/>
              </a:defRPr>
            </a:pPr>
            <a:r>
              <a:rPr sz="2300" dirty="0"/>
              <a:t>In 1906, Congress passed the Pure Food and Drug Act, which halted the sale of contaminated foods and medicines and called for truth in labeling. Although this act did not ban harmful products outright, its requirement of truthful labels reflected the progressive belief that given accurate information, peo- ple would act wisely. C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a:latin typeface="Arial"/>
                <a:ea typeface="Arial"/>
                <a:cs typeface="Arial"/>
                <a:sym typeface="Arial"/>
              </a:defRPr>
            </a:pPr>
            <a:r>
              <a:rPr sz="2600" b="1" u="sng"/>
              <a:t>Conservation</a:t>
            </a:r>
            <a:r>
              <a:t>: </a:t>
            </a:r>
            <a:r>
              <a:rPr sz="2200"/>
              <a:t>Roosevelt was a conservationist - a modern day environmentalist - He graduated from Harvard in Biology with plans to become a Naturalist - a modern day environmentalist, but he got married and realized he needed to make money.</a:t>
            </a:r>
          </a:p>
          <a:p>
            <a:pPr>
              <a:defRPr>
                <a:latin typeface="Arial"/>
                <a:ea typeface="Arial"/>
                <a:cs typeface="Arial"/>
                <a:sym typeface="Arial"/>
              </a:defRPr>
            </a:pPr>
            <a:endParaRPr sz="2200"/>
          </a:p>
          <a:p>
            <a:pPr>
              <a:defRPr>
                <a:latin typeface="Arial"/>
                <a:ea typeface="Arial"/>
                <a:cs typeface="Arial"/>
                <a:sym typeface="Arial"/>
              </a:defRPr>
            </a:pPr>
            <a:r>
              <a:rPr sz="2200"/>
              <a:t>Before Roosevelt’s presidency, the federal government had paid very little attention to the nation’s natural resources. The government stood by while private interests gobbled up the shrinking wilderness. Pioneer farmers leveled the forests and plowed up the prairies. Ranchers allowed their cattle to overgraze the Great Plains. Coal companies cluttered the land with trash and waste from mines. Lumber companies ignored the effect of their logging operations on flood control and neglected to plant trees to replace those they had cut down. Cities dumped untreated sewage and industrial wastes into rivers, poisoning the streams and creating health hazards </a:t>
            </a:r>
          </a:p>
          <a:p>
            <a:pPr>
              <a:defRPr>
                <a:latin typeface="Arial"/>
                <a:ea typeface="Arial"/>
                <a:cs typeface="Arial"/>
                <a:sym typeface="Arial"/>
              </a:defRPr>
            </a:pPr>
            <a:endParaRPr sz="2200"/>
          </a:p>
          <a:p>
            <a:pPr marL="342900" indent="-342900">
              <a:defRPr sz="2200">
                <a:latin typeface="Helvetica"/>
                <a:ea typeface="Helvetica"/>
                <a:cs typeface="Helvetica"/>
                <a:sym typeface="Helvetica"/>
              </a:defRPr>
            </a:pPr>
            <a:endParaRPr sz="2200"/>
          </a:p>
          <a:p>
            <a:pPr marL="342900" indent="-342900">
              <a:defRPr sz="2200">
                <a:latin typeface="Helvetica"/>
                <a:ea typeface="Helvetica"/>
                <a:cs typeface="Helvetica"/>
                <a:sym typeface="Helvetica"/>
              </a:defRPr>
            </a:pPr>
            <a:r>
              <a:rPr b="1" u="sng"/>
              <a:t>Newlands act</a:t>
            </a:r>
            <a:r>
              <a:rPr b="1"/>
              <a:t> -</a:t>
            </a:r>
            <a:r>
              <a:t> Under the National Reclamation Act of 1902, known as the Newlands Act, money from the sale of public lands in the West funded large-scale irrigation projects, such as the Shoshone Dam in Wyoming and Roosevelt Dam in Arizona, Phoenix wouldn’t exist without it. It also allowed for farming in the dry west - without it, there wouldn’t be any agriculture in the west outside of the costal states.  </a:t>
            </a:r>
          </a:p>
          <a:p>
            <a:pPr marL="342900" indent="-342900">
              <a:defRPr sz="2200">
                <a:latin typeface="Helvetica"/>
                <a:ea typeface="Helvetica"/>
                <a:cs typeface="Helvetica"/>
                <a:sym typeface="Helvetica"/>
              </a:defRPr>
            </a:pPr>
            <a:endParaRPr/>
          </a:p>
          <a:p>
            <a:pPr marL="342900" indent="-342900">
              <a:defRPr sz="2200">
                <a:latin typeface="Helvetica"/>
                <a:ea typeface="Helvetica"/>
                <a:cs typeface="Helvetica"/>
                <a:sym typeface="Helvetica"/>
              </a:defRPr>
            </a:pPr>
            <a:r>
              <a:t>Despite opposition, Roosevelt set aside 200 million acres as national forests and mineral reserves. He created 54 wildlife reserves, 16 national monuments and five new national parks. Some historians have said, if it wasn’t for Roosevelt, the Grand Canyon would be lined with Condos. The Newlands Act established the precedent that the federal government would manage the precious water resources of the West.</a:t>
            </a:r>
          </a:p>
          <a:p>
            <a:pPr marL="342900" indent="-342900">
              <a:defRPr sz="2200">
                <a:latin typeface="Helvetica"/>
                <a:ea typeface="Helvetica"/>
                <a:cs typeface="Helvetica"/>
                <a:sym typeface="Helvetica"/>
              </a:defRPr>
            </a:pPr>
            <a:endParaRPr/>
          </a:p>
          <a:p>
            <a:pPr marL="139699" marR="40639" indent="-57150" defTabSz="914400">
              <a:defRPr sz="2200">
                <a:uFill>
                  <a:solidFill>
                    <a:srgbClr val="000000"/>
                  </a:solidFill>
                </a:uFill>
                <a:latin typeface="Arial"/>
                <a:ea typeface="Arial"/>
                <a:cs typeface="Arial"/>
                <a:sym typeface="Arial"/>
              </a:defRPr>
            </a:pPr>
            <a:r>
              <a:t>His problem was that he pledged in the election of 1904 that he wouldn’t run again.  He had served out most of McKinley’s term and a term of his own.  If he ran again &amp; succeeded, he would have been president for 11 years, the longest in history.  So at height of his popularity - he sticks with his pledge, but chooses a successor.  That successor is William Howard Taft.  - Democrats run William Jennings Bryan - I think this is the 3rd time they’ve run this guy.  Taft wins - and thats who we will talk about next.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endParaRPr/>
          </a:p>
        </p:txBody>
      </p:sp>
      <p:sp>
        <p:nvSpPr>
          <p:cNvPr id="52" name="Shape 52"/>
          <p:cNvSpPr>
            <a:spLocks noGrp="1"/>
          </p:cNvSpPr>
          <p:nvPr>
            <p:ph type="body" sz="quarter" idx="1"/>
          </p:nvPr>
        </p:nvSpPr>
        <p:spPr>
          <a:prstGeom prst="rect">
            <a:avLst/>
          </a:prstGeom>
        </p:spPr>
        <p:txBody>
          <a:bodyPr/>
          <a:lstStyle/>
          <a:p>
            <a:pPr>
              <a:defRPr sz="2000">
                <a:latin typeface="Arial"/>
                <a:ea typeface="Arial"/>
                <a:cs typeface="Arial"/>
                <a:sym typeface="Arial"/>
              </a:defRPr>
            </a:pPr>
            <a:r>
              <a:t>At first Taft stumbled. Taft campaigned on lowering tariffs which progressives loved because it lowered prices on imported goods. He signed the </a:t>
            </a:r>
            <a:r>
              <a:rPr u="sng"/>
              <a:t>Payne-Aldrich Tariff</a:t>
            </a:r>
            <a:r>
              <a:t>, which was a compromise, and people felt like Taft had gone back on his word. On the issue of conservation, Progressives felt betrayed by Taft on the issue conservation/management of public lands.  Taft’s choice for Secretary of the Interior, Richard A Ballinger, angered conservationists.  Ballinger opposed conservation policies on federal lands West, siding with business interest that sought UNRESTRICTED development. In 1909, Ballinger had sold several million acres of public land in Alaska to business men and eventually into the hands of J.P. Morgan.  When a left over Roosevelt aid publicly protested, Taft fired him. Taft’s critics said the he was letting commercial interests exploit the natural resources that rightfully belonged to the public. </a:t>
            </a:r>
          </a:p>
          <a:p>
            <a:pPr>
              <a:defRPr sz="2000">
                <a:latin typeface="Arial"/>
                <a:ea typeface="Arial"/>
                <a:cs typeface="Arial"/>
                <a:sym typeface="Arial"/>
              </a:defRPr>
            </a:pPr>
            <a:endParaRPr/>
          </a:p>
          <a:p>
            <a:pPr>
              <a:defRPr sz="2000">
                <a:latin typeface="Arial"/>
                <a:ea typeface="Arial"/>
                <a:cs typeface="Arial"/>
                <a:sym typeface="Arial"/>
              </a:defRPr>
            </a:pPr>
            <a:r>
              <a:t>Despite the controversies that hurt Taft’s presidency, Taft did accomplish many items on the progressive agenda. Taft eventually sets aside millions acres of land. </a:t>
            </a:r>
          </a:p>
          <a:p>
            <a:pPr>
              <a:defRPr sz="2000">
                <a:latin typeface="Arial"/>
                <a:ea typeface="Arial"/>
                <a:cs typeface="Arial"/>
                <a:sym typeface="Arial"/>
              </a:defRPr>
            </a:pPr>
            <a:r>
              <a:t>- Set up safety standards for mines and railroads</a:t>
            </a:r>
          </a:p>
          <a:p>
            <a:pPr>
              <a:defRPr sz="2000">
                <a:latin typeface="Arial"/>
                <a:ea typeface="Arial"/>
                <a:cs typeface="Arial"/>
                <a:sym typeface="Arial"/>
              </a:defRPr>
            </a:pPr>
            <a:r>
              <a:t>- set up 8 hr work-day for Fed. employees</a:t>
            </a:r>
          </a:p>
          <a:p>
            <a:pPr>
              <a:defRPr sz="2000">
                <a:latin typeface="Arial"/>
                <a:ea typeface="Arial"/>
                <a:cs typeface="Arial"/>
                <a:sym typeface="Arial"/>
              </a:defRPr>
            </a:pPr>
            <a:r>
              <a:t>- pushed for 16th &amp; 17th Amdts</a:t>
            </a:r>
          </a:p>
          <a:p>
            <a:pPr>
              <a:defRPr sz="2000">
                <a:latin typeface="Arial"/>
                <a:ea typeface="Arial"/>
                <a:cs typeface="Arial"/>
                <a:sym typeface="Arial"/>
              </a:defRPr>
            </a:pPr>
            <a:r>
              <a:t>- Brought 90 anti-trusts suits  vs. Roosevelt’s 45. Taft had brought 90 anti-trust cases in 4 years vs Roosevelt’s 47 in 7 years.  Taft didn’t differentiate between good trusts and bad trusts - Taft went after all trusts, including one that Roosevelts’ administration approved of.</a:t>
            </a:r>
          </a:p>
          <a:p>
            <a:pPr>
              <a:defRPr sz="2000">
                <a:latin typeface="Arial"/>
                <a:ea typeface="Arial"/>
                <a:cs typeface="Arial"/>
                <a:sym typeface="Arial"/>
              </a:defRPr>
            </a:pPr>
            <a:endParaRPr/>
          </a:p>
          <a:p>
            <a:pPr marL="482600" indent="-482600">
              <a:defRPr sz="2200">
                <a:latin typeface="Helvetica"/>
                <a:ea typeface="Helvetica"/>
                <a:cs typeface="Helvetica"/>
                <a:sym typeface="Helvetica"/>
              </a:defRPr>
            </a:pPr>
            <a:endParaRPr sz="2400">
              <a:latin typeface="Arial"/>
              <a:ea typeface="Arial"/>
              <a:cs typeface="Arial"/>
              <a:sym typeface="Arial"/>
            </a:endParaRPr>
          </a:p>
          <a:p>
            <a:pPr marL="482600" indent="-482600">
              <a:defRPr sz="2200" u="sng">
                <a:latin typeface="Helvetica"/>
                <a:ea typeface="Helvetica"/>
                <a:cs typeface="Helvetica"/>
                <a:sym typeface="Helvetica"/>
              </a:defRPr>
            </a:pPr>
            <a:r>
              <a:rPr sz="2400">
                <a:latin typeface="Arial"/>
                <a:ea typeface="Arial"/>
                <a:cs typeface="Arial"/>
                <a:sym typeface="Arial"/>
              </a:rPr>
              <a:t>Let’s try a little review</a:t>
            </a:r>
          </a:p>
          <a:p>
            <a:pPr marL="482600" indent="-482600">
              <a:defRPr sz="2200">
                <a:latin typeface="Helvetica"/>
                <a:ea typeface="Helvetica"/>
                <a:cs typeface="Helvetica"/>
                <a:sym typeface="Helvetica"/>
              </a:defRPr>
            </a:pPr>
            <a:r>
              <a:rPr sz="2400">
                <a:latin typeface="Arial"/>
                <a:ea typeface="Arial"/>
                <a:cs typeface="Arial"/>
                <a:sym typeface="Arial"/>
              </a:rPr>
              <a:t>What was the 16th Amendment? - National Income Tax</a:t>
            </a:r>
          </a:p>
          <a:p>
            <a:pPr marL="482600" indent="-482600">
              <a:defRPr sz="2200">
                <a:latin typeface="Helvetica"/>
                <a:ea typeface="Helvetica"/>
                <a:cs typeface="Helvetica"/>
                <a:sym typeface="Helvetica"/>
              </a:defRPr>
            </a:pPr>
            <a:r>
              <a:rPr sz="2400">
                <a:latin typeface="Arial"/>
                <a:ea typeface="Arial"/>
                <a:cs typeface="Arial"/>
                <a:sym typeface="Arial"/>
              </a:rPr>
              <a:t>What was the 17th Amendment? - Direct election of senators</a:t>
            </a:r>
          </a:p>
          <a:p>
            <a:pPr marL="482600" indent="-482600">
              <a:defRPr sz="2200">
                <a:latin typeface="Helvetica"/>
                <a:ea typeface="Helvetica"/>
                <a:cs typeface="Helvetica"/>
                <a:sym typeface="Helvetica"/>
              </a:defRPr>
            </a:pPr>
            <a:r>
              <a:rPr sz="2400">
                <a:latin typeface="Arial"/>
                <a:ea typeface="Arial"/>
                <a:cs typeface="Arial"/>
                <a:sym typeface="Arial"/>
              </a:rPr>
              <a:t>What was the 18th Amendment? - Prohibition of alcohol</a:t>
            </a:r>
          </a:p>
          <a:p>
            <a:pPr marL="482600" indent="-482600">
              <a:defRPr sz="2200">
                <a:latin typeface="Helvetica"/>
                <a:ea typeface="Helvetica"/>
                <a:cs typeface="Helvetica"/>
                <a:sym typeface="Helvetica"/>
              </a:defRPr>
            </a:pPr>
            <a:r>
              <a:rPr sz="2400">
                <a:latin typeface="Arial"/>
                <a:ea typeface="Arial"/>
                <a:cs typeface="Arial"/>
                <a:sym typeface="Arial"/>
              </a:rPr>
              <a:t>What was the 19th Amendment? - women’s suffrage.</a:t>
            </a:r>
          </a:p>
          <a:p>
            <a:pPr marL="482600" indent="-482600">
              <a:defRPr sz="2200">
                <a:latin typeface="Helvetica"/>
                <a:ea typeface="Helvetica"/>
                <a:cs typeface="Helvetica"/>
                <a:sym typeface="Helvetica"/>
              </a:defRPr>
            </a:pPr>
            <a:endParaRPr sz="2400">
              <a:latin typeface="Arial"/>
              <a:ea typeface="Arial"/>
              <a:cs typeface="Arial"/>
              <a:sym typeface="Arial"/>
            </a:endParaRPr>
          </a:p>
          <a:p>
            <a:pPr marL="482600" indent="-482600">
              <a:defRPr sz="2200">
                <a:latin typeface="Helvetica"/>
                <a:ea typeface="Helvetica"/>
                <a:cs typeface="Helvetica"/>
                <a:sym typeface="Helvetica"/>
              </a:defRPr>
            </a:pPr>
            <a:r>
              <a:rPr sz="2400">
                <a:latin typeface="Arial"/>
                <a:ea typeface="Arial"/>
                <a:cs typeface="Arial"/>
                <a:sym typeface="Arial"/>
              </a:rPr>
              <a:t>How about the 13th Amendment? - freed African Americans from slavery</a:t>
            </a:r>
          </a:p>
          <a:p>
            <a:pPr marL="482600" indent="-482600">
              <a:defRPr sz="2200">
                <a:latin typeface="Helvetica"/>
                <a:ea typeface="Helvetica"/>
                <a:cs typeface="Helvetica"/>
                <a:sym typeface="Helvetica"/>
              </a:defRPr>
            </a:pPr>
            <a:r>
              <a:rPr sz="2400">
                <a:latin typeface="Arial"/>
                <a:ea typeface="Arial"/>
                <a:cs typeface="Arial"/>
                <a:sym typeface="Arial"/>
              </a:rPr>
              <a:t>14th Amendment?  African Americans are citizens - and can’t have civil rights taken away</a:t>
            </a:r>
          </a:p>
          <a:p>
            <a:pPr marL="482600" indent="-482600">
              <a:defRPr sz="2200">
                <a:latin typeface="Helvetica"/>
                <a:ea typeface="Helvetica"/>
                <a:cs typeface="Helvetica"/>
                <a:sym typeface="Helvetica"/>
              </a:defRPr>
            </a:pPr>
            <a:r>
              <a:rPr sz="2400">
                <a:latin typeface="Arial"/>
                <a:ea typeface="Arial"/>
                <a:cs typeface="Arial"/>
                <a:sym typeface="Arial"/>
              </a:rPr>
              <a:t>15th Amendment? African Americans right to vote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endParaRPr/>
          </a:p>
        </p:txBody>
      </p:sp>
      <p:sp>
        <p:nvSpPr>
          <p:cNvPr id="60" name="Shape 60"/>
          <p:cNvSpPr>
            <a:spLocks noGrp="1"/>
          </p:cNvSpPr>
          <p:nvPr>
            <p:ph type="body" sz="quarter" idx="1"/>
          </p:nvPr>
        </p:nvSpPr>
        <p:spPr>
          <a:prstGeom prst="rect">
            <a:avLst/>
          </a:prstGeom>
        </p:spPr>
        <p:txBody>
          <a:bodyPr/>
          <a:lstStyle/>
          <a:p>
            <a:pPr>
              <a:defRPr sz="1900">
                <a:latin typeface="Arial"/>
                <a:ea typeface="Arial"/>
                <a:cs typeface="Arial"/>
                <a:sym typeface="Arial"/>
              </a:defRPr>
            </a:pPr>
            <a:r>
              <a:t>Despite Taft’s progressive accomplishments, his blunders on conservation and tariffs had progressives feeling betrayed by Taft.  Progressive Republicans split the Republican party in half, and began working with the almost 100% progressive democratic party. </a:t>
            </a:r>
          </a:p>
          <a:p>
            <a:pPr>
              <a:defRPr sz="1900">
                <a:latin typeface="Arial"/>
                <a:ea typeface="Arial"/>
                <a:cs typeface="Arial"/>
                <a:sym typeface="Arial"/>
              </a:defRPr>
            </a:pPr>
            <a:endParaRPr/>
          </a:p>
          <a:p>
            <a:pPr>
              <a:defRPr sz="1900">
                <a:latin typeface="Arial"/>
                <a:ea typeface="Arial"/>
                <a:cs typeface="Arial"/>
                <a:sym typeface="Arial"/>
              </a:defRPr>
            </a:pPr>
            <a:r>
              <a:rPr b="1"/>
              <a:t>Roosevelt </a:t>
            </a:r>
            <a:r>
              <a:t>returned from his trip to Africa before the midterm elections in 1910.  At first, he refrained from criticizing his old friend, but it wasn’t long before Roosevelt was defending progressive reforms and backing progressive candidates.  He called for business regulation, welfare laws, workplace protection for women and children, income and inheritance taxes, and voting reform. </a:t>
            </a:r>
            <a:r>
              <a:rPr b="1"/>
              <a:t>His plan was called, “New Nationalism.” </a:t>
            </a:r>
            <a:r>
              <a:t>The congressional midterms brought down the old conservative Republicans who didn’t believe in progressive reforms.  Progressive Democrats gained control of the House of Representatives for the first time in 18 years. They also took the Senate, and now progressive Democrats and Republicans were firmly in place in both houses.</a:t>
            </a:r>
            <a:endParaRPr b="1"/>
          </a:p>
          <a:p>
            <a:pPr>
              <a:defRPr sz="1900">
                <a:latin typeface="Arial"/>
                <a:ea typeface="Arial"/>
                <a:cs typeface="Arial"/>
                <a:sym typeface="Arial"/>
              </a:defRPr>
            </a:pPr>
            <a:endParaRPr b="1"/>
          </a:p>
          <a:p>
            <a:pPr>
              <a:defRPr sz="1900">
                <a:latin typeface="Arial"/>
                <a:ea typeface="Arial"/>
                <a:cs typeface="Arial"/>
                <a:sym typeface="Arial"/>
              </a:defRPr>
            </a:pPr>
            <a:r>
              <a:rPr b="1" u="sng"/>
              <a:t>Bull Moose Party</a:t>
            </a:r>
            <a:r>
              <a:rPr b="1"/>
              <a:t>: </a:t>
            </a:r>
            <a:r>
              <a:t>Roosevelt 2 years later take on Taft as the Republican nominee for president, but the old party bosses were still in control, and despite wide popular support, Taft got the nomination.  Roosevelt supporters cried fraud and started their own party, the </a:t>
            </a:r>
            <a:r>
              <a:rPr u="sng"/>
              <a:t>Progressive Party</a:t>
            </a:r>
            <a:r>
              <a:t>, Roosevelt would be their nominee.  When asked whether he was physically fit to run for president, Roosevelt exclaimed “I feel fit as a bull moose!” The Progressive Party would be called the Bull Moose Party.</a:t>
            </a:r>
            <a:endParaRPr b="1"/>
          </a:p>
          <a:p>
            <a:pPr>
              <a:defRPr sz="1900">
                <a:latin typeface="Arial"/>
                <a:ea typeface="Arial"/>
                <a:cs typeface="Arial"/>
                <a:sym typeface="Arial"/>
              </a:defRPr>
            </a:pPr>
            <a:endParaRPr b="1"/>
          </a:p>
          <a:p>
            <a:pPr>
              <a:defRPr sz="1900">
                <a:latin typeface="Arial"/>
                <a:ea typeface="Arial"/>
                <a:cs typeface="Arial"/>
                <a:sym typeface="Arial"/>
              </a:defRPr>
            </a:pPr>
            <a:r>
              <a:rPr b="1" u="sng"/>
              <a:t>Shot</a:t>
            </a:r>
            <a:r>
              <a:rPr b="1"/>
              <a:t>: Roosevelt ran </a:t>
            </a:r>
            <a:r>
              <a:t>a vigorous campaign.  While making a speech in Milwaukee, there was an assassination attempt and Roosevelt was shot in the chest, a bullet lodged in his lung.  Instead of rushing to the hospital, Roosevelt insisted on continuing with his speech for another hour and a half before going. He said to the crowd, “Friends, I shall ask you to be as quiet as possible.  I don’t know whether you fully understand that I have just been shot: but it takes more than that to kill a Bull Moose.” He then showed the crowd his bloodstained shirt, and continued his speech.</a:t>
            </a:r>
          </a:p>
          <a:p>
            <a:pPr>
              <a:defRPr sz="1900">
                <a:latin typeface="Arial"/>
                <a:ea typeface="Arial"/>
                <a:cs typeface="Arial"/>
                <a:sym typeface="Arial"/>
              </a:defRPr>
            </a:pPr>
            <a:endParaRPr/>
          </a:p>
          <a:p>
            <a:pPr>
              <a:defRPr sz="1900">
                <a:latin typeface="Arial"/>
                <a:ea typeface="Arial"/>
                <a:cs typeface="Arial"/>
                <a:sym typeface="Arial"/>
              </a:defRPr>
            </a:pPr>
            <a:r>
              <a:rPr b="1" u="sng"/>
              <a:t>New Nationalism</a:t>
            </a:r>
            <a:r>
              <a:t>: Roosevelt ran on </a:t>
            </a:r>
            <a:r>
              <a:rPr u="sng"/>
              <a:t>New Nationalism</a:t>
            </a:r>
            <a:r>
              <a:t>. The central issue Roosevelt argued, was human welfare versus property rights. He insisted that only a powerful federal government could regulate the economy and guarantee social justice. Roosevelt believed that the concentration in industry was not necessarily bad, if the industry behaved responsibly. He wanted executive agencies (not the courts) to regulate business. The federal government should be used to protect the laboring men, women and children from what he believed to be exploitation. In terms of policy, the New Nationalism supported child labor laws and minimum wage laws for women.</a:t>
            </a:r>
            <a:endParaRPr sz="2700"/>
          </a:p>
          <a:p>
            <a:pPr>
              <a:defRPr sz="1900">
                <a:latin typeface="Arial"/>
                <a:ea typeface="Arial"/>
                <a:cs typeface="Arial"/>
                <a:sym typeface="Arial"/>
              </a:defRPr>
            </a:pPr>
            <a:endParaRPr b="1"/>
          </a:p>
          <a:p>
            <a:pPr>
              <a:defRPr sz="1900">
                <a:latin typeface="Arial"/>
                <a:ea typeface="Arial"/>
                <a:cs typeface="Arial"/>
                <a:sym typeface="Arial"/>
              </a:defRPr>
            </a:pPr>
            <a:endParaRPr b="1"/>
          </a:p>
          <a:p>
            <a:pPr>
              <a:defRPr sz="1900">
                <a:latin typeface="Arial"/>
                <a:ea typeface="Arial"/>
                <a:cs typeface="Arial"/>
                <a:sym typeface="Arial"/>
              </a:defRPr>
            </a:pPr>
            <a:r>
              <a:t> The Democratic nominee was Woodrow Wilson, reform governor of New Jersey.  Wilson’s campaign slogan was, </a:t>
            </a:r>
            <a:r>
              <a:rPr b="1"/>
              <a:t>New Freedom - </a:t>
            </a:r>
            <a:r>
              <a:t>It meant he planned on</a:t>
            </a:r>
            <a:r>
              <a:rPr b="1"/>
              <a:t> </a:t>
            </a:r>
            <a:r>
              <a:t>enforcing antitrust laws without threatening competition.</a:t>
            </a:r>
            <a:endParaRPr b="1"/>
          </a:p>
          <a:p>
            <a:pPr>
              <a:defRPr sz="1900">
                <a:latin typeface="Arial"/>
                <a:ea typeface="Arial"/>
                <a:cs typeface="Arial"/>
                <a:sym typeface="Arial"/>
              </a:defRPr>
            </a:pP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prstGeom prst="rect">
            <a:avLst/>
          </a:prstGeom>
        </p:spPr>
        <p:txBody>
          <a:bodyPr/>
          <a:lstStyle/>
          <a:p>
            <a:endParaRPr/>
          </a:p>
        </p:txBody>
      </p:sp>
      <p:sp>
        <p:nvSpPr>
          <p:cNvPr id="72" name="Shape 72"/>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Woodrow Wilson</a:t>
            </a:r>
            <a:r>
              <a:t> had been the president of Princeton University.  He was and is our only president with a PhD. (political science)  He was then a governor of New Jersey and had the reputation as a dedicated reformer.</a:t>
            </a:r>
          </a:p>
          <a:p>
            <a:pPr>
              <a:defRPr>
                <a:latin typeface="Arial"/>
                <a:ea typeface="Arial"/>
                <a:cs typeface="Arial"/>
                <a:sym typeface="Arial"/>
              </a:defRPr>
            </a:pPr>
            <a:endParaRPr/>
          </a:p>
          <a:p>
            <a:pPr>
              <a:defRPr>
                <a:latin typeface="Arial"/>
                <a:ea typeface="Arial"/>
                <a:cs typeface="Arial"/>
                <a:sym typeface="Arial"/>
              </a:defRPr>
            </a:pPr>
            <a:r>
              <a:rPr b="1" u="sng"/>
              <a:t>Tariffs</a:t>
            </a:r>
            <a:r>
              <a:t>: Wilson’s first priority was to lower the tariffs. Progressives believed tariffs represented the power of the trusts, that they helped create monopolies by protecting manufactures owners, and hurt everyday American consumers by creating higher prices.</a:t>
            </a:r>
          </a:p>
          <a:p>
            <a:pPr>
              <a:defRPr>
                <a:latin typeface="Arial"/>
                <a:ea typeface="Arial"/>
                <a:cs typeface="Arial"/>
                <a:sym typeface="Arial"/>
              </a:defRPr>
            </a:pPr>
            <a:r>
              <a:t>     - Every time government tried to lower tariffs, conservative Republicans and lobbyist who represented these large trust would block or water down anti-tariff bills.  Growing frustrated, Wilson then went over Congress’s head. He went to the American people.  He told Americans, if you want lower tariffs, tell your congressmen.  </a:t>
            </a:r>
            <a:r>
              <a:rPr b="1" u="sng"/>
              <a:t>RESULT</a:t>
            </a:r>
            <a:r>
              <a:t> - Wilson was able to lowers tariffs by 40% and the income that was lost by high tariffs was offset by taxes on corporations and an income tax on the very wealthy using the new ratified </a:t>
            </a:r>
            <a:r>
              <a:rPr b="1" u="sng"/>
              <a:t>16th Amendment</a:t>
            </a:r>
            <a:r>
              <a:t> - federal income tax that legalized a graduated federal income tax, which provided money by taxing individual earnings and corporate profits.</a:t>
            </a:r>
          </a:p>
          <a:p>
            <a:pPr>
              <a:defRPr>
                <a:latin typeface="Arial"/>
                <a:ea typeface="Arial"/>
                <a:cs typeface="Arial"/>
                <a:sym typeface="Arial"/>
              </a:defRPr>
            </a:pPr>
            <a:endParaRPr/>
          </a:p>
          <a:p>
            <a:pPr>
              <a:defRPr>
                <a:latin typeface="Arial"/>
                <a:ea typeface="Arial"/>
                <a:cs typeface="Arial"/>
                <a:sym typeface="Arial"/>
              </a:defRPr>
            </a:pPr>
            <a:r>
              <a:rPr b="1" u="sng"/>
              <a:t>Income Tax:</a:t>
            </a:r>
            <a:r>
              <a:t> Under this graduated tax, larger incomes were taxed at higher rates than smaller incomes. The tax began with a modest tax on family incomes over $4,000, and ranged from 1 percent to a maximum of 6 percent on incomes over $500,000. By 1917, the government was receiving more money on the income tax than it had ever gained from tariffs. Today, income taxes on corporations and individuals represent the federal government’s main source of revenue. </a:t>
            </a:r>
          </a:p>
          <a:p>
            <a:pPr>
              <a:defRPr>
                <a:latin typeface="Arial"/>
                <a:ea typeface="Arial"/>
                <a:cs typeface="Arial"/>
                <a:sym typeface="Arial"/>
              </a:defRPr>
            </a:pPr>
            <a:endParaRPr/>
          </a:p>
          <a:p>
            <a:pPr>
              <a:defRPr>
                <a:latin typeface="Arial"/>
                <a:ea typeface="Arial"/>
                <a:cs typeface="Arial"/>
                <a:sym typeface="Arial"/>
              </a:defRPr>
            </a:pPr>
            <a:r>
              <a:rPr b="1" u="sng"/>
              <a:t>Banking</a:t>
            </a:r>
            <a:r>
              <a:t>: Wilson set out to reform the banking system.  He wanted to promote competition in the industry and to ease the frequent panics and recessions that destabilized the U.S. economy.  Bankers were not happy.  In 1913, congress passed the </a:t>
            </a:r>
            <a:r>
              <a:rPr b="1" u="sng"/>
              <a:t>Federal Reserve Act</a:t>
            </a:r>
            <a:r>
              <a:t>, creating the Federal Reserve System. It divided the country into 12 districts, each with a federal reserve regional banks run by the Fed Reserve Board - which was appointed by the president. The Federal Reserve banks were the central banks for their regions - the banks of the bankers.  Every national bank was required to become a member of the Federal Reserve Bank in its district and to deposit some of its capital and cash reserves in that bank.  Member banks could borrow from the Federal Reserve to meet short-term demands.  This helped to prevent bank failures that occurred when large numbers of depositors withdrew funds during an economic panic.</a:t>
            </a:r>
          </a:p>
          <a:p>
            <a:pPr>
              <a:defRPr>
                <a:latin typeface="Arial"/>
                <a:ea typeface="Arial"/>
                <a:cs typeface="Arial"/>
                <a:sym typeface="Arial"/>
              </a:defRPr>
            </a:pPr>
            <a:endParaRPr/>
          </a:p>
          <a:p>
            <a:pPr>
              <a:defRPr>
                <a:latin typeface="Arial"/>
                <a:ea typeface="Arial"/>
                <a:cs typeface="Arial"/>
                <a:sym typeface="Arial"/>
              </a:defRPr>
            </a:pPr>
            <a:r>
              <a:t>The system also created a new national currency known as Federal Reserve notes.  The Federal Reserve could now expand or contract the amount of currency in circulation according to economic needs.</a:t>
            </a:r>
          </a:p>
          <a:p>
            <a:pPr>
              <a:defRPr>
                <a:latin typeface="Arial"/>
                <a:ea typeface="Arial"/>
                <a:cs typeface="Arial"/>
                <a:sym typeface="Arial"/>
              </a:defRPr>
            </a:pPr>
            <a:endParaRPr/>
          </a:p>
          <a:p>
            <a:pPr>
              <a:defRPr>
                <a:latin typeface="Arial"/>
                <a:ea typeface="Arial"/>
                <a:cs typeface="Arial"/>
                <a:sym typeface="Arial"/>
              </a:defRPr>
            </a:pPr>
            <a:r>
              <a:t>The Federal Reserve regulates credit and money supply by setting the interest rates it charges member banks.  It sells and buys government bonds, and issues paper currency backed by government credit.  Today it is used to try to offset recessions and inflation and is currently headed by </a:t>
            </a:r>
            <a:r>
              <a:rPr b="1" u="sng"/>
              <a:t>Fed Chair Jerome Powell</a:t>
            </a:r>
            <a:r>
              <a:t>. </a:t>
            </a:r>
          </a:p>
          <a:p>
            <a:pPr>
              <a:defRPr>
                <a:latin typeface="Arial"/>
                <a:ea typeface="Arial"/>
                <a:cs typeface="Arial"/>
                <a:sym typeface="Arial"/>
              </a:defRPr>
            </a:pPr>
            <a:endParaRPr sz="2200"/>
          </a:p>
          <a:p>
            <a:pPr>
              <a:defRPr>
                <a:latin typeface="Arial"/>
                <a:ea typeface="Arial"/>
                <a:cs typeface="Arial"/>
                <a:sym typeface="Arial"/>
              </a:defRPr>
            </a:pPr>
            <a:endParaRPr sz="2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1" name="Rectangle"/>
          <p:cNvSpPr/>
          <p:nvPr/>
        </p:nvSpPr>
        <p:spPr>
          <a:xfrm>
            <a:off x="-152400" y="-50800"/>
            <a:ext cx="9385300" cy="6908800"/>
          </a:xfrm>
          <a:prstGeom prst="rect">
            <a:avLst/>
          </a:prstGeom>
          <a:solidFill>
            <a:srgbClr val="000000"/>
          </a:solidFill>
          <a:ln w="12700">
            <a:miter lim="400000"/>
          </a:ln>
        </p:spPr>
        <p:txBody>
          <a:bodyPr lIns="50800" tIns="50800" rIns="50800" bIns="50800"/>
          <a:lstStyle/>
          <a:p>
            <a:endParaRPr/>
          </a:p>
        </p:txBody>
      </p:sp>
      <p:pic>
        <p:nvPicPr>
          <p:cNvPr id="22" name="Paper.gif" descr="Paper.gif"/>
          <p:cNvPicPr>
            <a:picLocks/>
          </p:cNvPicPr>
          <p:nvPr/>
        </p:nvPicPr>
        <p:blipFill>
          <a:blip r:embed="rId2">
            <a:extLst/>
          </a:blip>
          <a:stretch>
            <a:fillRect/>
          </a:stretch>
        </p:blipFill>
        <p:spPr>
          <a:xfrm>
            <a:off x="241300" y="152400"/>
            <a:ext cx="8851900" cy="6553200"/>
          </a:xfrm>
          <a:prstGeom prst="rect">
            <a:avLst/>
          </a:prstGeom>
          <a:ln w="12700"/>
        </p:spPr>
      </p:pic>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30" name="Rectangle"/>
          <p:cNvSpPr/>
          <p:nvPr/>
        </p:nvSpPr>
        <p:spPr>
          <a:xfrm>
            <a:off x="-50800" y="-292100"/>
            <a:ext cx="9334500" cy="7162800"/>
          </a:xfrm>
          <a:prstGeom prst="rect">
            <a:avLst/>
          </a:prstGeom>
          <a:solidFill>
            <a:srgbClr val="FDFFFA"/>
          </a:solidFill>
          <a:ln w="12700"/>
        </p:spPr>
        <p:txBody>
          <a:bodyPr lIns="50800" tIns="50800" rIns="50800" bIns="50800"/>
          <a:lstStyle/>
          <a:p>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38" name="Rectangle"/>
          <p:cNvSpPr/>
          <p:nvPr/>
        </p:nvSpPr>
        <p:spPr>
          <a:xfrm>
            <a:off x="-152400" y="-50800"/>
            <a:ext cx="9385300" cy="6908800"/>
          </a:xfrm>
          <a:prstGeom prst="rect">
            <a:avLst/>
          </a:prstGeom>
          <a:solidFill>
            <a:srgbClr val="000000"/>
          </a:solidFill>
          <a:ln w="12700">
            <a:miter lim="400000"/>
          </a:ln>
        </p:spPr>
        <p:txBody>
          <a:bodyPr lIns="50800" tIns="50800" rIns="50800" bIns="50800"/>
          <a:lstStyle/>
          <a:p>
            <a:pPr marL="40640" marR="40640">
              <a:defRPr sz="2200"/>
            </a:pPr>
            <a:endParaRPr/>
          </a:p>
        </p:txBody>
      </p:sp>
      <p:pic>
        <p:nvPicPr>
          <p:cNvPr id="39" name="Paper.gif" descr="Paper.gif"/>
          <p:cNvPicPr>
            <a:picLocks/>
          </p:cNvPicPr>
          <p:nvPr/>
        </p:nvPicPr>
        <p:blipFill>
          <a:blip r:embed="rId2">
            <a:extLst/>
          </a:blip>
          <a:stretch>
            <a:fillRect/>
          </a:stretch>
        </p:blipFill>
        <p:spPr>
          <a:xfrm>
            <a:off x="241300" y="152400"/>
            <a:ext cx="8851900" cy="6553200"/>
          </a:xfrm>
          <a:prstGeom prst="rect">
            <a:avLst/>
          </a:prstGeom>
          <a:ln w="12700"/>
        </p:spPr>
      </p:pic>
      <p:sp>
        <p:nvSpPr>
          <p:cNvPr id="40" name="Slide Number"/>
          <p:cNvSpPr txBox="1">
            <a:spLocks noGrp="1"/>
          </p:cNvSpPr>
          <p:nvPr>
            <p:ph type="sldNum" sz="quarter" idx="2"/>
          </p:nvPr>
        </p:nvSpPr>
        <p:spPr>
          <a:xfrm>
            <a:off x="4838873" y="7086600"/>
            <a:ext cx="469554" cy="444500"/>
          </a:xfrm>
          <a:prstGeom prst="rect">
            <a:avLst/>
          </a:prstGeom>
        </p:spPr>
        <p:txBody>
          <a:bodyPr/>
          <a:lstStyle>
            <a:lvl1pPr>
              <a:defRPr sz="2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archment Bkrnd -Am.Rev..png" descr="Parchment Bkrnd -Am.Rev..png"/>
          <p:cNvPicPr>
            <a:picLocks/>
          </p:cNvPicPr>
          <p:nvPr/>
        </p:nvPicPr>
        <p:blipFill>
          <a:blip r:embed="rId6">
            <a:extLst/>
          </a:blip>
          <a:stretch>
            <a:fillRect/>
          </a:stretch>
        </p:blipFill>
        <p:spPr>
          <a:xfrm>
            <a:off x="0" y="0"/>
            <a:ext cx="9144000" cy="6858000"/>
          </a:xfrm>
          <a:prstGeom prst="rect">
            <a:avLst/>
          </a:prstGeom>
          <a:ln w="12700">
            <a:miter lim="400000"/>
          </a:ln>
        </p:spPr>
      </p:pic>
      <p:sp>
        <p:nvSpPr>
          <p:cNvPr id="3" name="Rectangle"/>
          <p:cNvSpPr/>
          <p:nvPr/>
        </p:nvSpPr>
        <p:spPr>
          <a:xfrm>
            <a:off x="0" y="0"/>
            <a:ext cx="9144000" cy="6858000"/>
          </a:xfrm>
          <a:prstGeom prst="rect">
            <a:avLst/>
          </a:prstGeom>
          <a:solidFill>
            <a:srgbClr val="F3E700">
              <a:alpha val="36000"/>
            </a:srgbClr>
          </a:solidFill>
          <a:ln w="12700">
            <a:solidFill>
              <a:srgbClr val="FFFFFF"/>
            </a:solidFill>
          </a:ln>
        </p:spPr>
        <p:txBody>
          <a:bodyPr lIns="50800" tIns="50800" rIns="50800" bIns="50800"/>
          <a:lstStyle/>
          <a:p>
            <a:endParaRPr/>
          </a:p>
        </p:txBody>
      </p:sp>
      <p:sp>
        <p:nvSpPr>
          <p:cNvPr id="4" name="Rectangle"/>
          <p:cNvSpPr/>
          <p:nvPr/>
        </p:nvSpPr>
        <p:spPr>
          <a:xfrm>
            <a:off x="-152400" y="-50800"/>
            <a:ext cx="9385300" cy="6908800"/>
          </a:xfrm>
          <a:prstGeom prst="rect">
            <a:avLst/>
          </a:prstGeom>
          <a:solidFill>
            <a:srgbClr val="000000"/>
          </a:solidFill>
          <a:ln w="12700">
            <a:miter lim="400000"/>
          </a:ln>
        </p:spPr>
        <p:txBody>
          <a:bodyPr lIns="50800" tIns="50800" rIns="50800" bIns="50800"/>
          <a:lstStyle/>
          <a:p>
            <a:endParaRPr/>
          </a:p>
        </p:txBody>
      </p:sp>
      <p:sp>
        <p:nvSpPr>
          <p:cNvPr id="5" name="Title Text"/>
          <p:cNvSpPr txBox="1">
            <a:spLocks noGrp="1"/>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Title Text</a:t>
            </a:r>
          </a:p>
        </p:txBody>
      </p:sp>
      <p:sp>
        <p:nvSpPr>
          <p:cNvPr id="6"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4822725" y="7061200"/>
            <a:ext cx="501850" cy="469900"/>
          </a:xfrm>
          <a:prstGeom prst="rect">
            <a:avLst/>
          </a:prstGeom>
          <a:ln w="12700">
            <a:miter lim="400000"/>
          </a:ln>
        </p:spPr>
        <p:txBody>
          <a:bodyPr wrap="none" lIns="50800" tIns="50800" rIns="50800" bIns="50800">
            <a:spAutoFit/>
          </a:bodyPr>
          <a:lstStyle>
            <a:lvl1pPr marL="0" marR="0" algn="ctr" defTabSz="457200"/>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40639" indent="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1pPr>
      <a:lvl2pPr marL="0" marR="40639" indent="2286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2pPr>
      <a:lvl3pPr marL="0" marR="40639" indent="4572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3pPr>
      <a:lvl4pPr marL="0" marR="40639" indent="6858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4pPr>
      <a:lvl5pPr marL="0" marR="40639" indent="9144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5pPr>
      <a:lvl6pPr marL="0" marR="40639" indent="11430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6pPr>
      <a:lvl7pPr marL="0" marR="40639" indent="13716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7pPr>
      <a:lvl8pPr marL="0" marR="40639" indent="16002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8pPr>
      <a:lvl9pPr marL="0" marR="40639" indent="1828800" algn="ctr" defTabSz="914400" latinLnBrk="0">
        <a:lnSpc>
          <a:spcPct val="100000"/>
        </a:lnSpc>
        <a:spcBef>
          <a:spcPts val="0"/>
        </a:spcBef>
        <a:spcAft>
          <a:spcPts val="0"/>
        </a:spcAft>
        <a:buClrTx/>
        <a:buSzTx/>
        <a:buFontTx/>
        <a:buNone/>
        <a:tabLst/>
        <a:defRPr sz="4400" b="0" i="0" u="none" strike="noStrike" cap="none" spc="0" baseline="0">
          <a:ln>
            <a:noFill/>
          </a:ln>
          <a:solidFill>
            <a:srgbClr val="E8EFF4"/>
          </a:solidFill>
          <a:uFill>
            <a:solidFill>
              <a:srgbClr val="E8EFF4"/>
            </a:solidFill>
          </a:uFill>
          <a:latin typeface="+mn-lt"/>
          <a:ea typeface="+mn-ea"/>
          <a:cs typeface="+mn-cs"/>
          <a:sym typeface="Verdana"/>
        </a:defRPr>
      </a:lvl9pPr>
    </p:titleStyle>
    <p:bodyStyle>
      <a:lvl1pPr marL="383540" marR="91439" indent="-34290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1pPr>
      <a:lvl2pPr marL="824411" marR="91439" indent="-326571"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2pPr>
      <a:lvl3pPr marL="1259839" marR="91439" indent="-30480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3pPr>
      <a:lvl4pPr marL="1778000" marR="91439" indent="-36576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4pPr>
      <a:lvl5pPr marL="2235200" marR="91439" indent="-36576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5pPr>
      <a:lvl6pPr marL="2590800" marR="91439" indent="-36576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6pPr>
      <a:lvl7pPr marL="2946400" marR="91439" indent="-36576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7pPr>
      <a:lvl8pPr marL="3302000" marR="91439" indent="-365760"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8pPr>
      <a:lvl9pPr marL="3657600" marR="91439" indent="-365759" algn="l" defTabSz="91440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mn-lt"/>
          <a:ea typeface="+mn-ea"/>
          <a:cs typeface="+mn-cs"/>
          <a:sym typeface="Verdana"/>
        </a:defRPr>
      </a:lvl9pPr>
    </p:bodyStyle>
    <p:otherStyle>
      <a:lvl1pPr marL="0" marR="0" indent="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1pPr>
      <a:lvl2pPr marL="0" marR="0" indent="2286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2pPr>
      <a:lvl3pPr marL="0" marR="0" indent="4572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3pPr>
      <a:lvl4pPr marL="0" marR="0" indent="6858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4pPr>
      <a:lvl5pPr marL="0" marR="0" indent="9144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5pPr>
      <a:lvl6pPr marL="0" marR="0" indent="11430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6pPr>
      <a:lvl7pPr marL="0" marR="0" indent="13716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7pPr>
      <a:lvl8pPr marL="0" marR="0" indent="16002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8pPr>
      <a:lvl9pPr marL="0" marR="0" indent="1828800" algn="ctr" defTabSz="45720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FFFFFF"/>
            </a:solidFill>
          </a:uFill>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hyperlink" Target="https://youtu.be/P2nmmMEdc0w" TargetMode="External"/><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hyperlink" Target="https://youtu.be/PmKqQmAilEk"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william-howard-taft Colorized.jpg" descr="william-howard-taft Colorized.jpg"/>
          <p:cNvPicPr>
            <a:picLocks noChangeAspect="1"/>
          </p:cNvPicPr>
          <p:nvPr/>
        </p:nvPicPr>
        <p:blipFill>
          <a:blip r:embed="rId2">
            <a:extLst/>
          </a:blip>
          <a:srcRect l="27435" r="31702" b="37563"/>
          <a:stretch>
            <a:fillRect/>
          </a:stretch>
        </p:blipFill>
        <p:spPr>
          <a:xfrm>
            <a:off x="2843885" y="-69970"/>
            <a:ext cx="3643876" cy="6997939"/>
          </a:xfrm>
          <a:prstGeom prst="rect">
            <a:avLst/>
          </a:prstGeom>
          <a:ln w="12700"/>
        </p:spPr>
      </p:pic>
      <p:pic>
        <p:nvPicPr>
          <p:cNvPr id="50" name="Wilson Colorized.jpg" descr="Wilson Colorized.jpg"/>
          <p:cNvPicPr>
            <a:picLocks noChangeAspect="1"/>
          </p:cNvPicPr>
          <p:nvPr/>
        </p:nvPicPr>
        <p:blipFill>
          <a:blip r:embed="rId3">
            <a:extLst/>
          </a:blip>
          <a:srcRect l="20968" r="18342"/>
          <a:stretch>
            <a:fillRect/>
          </a:stretch>
        </p:blipFill>
        <p:spPr>
          <a:xfrm>
            <a:off x="6481415" y="-25400"/>
            <a:ext cx="2749072" cy="6858000"/>
          </a:xfrm>
          <a:prstGeom prst="rect">
            <a:avLst/>
          </a:prstGeom>
          <a:ln w="12700"/>
        </p:spPr>
      </p:pic>
      <p:grpSp>
        <p:nvGrpSpPr>
          <p:cNvPr id="53" name="Group"/>
          <p:cNvGrpSpPr/>
          <p:nvPr/>
        </p:nvGrpSpPr>
        <p:grpSpPr>
          <a:xfrm>
            <a:off x="7840" y="-5924"/>
            <a:ext cx="2872459" cy="6873033"/>
            <a:chOff x="0" y="0"/>
            <a:chExt cx="2872458" cy="6873031"/>
          </a:xfrm>
        </p:grpSpPr>
        <p:pic>
          <p:nvPicPr>
            <p:cNvPr id="51" name="Roosevelt Colorized.jpg" descr="Roosevelt Colorized.jpg"/>
            <p:cNvPicPr>
              <a:picLocks noChangeAspect="1"/>
            </p:cNvPicPr>
            <p:nvPr/>
          </p:nvPicPr>
          <p:blipFill>
            <a:blip r:embed="rId4">
              <a:extLst/>
            </a:blip>
            <a:srcRect l="16385" t="95482" r="19705"/>
            <a:stretch>
              <a:fillRect/>
            </a:stretch>
          </p:blipFill>
          <p:spPr>
            <a:xfrm>
              <a:off x="0" y="6563221"/>
              <a:ext cx="2872459" cy="309811"/>
            </a:xfrm>
            <a:prstGeom prst="rect">
              <a:avLst/>
            </a:prstGeom>
            <a:ln w="12700" cap="flat">
              <a:noFill/>
              <a:round/>
            </a:ln>
            <a:effectLst/>
          </p:spPr>
        </p:pic>
        <p:pic>
          <p:nvPicPr>
            <p:cNvPr id="52" name="Roosevelt Colorized.jpg" descr="Roosevelt Colorized.jpg"/>
            <p:cNvPicPr>
              <a:picLocks noChangeAspect="1"/>
            </p:cNvPicPr>
            <p:nvPr/>
          </p:nvPicPr>
          <p:blipFill>
            <a:blip r:embed="rId4">
              <a:extLst/>
            </a:blip>
            <a:srcRect l="16385" t="3484" r="19705"/>
            <a:stretch>
              <a:fillRect/>
            </a:stretch>
          </p:blipFill>
          <p:spPr>
            <a:xfrm>
              <a:off x="0" y="0"/>
              <a:ext cx="2872459" cy="6619032"/>
            </a:xfrm>
            <a:prstGeom prst="rect">
              <a:avLst/>
            </a:prstGeom>
            <a:ln w="12700" cap="flat">
              <a:noFill/>
              <a:round/>
            </a:ln>
            <a:effectLst/>
          </p:spPr>
        </p:pic>
      </p:grpSp>
      <p:sp>
        <p:nvSpPr>
          <p:cNvPr id="54" name="PROGRESSIVE…"/>
          <p:cNvSpPr txBox="1"/>
          <p:nvPr/>
        </p:nvSpPr>
        <p:spPr>
          <a:xfrm rot="21044813">
            <a:off x="293148" y="3546707"/>
            <a:ext cx="8494204" cy="2886955"/>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9200"/>
              </a:lnSpc>
              <a:defRPr sz="8500" spc="425">
                <a:effectLst>
                  <a:outerShdw blurRad="101600" dir="18900000" rotWithShape="0">
                    <a:srgbClr val="000000"/>
                  </a:outerShdw>
                </a:effectLst>
                <a:uFillTx/>
                <a:latin typeface="Haettenschweiler"/>
                <a:ea typeface="Haettenschweiler"/>
                <a:cs typeface="Haettenschweiler"/>
                <a:sym typeface="Haettenschweiler"/>
              </a:defRPr>
            </a:pPr>
            <a:r>
              <a:t>PROGRESSIVE </a:t>
            </a:r>
          </a:p>
          <a:p>
            <a:pPr marL="0" marR="0" defTabSz="406400">
              <a:lnSpc>
                <a:spcPts val="13500"/>
              </a:lnSpc>
              <a:defRPr sz="16100" spc="483">
                <a:effectLst>
                  <a:outerShdw blurRad="101600" dir="18900000" rotWithShape="0">
                    <a:srgbClr val="000000"/>
                  </a:outerShdw>
                </a:effectLst>
                <a:uFillTx/>
                <a:latin typeface="Haettenschweiler"/>
                <a:ea typeface="Haettenschweiler"/>
                <a:cs typeface="Haettenschweiler"/>
                <a:sym typeface="Haettenschweiler"/>
              </a:defRPr>
            </a:pPr>
            <a:r>
              <a:t>PRESIDENTS</a:t>
            </a:r>
          </a:p>
        </p:txBody>
      </p:sp>
      <p:sp>
        <p:nvSpPr>
          <p:cNvPr id="55" name="1900 - 1917"/>
          <p:cNvSpPr txBox="1"/>
          <p:nvPr/>
        </p:nvSpPr>
        <p:spPr>
          <a:xfrm>
            <a:off x="6717827" y="6110495"/>
            <a:ext cx="2157285" cy="60181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900" spc="273">
                <a:latin typeface="Haettenschweiler"/>
                <a:ea typeface="Haettenschweiler"/>
                <a:cs typeface="Haettenschweiler"/>
                <a:sym typeface="Haettenschweiler"/>
              </a:defRPr>
            </a:lvl1pPr>
          </a:lstStyle>
          <a:p>
            <a:r>
              <a:t>1900 - 1917</a:t>
            </a:r>
          </a:p>
        </p:txBody>
      </p:sp>
    </p:spTree>
  </p:cSld>
  <p:clrMapOvr>
    <a:masterClrMapping/>
  </p:clrMapOvr>
  <p:transition spd="med"/>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14:presetBounceEnd="67000">
                                      <p:stCondLst>
                                        <p:cond delay="0"/>
                                      </p:stCondLst>
                                      <p:iterate>
                                        <p:tmAbs val="0"/>
                                      </p:iterate>
                                      <p:childTnLst>
                                        <p:set>
                                          <p:cBhvr>
                                            <p:cTn id="6" fill="hold"/>
                                            <p:tgtEl>
                                              <p:spTgt spid="49"/>
                                            </p:tgtEl>
                                            <p:attrNameLst>
                                              <p:attrName>style.visibility</p:attrName>
                                            </p:attrNameLst>
                                          </p:cBhvr>
                                          <p:to>
                                            <p:strVal val="visible"/>
                                          </p:to>
                                        </p:set>
                                        <p:anim calcmode="lin" valueType="num" p14:bounceEnd="67000">
                                          <p:cBhvr>
                                            <p:cTn id="7" dur="1000" fill="hold"/>
                                            <p:tgtEl>
                                              <p:spTgt spid="49"/>
                                            </p:tgtEl>
                                            <p:attrNameLst>
                                              <p:attrName>ppt_x</p:attrName>
                                            </p:attrNameLst>
                                          </p:cBhvr>
                                          <p:tavLst>
                                            <p:tav tm="0">
                                              <p:val>
                                                <p:strVal val="#ppt_x"/>
                                              </p:val>
                                            </p:tav>
                                            <p:tav tm="100000">
                                              <p:val>
                                                <p:strVal val="#ppt_x"/>
                                              </p:val>
                                            </p:tav>
                                          </p:tavLst>
                                        </p:anim>
                                        <p:anim calcmode="lin" valueType="num" p14:bounceEnd="67000">
                                          <p:cBhvr>
                                            <p:cTn id="8" dur="10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1" fill="hold" grpId="3" nodeType="withEffect" p14:presetBounceEnd="63000">
                                      <p:stCondLst>
                                        <p:cond delay="0"/>
                                      </p:stCondLst>
                                      <p:iterate>
                                        <p:tmAbs val="0"/>
                                      </p:iterate>
                                      <p:childTnLst>
                                        <p:set>
                                          <p:cBhvr>
                                            <p:cTn id="10" fill="hold"/>
                                            <p:tgtEl>
                                              <p:spTgt spid="50"/>
                                            </p:tgtEl>
                                            <p:attrNameLst>
                                              <p:attrName>style.visibility</p:attrName>
                                            </p:attrNameLst>
                                          </p:cBhvr>
                                          <p:to>
                                            <p:strVal val="visible"/>
                                          </p:to>
                                        </p:set>
                                        <p:anim calcmode="lin" valueType="num" p14:bounceEnd="63000">
                                          <p:cBhvr>
                                            <p:cTn id="11" dur="1000" fill="hold"/>
                                            <p:tgtEl>
                                              <p:spTgt spid="50"/>
                                            </p:tgtEl>
                                            <p:attrNameLst>
                                              <p:attrName>ppt_x</p:attrName>
                                            </p:attrNameLst>
                                          </p:cBhvr>
                                          <p:tavLst>
                                            <p:tav tm="0">
                                              <p:val>
                                                <p:strVal val="#ppt_x"/>
                                              </p:val>
                                            </p:tav>
                                            <p:tav tm="100000">
                                              <p:val>
                                                <p:strVal val="#ppt_x"/>
                                              </p:val>
                                            </p:tav>
                                          </p:tavLst>
                                        </p:anim>
                                        <p:anim calcmode="lin" valueType="num" p14:bounceEnd="63000">
                                          <p:cBhvr>
                                            <p:cTn id="12" dur="1000" fill="hold"/>
                                            <p:tgtEl>
                                              <p:spTgt spid="50"/>
                                            </p:tgtEl>
                                            <p:attrNameLst>
                                              <p:attrName>ppt_y</p:attrName>
                                            </p:attrNameLst>
                                          </p:cBhvr>
                                          <p:tavLst>
                                            <p:tav tm="0">
                                              <p:val>
                                                <p:strVal val="0-#ppt_h/2"/>
                                              </p:val>
                                            </p:tav>
                                            <p:tav tm="100000">
                                              <p:val>
                                                <p:strVal val="#ppt_y"/>
                                              </p:val>
                                            </p:tav>
                                          </p:tavLst>
                                        </p:anim>
                                      </p:childTnLst>
                                    </p:cTn>
                                  </p:par>
                                  <p:par>
                                    <p:cTn id="13" presetID="2" presetClass="entr" presetSubtype="1" fill="hold" grpId="4" nodeType="withEffect" p14:presetBounceEnd="80000">
                                      <p:stCondLst>
                                        <p:cond delay="0"/>
                                      </p:stCondLst>
                                      <p:iterate>
                                        <p:tmAbs val="0"/>
                                      </p:iterate>
                                      <p:childTnLst>
                                        <p:set>
                                          <p:cBhvr>
                                            <p:cTn id="14" fill="hold"/>
                                            <p:tgtEl>
                                              <p:spTgt spid="53"/>
                                            </p:tgtEl>
                                            <p:attrNameLst>
                                              <p:attrName>style.visibility</p:attrName>
                                            </p:attrNameLst>
                                          </p:cBhvr>
                                          <p:to>
                                            <p:strVal val="visible"/>
                                          </p:to>
                                        </p:set>
                                        <p:anim calcmode="lin" valueType="num" p14:bounceEnd="80000">
                                          <p:cBhvr>
                                            <p:cTn id="15" dur="1000" fill="hold"/>
                                            <p:tgtEl>
                                              <p:spTgt spid="53"/>
                                            </p:tgtEl>
                                            <p:attrNameLst>
                                              <p:attrName>ppt_x</p:attrName>
                                            </p:attrNameLst>
                                          </p:cBhvr>
                                          <p:tavLst>
                                            <p:tav tm="0">
                                              <p:val>
                                                <p:strVal val="#ppt_x"/>
                                              </p:val>
                                            </p:tav>
                                            <p:tav tm="100000">
                                              <p:val>
                                                <p:strVal val="#ppt_x"/>
                                              </p:val>
                                            </p:tav>
                                          </p:tavLst>
                                        </p:anim>
                                        <p:anim calcmode="lin" valueType="num" p14:bounceEnd="80000">
                                          <p:cBhvr>
                                            <p:cTn id="16" dur="1000" fill="hold"/>
                                            <p:tgtEl>
                                              <p:spTgt spid="53"/>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8" fill="hold" grpId="1" nodeType="afterEffect" p14:presetBounceEnd="60000">
                                      <p:stCondLst>
                                        <p:cond delay="0"/>
                                      </p:stCondLst>
                                      <p:iterate>
                                        <p:tmAbs val="0"/>
                                      </p:iterate>
                                      <p:childTnLst>
                                        <p:set>
                                          <p:cBhvr>
                                            <p:cTn id="19" fill="hold"/>
                                            <p:tgtEl>
                                              <p:spTgt spid="55"/>
                                            </p:tgtEl>
                                            <p:attrNameLst>
                                              <p:attrName>style.visibility</p:attrName>
                                            </p:attrNameLst>
                                          </p:cBhvr>
                                          <p:to>
                                            <p:strVal val="visible"/>
                                          </p:to>
                                        </p:set>
                                        <p:anim calcmode="lin" valueType="num" p14:bounceEnd="60000">
                                          <p:cBhvr>
                                            <p:cTn id="20" dur="1000" fill="hold"/>
                                            <p:tgtEl>
                                              <p:spTgt spid="55"/>
                                            </p:tgtEl>
                                            <p:attrNameLst>
                                              <p:attrName>ppt_x</p:attrName>
                                            </p:attrNameLst>
                                          </p:cBhvr>
                                          <p:tavLst>
                                            <p:tav tm="0">
                                              <p:val>
                                                <p:strVal val="0-#ppt_w/2"/>
                                              </p:val>
                                            </p:tav>
                                            <p:tav tm="100000">
                                              <p:val>
                                                <p:strVal val="#ppt_x"/>
                                              </p:val>
                                            </p:tav>
                                          </p:tavLst>
                                        </p:anim>
                                        <p:anim calcmode="lin" valueType="num" p14:bounceEnd="60000">
                                          <p:cBhvr>
                                            <p:cTn id="21"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2" animBg="1" advAuto="0"/>
          <p:bldP spid="50" grpId="3" animBg="1" advAuto="0"/>
          <p:bldP spid="53" grpId="4" animBg="1" advAuto="0"/>
          <p:bldP spid="55"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stCondLst>
                                        <p:cond delay="0"/>
                                      </p:stCondLst>
                                      <p:iterate>
                                        <p:tmAbs val="0"/>
                                      </p:iterate>
                                      <p:childTnLst>
                                        <p:set>
                                          <p:cBhvr>
                                            <p:cTn id="6" fill="hold"/>
                                            <p:tgtEl>
                                              <p:spTgt spid="49"/>
                                            </p:tgtEl>
                                            <p:attrNameLst>
                                              <p:attrName>style.visibility</p:attrName>
                                            </p:attrNameLst>
                                          </p:cBhvr>
                                          <p:to>
                                            <p:strVal val="visible"/>
                                          </p:to>
                                        </p:set>
                                        <p:anim calcmode="lin" valueType="num">
                                          <p:cBhvr>
                                            <p:cTn id="7" dur="1000" fill="hold"/>
                                            <p:tgtEl>
                                              <p:spTgt spid="49"/>
                                            </p:tgtEl>
                                            <p:attrNameLst>
                                              <p:attrName>ppt_x</p:attrName>
                                            </p:attrNameLst>
                                          </p:cBhvr>
                                          <p:tavLst>
                                            <p:tav tm="0">
                                              <p:val>
                                                <p:strVal val="#ppt_x"/>
                                              </p:val>
                                            </p:tav>
                                            <p:tav tm="100000">
                                              <p:val>
                                                <p:strVal val="#ppt_x"/>
                                              </p:val>
                                            </p:tav>
                                          </p:tavLst>
                                        </p:anim>
                                        <p:anim calcmode="lin" valueType="num">
                                          <p:cBhvr>
                                            <p:cTn id="8" dur="10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1" fill="hold" grpId="3" nodeType="withEffect">
                                      <p:stCondLst>
                                        <p:cond delay="0"/>
                                      </p:stCondLst>
                                      <p:iterate>
                                        <p:tmAbs val="0"/>
                                      </p:iterate>
                                      <p:childTnLst>
                                        <p:set>
                                          <p:cBhvr>
                                            <p:cTn id="10" fill="hold"/>
                                            <p:tgtEl>
                                              <p:spTgt spid="50"/>
                                            </p:tgtEl>
                                            <p:attrNameLst>
                                              <p:attrName>style.visibility</p:attrName>
                                            </p:attrNameLst>
                                          </p:cBhvr>
                                          <p:to>
                                            <p:strVal val="visible"/>
                                          </p:to>
                                        </p:se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1000" fill="hold"/>
                                            <p:tgtEl>
                                              <p:spTgt spid="50"/>
                                            </p:tgtEl>
                                            <p:attrNameLst>
                                              <p:attrName>ppt_y</p:attrName>
                                            </p:attrNameLst>
                                          </p:cBhvr>
                                          <p:tavLst>
                                            <p:tav tm="0">
                                              <p:val>
                                                <p:strVal val="0-#ppt_h/2"/>
                                              </p:val>
                                            </p:tav>
                                            <p:tav tm="100000">
                                              <p:val>
                                                <p:strVal val="#ppt_y"/>
                                              </p:val>
                                            </p:tav>
                                          </p:tavLst>
                                        </p:anim>
                                      </p:childTnLst>
                                    </p:cTn>
                                  </p:par>
                                  <p:par>
                                    <p:cTn id="13" presetID="2" presetClass="entr" presetSubtype="1" fill="hold" grpId="4" nodeType="withEffect">
                                      <p:stCondLst>
                                        <p:cond delay="0"/>
                                      </p:stCondLst>
                                      <p:iterate>
                                        <p:tmAbs val="0"/>
                                      </p:iterate>
                                      <p:childTnLst>
                                        <p:set>
                                          <p:cBhvr>
                                            <p:cTn id="14" fill="hold"/>
                                            <p:tgtEl>
                                              <p:spTgt spid="53"/>
                                            </p:tgtEl>
                                            <p:attrNameLst>
                                              <p:attrName>style.visibility</p:attrName>
                                            </p:attrNameLst>
                                          </p:cBhvr>
                                          <p:to>
                                            <p:strVal val="visible"/>
                                          </p:to>
                                        </p:se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8" fill="hold" grpId="1" nodeType="afterEffect">
                                      <p:stCondLst>
                                        <p:cond delay="0"/>
                                      </p:stCondLst>
                                      <p:iterate>
                                        <p:tmAbs val="0"/>
                                      </p:iterate>
                                      <p:childTnLst>
                                        <p:set>
                                          <p:cBhvr>
                                            <p:cTn id="19" fill="hold"/>
                                            <p:tgtEl>
                                              <p:spTgt spid="55"/>
                                            </p:tgtEl>
                                            <p:attrNameLst>
                                              <p:attrName>style.visibility</p:attrName>
                                            </p:attrNameLst>
                                          </p:cBhvr>
                                          <p:to>
                                            <p:strVal val="visible"/>
                                          </p:to>
                                        </p:set>
                                        <p:anim calcmode="lin" valueType="num">
                                          <p:cBhvr>
                                            <p:cTn id="20" dur="1000" fill="hold"/>
                                            <p:tgtEl>
                                              <p:spTgt spid="55"/>
                                            </p:tgtEl>
                                            <p:attrNameLst>
                                              <p:attrName>ppt_x</p:attrName>
                                            </p:attrNameLst>
                                          </p:cBhvr>
                                          <p:tavLst>
                                            <p:tav tm="0">
                                              <p:val>
                                                <p:strVal val="0-#ppt_w/2"/>
                                              </p:val>
                                            </p:tav>
                                            <p:tav tm="100000">
                                              <p:val>
                                                <p:strVal val="#ppt_x"/>
                                              </p:val>
                                            </p:tav>
                                          </p:tavLst>
                                        </p:anim>
                                        <p:anim calcmode="lin" valueType="num">
                                          <p:cBhvr>
                                            <p:cTn id="21"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2" animBg="1" advAuto="0"/>
          <p:bldP spid="50" grpId="3" animBg="1" advAuto="0"/>
          <p:bldP spid="53" grpId="4" animBg="1" advAuto="0"/>
          <p:bldP spid="55" grpId="1" animBg="1" advAuto="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textures-background-wallpaper-2560x1600-textures-background-2.jpg" descr="textures-background-wallpaper-2560x1600-textures-background-2.jpg"/>
          <p:cNvPicPr>
            <a:picLocks/>
          </p:cNvPicPr>
          <p:nvPr/>
        </p:nvPicPr>
        <p:blipFill>
          <a:blip r:embed="rId3">
            <a:extLst/>
          </a:blip>
          <a:stretch>
            <a:fillRect/>
          </a:stretch>
        </p:blipFill>
        <p:spPr>
          <a:xfrm>
            <a:off x="187524" y="151805"/>
            <a:ext cx="8768953" cy="6554391"/>
          </a:xfrm>
          <a:prstGeom prst="rect">
            <a:avLst/>
          </a:prstGeom>
          <a:ln w="12700"/>
        </p:spPr>
      </p:pic>
      <p:pic>
        <p:nvPicPr>
          <p:cNvPr id="63" name="Wilson Colorized.jpg" descr="Wilson Colorized.jpg"/>
          <p:cNvPicPr>
            <a:picLocks/>
          </p:cNvPicPr>
          <p:nvPr/>
        </p:nvPicPr>
        <p:blipFill>
          <a:blip r:embed="rId4">
            <a:extLst/>
          </a:blip>
          <a:srcRect b="7134"/>
          <a:stretch>
            <a:fillRect/>
          </a:stretch>
        </p:blipFill>
        <p:spPr>
          <a:xfrm>
            <a:off x="4270506" y="150614"/>
            <a:ext cx="4665631" cy="6556813"/>
          </a:xfrm>
          <a:prstGeom prst="rect">
            <a:avLst/>
          </a:prstGeom>
          <a:ln w="12700"/>
        </p:spPr>
      </p:pic>
      <p:sp>
        <p:nvSpPr>
          <p:cNvPr id="65" name="1. Underwood Act…"/>
          <p:cNvSpPr txBox="1"/>
          <p:nvPr/>
        </p:nvSpPr>
        <p:spPr>
          <a:xfrm>
            <a:off x="311378" y="792379"/>
            <a:ext cx="5479822" cy="273952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spAutoFit/>
          </a:bodyPr>
          <a:lstStyle/>
          <a:p>
            <a:pPr marL="339316" marR="0" lvl="1" indent="-178587" defTabSz="455398">
              <a:lnSpc>
                <a:spcPts val="2180"/>
              </a:lnSpc>
              <a:spcAft>
                <a:spcPts val="422"/>
              </a:spcAft>
              <a:defRPr sz="3300">
                <a:effectLst>
                  <a:outerShdw blurRad="127000" dir="2700000" rotWithShape="0">
                    <a:srgbClr val="000000"/>
                  </a:outerShdw>
                </a:effectLst>
                <a:uFillTx/>
                <a:latin typeface="Arial"/>
                <a:ea typeface="Arial"/>
                <a:cs typeface="Arial"/>
                <a:sym typeface="Arial"/>
              </a:defRPr>
            </a:pPr>
            <a:r>
              <a:rPr b="1" dirty="0"/>
              <a:t>1.</a:t>
            </a:r>
            <a:r>
              <a:rPr dirty="0"/>
              <a:t> </a:t>
            </a:r>
            <a:r>
              <a:rPr b="1" u="sng" dirty="0"/>
              <a:t>Underwood Act</a:t>
            </a:r>
            <a:r>
              <a:rPr b="1" dirty="0"/>
              <a:t> </a:t>
            </a:r>
          </a:p>
          <a:p>
            <a:pPr marL="688678" marR="0" lvl="1" indent="-610546" defTabSz="455398">
              <a:lnSpc>
                <a:spcPts val="2180"/>
              </a:lnSpc>
              <a:spcAft>
                <a:spcPts val="844"/>
              </a:spcAft>
              <a:defRPr>
                <a:effectLst>
                  <a:outerShdw blurRad="127000" dir="2700000" rotWithShape="0">
                    <a:srgbClr val="000000"/>
                  </a:outerShdw>
                </a:effectLst>
                <a:uFillTx/>
                <a:latin typeface="Arial"/>
                <a:ea typeface="Arial"/>
                <a:cs typeface="Arial"/>
                <a:sym typeface="Arial"/>
              </a:defRPr>
            </a:pPr>
            <a:r>
              <a:rPr b="1" dirty="0"/>
              <a:t>    - </a:t>
            </a:r>
            <a:r>
              <a:rPr dirty="0"/>
              <a:t> lowered tariffs - cheaper products for consumers </a:t>
            </a:r>
          </a:p>
          <a:p>
            <a:pPr marL="339316" marR="0" lvl="1" indent="-178587" defTabSz="455398">
              <a:lnSpc>
                <a:spcPts val="2180"/>
              </a:lnSpc>
              <a:spcAft>
                <a:spcPts val="844"/>
              </a:spcAft>
              <a:defRPr sz="3600" b="1" u="sng">
                <a:effectLst>
                  <a:outerShdw blurRad="127000" dir="2700000" rotWithShape="0">
                    <a:srgbClr val="000000"/>
                  </a:outerShdw>
                </a:effectLst>
                <a:uFillTx/>
                <a:latin typeface="Arial"/>
                <a:ea typeface="Arial"/>
                <a:cs typeface="Arial"/>
                <a:sym typeface="Arial"/>
              </a:defRPr>
            </a:pPr>
            <a:r>
              <a:rPr u="none" dirty="0"/>
              <a:t>2. </a:t>
            </a:r>
            <a:r>
              <a:rPr dirty="0"/>
              <a:t>Federal Income Tax</a:t>
            </a:r>
          </a:p>
          <a:p>
            <a:pPr marL="339316" marR="0" lvl="1" indent="-178587" defTabSz="455398">
              <a:lnSpc>
                <a:spcPts val="2180"/>
              </a:lnSpc>
              <a:spcBef>
                <a:spcPts val="633"/>
              </a:spcBef>
              <a:defRPr sz="3600" b="1">
                <a:effectLst>
                  <a:outerShdw blurRad="127000" dir="2700000" rotWithShape="0">
                    <a:srgbClr val="000000"/>
                  </a:outerShdw>
                </a:effectLst>
                <a:uFillTx/>
                <a:latin typeface="Arial"/>
                <a:ea typeface="Arial"/>
                <a:cs typeface="Arial"/>
                <a:sym typeface="Arial"/>
              </a:defRPr>
            </a:pPr>
            <a:r>
              <a:rPr dirty="0"/>
              <a:t>3. </a:t>
            </a:r>
            <a:r>
              <a:rPr u="sng" dirty="0"/>
              <a:t>Banking Reform</a:t>
            </a:r>
            <a:r>
              <a:rPr dirty="0"/>
              <a:t>  </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dirty="0"/>
              <a:t>      - </a:t>
            </a:r>
            <a:r>
              <a:rPr u="sng" dirty="0"/>
              <a:t>Federal Reserve Act</a:t>
            </a:r>
            <a:r>
              <a:rPr dirty="0"/>
              <a:t> (1913)</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dirty="0"/>
              <a:t>      - created 12 regional banks   </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dirty="0"/>
              <a:t>      - regulates interest rates</a:t>
            </a:r>
          </a:p>
        </p:txBody>
      </p:sp>
      <p:pic>
        <p:nvPicPr>
          <p:cNvPr id="66" name="fed-regions.gif" descr="fed-regions.gif"/>
          <p:cNvPicPr>
            <a:picLocks/>
          </p:cNvPicPr>
          <p:nvPr/>
        </p:nvPicPr>
        <p:blipFill>
          <a:blip r:embed="rId5">
            <a:extLst/>
          </a:blip>
          <a:stretch>
            <a:fillRect/>
          </a:stretch>
        </p:blipFill>
        <p:spPr>
          <a:xfrm>
            <a:off x="301352" y="3715512"/>
            <a:ext cx="5067962" cy="3171911"/>
          </a:xfrm>
          <a:prstGeom prst="rect">
            <a:avLst/>
          </a:prstGeom>
          <a:effectLst>
            <a:outerShdw blurRad="127000" dir="2700000" rotWithShape="0">
              <a:srgbClr val="000000">
                <a:alpha val="70000"/>
              </a:srgbClr>
            </a:outerShdw>
          </a:effectLst>
        </p:spPr>
      </p:pic>
      <p:sp>
        <p:nvSpPr>
          <p:cNvPr id="67" name="President Woodrow Wilson"/>
          <p:cNvSpPr txBox="1"/>
          <p:nvPr/>
        </p:nvSpPr>
        <p:spPr>
          <a:xfrm>
            <a:off x="5369314" y="6353167"/>
            <a:ext cx="3460880" cy="354260"/>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marL="339316" marR="0" lvl="5" indent="-339316" defTabSz="455398">
              <a:lnSpc>
                <a:spcPts val="2180"/>
              </a:lnSpc>
              <a:spcBef>
                <a:spcPts val="633"/>
              </a:spcBef>
              <a:defRPr sz="2200">
                <a:effectLst>
                  <a:outerShdw blurRad="127000" dir="2700000" rotWithShape="0">
                    <a:srgbClr val="000000"/>
                  </a:outerShdw>
                </a:effectLst>
                <a:uFillTx/>
                <a:latin typeface="Arial"/>
                <a:ea typeface="Arial"/>
                <a:cs typeface="Arial"/>
                <a:sym typeface="Arial"/>
              </a:defRPr>
            </a:pPr>
            <a:r>
              <a:rPr dirty="0"/>
              <a:t>President Woodrow Wilson</a:t>
            </a:r>
          </a:p>
        </p:txBody>
      </p:sp>
      <p:grpSp>
        <p:nvGrpSpPr>
          <p:cNvPr id="70" name="Group"/>
          <p:cNvGrpSpPr/>
          <p:nvPr/>
        </p:nvGrpSpPr>
        <p:grpSpPr>
          <a:xfrm>
            <a:off x="5272405" y="71142"/>
            <a:ext cx="3058228" cy="5235642"/>
            <a:chOff x="0" y="0"/>
            <a:chExt cx="4349478" cy="7446245"/>
          </a:xfrm>
        </p:grpSpPr>
        <p:pic>
          <p:nvPicPr>
            <p:cNvPr id="68" name="Jerome_H._Powell Head.png" descr="Jerome_H._Powell Head.png"/>
            <p:cNvPicPr>
              <a:picLocks/>
            </p:cNvPicPr>
            <p:nvPr/>
          </p:nvPicPr>
          <p:blipFill>
            <a:blip r:embed="rId6">
              <a:extLst/>
            </a:blip>
            <a:stretch>
              <a:fillRect/>
            </a:stretch>
          </p:blipFill>
          <p:spPr>
            <a:xfrm>
              <a:off x="0" y="0"/>
              <a:ext cx="4039778" cy="5009771"/>
            </a:xfrm>
            <a:prstGeom prst="rect">
              <a:avLst/>
            </a:prstGeom>
            <a:ln w="12700" cap="flat">
              <a:noFill/>
              <a:round/>
            </a:ln>
            <a:effectLst/>
          </p:spPr>
        </p:pic>
        <p:sp>
          <p:nvSpPr>
            <p:cNvPr id="69" name="Fed Chair: Jerome Powell"/>
            <p:cNvSpPr txBox="1"/>
            <p:nvPr/>
          </p:nvSpPr>
          <p:spPr>
            <a:xfrm>
              <a:off x="412477" y="5067930"/>
              <a:ext cx="3937001" cy="2378315"/>
            </a:xfrm>
            <a:prstGeom prst="rect">
              <a:avLst/>
            </a:prstGeom>
            <a:noFill/>
            <a:ln w="12700" cap="flat">
              <a:noFill/>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3400" b="1">
                  <a:effectLst>
                    <a:outerShdw blurRad="127000" dir="2700000" rotWithShape="0">
                      <a:srgbClr val="000000"/>
                    </a:outerShdw>
                  </a:effectLst>
                </a:defRPr>
              </a:lvl1pPr>
            </a:lstStyle>
            <a:p>
              <a:r>
                <a:t>Fed Chair: Jerome Powell</a:t>
              </a:r>
            </a:p>
          </p:txBody>
        </p:sp>
      </p:grpSp>
      <p:sp>
        <p:nvSpPr>
          <p:cNvPr id="64" name="3. Woodrow Wilson"/>
          <p:cNvSpPr txBox="1"/>
          <p:nvPr/>
        </p:nvSpPr>
        <p:spPr>
          <a:xfrm>
            <a:off x="226921" y="119995"/>
            <a:ext cx="7545479" cy="700509"/>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0" marR="0" lvl="1" indent="107152" defTabSz="285740">
              <a:lnSpc>
                <a:spcPts val="4922"/>
              </a:lnSpc>
              <a:defRPr sz="7000" spc="420">
                <a:effectLst>
                  <a:outerShdw blurRad="50800" dist="12700" dir="18900000" rotWithShape="0">
                    <a:srgbClr val="000000"/>
                  </a:outerShdw>
                </a:effectLst>
                <a:uFillTx/>
                <a:latin typeface="Haettenschweiler"/>
                <a:ea typeface="Haettenschweiler"/>
                <a:cs typeface="Haettenschweiler"/>
                <a:sym typeface="Haettenschweiler"/>
              </a:defRPr>
            </a:pPr>
            <a:r>
              <a:rPr dirty="0"/>
              <a:t>3. Woodrow Wilson</a:t>
            </a:r>
          </a:p>
        </p:txBody>
      </p:sp>
    </p:spTree>
    <p:extLst>
      <p:ext uri="{BB962C8B-B14F-4D97-AF65-F5344CB8AC3E}">
        <p14:creationId xmlns:p14="http://schemas.microsoft.com/office/powerpoint/2010/main" val="341829069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4000">
                                      <p:stCondLst>
                                        <p:cond delay="0"/>
                                      </p:stCondLst>
                                      <p:iterate>
                                        <p:tmAbs val="0"/>
                                      </p:iterate>
                                      <p:childTnLst>
                                        <p:set>
                                          <p:cBhvr>
                                            <p:cTn id="6" fill="hold"/>
                                            <p:tgtEl>
                                              <p:spTgt spid="64"/>
                                            </p:tgtEl>
                                            <p:attrNameLst>
                                              <p:attrName>style.visibility</p:attrName>
                                            </p:attrNameLst>
                                          </p:cBhvr>
                                          <p:to>
                                            <p:strVal val="visible"/>
                                          </p:to>
                                        </p:set>
                                        <p:anim calcmode="lin" valueType="num" p14:bounceEnd="64000">
                                          <p:cBhvr>
                                            <p:cTn id="7" dur="1000" fill="hold"/>
                                            <p:tgtEl>
                                              <p:spTgt spid="64"/>
                                            </p:tgtEl>
                                            <p:attrNameLst>
                                              <p:attrName>ppt_x</p:attrName>
                                            </p:attrNameLst>
                                          </p:cBhvr>
                                          <p:tavLst>
                                            <p:tav tm="0">
                                              <p:val>
                                                <p:strVal val="0-#ppt_w/2"/>
                                              </p:val>
                                            </p:tav>
                                            <p:tav tm="100000">
                                              <p:val>
                                                <p:strVal val="#ppt_x"/>
                                              </p:val>
                                            </p:tav>
                                          </p:tavLst>
                                        </p:anim>
                                        <p:anim calcmode="lin" valueType="num" p14:bounceEnd="64000">
                                          <p:cBhvr>
                                            <p:cTn id="8" dur="10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iterate>
                                        <p:tmAbs val="0"/>
                                      </p:iterate>
                                      <p:childTnLst>
                                        <p:set>
                                          <p:cBhvr>
                                            <p:cTn id="11" fill="hold"/>
                                            <p:tgtEl>
                                              <p:spTgt spid="65"/>
                                            </p:tgtEl>
                                            <p:attrNameLst>
                                              <p:attrName>style.visibility</p:attrName>
                                            </p:attrNameLst>
                                          </p:cBhvr>
                                          <p:to>
                                            <p:strVal val="visible"/>
                                          </p:to>
                                        </p:set>
                                        <p:animEffect transition="in" filter="wipe(up)">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 presetClass="entr" presetSubtype="1" fill="hold" grpId="0" nodeType="afterEffect" p14:presetBounceEnd="76250">
                                      <p:stCondLst>
                                        <p:cond delay="0"/>
                                      </p:stCondLst>
                                      <p:iterate>
                                        <p:tmAbs val="0"/>
                                      </p:iterate>
                                      <p:childTnLst>
                                        <p:set>
                                          <p:cBhvr>
                                            <p:cTn id="21" fill="hold"/>
                                            <p:tgtEl>
                                              <p:spTgt spid="70"/>
                                            </p:tgtEl>
                                            <p:attrNameLst>
                                              <p:attrName>style.visibility</p:attrName>
                                            </p:attrNameLst>
                                          </p:cBhvr>
                                          <p:to>
                                            <p:strVal val="visible"/>
                                          </p:to>
                                        </p:set>
                                        <p:anim calcmode="lin" valueType="num" p14:bounceEnd="76250">
                                          <p:cBhvr>
                                            <p:cTn id="22" dur="800" fill="hold"/>
                                            <p:tgtEl>
                                              <p:spTgt spid="70"/>
                                            </p:tgtEl>
                                            <p:attrNameLst>
                                              <p:attrName>ppt_x</p:attrName>
                                            </p:attrNameLst>
                                          </p:cBhvr>
                                          <p:tavLst>
                                            <p:tav tm="0">
                                              <p:val>
                                                <p:strVal val="#ppt_x"/>
                                              </p:val>
                                            </p:tav>
                                            <p:tav tm="100000">
                                              <p:val>
                                                <p:strVal val="#ppt_x"/>
                                              </p:val>
                                            </p:tav>
                                          </p:tavLst>
                                        </p:anim>
                                        <p:anim calcmode="lin" valueType="num" p14:bounceEnd="76250">
                                          <p:cBhvr>
                                            <p:cTn id="23" dur="8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advAuto="0"/>
          <p:bldP spid="66" grpId="0" animBg="1" advAuto="0"/>
          <p:bldP spid="70" grpId="0" animBg="1" advAuto="0"/>
          <p:bldP spid="64"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1000" fill="hold"/>
                                            <p:tgtEl>
                                              <p:spTgt spid="64"/>
                                            </p:tgtEl>
                                            <p:attrNameLst>
                                              <p:attrName>ppt_x</p:attrName>
                                            </p:attrNameLst>
                                          </p:cBhvr>
                                          <p:tavLst>
                                            <p:tav tm="0">
                                              <p:val>
                                                <p:strVal val="0-#ppt_w/2"/>
                                              </p:val>
                                            </p:tav>
                                            <p:tav tm="100000">
                                              <p:val>
                                                <p:strVal val="#ppt_x"/>
                                              </p:val>
                                            </p:tav>
                                          </p:tavLst>
                                        </p:anim>
                                        <p:anim calcmode="lin" valueType="num">
                                          <p:cBhvr>
                                            <p:cTn id="8" dur="10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2" nodeType="afterEffect">
                                      <p:stCondLst>
                                        <p:cond delay="0"/>
                                      </p:stCondLst>
                                      <p:iterate>
                                        <p:tmAbs val="0"/>
                                      </p:iterate>
                                      <p:childTnLst>
                                        <p:set>
                                          <p:cBhvr>
                                            <p:cTn id="11" fill="hold"/>
                                            <p:tgtEl>
                                              <p:spTgt spid="65"/>
                                            </p:tgtEl>
                                            <p:attrNameLst>
                                              <p:attrName>style.visibility</p:attrName>
                                            </p:attrNameLst>
                                          </p:cBhvr>
                                          <p:to>
                                            <p:strVal val="visible"/>
                                          </p:to>
                                        </p:set>
                                        <p:animEffect transition="in" filter="wipe(up)">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 presetClass="entr" presetSubtype="1" fill="hold" grpId="4" nodeType="afterEffect">
                                      <p:stCondLst>
                                        <p:cond delay="0"/>
                                      </p:stCondLst>
                                      <p:iterate>
                                        <p:tmAbs val="0"/>
                                      </p:iterate>
                                      <p:childTnLst>
                                        <p:set>
                                          <p:cBhvr>
                                            <p:cTn id="21" fill="hold"/>
                                            <p:tgtEl>
                                              <p:spTgt spid="70"/>
                                            </p:tgtEl>
                                            <p:attrNameLst>
                                              <p:attrName>style.visibility</p:attrName>
                                            </p:attrNameLst>
                                          </p:cBhvr>
                                          <p:to>
                                            <p:strVal val="visible"/>
                                          </p:to>
                                        </p:set>
                                        <p:anim calcmode="lin" valueType="num">
                                          <p:cBhvr>
                                            <p:cTn id="22" dur="800" fill="hold"/>
                                            <p:tgtEl>
                                              <p:spTgt spid="70"/>
                                            </p:tgtEl>
                                            <p:attrNameLst>
                                              <p:attrName>ppt_x</p:attrName>
                                            </p:attrNameLst>
                                          </p:cBhvr>
                                          <p:tavLst>
                                            <p:tav tm="0">
                                              <p:val>
                                                <p:strVal val="#ppt_x"/>
                                              </p:val>
                                            </p:tav>
                                            <p:tav tm="100000">
                                              <p:val>
                                                <p:strVal val="#ppt_x"/>
                                              </p:val>
                                            </p:tav>
                                          </p:tavLst>
                                        </p:anim>
                                        <p:anim calcmode="lin" valueType="num">
                                          <p:cBhvr>
                                            <p:cTn id="23" dur="8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P spid="66" grpId="3" animBg="1" advAuto="0"/>
          <p:bldP spid="70" grpId="4" animBg="1" advAuto="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textures-background-wallpaper-2560x1600-textures-background-2.jpg" descr="textures-background-wallpaper-2560x1600-textures-background-2.jpg"/>
          <p:cNvPicPr>
            <a:picLocks/>
          </p:cNvPicPr>
          <p:nvPr/>
        </p:nvPicPr>
        <p:blipFill>
          <a:blip r:embed="rId3">
            <a:extLst/>
          </a:blip>
          <a:stretch>
            <a:fillRect/>
          </a:stretch>
        </p:blipFill>
        <p:spPr>
          <a:xfrm>
            <a:off x="187524" y="151805"/>
            <a:ext cx="8768953" cy="6554391"/>
          </a:xfrm>
          <a:prstGeom prst="rect">
            <a:avLst/>
          </a:prstGeom>
          <a:ln w="12700"/>
        </p:spPr>
      </p:pic>
      <p:pic>
        <p:nvPicPr>
          <p:cNvPr id="75" name="Wilson Colorized.jpg" descr="Wilson Colorized.jpg"/>
          <p:cNvPicPr>
            <a:picLocks/>
          </p:cNvPicPr>
          <p:nvPr/>
        </p:nvPicPr>
        <p:blipFill>
          <a:blip r:embed="rId4">
            <a:extLst/>
          </a:blip>
          <a:srcRect b="7134"/>
          <a:stretch>
            <a:fillRect/>
          </a:stretch>
        </p:blipFill>
        <p:spPr>
          <a:xfrm>
            <a:off x="4270506" y="150614"/>
            <a:ext cx="4665631" cy="6556813"/>
          </a:xfrm>
          <a:prstGeom prst="rect">
            <a:avLst/>
          </a:prstGeom>
          <a:ln w="12700"/>
        </p:spPr>
      </p:pic>
      <p:sp>
        <p:nvSpPr>
          <p:cNvPr id="76" name="President Woodrow Wilson"/>
          <p:cNvSpPr txBox="1"/>
          <p:nvPr/>
        </p:nvSpPr>
        <p:spPr>
          <a:xfrm>
            <a:off x="5631563" y="6351936"/>
            <a:ext cx="3460880" cy="354260"/>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marL="339316" marR="0" lvl="5" indent="-339316" defTabSz="455398">
              <a:lnSpc>
                <a:spcPts val="2180"/>
              </a:lnSpc>
              <a:spcBef>
                <a:spcPts val="633"/>
              </a:spcBef>
              <a:defRPr sz="2200">
                <a:effectLst>
                  <a:outerShdw blurRad="127000" dir="2700000" rotWithShape="0">
                    <a:srgbClr val="000000"/>
                  </a:outerShdw>
                </a:effectLst>
                <a:uFillTx/>
                <a:latin typeface="Arial"/>
                <a:ea typeface="Arial"/>
                <a:cs typeface="Arial"/>
                <a:sym typeface="Arial"/>
              </a:defRPr>
            </a:pPr>
            <a:r>
              <a:rPr dirty="0"/>
              <a:t>President Woodrow Wilson</a:t>
            </a:r>
          </a:p>
        </p:txBody>
      </p:sp>
      <p:grpSp>
        <p:nvGrpSpPr>
          <p:cNvPr id="79" name="Group"/>
          <p:cNvGrpSpPr/>
          <p:nvPr/>
        </p:nvGrpSpPr>
        <p:grpSpPr>
          <a:xfrm>
            <a:off x="5272405" y="71142"/>
            <a:ext cx="3363200" cy="5102147"/>
            <a:chOff x="0" y="0"/>
            <a:chExt cx="4783216" cy="7256385"/>
          </a:xfrm>
        </p:grpSpPr>
        <p:pic>
          <p:nvPicPr>
            <p:cNvPr id="77" name="Jerome_H._Powell Head.png" descr="Jerome_H._Powell Head.png"/>
            <p:cNvPicPr>
              <a:picLocks/>
            </p:cNvPicPr>
            <p:nvPr/>
          </p:nvPicPr>
          <p:blipFill>
            <a:blip r:embed="rId5">
              <a:extLst/>
            </a:blip>
            <a:stretch>
              <a:fillRect/>
            </a:stretch>
          </p:blipFill>
          <p:spPr>
            <a:xfrm>
              <a:off x="0" y="0"/>
              <a:ext cx="4039778" cy="5009771"/>
            </a:xfrm>
            <a:prstGeom prst="rect">
              <a:avLst/>
            </a:prstGeom>
            <a:ln w="12700" cap="flat">
              <a:noFill/>
              <a:round/>
            </a:ln>
            <a:effectLst/>
          </p:spPr>
        </p:pic>
        <p:sp>
          <p:nvSpPr>
            <p:cNvPr id="78" name="Jerome Powell"/>
            <p:cNvSpPr txBox="1"/>
            <p:nvPr/>
          </p:nvSpPr>
          <p:spPr>
            <a:xfrm>
              <a:off x="846215" y="5622205"/>
              <a:ext cx="3937001" cy="1634180"/>
            </a:xfrm>
            <a:prstGeom prst="rect">
              <a:avLst/>
            </a:prstGeom>
            <a:noFill/>
            <a:ln w="12700" cap="flat">
              <a:noFill/>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3400" b="1">
                  <a:effectLst>
                    <a:outerShdw blurRad="127000" dir="2700000" rotWithShape="0">
                      <a:srgbClr val="000000"/>
                    </a:outerShdw>
                  </a:effectLst>
                </a:defRPr>
              </a:lvl1pPr>
            </a:lstStyle>
            <a:p>
              <a:r>
                <a:rPr dirty="0"/>
                <a:t>Jerome Powell</a:t>
              </a:r>
            </a:p>
          </p:txBody>
        </p:sp>
      </p:grpSp>
      <p:sp>
        <p:nvSpPr>
          <p:cNvPr id="80" name="4. Clayton Antitrust Act (1914) to break up trusts…"/>
          <p:cNvSpPr txBox="1"/>
          <p:nvPr/>
        </p:nvSpPr>
        <p:spPr>
          <a:xfrm>
            <a:off x="491320" y="3944589"/>
            <a:ext cx="5936901" cy="2457400"/>
          </a:xfrm>
          <a:prstGeom prst="rect">
            <a:avLst/>
          </a:prstGeom>
          <a:ln w="12700">
            <a:miter lim="400000"/>
          </a:ln>
          <a:effectLst>
            <a:outerShdw blurRad="127000" dir="2700000" rotWithShape="0">
              <a:srgbClr val="000000">
                <a:alpha val="70000"/>
              </a:srgbClr>
            </a:outerShdw>
          </a:effectLst>
          <a:extLst>
            <a:ext uri="{C572A759-6A51-4108-AA02-DFA0A04FC94B}">
              <ma14:wrappingTextBoxFlag xmlns:ma14="http://schemas.microsoft.com/office/mac/drawingml/2011/main" xmlns="" val="1"/>
            </a:ext>
          </a:extLst>
        </p:spPr>
        <p:txBody>
          <a:bodyPr wrap="square" lIns="35717" tIns="35717" rIns="35717" bIns="35717">
            <a:spAutoFit/>
          </a:bodyPr>
          <a:lstStyle/>
          <a:p>
            <a:pPr marL="339316" marR="0" lvl="1" indent="-339316" defTabSz="455398">
              <a:lnSpc>
                <a:spcPts val="2672"/>
              </a:lnSpc>
              <a:spcBef>
                <a:spcPts val="1125"/>
              </a:spcBef>
              <a:defRPr>
                <a:effectLst>
                  <a:outerShdw blurRad="127000" dir="2700000" rotWithShape="0">
                    <a:srgbClr val="000000"/>
                  </a:outerShdw>
                </a:effectLst>
                <a:uFillTx/>
                <a:latin typeface="Arial"/>
                <a:ea typeface="Arial"/>
                <a:cs typeface="Arial"/>
                <a:sym typeface="Arial"/>
              </a:defRPr>
            </a:pPr>
            <a:r>
              <a:rPr b="1" dirty="0"/>
              <a:t>4</a:t>
            </a:r>
            <a:r>
              <a:rPr dirty="0"/>
              <a:t>. </a:t>
            </a:r>
            <a:r>
              <a:rPr sz="2500" b="1" u="sng" dirty="0"/>
              <a:t>Clayton Antitrust Act</a:t>
            </a:r>
            <a:r>
              <a:rPr dirty="0"/>
              <a:t> (1914) to break up trusts</a:t>
            </a:r>
          </a:p>
          <a:p>
            <a:pPr marL="339316" marR="0" lvl="1" indent="-339316" defTabSz="455398">
              <a:lnSpc>
                <a:spcPts val="2320"/>
              </a:lnSpc>
              <a:spcBef>
                <a:spcPts val="1266"/>
              </a:spcBef>
              <a:tabLst>
                <a:tab pos="241093" algn="l"/>
              </a:tabLst>
              <a:defRPr>
                <a:effectLst>
                  <a:outerShdw blurRad="127000" dir="2700000" rotWithShape="0">
                    <a:srgbClr val="000000"/>
                  </a:outerShdw>
                </a:effectLst>
                <a:uFillTx/>
                <a:latin typeface="Arial"/>
                <a:ea typeface="Arial"/>
                <a:cs typeface="Arial"/>
                <a:sym typeface="Arial"/>
              </a:defRPr>
            </a:pPr>
            <a:r>
              <a:rPr b="1" dirty="0"/>
              <a:t>5</a:t>
            </a:r>
            <a:r>
              <a:rPr dirty="0"/>
              <a:t>. </a:t>
            </a:r>
            <a:r>
              <a:rPr sz="2300" b="1" u="sng" dirty="0"/>
              <a:t>Federal Trade </a:t>
            </a:r>
            <a:r>
              <a:rPr sz="2300" b="1" u="sng" dirty="0"/>
              <a:t>Commission</a:t>
            </a:r>
            <a:endParaRPr lang="en-US" sz="2300" b="1" u="sng" dirty="0"/>
          </a:p>
          <a:p>
            <a:pPr marL="339316" marR="0" lvl="1" indent="-339316" defTabSz="455398">
              <a:lnSpc>
                <a:spcPts val="2320"/>
              </a:lnSpc>
              <a:spcBef>
                <a:spcPts val="1266"/>
              </a:spcBef>
              <a:spcAft>
                <a:spcPts val="844"/>
              </a:spcAft>
              <a:tabLst>
                <a:tab pos="241093" algn="l"/>
              </a:tabLst>
              <a:defRPr>
                <a:effectLst>
                  <a:outerShdw blurRad="127000" dir="2700000" rotWithShape="0">
                    <a:srgbClr val="000000"/>
                  </a:outerShdw>
                </a:effectLst>
                <a:uFillTx/>
                <a:latin typeface="Arial"/>
                <a:ea typeface="Arial"/>
                <a:cs typeface="Arial"/>
                <a:sym typeface="Arial"/>
              </a:defRPr>
            </a:pPr>
            <a:r>
              <a:rPr sz="2300" dirty="0"/>
              <a:t> </a:t>
            </a:r>
            <a:r>
              <a:rPr lang="en-US" sz="2300" dirty="0"/>
              <a:t>  </a:t>
            </a:r>
            <a:r>
              <a:rPr sz="2300" dirty="0"/>
              <a:t>(</a:t>
            </a:r>
            <a:r>
              <a:rPr sz="2300" dirty="0"/>
              <a:t>FTC) </a:t>
            </a:r>
            <a:r>
              <a:rPr dirty="0"/>
              <a:t>investigation &amp; enforcement </a:t>
            </a:r>
          </a:p>
          <a:p>
            <a:pPr marL="321457" marR="0" indent="-321457" defTabSz="455398">
              <a:lnSpc>
                <a:spcPts val="2180"/>
              </a:lnSpc>
              <a:spcBef>
                <a:spcPts val="844"/>
              </a:spcBef>
              <a:tabLst>
                <a:tab pos="241093" algn="l"/>
              </a:tabLst>
              <a:defRPr>
                <a:effectLst>
                  <a:outerShdw blurRad="127000" dir="2700000" rotWithShape="0">
                    <a:srgbClr val="000000"/>
                  </a:outerShdw>
                </a:effectLst>
                <a:uFillTx/>
                <a:latin typeface="Arial"/>
                <a:ea typeface="Arial"/>
                <a:cs typeface="Arial"/>
                <a:sym typeface="Arial"/>
              </a:defRPr>
            </a:pPr>
            <a:r>
              <a:rPr b="1" dirty="0"/>
              <a:t>6</a:t>
            </a:r>
            <a:r>
              <a:rPr dirty="0"/>
              <a:t>. Appointed progressive </a:t>
            </a:r>
            <a:r>
              <a:rPr b="1" u="sng" dirty="0"/>
              <a:t>Louis D. Brandeis</a:t>
            </a:r>
            <a:r>
              <a:rPr dirty="0"/>
              <a:t> to Supreme </a:t>
            </a:r>
            <a:r>
              <a:rPr dirty="0" err="1"/>
              <a:t>Crt</a:t>
            </a:r>
            <a:r>
              <a:rPr dirty="0"/>
              <a:t>.</a:t>
            </a:r>
          </a:p>
        </p:txBody>
      </p:sp>
      <p:sp>
        <p:nvSpPr>
          <p:cNvPr id="81" name="3. Woodrow Wilson"/>
          <p:cNvSpPr txBox="1"/>
          <p:nvPr/>
        </p:nvSpPr>
        <p:spPr>
          <a:xfrm>
            <a:off x="226921" y="119995"/>
            <a:ext cx="6935879" cy="700509"/>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0" marR="0" lvl="1" indent="107152" defTabSz="285740">
              <a:lnSpc>
                <a:spcPts val="4922"/>
              </a:lnSpc>
              <a:defRPr sz="7000" spc="420">
                <a:effectLst>
                  <a:outerShdw blurRad="50800" dist="12700" dir="18900000" rotWithShape="0">
                    <a:srgbClr val="000000"/>
                  </a:outerShdw>
                </a:effectLst>
                <a:uFillTx/>
                <a:latin typeface="Haettenschweiler"/>
                <a:ea typeface="Haettenschweiler"/>
                <a:cs typeface="Haettenschweiler"/>
                <a:sym typeface="Haettenschweiler"/>
              </a:defRPr>
            </a:pPr>
            <a:r>
              <a:rPr dirty="0"/>
              <a:t>3. Woodrow Wilson</a:t>
            </a:r>
          </a:p>
        </p:txBody>
      </p:sp>
      <p:sp>
        <p:nvSpPr>
          <p:cNvPr id="82" name="1. Underwood Act…"/>
          <p:cNvSpPr txBox="1"/>
          <p:nvPr/>
        </p:nvSpPr>
        <p:spPr>
          <a:xfrm>
            <a:off x="320307" y="792379"/>
            <a:ext cx="6016049" cy="273952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spAutoFit/>
          </a:bodyPr>
          <a:lstStyle/>
          <a:p>
            <a:pPr marL="339316" marR="0" lvl="1" indent="-178587" defTabSz="455398">
              <a:lnSpc>
                <a:spcPts val="2180"/>
              </a:lnSpc>
              <a:spcAft>
                <a:spcPts val="422"/>
              </a:spcAft>
              <a:defRPr sz="3300">
                <a:effectLst>
                  <a:outerShdw blurRad="127000" dir="2700000" rotWithShape="0">
                    <a:srgbClr val="000000"/>
                  </a:outerShdw>
                </a:effectLst>
                <a:uFillTx/>
                <a:latin typeface="Arial"/>
                <a:ea typeface="Arial"/>
                <a:cs typeface="Arial"/>
                <a:sym typeface="Arial"/>
              </a:defRPr>
            </a:pPr>
            <a:r>
              <a:rPr lang="en-US" b="1" dirty="0"/>
              <a:t>1.</a:t>
            </a:r>
            <a:r>
              <a:rPr lang="en-US" dirty="0"/>
              <a:t> </a:t>
            </a:r>
            <a:r>
              <a:rPr lang="en-US" b="1" u="sng" dirty="0"/>
              <a:t>Underwood Act</a:t>
            </a:r>
            <a:r>
              <a:rPr lang="en-US" b="1" dirty="0"/>
              <a:t> </a:t>
            </a:r>
          </a:p>
          <a:p>
            <a:pPr marL="688678" marR="0" lvl="1" indent="-610546" defTabSz="455398">
              <a:lnSpc>
                <a:spcPts val="2180"/>
              </a:lnSpc>
              <a:spcAft>
                <a:spcPts val="844"/>
              </a:spcAft>
              <a:defRPr>
                <a:effectLst>
                  <a:outerShdw blurRad="127000" dir="2700000" rotWithShape="0">
                    <a:srgbClr val="000000"/>
                  </a:outerShdw>
                </a:effectLst>
                <a:uFillTx/>
                <a:latin typeface="Arial"/>
                <a:ea typeface="Arial"/>
                <a:cs typeface="Arial"/>
                <a:sym typeface="Arial"/>
              </a:defRPr>
            </a:pPr>
            <a:r>
              <a:rPr lang="en-US" b="1" dirty="0"/>
              <a:t>    - </a:t>
            </a:r>
            <a:r>
              <a:rPr lang="en-US" dirty="0"/>
              <a:t> lowered tariffs - cheaper products for consumers </a:t>
            </a:r>
          </a:p>
          <a:p>
            <a:pPr marL="339316" marR="0" lvl="1" indent="-178587" defTabSz="455398">
              <a:lnSpc>
                <a:spcPts val="2180"/>
              </a:lnSpc>
              <a:spcAft>
                <a:spcPts val="844"/>
              </a:spcAft>
              <a:defRPr sz="3600" b="1" u="sng">
                <a:effectLst>
                  <a:outerShdw blurRad="127000" dir="2700000" rotWithShape="0">
                    <a:srgbClr val="000000"/>
                  </a:outerShdw>
                </a:effectLst>
                <a:uFillTx/>
                <a:latin typeface="Arial"/>
                <a:ea typeface="Arial"/>
                <a:cs typeface="Arial"/>
                <a:sym typeface="Arial"/>
              </a:defRPr>
            </a:pPr>
            <a:r>
              <a:rPr lang="en-US" dirty="0"/>
              <a:t>2. Federal Income Tax</a:t>
            </a:r>
          </a:p>
          <a:p>
            <a:pPr marL="339316" marR="0" lvl="1" indent="-178587" defTabSz="455398">
              <a:lnSpc>
                <a:spcPts val="2180"/>
              </a:lnSpc>
              <a:spcBef>
                <a:spcPts val="633"/>
              </a:spcBef>
              <a:defRPr sz="3600" b="1">
                <a:effectLst>
                  <a:outerShdw blurRad="127000" dir="2700000" rotWithShape="0">
                    <a:srgbClr val="000000"/>
                  </a:outerShdw>
                </a:effectLst>
                <a:uFillTx/>
                <a:latin typeface="Arial"/>
                <a:ea typeface="Arial"/>
                <a:cs typeface="Arial"/>
                <a:sym typeface="Arial"/>
              </a:defRPr>
            </a:pPr>
            <a:r>
              <a:rPr lang="en-US" dirty="0"/>
              <a:t>3. </a:t>
            </a:r>
            <a:r>
              <a:rPr lang="en-US" u="sng" dirty="0"/>
              <a:t>Banking Reform</a:t>
            </a:r>
            <a:r>
              <a:rPr lang="en-US" dirty="0"/>
              <a:t>  </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lang="en-US" dirty="0"/>
              <a:t>      - </a:t>
            </a:r>
            <a:r>
              <a:rPr lang="en-US" u="sng" dirty="0"/>
              <a:t>Federal Reserve Act</a:t>
            </a:r>
            <a:r>
              <a:rPr lang="en-US" dirty="0"/>
              <a:t> (1913)</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lang="en-US" dirty="0"/>
              <a:t>      - created 12 regional banks   </a:t>
            </a:r>
          </a:p>
          <a:p>
            <a:pPr marL="339316" marR="0" lvl="5" indent="-339316" defTabSz="455398">
              <a:lnSpc>
                <a:spcPts val="2180"/>
              </a:lnSpc>
              <a:spcBef>
                <a:spcPts val="211"/>
              </a:spcBef>
              <a:defRPr>
                <a:effectLst>
                  <a:outerShdw blurRad="127000" dir="2700000" rotWithShape="0">
                    <a:srgbClr val="000000"/>
                  </a:outerShdw>
                </a:effectLst>
                <a:uFillTx/>
                <a:latin typeface="Arial"/>
                <a:ea typeface="Arial"/>
                <a:cs typeface="Arial"/>
                <a:sym typeface="Arial"/>
              </a:defRPr>
            </a:pPr>
            <a:r>
              <a:rPr lang="en-US" dirty="0"/>
              <a:t>      - regulates interest rates</a:t>
            </a:r>
          </a:p>
        </p:txBody>
      </p:sp>
    </p:spTree>
    <p:extLst>
      <p:ext uri="{BB962C8B-B14F-4D97-AF65-F5344CB8AC3E}">
        <p14:creationId xmlns:p14="http://schemas.microsoft.com/office/powerpoint/2010/main" val="875597654"/>
      </p:ext>
    </p:extLst>
  </p:cSld>
  <p:clrMapOvr>
    <a:masterClrMapping/>
  </p:clrMapOvr>
  <mc:AlternateContent xmlns:mc="http://schemas.openxmlformats.org/markup-compatibility/2006" xmlns:p14="http://schemas.microsoft.com/office/powerpoint/2010/main">
    <mc:Choice Requires="p14">
      <p:transition spd="med">
        <p:wipe dir="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1" decel="80000" fill="hold" grpId="0" nodeType="afterEffect">
                                  <p:stCondLst>
                                    <p:cond delay="0"/>
                                  </p:stCondLst>
                                  <p:iterate>
                                    <p:tmAbs val="0"/>
                                  </p:iterate>
                                  <p:childTnLst>
                                    <p:anim calcmode="lin" valueType="num">
                                      <p:cBhvr>
                                        <p:cTn id="6" dur="700" fill="hold"/>
                                        <p:tgtEl>
                                          <p:spTgt spid="79"/>
                                        </p:tgtEl>
                                        <p:attrNameLst>
                                          <p:attrName>ppt_x</p:attrName>
                                        </p:attrNameLst>
                                      </p:cBhvr>
                                      <p:tavLst>
                                        <p:tav tm="0">
                                          <p:val>
                                            <p:strVal val="ppt_x"/>
                                          </p:val>
                                        </p:tav>
                                        <p:tav tm="100000">
                                          <p:val>
                                            <p:strVal val="ppt_x"/>
                                          </p:val>
                                        </p:tav>
                                      </p:tavLst>
                                    </p:anim>
                                    <p:anim calcmode="lin" valueType="num">
                                      <p:cBhvr>
                                        <p:cTn id="7" dur="700" fill="hold"/>
                                        <p:tgtEl>
                                          <p:spTgt spid="79"/>
                                        </p:tgtEl>
                                        <p:attrNameLst>
                                          <p:attrName>ppt_y</p:attrName>
                                        </p:attrNameLst>
                                      </p:cBhvr>
                                      <p:tavLst>
                                        <p:tav tm="0">
                                          <p:val>
                                            <p:strVal val="ppt_y"/>
                                          </p:val>
                                        </p:tav>
                                        <p:tav tm="100000">
                                          <p:val>
                                            <p:strVal val="0-ppt_h/2"/>
                                          </p:val>
                                        </p:tav>
                                      </p:tavLst>
                                    </p:anim>
                                    <p:set>
                                      <p:cBhvr>
                                        <p:cTn id="8" fill="hold">
                                          <p:stCondLst>
                                            <p:cond delay="6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p:cNvGrpSpPr/>
          <p:nvPr/>
        </p:nvGrpSpPr>
        <p:grpSpPr>
          <a:xfrm>
            <a:off x="142244" y="94998"/>
            <a:ext cx="8854107" cy="6668057"/>
            <a:chOff x="59090" y="0"/>
            <a:chExt cx="8854106" cy="6668056"/>
          </a:xfrm>
        </p:grpSpPr>
        <p:pic>
          <p:nvPicPr>
            <p:cNvPr id="57" name="Rough Rider.jpg" descr="Rough Rider.jpg"/>
            <p:cNvPicPr>
              <a:picLocks noChangeAspect="1"/>
            </p:cNvPicPr>
            <p:nvPr/>
          </p:nvPicPr>
          <p:blipFill>
            <a:blip r:embed="rId3">
              <a:extLst/>
            </a:blip>
            <a:srcRect t="603" r="28459" b="57056"/>
            <a:stretch>
              <a:fillRect/>
            </a:stretch>
          </p:blipFill>
          <p:spPr>
            <a:xfrm>
              <a:off x="1533489" y="0"/>
              <a:ext cx="7379708" cy="6668004"/>
            </a:xfrm>
            <a:prstGeom prst="rect">
              <a:avLst/>
            </a:prstGeom>
            <a:ln w="12700" cap="flat">
              <a:noFill/>
              <a:round/>
            </a:ln>
            <a:effectLst/>
          </p:spPr>
        </p:pic>
        <p:pic>
          <p:nvPicPr>
            <p:cNvPr id="58" name="Rough Rider.jpg" descr="Rough Rider.jpg"/>
            <p:cNvPicPr>
              <a:picLocks noChangeAspect="1"/>
            </p:cNvPicPr>
            <p:nvPr/>
          </p:nvPicPr>
          <p:blipFill>
            <a:blip r:embed="rId3">
              <a:extLst/>
            </a:blip>
            <a:srcRect t="603" r="85217" b="57056"/>
            <a:stretch>
              <a:fillRect/>
            </a:stretch>
          </p:blipFill>
          <p:spPr>
            <a:xfrm flipH="1">
              <a:off x="59090" y="52"/>
              <a:ext cx="1524857" cy="6668005"/>
            </a:xfrm>
            <a:prstGeom prst="rect">
              <a:avLst/>
            </a:prstGeom>
            <a:ln w="12700" cap="flat">
              <a:noFill/>
              <a:round/>
            </a:ln>
            <a:effectLst/>
          </p:spPr>
        </p:pic>
      </p:grpSp>
      <p:sp>
        <p:nvSpPr>
          <p:cNvPr id="60" name="1. Labor -…"/>
          <p:cNvSpPr txBox="1"/>
          <p:nvPr/>
        </p:nvSpPr>
        <p:spPr>
          <a:xfrm>
            <a:off x="199410" y="1301134"/>
            <a:ext cx="5286990" cy="2996119"/>
          </a:xfrm>
          <a:prstGeom prst="rect">
            <a:avLst/>
          </a:prstGeom>
          <a:ln w="12700">
            <a:miter lim="400000"/>
          </a:ln>
          <a:effectLst>
            <a:outerShdw blurRad="88900" dir="2700000" rotWithShape="0">
              <a:srgbClr val="000000">
                <a:alpha val="82885"/>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marL="342900" marR="0" indent="-342900" defTabSz="457200">
              <a:lnSpc>
                <a:spcPts val="4000"/>
              </a:lnSpc>
              <a:spcBef>
                <a:spcPts val="200"/>
              </a:spcBef>
              <a:tabLst>
                <a:tab pos="139700" algn="l"/>
              </a:tabLst>
              <a:defRPr sz="3500">
                <a:effectLst>
                  <a:outerShdw blurRad="38100" dir="18900000" rotWithShape="0">
                    <a:srgbClr val="000000"/>
                  </a:outerShdw>
                </a:effectLst>
                <a:uFillTx/>
                <a:latin typeface="Helvetica"/>
                <a:ea typeface="Helvetica"/>
                <a:cs typeface="Helvetica"/>
                <a:sym typeface="Helvetica"/>
              </a:defRPr>
            </a:pPr>
            <a:r>
              <a:rPr b="1" dirty="0">
                <a:latin typeface="Arial"/>
                <a:ea typeface="Arial"/>
                <a:cs typeface="Arial"/>
                <a:sym typeface="Arial"/>
              </a:rPr>
              <a:t>1. </a:t>
            </a:r>
            <a:r>
              <a:rPr b="1" u="sng" dirty="0">
                <a:latin typeface="Arial"/>
                <a:ea typeface="Arial"/>
                <a:cs typeface="Arial"/>
                <a:sym typeface="Arial"/>
              </a:rPr>
              <a:t>Labor</a:t>
            </a:r>
            <a:r>
              <a:rPr b="1" dirty="0">
                <a:latin typeface="Arial"/>
                <a:ea typeface="Arial"/>
                <a:cs typeface="Arial"/>
                <a:sym typeface="Arial"/>
              </a:rPr>
              <a:t> - </a:t>
            </a:r>
          </a:p>
          <a:p>
            <a:pPr marL="738188" marR="0" lvl="1"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a. </a:t>
            </a:r>
            <a:r>
              <a:rPr u="sng" dirty="0">
                <a:latin typeface="Arial"/>
                <a:ea typeface="Arial"/>
                <a:cs typeface="Arial"/>
                <a:sym typeface="Arial"/>
              </a:rPr>
              <a:t>1902 Coal Strike</a:t>
            </a:r>
            <a:r>
              <a:rPr dirty="0">
                <a:latin typeface="Arial"/>
                <a:ea typeface="Arial"/>
                <a:cs typeface="Arial"/>
                <a:sym typeface="Arial"/>
              </a:rPr>
              <a:t> by the United Mine Workers of America(UMW)</a:t>
            </a:r>
          </a:p>
          <a:p>
            <a:pPr marL="857250" marR="0" lvl="2" indent="-174625"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 TR threatened govt </a:t>
            </a:r>
            <a:endParaRPr lang="en-US" dirty="0" smtClean="0">
              <a:latin typeface="Arial"/>
              <a:ea typeface="Arial"/>
              <a:cs typeface="Arial"/>
              <a:sym typeface="Arial"/>
            </a:endParaRPr>
          </a:p>
          <a:p>
            <a:pPr marL="857250" marR="0" lvl="2" indent="-174625"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 </a:t>
            </a:r>
            <a:r>
              <a:rPr lang="en-US" dirty="0" smtClean="0">
                <a:latin typeface="Arial"/>
                <a:ea typeface="Arial"/>
                <a:cs typeface="Arial"/>
                <a:sym typeface="Arial"/>
              </a:rPr>
              <a:t> </a:t>
            </a:r>
            <a:r>
              <a:rPr dirty="0" smtClean="0">
                <a:latin typeface="Arial"/>
                <a:ea typeface="Arial"/>
                <a:cs typeface="Arial"/>
                <a:sym typeface="Arial"/>
              </a:rPr>
              <a:t>takeover </a:t>
            </a:r>
            <a:r>
              <a:rPr dirty="0">
                <a:latin typeface="Arial"/>
                <a:ea typeface="Arial"/>
                <a:cs typeface="Arial"/>
                <a:sym typeface="Arial"/>
              </a:rPr>
              <a:t>of mine trusts.</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 trusts cave</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 </a:t>
            </a:r>
            <a:r>
              <a:rPr u="sng" dirty="0">
                <a:latin typeface="Arial"/>
                <a:ea typeface="Arial"/>
                <a:cs typeface="Arial"/>
                <a:sym typeface="Arial"/>
              </a:rPr>
              <a:t>Significance</a:t>
            </a:r>
            <a:r>
              <a:rPr dirty="0">
                <a:latin typeface="Arial"/>
                <a:ea typeface="Arial"/>
                <a:cs typeface="Arial"/>
                <a:sym typeface="Arial"/>
              </a:rPr>
              <a:t>: 1st time </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  govt sides w/unions</a:t>
            </a:r>
          </a:p>
        </p:txBody>
      </p:sp>
      <p:sp>
        <p:nvSpPr>
          <p:cNvPr id="61" name="I. PROGRESSIVE PRESIDENTS…"/>
          <p:cNvSpPr txBox="1"/>
          <p:nvPr/>
        </p:nvSpPr>
        <p:spPr>
          <a:xfrm>
            <a:off x="156081" y="129387"/>
            <a:ext cx="6435726" cy="1234439"/>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57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000">
                <a:effectLst>
                  <a:outerShdw blurRad="50800" dist="12700" dir="18900000" rotWithShape="0">
                    <a:srgbClr val="000000"/>
                  </a:outerShdw>
                </a:effectLst>
                <a:uFillTx/>
                <a:latin typeface="Haettenschweiler"/>
                <a:ea typeface="Haettenschweiler"/>
                <a:cs typeface="Haettenschweiler"/>
                <a:sym typeface="Haettenschweiler"/>
              </a:defRPr>
            </a:pPr>
            <a:r>
              <a:t> 1. Teddy Roosevelt</a:t>
            </a:r>
          </a:p>
        </p:txBody>
      </p:sp>
      <p:sp>
        <p:nvSpPr>
          <p:cNvPr id="62" name="Roosevelt as a…"/>
          <p:cNvSpPr txBox="1"/>
          <p:nvPr/>
        </p:nvSpPr>
        <p:spPr>
          <a:xfrm>
            <a:off x="6877179" y="6185673"/>
            <a:ext cx="2007572" cy="527169"/>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500" b="1">
                <a:latin typeface="Arial"/>
                <a:ea typeface="Arial"/>
                <a:cs typeface="Arial"/>
                <a:sym typeface="Arial"/>
              </a:defRPr>
            </a:pPr>
            <a:r>
              <a:t>Roosevelt as a </a:t>
            </a:r>
          </a:p>
          <a:p>
            <a:pPr>
              <a:defRPr sz="1500" b="1">
                <a:latin typeface="Arial"/>
                <a:ea typeface="Arial"/>
                <a:cs typeface="Arial"/>
                <a:sym typeface="Arial"/>
              </a:defRPr>
            </a:pPr>
            <a:r>
              <a:t>calvary Rough Rider</a:t>
            </a:r>
          </a:p>
        </p:txBody>
      </p:sp>
      <p:pic>
        <p:nvPicPr>
          <p:cNvPr id="63" name="TeddyBearTransparent.png" descr="TeddyBearTransparent.png"/>
          <p:cNvPicPr>
            <a:picLocks noChangeAspect="1"/>
          </p:cNvPicPr>
          <p:nvPr/>
        </p:nvPicPr>
        <p:blipFill>
          <a:blip r:embed="rId4">
            <a:extLst/>
          </a:blip>
          <a:stretch>
            <a:fillRect/>
          </a:stretch>
        </p:blipFill>
        <p:spPr>
          <a:xfrm>
            <a:off x="-58017" y="4158088"/>
            <a:ext cx="2262427" cy="2931285"/>
          </a:xfrm>
          <a:prstGeom prst="rect">
            <a:avLst/>
          </a:prstGeom>
          <a:ln w="12700"/>
        </p:spPr>
      </p:pic>
      <p:sp>
        <p:nvSpPr>
          <p:cNvPr id="64" name="When the president spared a bear cub on a hunting expedition, a toymaker marketed a popular new product, the teddy bear."/>
          <p:cNvSpPr txBox="1"/>
          <p:nvPr/>
        </p:nvSpPr>
        <p:spPr>
          <a:xfrm>
            <a:off x="1284508" y="5942922"/>
            <a:ext cx="3814957" cy="743069"/>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500">
                <a:latin typeface="Arial"/>
                <a:ea typeface="Arial"/>
                <a:cs typeface="Arial"/>
                <a:sym typeface="Arial"/>
              </a:defRPr>
            </a:lvl1pPr>
          </a:lstStyle>
          <a:p>
            <a:r>
              <a:t>When the president spared a bear cub on a hunting expedition, a toymaker marketed a popular new product, the teddy bear. </a:t>
            </a:r>
          </a:p>
        </p:txBody>
      </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500">
        <p15:prstTrans prst="peelOff" invX="1"/>
      </p:transition>
    </mc:Choice>
    <mc:Choice Requires="p14">
      <p:transition spd="slow" p14:dur="1500">
        <p:wi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80000">
                                      <p:stCondLst>
                                        <p:cond delay="0"/>
                                      </p:stCondLst>
                                      <p:iterate>
                                        <p:tmAbs val="0"/>
                                      </p:iterate>
                                      <p:childTnLst>
                                        <p:set>
                                          <p:cBhvr>
                                            <p:cTn id="6" fill="hold"/>
                                            <p:tgtEl>
                                              <p:spTgt spid="61"/>
                                            </p:tgtEl>
                                            <p:attrNameLst>
                                              <p:attrName>style.visibility</p:attrName>
                                            </p:attrNameLst>
                                          </p:cBhvr>
                                          <p:to>
                                            <p:strVal val="visible"/>
                                          </p:to>
                                        </p:set>
                                        <p:anim calcmode="lin" valueType="num" p14:bounceEnd="80000">
                                          <p:cBhvr>
                                            <p:cTn id="7" dur="1000" fill="hold"/>
                                            <p:tgtEl>
                                              <p:spTgt spid="61"/>
                                            </p:tgtEl>
                                            <p:attrNameLst>
                                              <p:attrName>ppt_x</p:attrName>
                                            </p:attrNameLst>
                                          </p:cBhvr>
                                          <p:tavLst>
                                            <p:tav tm="0">
                                              <p:val>
                                                <p:strVal val="0-#ppt_w/2"/>
                                              </p:val>
                                            </p:tav>
                                            <p:tav tm="100000">
                                              <p:val>
                                                <p:strVal val="#ppt_x"/>
                                              </p:val>
                                            </p:tav>
                                          </p:tavLst>
                                        </p:anim>
                                        <p:anim calcmode="lin" valueType="num" p14:bounceEnd="80000">
                                          <p:cBhvr>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69333">
                                      <p:stCondLst>
                                        <p:cond delay="500"/>
                                      </p:stCondLst>
                                      <p:iterate>
                                        <p:tmAbs val="0"/>
                                      </p:iterate>
                                      <p:childTnLst>
                                        <p:set>
                                          <p:cBhvr>
                                            <p:cTn id="10" fill="hold"/>
                                            <p:tgtEl>
                                              <p:spTgt spid="60"/>
                                            </p:tgtEl>
                                            <p:attrNameLst>
                                              <p:attrName>style.visibility</p:attrName>
                                            </p:attrNameLst>
                                          </p:cBhvr>
                                          <p:to>
                                            <p:strVal val="visible"/>
                                          </p:to>
                                        </p:set>
                                        <p:anim calcmode="lin" valueType="num" p14:bounceEnd="69333">
                                          <p:cBhvr>
                                            <p:cTn id="11" dur="750" fill="hold"/>
                                            <p:tgtEl>
                                              <p:spTgt spid="60"/>
                                            </p:tgtEl>
                                            <p:attrNameLst>
                                              <p:attrName>ppt_x</p:attrName>
                                            </p:attrNameLst>
                                          </p:cBhvr>
                                          <p:tavLst>
                                            <p:tav tm="0">
                                              <p:val>
                                                <p:strVal val="0-#ppt_w/2"/>
                                              </p:val>
                                            </p:tav>
                                            <p:tav tm="100000">
                                              <p:val>
                                                <p:strVal val="#ppt_x"/>
                                              </p:val>
                                            </p:tav>
                                          </p:tavLst>
                                        </p:anim>
                                        <p:anim calcmode="lin" valueType="num" p14:bounceEnd="69333">
                                          <p:cBhvr>
                                            <p:cTn id="1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2" animBg="1" advAuto="0"/>
          <p:bldP spid="61"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1"/>
                                            </p:tgtEl>
                                            <p:attrNameLst>
                                              <p:attrName>style.visibility</p:attrName>
                                            </p:attrNameLst>
                                          </p:cBhvr>
                                          <p:to>
                                            <p:strVal val="visible"/>
                                          </p:to>
                                        </p:set>
                                        <p:anim calcmode="lin" valueType="num">
                                          <p:cBhvr>
                                            <p:cTn id="7" dur="1000" fill="hold"/>
                                            <p:tgtEl>
                                              <p:spTgt spid="61"/>
                                            </p:tgtEl>
                                            <p:attrNameLst>
                                              <p:attrName>ppt_x</p:attrName>
                                            </p:attrNameLst>
                                          </p:cBhvr>
                                          <p:tavLst>
                                            <p:tav tm="0">
                                              <p:val>
                                                <p:strVal val="0-#ppt_w/2"/>
                                              </p:val>
                                            </p:tav>
                                            <p:tav tm="100000">
                                              <p:val>
                                                <p:strVal val="#ppt_x"/>
                                              </p:val>
                                            </p:tav>
                                          </p:tavLst>
                                        </p:anim>
                                        <p:anim calcmode="lin" valueType="num">
                                          <p:cBhvr>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500"/>
                                      </p:stCondLst>
                                      <p:iterate>
                                        <p:tmAbs val="0"/>
                                      </p:iterate>
                                      <p:childTnLst>
                                        <p:set>
                                          <p:cBhvr>
                                            <p:cTn id="10" fill="hold"/>
                                            <p:tgtEl>
                                              <p:spTgt spid="60"/>
                                            </p:tgtEl>
                                            <p:attrNameLst>
                                              <p:attrName>style.visibility</p:attrName>
                                            </p:attrNameLst>
                                          </p:cBhvr>
                                          <p:to>
                                            <p:strVal val="visible"/>
                                          </p:to>
                                        </p:set>
                                        <p:anim calcmode="lin" valueType="num">
                                          <p:cBhvr>
                                            <p:cTn id="11" dur="750" fill="hold"/>
                                            <p:tgtEl>
                                              <p:spTgt spid="60"/>
                                            </p:tgtEl>
                                            <p:attrNameLst>
                                              <p:attrName>ppt_x</p:attrName>
                                            </p:attrNameLst>
                                          </p:cBhvr>
                                          <p:tavLst>
                                            <p:tav tm="0">
                                              <p:val>
                                                <p:strVal val="0-#ppt_w/2"/>
                                              </p:val>
                                            </p:tav>
                                            <p:tav tm="100000">
                                              <p:val>
                                                <p:strVal val="#ppt_x"/>
                                              </p:val>
                                            </p:tav>
                                          </p:tavLst>
                                        </p:anim>
                                        <p:anim calcmode="lin" valueType="num">
                                          <p:cBhvr>
                                            <p:cTn id="1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2" animBg="1" advAuto="0"/>
          <p:bldP spid="61" grpId="1" animBg="1" advAuto="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p:cNvGrpSpPr/>
          <p:nvPr/>
        </p:nvGrpSpPr>
        <p:grpSpPr>
          <a:xfrm>
            <a:off x="142244" y="94998"/>
            <a:ext cx="8854107" cy="6668057"/>
            <a:chOff x="59090" y="0"/>
            <a:chExt cx="8854106" cy="6668056"/>
          </a:xfrm>
        </p:grpSpPr>
        <p:pic>
          <p:nvPicPr>
            <p:cNvPr id="68" name="Rough Rider.jpg" descr="Rough Rider.jpg"/>
            <p:cNvPicPr>
              <a:picLocks noChangeAspect="1"/>
            </p:cNvPicPr>
            <p:nvPr/>
          </p:nvPicPr>
          <p:blipFill>
            <a:blip r:embed="rId5">
              <a:extLst/>
            </a:blip>
            <a:srcRect t="603" r="28459" b="57056"/>
            <a:stretch>
              <a:fillRect/>
            </a:stretch>
          </p:blipFill>
          <p:spPr>
            <a:xfrm>
              <a:off x="1533489" y="0"/>
              <a:ext cx="7379708" cy="6668004"/>
            </a:xfrm>
            <a:prstGeom prst="rect">
              <a:avLst/>
            </a:prstGeom>
            <a:ln w="12700" cap="flat">
              <a:noFill/>
              <a:round/>
            </a:ln>
            <a:effectLst/>
          </p:spPr>
        </p:pic>
        <p:pic>
          <p:nvPicPr>
            <p:cNvPr id="69" name="Rough Rider.jpg" descr="Rough Rider.jpg"/>
            <p:cNvPicPr>
              <a:picLocks noChangeAspect="1"/>
            </p:cNvPicPr>
            <p:nvPr/>
          </p:nvPicPr>
          <p:blipFill>
            <a:blip r:embed="rId5">
              <a:extLst/>
            </a:blip>
            <a:srcRect t="603" r="85217" b="57056"/>
            <a:stretch>
              <a:fillRect/>
            </a:stretch>
          </p:blipFill>
          <p:spPr>
            <a:xfrm flipH="1">
              <a:off x="59090" y="52"/>
              <a:ext cx="1524857" cy="6668005"/>
            </a:xfrm>
            <a:prstGeom prst="rect">
              <a:avLst/>
            </a:prstGeom>
            <a:ln w="12700" cap="flat">
              <a:noFill/>
              <a:round/>
            </a:ln>
            <a:effectLst/>
          </p:spPr>
        </p:pic>
      </p:grpSp>
      <p:sp>
        <p:nvSpPr>
          <p:cNvPr id="71" name="I. PROGRESSIVE PRESIDENTS…"/>
          <p:cNvSpPr txBox="1"/>
          <p:nvPr/>
        </p:nvSpPr>
        <p:spPr>
          <a:xfrm>
            <a:off x="156081" y="129387"/>
            <a:ext cx="6435726" cy="1234439"/>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57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000">
                <a:effectLst>
                  <a:outerShdw blurRad="50800" dist="12700" dir="18900000" rotWithShape="0">
                    <a:srgbClr val="000000"/>
                  </a:outerShdw>
                </a:effectLst>
                <a:uFillTx/>
                <a:latin typeface="Haettenschweiler"/>
                <a:ea typeface="Haettenschweiler"/>
                <a:cs typeface="Haettenschweiler"/>
                <a:sym typeface="Haettenschweiler"/>
              </a:defRPr>
            </a:pPr>
            <a:r>
              <a:t> 1. Teddy Roosevelt</a:t>
            </a:r>
          </a:p>
        </p:txBody>
      </p:sp>
      <p:sp>
        <p:nvSpPr>
          <p:cNvPr id="72" name="Roosevelt as a…"/>
          <p:cNvSpPr txBox="1"/>
          <p:nvPr/>
        </p:nvSpPr>
        <p:spPr>
          <a:xfrm>
            <a:off x="6877179" y="6185673"/>
            <a:ext cx="2007572" cy="527169"/>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500" b="1">
                <a:latin typeface="Arial"/>
                <a:ea typeface="Arial"/>
                <a:cs typeface="Arial"/>
                <a:sym typeface="Arial"/>
              </a:defRPr>
            </a:pPr>
            <a:r>
              <a:t>Roosevelt as a </a:t>
            </a:r>
          </a:p>
          <a:p>
            <a:pPr>
              <a:defRPr sz="1500" b="1">
                <a:latin typeface="Arial"/>
                <a:ea typeface="Arial"/>
                <a:cs typeface="Arial"/>
                <a:sym typeface="Arial"/>
              </a:defRPr>
            </a:pPr>
            <a:r>
              <a:t>calvary Rough Rider</a:t>
            </a:r>
          </a:p>
        </p:txBody>
      </p:sp>
      <p:pic>
        <p:nvPicPr>
          <p:cNvPr id="73" name="TeddyBearTransparent.png" descr="TeddyBearTransparent.png"/>
          <p:cNvPicPr>
            <a:picLocks noChangeAspect="1"/>
          </p:cNvPicPr>
          <p:nvPr/>
        </p:nvPicPr>
        <p:blipFill>
          <a:blip r:embed="rId6">
            <a:extLst/>
          </a:blip>
          <a:stretch>
            <a:fillRect/>
          </a:stretch>
        </p:blipFill>
        <p:spPr>
          <a:xfrm>
            <a:off x="-58017" y="4158088"/>
            <a:ext cx="2262427" cy="2931285"/>
          </a:xfrm>
          <a:prstGeom prst="rect">
            <a:avLst/>
          </a:prstGeom>
          <a:ln w="12700"/>
        </p:spPr>
      </p:pic>
      <p:sp>
        <p:nvSpPr>
          <p:cNvPr id="75" name="When the president spared a bear cub on a hunting expedition, a toymaker marketed a popular new product, the teddy bear."/>
          <p:cNvSpPr txBox="1"/>
          <p:nvPr/>
        </p:nvSpPr>
        <p:spPr>
          <a:xfrm>
            <a:off x="1284508" y="5942922"/>
            <a:ext cx="3814957" cy="743069"/>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500">
                <a:latin typeface="Arial"/>
                <a:ea typeface="Arial"/>
                <a:cs typeface="Arial"/>
                <a:sym typeface="Arial"/>
              </a:defRPr>
            </a:lvl1pPr>
          </a:lstStyle>
          <a:p>
            <a:r>
              <a:t>When the president spared a bear cub on a hunting expedition, a toymaker marketed a popular new product, the teddy bear. </a:t>
            </a:r>
          </a:p>
        </p:txBody>
      </p:sp>
      <p:pic>
        <p:nvPicPr>
          <p:cNvPr id="76" name="Coal Minors Strike.mp4" descr="Coal Minors Strike.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3764676" y="2904592"/>
            <a:ext cx="5218229" cy="3818216"/>
          </a:xfrm>
          <a:prstGeom prst="rect">
            <a:avLst/>
          </a:prstGeom>
          <a:ln w="12700">
            <a:miter lim="400000"/>
          </a:ln>
          <a:effectLst>
            <a:outerShdw blurRad="254000" dir="5400000" rotWithShape="0">
              <a:srgbClr val="FFFFFF">
                <a:alpha val="50000"/>
              </a:srgbClr>
            </a:outerShdw>
            <a:reflection stA="50000" endPos="40000" dir="5400000" sy="-100000" algn="bl" rotWithShape="0"/>
          </a:effectLst>
        </p:spPr>
      </p:pic>
      <p:sp>
        <p:nvSpPr>
          <p:cNvPr id="77" name="1. Labor -…"/>
          <p:cNvSpPr txBox="1"/>
          <p:nvPr/>
        </p:nvSpPr>
        <p:spPr>
          <a:xfrm>
            <a:off x="199410" y="1301134"/>
            <a:ext cx="5286990" cy="3021767"/>
          </a:xfrm>
          <a:prstGeom prst="rect">
            <a:avLst/>
          </a:prstGeom>
          <a:ln w="12700">
            <a:miter lim="400000"/>
          </a:ln>
          <a:effectLst>
            <a:outerShdw blurRad="88900" dir="2700000" rotWithShape="0">
              <a:srgbClr val="000000">
                <a:alpha val="82885"/>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marL="342900" marR="0" indent="-342900" defTabSz="457200">
              <a:lnSpc>
                <a:spcPts val="4000"/>
              </a:lnSpc>
              <a:spcBef>
                <a:spcPts val="200"/>
              </a:spcBef>
              <a:tabLst>
                <a:tab pos="139700" algn="l"/>
              </a:tabLst>
              <a:defRPr sz="3500">
                <a:effectLst>
                  <a:outerShdw blurRad="38100" dir="18900000" rotWithShape="0">
                    <a:srgbClr val="000000"/>
                  </a:outerShdw>
                </a:effectLst>
                <a:uFillTx/>
                <a:latin typeface="Helvetica"/>
                <a:ea typeface="Helvetica"/>
                <a:cs typeface="Helvetica"/>
                <a:sym typeface="Helvetica"/>
              </a:defRPr>
            </a:pPr>
            <a:r>
              <a:rPr lang="en-US" b="1" dirty="0">
                <a:latin typeface="Arial"/>
                <a:ea typeface="Arial"/>
                <a:cs typeface="Arial"/>
                <a:sym typeface="Arial"/>
              </a:rPr>
              <a:t>1. </a:t>
            </a:r>
            <a:r>
              <a:rPr lang="en-US" b="1" u="sng" dirty="0">
                <a:latin typeface="Arial"/>
                <a:ea typeface="Arial"/>
                <a:cs typeface="Arial"/>
                <a:sym typeface="Arial"/>
              </a:rPr>
              <a:t>Labor</a:t>
            </a:r>
            <a:r>
              <a:rPr lang="en-US" b="1" dirty="0">
                <a:latin typeface="Arial"/>
                <a:ea typeface="Arial"/>
                <a:cs typeface="Arial"/>
                <a:sym typeface="Arial"/>
              </a:rPr>
              <a:t> - </a:t>
            </a:r>
          </a:p>
          <a:p>
            <a:pPr marL="738188" marR="0" lvl="1"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a. </a:t>
            </a:r>
            <a:r>
              <a:rPr lang="en-US" u="sng" dirty="0">
                <a:latin typeface="Arial"/>
                <a:ea typeface="Arial"/>
                <a:cs typeface="Arial"/>
                <a:sym typeface="Arial"/>
              </a:rPr>
              <a:t>1902 Coal Strike</a:t>
            </a:r>
            <a:r>
              <a:rPr lang="en-US" dirty="0">
                <a:latin typeface="Arial"/>
                <a:ea typeface="Arial"/>
                <a:cs typeface="Arial"/>
                <a:sym typeface="Arial"/>
              </a:rPr>
              <a:t> by the United Mine Workers </a:t>
            </a:r>
            <a:r>
              <a:rPr lang="en-US" dirty="0" smtClean="0">
                <a:latin typeface="Arial"/>
                <a:ea typeface="Arial"/>
                <a:cs typeface="Arial"/>
                <a:sym typeface="Arial"/>
              </a:rPr>
              <a:t>of America</a:t>
            </a:r>
            <a:r>
              <a:rPr lang="en-US" dirty="0">
                <a:latin typeface="Arial"/>
                <a:ea typeface="Arial"/>
                <a:cs typeface="Arial"/>
                <a:sym typeface="Arial"/>
              </a:rPr>
              <a:t>(UMW)</a:t>
            </a:r>
          </a:p>
          <a:p>
            <a:pPr marL="906463" marR="0" lvl="2" indent="-223838" defTabSz="457200">
              <a:lnSpc>
                <a:spcPts val="2500"/>
              </a:lnSpc>
              <a:spcBef>
                <a:spcPts val="200"/>
              </a:spcBef>
              <a:buFontTx/>
              <a:buChar char="-"/>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smtClean="0">
                <a:latin typeface="Arial"/>
                <a:ea typeface="Arial"/>
                <a:cs typeface="Arial"/>
                <a:sym typeface="Arial"/>
              </a:rPr>
              <a:t>TR </a:t>
            </a:r>
            <a:r>
              <a:rPr lang="en-US" dirty="0">
                <a:latin typeface="Arial"/>
                <a:ea typeface="Arial"/>
                <a:cs typeface="Arial"/>
                <a:sym typeface="Arial"/>
              </a:rPr>
              <a:t>threatened </a:t>
            </a:r>
            <a:r>
              <a:rPr lang="en-US" dirty="0" err="1">
                <a:latin typeface="Arial"/>
                <a:ea typeface="Arial"/>
                <a:cs typeface="Arial"/>
                <a:sym typeface="Arial"/>
              </a:rPr>
              <a:t>govt</a:t>
            </a:r>
            <a:r>
              <a:rPr lang="en-US" dirty="0">
                <a:latin typeface="Arial"/>
                <a:ea typeface="Arial"/>
                <a:cs typeface="Arial"/>
                <a:sym typeface="Arial"/>
              </a:rPr>
              <a:t> </a:t>
            </a:r>
            <a:endParaRPr lang="en-US" dirty="0" smtClean="0">
              <a:latin typeface="Arial"/>
              <a:ea typeface="Arial"/>
              <a:cs typeface="Arial"/>
              <a:sym typeface="Arial"/>
            </a:endParaRPr>
          </a:p>
          <a:p>
            <a:pPr marL="682625" marR="0" lvl="2" indent="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 </a:t>
            </a:r>
            <a:r>
              <a:rPr lang="en-US" dirty="0" smtClean="0">
                <a:latin typeface="Arial"/>
                <a:ea typeface="Arial"/>
                <a:cs typeface="Arial"/>
                <a:sym typeface="Arial"/>
              </a:rPr>
              <a:t>	  takeover </a:t>
            </a:r>
            <a:r>
              <a:rPr lang="en-US" dirty="0">
                <a:latin typeface="Arial"/>
                <a:ea typeface="Arial"/>
                <a:cs typeface="Arial"/>
                <a:sym typeface="Arial"/>
              </a:rPr>
              <a:t>of mine trusts.</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 trusts cave</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 </a:t>
            </a:r>
            <a:r>
              <a:rPr lang="en-US" u="sng" dirty="0">
                <a:latin typeface="Arial"/>
                <a:ea typeface="Arial"/>
                <a:cs typeface="Arial"/>
                <a:sym typeface="Arial"/>
              </a:rPr>
              <a:t>Significance</a:t>
            </a:r>
            <a:r>
              <a:rPr lang="en-US" dirty="0">
                <a:latin typeface="Arial"/>
                <a:ea typeface="Arial"/>
                <a:cs typeface="Arial"/>
                <a:sym typeface="Arial"/>
              </a:rPr>
              <a:t>: 1st time </a:t>
            </a:r>
          </a:p>
          <a:p>
            <a:pPr marL="342900" marR="0" lvl="2" indent="342900" defTabSz="457200">
              <a:lnSpc>
                <a:spcPts val="2500"/>
              </a:lnSpc>
              <a:spcBef>
                <a:spcPts val="200"/>
              </a:spcBef>
              <a:tabLst>
                <a:tab pos="139700" algn="l"/>
              </a:tabLst>
              <a:defRPr>
                <a:effectLst>
                  <a:outerShdw blurRad="38100" dir="18900000" rotWithShape="0">
                    <a:srgbClr val="000000"/>
                  </a:outerShdw>
                </a:effectLst>
                <a:uFillTx/>
                <a:latin typeface="Helvetica"/>
                <a:ea typeface="Helvetica"/>
                <a:cs typeface="Helvetica"/>
                <a:sym typeface="Helvetica"/>
              </a:defRPr>
            </a:pPr>
            <a:r>
              <a:rPr lang="en-US" dirty="0">
                <a:latin typeface="Arial"/>
                <a:ea typeface="Arial"/>
                <a:cs typeface="Arial"/>
                <a:sym typeface="Arial"/>
              </a:rPr>
              <a:t>  </a:t>
            </a:r>
            <a:r>
              <a:rPr lang="en-US" dirty="0" err="1">
                <a:latin typeface="Arial"/>
                <a:ea typeface="Arial"/>
                <a:cs typeface="Arial"/>
                <a:sym typeface="Arial"/>
              </a:rPr>
              <a:t>govt</a:t>
            </a:r>
            <a:r>
              <a:rPr lang="en-US" dirty="0">
                <a:latin typeface="Arial"/>
                <a:ea typeface="Arial"/>
                <a:cs typeface="Arial"/>
                <a:sym typeface="Arial"/>
              </a:rPr>
              <a:t> sides w/unions</a:t>
            </a:r>
          </a:p>
        </p:txBody>
      </p:sp>
      <p:sp>
        <p:nvSpPr>
          <p:cNvPr id="74" name="b. Square Deal: TR’s program that protects the common people against corporations"/>
          <p:cNvSpPr txBox="1"/>
          <p:nvPr/>
        </p:nvSpPr>
        <p:spPr>
          <a:xfrm>
            <a:off x="525782" y="4415778"/>
            <a:ext cx="3436543" cy="1372692"/>
          </a:xfrm>
          <a:prstGeom prst="rect">
            <a:avLst/>
          </a:prstGeom>
          <a:ln w="12700">
            <a:miter lim="400000"/>
          </a:ln>
          <a:effectLst>
            <a:outerShdw blurRad="88900" dir="2700000" rotWithShape="0">
              <a:srgbClr val="000000">
                <a:alpha val="7335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342900" marR="0" indent="-342900" defTabSz="457200">
              <a:lnSpc>
                <a:spcPts val="2500"/>
              </a:lnSpc>
              <a:tabLst>
                <a:tab pos="139700" algn="l"/>
              </a:tabLst>
              <a:defRPr>
                <a:effectLst>
                  <a:outerShdw blurRad="101600" dir="18900000" rotWithShape="0">
                    <a:srgbClr val="000000"/>
                  </a:outerShdw>
                </a:effectLst>
                <a:uFillTx/>
                <a:latin typeface="Helvetica"/>
                <a:ea typeface="Helvetica"/>
                <a:cs typeface="Helvetica"/>
                <a:sym typeface="Helvetica"/>
              </a:defRPr>
            </a:pPr>
            <a:r>
              <a:rPr dirty="0">
                <a:latin typeface="Arial"/>
                <a:ea typeface="Arial"/>
                <a:cs typeface="Arial"/>
                <a:sym typeface="Arial"/>
              </a:rPr>
              <a:t>b. </a:t>
            </a:r>
            <a:r>
              <a:rPr b="1" u="sng" dirty="0">
                <a:latin typeface="Arial"/>
                <a:ea typeface="Arial"/>
                <a:cs typeface="Arial"/>
                <a:sym typeface="Arial"/>
              </a:rPr>
              <a:t>Square Deal</a:t>
            </a:r>
            <a:r>
              <a:rPr b="1" dirty="0">
                <a:latin typeface="Arial"/>
                <a:ea typeface="Arial"/>
                <a:cs typeface="Arial"/>
                <a:sym typeface="Arial"/>
              </a:rPr>
              <a:t>:</a:t>
            </a:r>
            <a:r>
              <a:rPr dirty="0">
                <a:latin typeface="Arial"/>
                <a:ea typeface="Arial"/>
                <a:cs typeface="Arial"/>
                <a:sym typeface="Arial"/>
              </a:rPr>
              <a:t> TR’s program that protects the common people against corporations</a:t>
            </a:r>
          </a:p>
        </p:txBody>
      </p:sp>
      <p:pic>
        <p:nvPicPr>
          <p:cNvPr id="12" name="Picture 11">
            <a:hlinkClick r:id="rId8"/>
          </p:cNvPr>
          <p:cNvPicPr>
            <a:picLocks noChangeAspect="1"/>
          </p:cNvPicPr>
          <p:nvPr/>
        </p:nvPicPr>
        <p:blipFill>
          <a:blip r:embed="rId9"/>
          <a:stretch>
            <a:fillRect/>
          </a:stretch>
        </p:blipFill>
        <p:spPr>
          <a:xfrm>
            <a:off x="-152400" y="6210300"/>
            <a:ext cx="635000" cy="64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iterate>
                                        <p:tmAbs val="0"/>
                                      </p:iterate>
                                      <p:childTnLst>
                                        <p:set>
                                          <p:cBhvr>
                                            <p:cTn id="6" fill="hold"/>
                                            <p:tgtEl>
                                              <p:spTgt spid="74"/>
                                            </p:tgtEl>
                                            <p:attrNameLst>
                                              <p:attrName>style.visibility</p:attrName>
                                            </p:attrNameLst>
                                          </p:cBhvr>
                                          <p:to>
                                            <p:strVal val="visible"/>
                                          </p:to>
                                        </p:set>
                                        <p:anim calcmode="lin" valueType="num" p14:bounceEnd="60000">
                                          <p:cBhvr>
                                            <p:cTn id="7" dur="1000" fill="hold"/>
                                            <p:tgtEl>
                                              <p:spTgt spid="74"/>
                                            </p:tgtEl>
                                            <p:attrNameLst>
                                              <p:attrName>ppt_x</p:attrName>
                                            </p:attrNameLst>
                                          </p:cBhvr>
                                          <p:tavLst>
                                            <p:tav tm="0">
                                              <p:val>
                                                <p:strVal val="0-#ppt_w/2"/>
                                              </p:val>
                                            </p:tav>
                                            <p:tav tm="100000">
                                              <p:val>
                                                <p:strVal val="#ppt_x"/>
                                              </p:val>
                                            </p:tav>
                                          </p:tavLst>
                                        </p:anim>
                                        <p:anim calcmode="lin" valueType="num" p14:bounceEnd="60000">
                                          <p:cBhvr>
                                            <p:cTn id="8" dur="1000" fill="hold"/>
                                            <p:tgtEl>
                                              <p:spTgt spid="74"/>
                                            </p:tgtEl>
                                            <p:attrNameLst>
                                              <p:attrName>ppt_y</p:attrName>
                                            </p:attrNameLst>
                                          </p:cBhvr>
                                          <p:tavLst>
                                            <p:tav tm="0">
                                              <p:val>
                                                <p:strVal val="#ppt_y"/>
                                              </p:val>
                                            </p:tav>
                                            <p:tav tm="100000">
                                              <p:val>
                                                <p:strVal val="#ppt_y"/>
                                              </p:val>
                                            </p:tav>
                                          </p:tavLst>
                                        </p:anim>
                                      </p:childTnLst>
                                    </p:cTn>
                                  </p:par>
                                  <p:par>
                                    <p:cTn id="9" presetID="2" presetClass="exit" presetSubtype="2" fill="hold" grpId="2" nodeType="withEffect">
                                      <p:stCondLst>
                                        <p:cond delay="500"/>
                                      </p:stCondLst>
                                      <p:iterate>
                                        <p:tmAbs val="0"/>
                                      </p:iterate>
                                      <p:childTnLst>
                                        <p:anim calcmode="lin" valueType="num">
                                          <p:cBhvr>
                                            <p:cTn id="10" dur="1000" fill="hold"/>
                                            <p:tgtEl>
                                              <p:spTgt spid="73"/>
                                            </p:tgtEl>
                                            <p:attrNameLst>
                                              <p:attrName>ppt_x</p:attrName>
                                            </p:attrNameLst>
                                          </p:cBhvr>
                                          <p:tavLst>
                                            <p:tav tm="0">
                                              <p:val>
                                                <p:strVal val="ppt_x"/>
                                              </p:val>
                                            </p:tav>
                                            <p:tav tm="100000">
                                              <p:val>
                                                <p:strVal val="1+ppt_w/2"/>
                                              </p:val>
                                            </p:tav>
                                          </p:tavLst>
                                        </p:anim>
                                        <p:anim calcmode="lin" valueType="num">
                                          <p:cBhvr>
                                            <p:cTn id="11" dur="1000" fill="hold"/>
                                            <p:tgtEl>
                                              <p:spTgt spid="73"/>
                                            </p:tgtEl>
                                            <p:attrNameLst>
                                              <p:attrName>ppt_y</p:attrName>
                                            </p:attrNameLst>
                                          </p:cBhvr>
                                          <p:tavLst>
                                            <p:tav tm="0">
                                              <p:val>
                                                <p:strVal val="ppt_y"/>
                                              </p:val>
                                            </p:tav>
                                            <p:tav tm="100000">
                                              <p:val>
                                                <p:strVal val="ppt_y"/>
                                              </p:val>
                                            </p:tav>
                                          </p:tavLst>
                                        </p:anim>
                                        <p:set>
                                          <p:cBhvr>
                                            <p:cTn id="12" fill="hold">
                                              <p:stCondLst>
                                                <p:cond delay="999"/>
                                              </p:stCondLst>
                                            </p:cTn>
                                            <p:tgtEl>
                                              <p:spTgt spid="73"/>
                                            </p:tgtEl>
                                            <p:attrNameLst>
                                              <p:attrName>style.visibility</p:attrName>
                                            </p:attrNameLst>
                                          </p:cBhvr>
                                          <p:to>
                                            <p:strVal val="hidden"/>
                                          </p:to>
                                        </p:set>
                                      </p:childTnLst>
                                    </p:cTn>
                                  </p:par>
                                  <p:par>
                                    <p:cTn id="13" presetID="2" presetClass="exit" presetSubtype="2" fill="hold" grpId="3" nodeType="withEffect">
                                      <p:stCondLst>
                                        <p:cond delay="500"/>
                                      </p:stCondLst>
                                      <p:iterate>
                                        <p:tmAbs val="0"/>
                                      </p:iterate>
                                      <p:childTnLst>
                                        <p:anim calcmode="lin" valueType="num">
                                          <p:cBhvr>
                                            <p:cTn id="14" dur="1000" fill="hold"/>
                                            <p:tgtEl>
                                              <p:spTgt spid="75"/>
                                            </p:tgtEl>
                                            <p:attrNameLst>
                                              <p:attrName>ppt_x</p:attrName>
                                            </p:attrNameLst>
                                          </p:cBhvr>
                                          <p:tavLst>
                                            <p:tav tm="0">
                                              <p:val>
                                                <p:strVal val="ppt_x"/>
                                              </p:val>
                                            </p:tav>
                                            <p:tav tm="100000">
                                              <p:val>
                                                <p:strVal val="1+ppt_w/2"/>
                                              </p:val>
                                            </p:tav>
                                          </p:tavLst>
                                        </p:anim>
                                        <p:anim calcmode="lin" valueType="num">
                                          <p:cBhvr>
                                            <p:cTn id="15" dur="1000" fill="hold"/>
                                            <p:tgtEl>
                                              <p:spTgt spid="75"/>
                                            </p:tgtEl>
                                            <p:attrNameLst>
                                              <p:attrName>ppt_y</p:attrName>
                                            </p:attrNameLst>
                                          </p:cBhvr>
                                          <p:tavLst>
                                            <p:tav tm="0">
                                              <p:val>
                                                <p:strVal val="ppt_y"/>
                                              </p:val>
                                            </p:tav>
                                            <p:tav tm="100000">
                                              <p:val>
                                                <p:strVal val="ppt_y"/>
                                              </p:val>
                                            </p:tav>
                                          </p:tavLst>
                                        </p:anim>
                                        <p:set>
                                          <p:cBhvr>
                                            <p:cTn id="16" fill="hold">
                                              <p:stCondLst>
                                                <p:cond delay="999"/>
                                              </p:stCondLst>
                                            </p:cTn>
                                            <p:tgtEl>
                                              <p:spTgt spid="75"/>
                                            </p:tgtEl>
                                            <p:attrNameLst>
                                              <p:attrName>style.visibility</p:attrName>
                                            </p:attrNameLst>
                                          </p:cBhvr>
                                          <p:to>
                                            <p:strVal val="hidden"/>
                                          </p:to>
                                        </p:set>
                                      </p:childTnLst>
                                    </p:cTn>
                                  </p:par>
                                </p:childTnLst>
                              </p:cTn>
                            </p:par>
                            <p:par>
                              <p:cTn id="17" fill="hold">
                                <p:stCondLst>
                                  <p:cond delay="1500"/>
                                </p:stCondLst>
                                <p:childTnLst>
                                  <p:par>
                                    <p:cTn id="18" presetID="4" presetClass="entr" presetSubtype="32" fill="hold" grpId="4" nodeType="afterEffect">
                                      <p:stCondLst>
                                        <p:cond delay="0"/>
                                      </p:stCondLst>
                                      <p:iterate>
                                        <p:tmAbs val="0"/>
                                      </p:iterate>
                                      <p:childTnLst>
                                        <p:set>
                                          <p:cBhvr>
                                            <p:cTn id="19" fill="hold"/>
                                            <p:tgtEl>
                                              <p:spTgt spid="76"/>
                                            </p:tgtEl>
                                            <p:attrNameLst>
                                              <p:attrName>style.visibility</p:attrName>
                                            </p:attrNameLst>
                                          </p:cBhvr>
                                          <p:to>
                                            <p:strVal val="visible"/>
                                          </p:to>
                                        </p:set>
                                        <p:animEffect transition="in" filter="box(out)">
                                          <p:cBhvr>
                                            <p:cTn id="20" dur="500"/>
                                            <p:tgtEl>
                                              <p:spTgt spid="76"/>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311541" fill="hold"/>
                                            <p:tgtEl>
                                              <p:spTgt spid="76"/>
                                            </p:tgtEl>
                                          </p:cBhvr>
                                        </p:cmd>
                                      </p:childTnLst>
                                    </p:cTn>
                                  </p:par>
                                  <p:par>
                                    <p:cTn id="24" presetID="10" presetClass="exit" presetSubtype="0" fill="hold" grpId="6" nodeType="withEffect">
                                      <p:stCondLst>
                                        <p:cond delay="500"/>
                                      </p:stCondLst>
                                      <p:childTnLst>
                                        <p:animEffect transition="out" filter="fade">
                                          <p:cBhvr>
                                            <p:cTn id="25" dur="2750"/>
                                            <p:tgtEl>
                                              <p:spTgt spid="70"/>
                                            </p:tgtEl>
                                          </p:cBhvr>
                                        </p:animEffect>
                                        <p:set>
                                          <p:cBhvr>
                                            <p:cTn id="26" dur="1" fill="hold">
                                              <p:stCondLst>
                                                <p:cond delay="274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76"/>
                    </p:tgtEl>
                  </p:cMediaNode>
                </p:video>
              </p:childTnLst>
            </p:cTn>
          </p:par>
        </p:tnLst>
        <p:bldLst>
          <p:bldP spid="70" grpId="6" animBg="1" advAuto="0"/>
          <p:bldP spid="73" grpId="2" animBg="1" advAuto="0"/>
          <p:bldP spid="75" grpId="3" animBg="1" advAuto="0"/>
          <p:bldP spid="76" grpId="4" animBg="1" advAuto="0"/>
          <p:bldP spid="74" grpId="1"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4"/>
                                            </p:tgtEl>
                                            <p:attrNameLst>
                                              <p:attrName>style.visibility</p:attrName>
                                            </p:attrNameLst>
                                          </p:cBhvr>
                                          <p:to>
                                            <p:strVal val="visible"/>
                                          </p:to>
                                        </p:set>
                                        <p:anim calcmode="lin" valueType="num">
                                          <p:cBhvr>
                                            <p:cTn id="7" dur="1000" fill="hold"/>
                                            <p:tgtEl>
                                              <p:spTgt spid="74"/>
                                            </p:tgtEl>
                                            <p:attrNameLst>
                                              <p:attrName>ppt_x</p:attrName>
                                            </p:attrNameLst>
                                          </p:cBhvr>
                                          <p:tavLst>
                                            <p:tav tm="0">
                                              <p:val>
                                                <p:strVal val="0-#ppt_w/2"/>
                                              </p:val>
                                            </p:tav>
                                            <p:tav tm="100000">
                                              <p:val>
                                                <p:strVal val="#ppt_x"/>
                                              </p:val>
                                            </p:tav>
                                          </p:tavLst>
                                        </p:anim>
                                        <p:anim calcmode="lin" valueType="num">
                                          <p:cBhvr>
                                            <p:cTn id="8" dur="1000" fill="hold"/>
                                            <p:tgtEl>
                                              <p:spTgt spid="74"/>
                                            </p:tgtEl>
                                            <p:attrNameLst>
                                              <p:attrName>ppt_y</p:attrName>
                                            </p:attrNameLst>
                                          </p:cBhvr>
                                          <p:tavLst>
                                            <p:tav tm="0">
                                              <p:val>
                                                <p:strVal val="#ppt_y"/>
                                              </p:val>
                                            </p:tav>
                                            <p:tav tm="100000">
                                              <p:val>
                                                <p:strVal val="#ppt_y"/>
                                              </p:val>
                                            </p:tav>
                                          </p:tavLst>
                                        </p:anim>
                                      </p:childTnLst>
                                    </p:cTn>
                                  </p:par>
                                  <p:par>
                                    <p:cTn id="9" presetID="2" presetClass="exit" presetSubtype="2" fill="hold" grpId="2" nodeType="withEffect">
                                      <p:stCondLst>
                                        <p:cond delay="500"/>
                                      </p:stCondLst>
                                      <p:iterate>
                                        <p:tmAbs val="0"/>
                                      </p:iterate>
                                      <p:childTnLst>
                                        <p:anim calcmode="lin" valueType="num">
                                          <p:cBhvr>
                                            <p:cTn id="10" dur="1000" fill="hold"/>
                                            <p:tgtEl>
                                              <p:spTgt spid="73"/>
                                            </p:tgtEl>
                                            <p:attrNameLst>
                                              <p:attrName>ppt_x</p:attrName>
                                            </p:attrNameLst>
                                          </p:cBhvr>
                                          <p:tavLst>
                                            <p:tav tm="0">
                                              <p:val>
                                                <p:strVal val="ppt_x"/>
                                              </p:val>
                                            </p:tav>
                                            <p:tav tm="100000">
                                              <p:val>
                                                <p:strVal val="1+ppt_w/2"/>
                                              </p:val>
                                            </p:tav>
                                          </p:tavLst>
                                        </p:anim>
                                        <p:anim calcmode="lin" valueType="num">
                                          <p:cBhvr>
                                            <p:cTn id="11" dur="1000" fill="hold"/>
                                            <p:tgtEl>
                                              <p:spTgt spid="73"/>
                                            </p:tgtEl>
                                            <p:attrNameLst>
                                              <p:attrName>ppt_y</p:attrName>
                                            </p:attrNameLst>
                                          </p:cBhvr>
                                          <p:tavLst>
                                            <p:tav tm="0">
                                              <p:val>
                                                <p:strVal val="ppt_y"/>
                                              </p:val>
                                            </p:tav>
                                            <p:tav tm="100000">
                                              <p:val>
                                                <p:strVal val="ppt_y"/>
                                              </p:val>
                                            </p:tav>
                                          </p:tavLst>
                                        </p:anim>
                                        <p:set>
                                          <p:cBhvr>
                                            <p:cTn id="12" fill="hold">
                                              <p:stCondLst>
                                                <p:cond delay="999"/>
                                              </p:stCondLst>
                                            </p:cTn>
                                            <p:tgtEl>
                                              <p:spTgt spid="73"/>
                                            </p:tgtEl>
                                            <p:attrNameLst>
                                              <p:attrName>style.visibility</p:attrName>
                                            </p:attrNameLst>
                                          </p:cBhvr>
                                          <p:to>
                                            <p:strVal val="hidden"/>
                                          </p:to>
                                        </p:set>
                                      </p:childTnLst>
                                    </p:cTn>
                                  </p:par>
                                  <p:par>
                                    <p:cTn id="13" presetID="2" presetClass="exit" presetSubtype="2" fill="hold" grpId="3" nodeType="withEffect">
                                      <p:stCondLst>
                                        <p:cond delay="500"/>
                                      </p:stCondLst>
                                      <p:iterate>
                                        <p:tmAbs val="0"/>
                                      </p:iterate>
                                      <p:childTnLst>
                                        <p:anim calcmode="lin" valueType="num">
                                          <p:cBhvr>
                                            <p:cTn id="14" dur="1000" fill="hold"/>
                                            <p:tgtEl>
                                              <p:spTgt spid="75"/>
                                            </p:tgtEl>
                                            <p:attrNameLst>
                                              <p:attrName>ppt_x</p:attrName>
                                            </p:attrNameLst>
                                          </p:cBhvr>
                                          <p:tavLst>
                                            <p:tav tm="0">
                                              <p:val>
                                                <p:strVal val="ppt_x"/>
                                              </p:val>
                                            </p:tav>
                                            <p:tav tm="100000">
                                              <p:val>
                                                <p:strVal val="1+ppt_w/2"/>
                                              </p:val>
                                            </p:tav>
                                          </p:tavLst>
                                        </p:anim>
                                        <p:anim calcmode="lin" valueType="num">
                                          <p:cBhvr>
                                            <p:cTn id="15" dur="1000" fill="hold"/>
                                            <p:tgtEl>
                                              <p:spTgt spid="75"/>
                                            </p:tgtEl>
                                            <p:attrNameLst>
                                              <p:attrName>ppt_y</p:attrName>
                                            </p:attrNameLst>
                                          </p:cBhvr>
                                          <p:tavLst>
                                            <p:tav tm="0">
                                              <p:val>
                                                <p:strVal val="ppt_y"/>
                                              </p:val>
                                            </p:tav>
                                            <p:tav tm="100000">
                                              <p:val>
                                                <p:strVal val="ppt_y"/>
                                              </p:val>
                                            </p:tav>
                                          </p:tavLst>
                                        </p:anim>
                                        <p:set>
                                          <p:cBhvr>
                                            <p:cTn id="16" fill="hold">
                                              <p:stCondLst>
                                                <p:cond delay="999"/>
                                              </p:stCondLst>
                                            </p:cTn>
                                            <p:tgtEl>
                                              <p:spTgt spid="75"/>
                                            </p:tgtEl>
                                            <p:attrNameLst>
                                              <p:attrName>style.visibility</p:attrName>
                                            </p:attrNameLst>
                                          </p:cBhvr>
                                          <p:to>
                                            <p:strVal val="hidden"/>
                                          </p:to>
                                        </p:set>
                                      </p:childTnLst>
                                    </p:cTn>
                                  </p:par>
                                </p:childTnLst>
                              </p:cTn>
                            </p:par>
                            <p:par>
                              <p:cTn id="17" fill="hold">
                                <p:stCondLst>
                                  <p:cond delay="1500"/>
                                </p:stCondLst>
                                <p:childTnLst>
                                  <p:par>
                                    <p:cTn id="18" presetID="4" presetClass="entr" presetSubtype="32" fill="hold" grpId="4" nodeType="afterEffect">
                                      <p:stCondLst>
                                        <p:cond delay="0"/>
                                      </p:stCondLst>
                                      <p:iterate>
                                        <p:tmAbs val="0"/>
                                      </p:iterate>
                                      <p:childTnLst>
                                        <p:set>
                                          <p:cBhvr>
                                            <p:cTn id="19" fill="hold"/>
                                            <p:tgtEl>
                                              <p:spTgt spid="76"/>
                                            </p:tgtEl>
                                            <p:attrNameLst>
                                              <p:attrName>style.visibility</p:attrName>
                                            </p:attrNameLst>
                                          </p:cBhvr>
                                          <p:to>
                                            <p:strVal val="visible"/>
                                          </p:to>
                                        </p:set>
                                        <p:animEffect transition="in" filter="box(out)">
                                          <p:cBhvr>
                                            <p:cTn id="20" dur="500"/>
                                            <p:tgtEl>
                                              <p:spTgt spid="76"/>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311541" fill="hold"/>
                                            <p:tgtEl>
                                              <p:spTgt spid="76"/>
                                            </p:tgtEl>
                                          </p:cBhvr>
                                        </p:cmd>
                                      </p:childTnLst>
                                    </p:cTn>
                                  </p:par>
                                  <p:par>
                                    <p:cTn id="24" presetID="10" presetClass="exit" presetSubtype="0" fill="hold" grpId="6" nodeType="withEffect">
                                      <p:stCondLst>
                                        <p:cond delay="500"/>
                                      </p:stCondLst>
                                      <p:childTnLst>
                                        <p:animEffect transition="out" filter="fade">
                                          <p:cBhvr>
                                            <p:cTn id="25" dur="2750"/>
                                            <p:tgtEl>
                                              <p:spTgt spid="70"/>
                                            </p:tgtEl>
                                          </p:cBhvr>
                                        </p:animEffect>
                                        <p:set>
                                          <p:cBhvr>
                                            <p:cTn id="26" dur="1" fill="hold">
                                              <p:stCondLst>
                                                <p:cond delay="274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76"/>
                    </p:tgtEl>
                  </p:cMediaNode>
                </p:video>
              </p:childTnLst>
            </p:cTn>
          </p:par>
        </p:tnLst>
        <p:bldLst>
          <p:bldP spid="70" grpId="6" animBg="1" advAuto="0"/>
          <p:bldP spid="73" grpId="2" animBg="1" advAuto="0"/>
          <p:bldP spid="75" grpId="3" animBg="1" advAuto="0"/>
          <p:bldP spid="76" grpId="4" animBg="1" advAuto="0"/>
          <p:bldP spid="74" grpId="1" animBg="1" advAuto="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TR Colorized.jpg" descr="TR Colorized.jpg"/>
          <p:cNvPicPr>
            <a:picLocks noChangeAspect="1"/>
          </p:cNvPicPr>
          <p:nvPr/>
        </p:nvPicPr>
        <p:blipFill>
          <a:blip r:embed="rId3">
            <a:extLst/>
          </a:blip>
          <a:srcRect t="18483" r="20110" b="35127"/>
          <a:stretch>
            <a:fillRect/>
          </a:stretch>
        </p:blipFill>
        <p:spPr>
          <a:xfrm>
            <a:off x="215596" y="132386"/>
            <a:ext cx="8712808" cy="6593228"/>
          </a:xfrm>
          <a:prstGeom prst="rect">
            <a:avLst/>
          </a:prstGeom>
          <a:ln w="12700"/>
        </p:spPr>
      </p:pic>
      <p:sp>
        <p:nvSpPr>
          <p:cNvPr id="82" name="Rectangle"/>
          <p:cNvSpPr/>
          <p:nvPr/>
        </p:nvSpPr>
        <p:spPr>
          <a:xfrm>
            <a:off x="297576" y="2056519"/>
            <a:ext cx="3656642" cy="4390977"/>
          </a:xfrm>
          <a:prstGeom prst="rect">
            <a:avLst/>
          </a:prstGeom>
          <a:solidFill>
            <a:srgbClr val="070503"/>
          </a:solidFill>
          <a:ln w="12700">
            <a:solidFill>
              <a:srgbClr val="FFFFFF"/>
            </a:solidFill>
          </a:ln>
        </p:spPr>
        <p:txBody>
          <a:bodyPr lIns="50800" tIns="50800" rIns="50800" bIns="50800"/>
          <a:lstStyle/>
          <a:p>
            <a:endParaRPr/>
          </a:p>
        </p:txBody>
      </p:sp>
      <p:sp>
        <p:nvSpPr>
          <p:cNvPr id="83" name="2. Trust Buster…"/>
          <p:cNvSpPr txBox="1"/>
          <p:nvPr/>
        </p:nvSpPr>
        <p:spPr>
          <a:xfrm>
            <a:off x="298628" y="2154727"/>
            <a:ext cx="3557949" cy="4319131"/>
          </a:xfrm>
          <a:prstGeom prst="rect">
            <a:avLst/>
          </a:prstGeom>
          <a:ln w="12700">
            <a:miter lim="400000"/>
          </a:ln>
          <a:effectLst>
            <a:outerShdw blurRad="127000" dir="2700000" rotWithShape="0">
              <a:srgbClr val="000000">
                <a:alpha val="70000"/>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342900" marR="0" indent="-342900" defTabSz="457200">
              <a:defRPr sz="2200" u="sng">
                <a:uFillTx/>
                <a:latin typeface="Helvetica"/>
                <a:ea typeface="Helvetica"/>
                <a:cs typeface="Helvetica"/>
                <a:sym typeface="Helvetica"/>
              </a:defRPr>
            </a:pPr>
            <a:r>
              <a:rPr sz="3200" b="1" u="none" dirty="0">
                <a:latin typeface="Arial"/>
                <a:ea typeface="Arial"/>
                <a:cs typeface="Arial"/>
                <a:sym typeface="Arial"/>
              </a:rPr>
              <a:t>2. </a:t>
            </a:r>
            <a:r>
              <a:rPr sz="3200" b="1" dirty="0">
                <a:latin typeface="Arial"/>
                <a:ea typeface="Arial"/>
                <a:cs typeface="Arial"/>
                <a:sym typeface="Arial"/>
              </a:rPr>
              <a:t>Trust Buster</a:t>
            </a:r>
          </a:p>
          <a:p>
            <a:pPr marL="682625" marR="0" lvl="1" indent="-334963" defTabSz="457200">
              <a:defRPr sz="2200">
                <a:uFillTx/>
                <a:latin typeface="Arial"/>
                <a:ea typeface="Arial"/>
                <a:cs typeface="Arial"/>
                <a:sym typeface="Arial"/>
              </a:defRPr>
            </a:pPr>
            <a:r>
              <a:rPr b="1" dirty="0"/>
              <a:t>a. </a:t>
            </a:r>
            <a:r>
              <a:rPr b="1" u="sng" dirty="0"/>
              <a:t>Interstate Commerce Commission</a:t>
            </a:r>
            <a:r>
              <a:rPr b="1" dirty="0"/>
              <a:t> (ICC)</a:t>
            </a:r>
            <a:r>
              <a:rPr dirty="0"/>
              <a:t> expanded for regulation of RRs.</a:t>
            </a:r>
            <a:r>
              <a:rPr b="1" dirty="0"/>
              <a:t> </a:t>
            </a:r>
          </a:p>
          <a:p>
            <a:pPr marL="342900" marR="0" lvl="1" indent="0" defTabSz="457200">
              <a:defRPr sz="2200">
                <a:uFillTx/>
                <a:latin typeface="Arial"/>
                <a:ea typeface="Arial"/>
                <a:cs typeface="Arial"/>
                <a:sym typeface="Arial"/>
              </a:defRPr>
            </a:pPr>
            <a:endParaRPr b="1" dirty="0"/>
          </a:p>
          <a:p>
            <a:pPr marL="342900" marR="0" lvl="1" indent="0" defTabSz="457200">
              <a:defRPr sz="2200">
                <a:uFillTx/>
                <a:latin typeface="Arial"/>
                <a:ea typeface="Arial"/>
                <a:cs typeface="Arial"/>
                <a:sym typeface="Arial"/>
              </a:defRPr>
            </a:pPr>
            <a:r>
              <a:rPr b="1" dirty="0"/>
              <a:t>b. </a:t>
            </a:r>
            <a:r>
              <a:rPr b="1" u="sng" dirty="0"/>
              <a:t>Hepburn Act</a:t>
            </a:r>
            <a:r>
              <a:rPr b="1" dirty="0"/>
              <a:t> </a:t>
            </a:r>
            <a:r>
              <a:rPr dirty="0"/>
              <a:t>-1906 - </a:t>
            </a:r>
          </a:p>
          <a:p>
            <a:pPr marL="342900" marR="0" lvl="5" indent="-342900" defTabSz="457200">
              <a:defRPr sz="2200">
                <a:uFillTx/>
                <a:latin typeface="Arial"/>
                <a:ea typeface="Arial"/>
                <a:cs typeface="Arial"/>
                <a:sym typeface="Arial"/>
              </a:defRPr>
            </a:pPr>
            <a:r>
              <a:rPr dirty="0"/>
              <a:t>         - strengthens the ICC</a:t>
            </a:r>
          </a:p>
          <a:p>
            <a:pPr marL="342900" marR="0" lvl="5" indent="-342900" defTabSz="457200">
              <a:defRPr sz="2200">
                <a:uFillTx/>
                <a:latin typeface="Arial"/>
                <a:ea typeface="Arial"/>
                <a:cs typeface="Arial"/>
                <a:sym typeface="Arial"/>
              </a:defRPr>
            </a:pPr>
            <a:r>
              <a:rPr dirty="0"/>
              <a:t>         - ended free passes</a:t>
            </a:r>
          </a:p>
          <a:p>
            <a:pPr marL="342900" marR="0" lvl="1" indent="0" defTabSz="457200">
              <a:defRPr sz="2200">
                <a:uFillTx/>
                <a:latin typeface="Arial"/>
                <a:ea typeface="Arial"/>
                <a:cs typeface="Arial"/>
                <a:sym typeface="Arial"/>
              </a:defRPr>
            </a:pPr>
            <a:endParaRPr dirty="0"/>
          </a:p>
          <a:p>
            <a:pPr marL="677863" marR="0" lvl="1" indent="-330200" defTabSz="457200">
              <a:defRPr sz="2200">
                <a:uFillTx/>
                <a:latin typeface="Arial"/>
                <a:ea typeface="Arial"/>
                <a:cs typeface="Arial"/>
                <a:sym typeface="Arial"/>
              </a:defRPr>
            </a:pPr>
            <a:r>
              <a:rPr b="1" dirty="0"/>
              <a:t>c.</a:t>
            </a:r>
            <a:r>
              <a:rPr dirty="0"/>
              <a:t> Only prosecutes “bad”  trusts</a:t>
            </a:r>
          </a:p>
        </p:txBody>
      </p:sp>
      <p:sp>
        <p:nvSpPr>
          <p:cNvPr id="84" name="I. PROGRESSIVE PRESIDENTS…"/>
          <p:cNvSpPr txBox="1"/>
          <p:nvPr/>
        </p:nvSpPr>
        <p:spPr>
          <a:xfrm>
            <a:off x="296127" y="170138"/>
            <a:ext cx="6435726" cy="1234438"/>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57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000">
                <a:effectLst>
                  <a:outerShdw blurRad="50800" dist="12700" dir="18900000" rotWithShape="0">
                    <a:srgbClr val="000000"/>
                  </a:outerShdw>
                </a:effectLst>
                <a:uFillTx/>
                <a:latin typeface="Haettenschweiler"/>
                <a:ea typeface="Haettenschweiler"/>
                <a:cs typeface="Haettenschweiler"/>
                <a:sym typeface="Haettenschweiler"/>
              </a:defRPr>
            </a:pPr>
            <a:r>
              <a:t> 1. Teddy Roosevelt</a:t>
            </a:r>
          </a:p>
        </p:txBody>
      </p:sp>
      <p:grpSp>
        <p:nvGrpSpPr>
          <p:cNvPr id="87" name="Group"/>
          <p:cNvGrpSpPr/>
          <p:nvPr/>
        </p:nvGrpSpPr>
        <p:grpSpPr>
          <a:xfrm>
            <a:off x="6199485" y="4932419"/>
            <a:ext cx="2936740" cy="1894331"/>
            <a:chOff x="0" y="0"/>
            <a:chExt cx="2936738" cy="1894330"/>
          </a:xfrm>
        </p:grpSpPr>
        <p:sp>
          <p:nvSpPr>
            <p:cNvPr id="85" name="Quote Bubble"/>
            <p:cNvSpPr/>
            <p:nvPr/>
          </p:nvSpPr>
          <p:spPr>
            <a:xfrm>
              <a:off x="0" y="0"/>
              <a:ext cx="2936739" cy="1894331"/>
            </a:xfrm>
            <a:prstGeom prst="wedgeEllipseCallout">
              <a:avLst>
                <a:gd name="adj1" fmla="val -53637"/>
                <a:gd name="adj2" fmla="val -67569"/>
              </a:avLst>
            </a:prstGeom>
            <a:solidFill>
              <a:srgbClr val="FFFFFF"/>
            </a:solidFill>
            <a:ln w="63500" cap="flat">
              <a:solidFill>
                <a:srgbClr val="000000"/>
              </a:solidFill>
              <a:prstDash val="solid"/>
              <a:round/>
            </a:ln>
            <a:effectLst>
              <a:outerShdw blurRad="12700" dist="25400" dir="2519535" rotWithShape="0">
                <a:srgbClr val="000000"/>
              </a:outerShdw>
            </a:effectLst>
          </p:spPr>
          <p:txBody>
            <a:bodyPr wrap="square" lIns="50800" tIns="50800" rIns="50800" bIns="50800" numCol="1" anchor="t">
              <a:noAutofit/>
            </a:bodyPr>
            <a:lstStyle/>
            <a:p>
              <a:endParaRPr/>
            </a:p>
          </p:txBody>
        </p:sp>
        <p:sp>
          <p:nvSpPr>
            <p:cNvPr id="86" name="We don’t wish to destroy corporations, but we do wish to make them... serve the public good."/>
            <p:cNvSpPr txBox="1"/>
            <p:nvPr/>
          </p:nvSpPr>
          <p:spPr>
            <a:xfrm>
              <a:off x="430415" y="198018"/>
              <a:ext cx="2357364" cy="1505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marL="0" marR="0" defTabSz="457200">
                <a:lnSpc>
                  <a:spcPts val="2200"/>
                </a:lnSpc>
                <a:defRPr sz="1700">
                  <a:solidFill>
                    <a:srgbClr val="000000"/>
                  </a:solidFill>
                  <a:uFillTx/>
                  <a:latin typeface="Comic Sans MS"/>
                  <a:ea typeface="Comic Sans MS"/>
                  <a:cs typeface="Comic Sans MS"/>
                  <a:sym typeface="Comic Sans MS"/>
                </a:defRPr>
              </a:pPr>
              <a:r>
                <a:t>We don’t wish to destroy corporations, but we </a:t>
              </a:r>
              <a:r>
                <a:rPr u="sng"/>
                <a:t>do</a:t>
              </a:r>
              <a:r>
                <a:t> wish to make them... serve the public good.</a:t>
              </a:r>
            </a:p>
          </p:txBody>
        </p:sp>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7000">
                                      <p:stCondLst>
                                        <p:cond delay="0"/>
                                      </p:stCondLst>
                                      <p:iterate>
                                        <p:tmAbs val="0"/>
                                      </p:iterate>
                                      <p:childTnLst>
                                        <p:set>
                                          <p:cBhvr>
                                            <p:cTn id="6" fill="hold"/>
                                            <p:tgtEl>
                                              <p:spTgt spid="83"/>
                                            </p:tgtEl>
                                            <p:attrNameLst>
                                              <p:attrName>style.visibility</p:attrName>
                                            </p:attrNameLst>
                                          </p:cBhvr>
                                          <p:to>
                                            <p:strVal val="visible"/>
                                          </p:to>
                                        </p:set>
                                        <p:anim calcmode="lin" valueType="num" p14:bounceEnd="67000">
                                          <p:cBhvr>
                                            <p:cTn id="7" dur="1000" fill="hold"/>
                                            <p:tgtEl>
                                              <p:spTgt spid="83"/>
                                            </p:tgtEl>
                                            <p:attrNameLst>
                                              <p:attrName>ppt_x</p:attrName>
                                            </p:attrNameLst>
                                          </p:cBhvr>
                                          <p:tavLst>
                                            <p:tav tm="0">
                                              <p:val>
                                                <p:strVal val="0-#ppt_w/2"/>
                                              </p:val>
                                            </p:tav>
                                            <p:tav tm="100000">
                                              <p:val>
                                                <p:strVal val="#ppt_x"/>
                                              </p:val>
                                            </p:tav>
                                          </p:tavLst>
                                        </p:anim>
                                        <p:anim calcmode="lin" valueType="num" p14:bounceEnd="67000">
                                          <p:cBhvr>
                                            <p:cTn id="8" dur="1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71000">
                                      <p:stCondLst>
                                        <p:cond delay="500"/>
                                      </p:stCondLst>
                                      <p:iterate>
                                        <p:tmAbs val="0"/>
                                      </p:iterate>
                                      <p:childTnLst>
                                        <p:set>
                                          <p:cBhvr>
                                            <p:cTn id="10" fill="hold"/>
                                            <p:tgtEl>
                                              <p:spTgt spid="82"/>
                                            </p:tgtEl>
                                            <p:attrNameLst>
                                              <p:attrName>style.visibility</p:attrName>
                                            </p:attrNameLst>
                                          </p:cBhvr>
                                          <p:to>
                                            <p:strVal val="visible"/>
                                          </p:to>
                                        </p:set>
                                        <p:anim calcmode="lin" valueType="num" p14:bounceEnd="71000">
                                          <p:cBhvr>
                                            <p:cTn id="11" dur="1000" fill="hold"/>
                                            <p:tgtEl>
                                              <p:spTgt spid="82"/>
                                            </p:tgtEl>
                                            <p:attrNameLst>
                                              <p:attrName>ppt_x</p:attrName>
                                            </p:attrNameLst>
                                          </p:cBhvr>
                                          <p:tavLst>
                                            <p:tav tm="0">
                                              <p:val>
                                                <p:strVal val="0-#ppt_w/2"/>
                                              </p:val>
                                            </p:tav>
                                            <p:tav tm="100000">
                                              <p:val>
                                                <p:strVal val="#ppt_x"/>
                                              </p:val>
                                            </p:tav>
                                          </p:tavLst>
                                        </p:anim>
                                        <p:anim calcmode="lin" valueType="num" p14:bounceEnd="71000">
                                          <p:cBhvr>
                                            <p:cTn id="12" dur="10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3" presetClass="entr" presetSubtype="16" fill="hold" grpId="3" nodeType="afterEffect">
                                      <p:stCondLst>
                                        <p:cond delay="0"/>
                                      </p:stCondLst>
                                      <p:iterate>
                                        <p:tmAbs val="0"/>
                                      </p:iterate>
                                      <p:childTnLst>
                                        <p:set>
                                          <p:cBhvr>
                                            <p:cTn id="15" fill="hold"/>
                                            <p:tgtEl>
                                              <p:spTgt spid="87"/>
                                            </p:tgtEl>
                                            <p:attrNameLst>
                                              <p:attrName>style.visibility</p:attrName>
                                            </p:attrNameLst>
                                          </p:cBhvr>
                                          <p:to>
                                            <p:strVal val="visible"/>
                                          </p:to>
                                        </p:set>
                                        <p:anim calcmode="lin" valueType="num">
                                          <p:cBhvr>
                                            <p:cTn id="16" dur="750" fill="hold"/>
                                            <p:tgtEl>
                                              <p:spTgt spid="87"/>
                                            </p:tgtEl>
                                            <p:attrNameLst>
                                              <p:attrName>ppt_w</p:attrName>
                                            </p:attrNameLst>
                                          </p:cBhvr>
                                          <p:tavLst>
                                            <p:tav tm="0">
                                              <p:val>
                                                <p:fltVal val="0"/>
                                              </p:val>
                                            </p:tav>
                                            <p:tav tm="100000">
                                              <p:val>
                                                <p:strVal val="#ppt_w"/>
                                              </p:val>
                                            </p:tav>
                                          </p:tavLst>
                                        </p:anim>
                                        <p:anim calcmode="lin" valueType="num">
                                          <p:cBhvr>
                                            <p:cTn id="17" dur="75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2" animBg="1" advAuto="0"/>
          <p:bldP spid="83" grpId="1" animBg="1" advAuto="0"/>
          <p:bldP spid="87" grpId="3"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83"/>
                                            </p:tgtEl>
                                            <p:attrNameLst>
                                              <p:attrName>style.visibility</p:attrName>
                                            </p:attrNameLst>
                                          </p:cBhvr>
                                          <p:to>
                                            <p:strVal val="visible"/>
                                          </p:to>
                                        </p:set>
                                        <p:anim calcmode="lin" valueType="num">
                                          <p:cBhvr>
                                            <p:cTn id="7" dur="1000" fill="hold"/>
                                            <p:tgtEl>
                                              <p:spTgt spid="83"/>
                                            </p:tgtEl>
                                            <p:attrNameLst>
                                              <p:attrName>ppt_x</p:attrName>
                                            </p:attrNameLst>
                                          </p:cBhvr>
                                          <p:tavLst>
                                            <p:tav tm="0">
                                              <p:val>
                                                <p:strVal val="0-#ppt_w/2"/>
                                              </p:val>
                                            </p:tav>
                                            <p:tav tm="100000">
                                              <p:val>
                                                <p:strVal val="#ppt_x"/>
                                              </p:val>
                                            </p:tav>
                                          </p:tavLst>
                                        </p:anim>
                                        <p:anim calcmode="lin" valueType="num">
                                          <p:cBhvr>
                                            <p:cTn id="8" dur="1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500"/>
                                      </p:stCondLst>
                                      <p:iterate>
                                        <p:tmAbs val="0"/>
                                      </p:iterate>
                                      <p:childTnLst>
                                        <p:set>
                                          <p:cBhvr>
                                            <p:cTn id="10" fill="hold"/>
                                            <p:tgtEl>
                                              <p:spTgt spid="82"/>
                                            </p:tgtEl>
                                            <p:attrNameLst>
                                              <p:attrName>style.visibility</p:attrName>
                                            </p:attrNameLst>
                                          </p:cBhvr>
                                          <p:to>
                                            <p:strVal val="visible"/>
                                          </p:to>
                                        </p:set>
                                        <p:anim calcmode="lin" valueType="num">
                                          <p:cBhvr>
                                            <p:cTn id="11" dur="1000" fill="hold"/>
                                            <p:tgtEl>
                                              <p:spTgt spid="82"/>
                                            </p:tgtEl>
                                            <p:attrNameLst>
                                              <p:attrName>ppt_x</p:attrName>
                                            </p:attrNameLst>
                                          </p:cBhvr>
                                          <p:tavLst>
                                            <p:tav tm="0">
                                              <p:val>
                                                <p:strVal val="0-#ppt_w/2"/>
                                              </p:val>
                                            </p:tav>
                                            <p:tav tm="100000">
                                              <p:val>
                                                <p:strVal val="#ppt_x"/>
                                              </p:val>
                                            </p:tav>
                                          </p:tavLst>
                                        </p:anim>
                                        <p:anim calcmode="lin" valueType="num">
                                          <p:cBhvr>
                                            <p:cTn id="12" dur="10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3" presetClass="entr" presetSubtype="16" fill="hold" grpId="3" nodeType="afterEffect">
                                      <p:stCondLst>
                                        <p:cond delay="0"/>
                                      </p:stCondLst>
                                      <p:iterate>
                                        <p:tmAbs val="0"/>
                                      </p:iterate>
                                      <p:childTnLst>
                                        <p:set>
                                          <p:cBhvr>
                                            <p:cTn id="15" fill="hold"/>
                                            <p:tgtEl>
                                              <p:spTgt spid="87"/>
                                            </p:tgtEl>
                                            <p:attrNameLst>
                                              <p:attrName>style.visibility</p:attrName>
                                            </p:attrNameLst>
                                          </p:cBhvr>
                                          <p:to>
                                            <p:strVal val="visible"/>
                                          </p:to>
                                        </p:set>
                                        <p:anim calcmode="lin" valueType="num">
                                          <p:cBhvr>
                                            <p:cTn id="16" dur="750" fill="hold"/>
                                            <p:tgtEl>
                                              <p:spTgt spid="87"/>
                                            </p:tgtEl>
                                            <p:attrNameLst>
                                              <p:attrName>ppt_w</p:attrName>
                                            </p:attrNameLst>
                                          </p:cBhvr>
                                          <p:tavLst>
                                            <p:tav tm="0">
                                              <p:val>
                                                <p:fltVal val="0"/>
                                              </p:val>
                                            </p:tav>
                                            <p:tav tm="100000">
                                              <p:val>
                                                <p:strVal val="#ppt_w"/>
                                              </p:val>
                                            </p:tav>
                                          </p:tavLst>
                                        </p:anim>
                                        <p:anim calcmode="lin" valueType="num">
                                          <p:cBhvr>
                                            <p:cTn id="17" dur="75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2" animBg="1" advAuto="0"/>
          <p:bldP spid="83" grpId="1" animBg="1" advAuto="0"/>
          <p:bldP spid="87" grpId="3" animBg="1" advAuto="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the Jungle.jpg" descr="the Jungle.jpg"/>
          <p:cNvPicPr>
            <a:picLocks/>
          </p:cNvPicPr>
          <p:nvPr/>
        </p:nvPicPr>
        <p:blipFill>
          <a:blip r:embed="rId5">
            <a:extLst/>
          </a:blip>
          <a:srcRect r="16625"/>
          <a:stretch>
            <a:fillRect/>
          </a:stretch>
        </p:blipFill>
        <p:spPr>
          <a:xfrm>
            <a:off x="3722723" y="166026"/>
            <a:ext cx="5275217" cy="6475148"/>
          </a:xfrm>
          <a:prstGeom prst="rect">
            <a:avLst/>
          </a:prstGeom>
          <a:ln w="12700"/>
        </p:spPr>
      </p:pic>
      <p:pic>
        <p:nvPicPr>
          <p:cNvPr id="92" name="the Jungle.jpg" descr="the Jungle.jpg"/>
          <p:cNvPicPr>
            <a:picLocks/>
          </p:cNvPicPr>
          <p:nvPr/>
        </p:nvPicPr>
        <p:blipFill>
          <a:blip r:embed="rId5">
            <a:extLst/>
          </a:blip>
          <a:srcRect r="73433"/>
          <a:stretch>
            <a:fillRect/>
          </a:stretch>
        </p:blipFill>
        <p:spPr>
          <a:xfrm flipH="1">
            <a:off x="140994" y="166026"/>
            <a:ext cx="3618110" cy="6475148"/>
          </a:xfrm>
          <a:prstGeom prst="rect">
            <a:avLst/>
          </a:prstGeom>
          <a:ln w="12700"/>
        </p:spPr>
      </p:pic>
      <p:sp>
        <p:nvSpPr>
          <p:cNvPr id="93" name="3. Consumer Protection…"/>
          <p:cNvSpPr txBox="1"/>
          <p:nvPr/>
        </p:nvSpPr>
        <p:spPr>
          <a:xfrm>
            <a:off x="270896" y="1461253"/>
            <a:ext cx="4343402" cy="841760"/>
          </a:xfrm>
          <a:prstGeom prst="rect">
            <a:avLst/>
          </a:prstGeom>
          <a:ln w="12700">
            <a:miter lim="400000"/>
          </a:ln>
          <a:effectLst>
            <a:outerShdw blurRad="127000" dir="2700000" rotWithShape="0">
              <a:srgbClr val="000000">
                <a:alpha val="70000"/>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342900" marR="0" indent="-342900" defTabSz="457200">
              <a:defRPr sz="1800">
                <a:uFillTx/>
                <a:latin typeface="Helvetica"/>
                <a:ea typeface="Helvetica"/>
                <a:cs typeface="Helvetica"/>
                <a:sym typeface="Helvetica"/>
              </a:defRPr>
            </a:pPr>
            <a:r>
              <a:rPr sz="2800" b="1">
                <a:latin typeface="Arial"/>
                <a:ea typeface="Arial"/>
                <a:cs typeface="Arial"/>
                <a:sym typeface="Arial"/>
              </a:rPr>
              <a:t>3. </a:t>
            </a:r>
            <a:r>
              <a:rPr sz="2900" b="1">
                <a:latin typeface="Arial"/>
                <a:ea typeface="Arial"/>
                <a:cs typeface="Arial"/>
                <a:sym typeface="Arial"/>
              </a:rPr>
              <a:t>Consumer Protection</a:t>
            </a:r>
            <a:endParaRPr sz="2800" b="1">
              <a:latin typeface="Arial"/>
              <a:ea typeface="Arial"/>
              <a:cs typeface="Arial"/>
              <a:sym typeface="Arial"/>
            </a:endParaRPr>
          </a:p>
          <a:p>
            <a:pPr marL="342900" marR="0" lvl="1" indent="0" defTabSz="457200">
              <a:defRPr sz="2200">
                <a:uFillTx/>
                <a:latin typeface="Arial"/>
                <a:ea typeface="Arial"/>
                <a:cs typeface="Arial"/>
                <a:sym typeface="Arial"/>
              </a:defRPr>
            </a:pPr>
            <a:r>
              <a:rPr b="1"/>
              <a:t>a. </a:t>
            </a:r>
            <a:r>
              <a:t>Upton Sinclair’s </a:t>
            </a:r>
            <a:r>
              <a:rPr i="1"/>
              <a:t>The Jungle</a:t>
            </a:r>
          </a:p>
        </p:txBody>
      </p:sp>
      <p:pic>
        <p:nvPicPr>
          <p:cNvPr id="94" name="The Jungle Upton Sinclair.mp4" descr="The Jungle Upton Sinclair.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4038600" y="2767791"/>
            <a:ext cx="4953892" cy="3715420"/>
          </a:xfrm>
          <a:prstGeom prst="rect">
            <a:avLst/>
          </a:prstGeom>
          <a:ln w="12700">
            <a:miter lim="400000"/>
          </a:ln>
          <a:effectLst>
            <a:outerShdw blurRad="12700" dir="2700000" rotWithShape="0">
              <a:srgbClr val="000000"/>
            </a:outerShdw>
            <a:reflection stA="50000" endPos="40000" dir="5400000" sy="-100000" algn="bl" rotWithShape="0"/>
          </a:effectLst>
        </p:spPr>
      </p:pic>
      <p:sp>
        <p:nvSpPr>
          <p:cNvPr id="95" name="“A man could run his hand over these piles of meat and sweep off handfuls of dried dung of rats.  These rats were nuisances, and the packers would put poisoned bread out for them, they would die, and then rats, bread, and meat would go into the hoppers together.”                 - The Jungle…"/>
          <p:cNvSpPr txBox="1"/>
          <p:nvPr/>
        </p:nvSpPr>
        <p:spPr>
          <a:xfrm>
            <a:off x="1498367" y="4083153"/>
            <a:ext cx="3885518" cy="2413001"/>
          </a:xfrm>
          <a:prstGeom prst="rect">
            <a:avLst/>
          </a:prstGeom>
          <a:solidFill>
            <a:schemeClr val="accent3"/>
          </a:solidFill>
          <a:ln w="25400">
            <a:solidFill>
              <a:srgbClr val="000000"/>
            </a:solidFill>
          </a:ln>
          <a:effectLst>
            <a:reflection stA="50000" endPos="40000" dir="5400000" sy="-100000" algn="bl" rotWithShape="0"/>
          </a:effectLst>
          <a:extLst>
            <a:ext uri="{C572A759-6A51-4108-AA02-DFA0A04FC94B}">
              <ma14:wrappingTextBoxFlag xmlns:ma14="http://schemas.microsoft.com/office/mac/drawingml/2011/main" xmlns="" val="1"/>
            </a:ext>
          </a:extLst>
        </p:spPr>
        <p:txBody>
          <a:bodyPr lIns="50800" tIns="50800" rIns="50800" bIns="50800">
            <a:spAutoFit/>
          </a:bodyPr>
          <a:lstStyle/>
          <a:p>
            <a:pPr marL="0" marR="0" indent="106679" defTabSz="457200">
              <a:defRPr sz="1700" i="1">
                <a:solidFill>
                  <a:srgbClr val="000000"/>
                </a:solidFill>
                <a:uFillTx/>
                <a:latin typeface="Helvetica"/>
                <a:ea typeface="Helvetica"/>
                <a:cs typeface="Helvetica"/>
                <a:sym typeface="Helvetica"/>
              </a:defRPr>
            </a:pPr>
            <a:r>
              <a:t>“A man could run his hand over these piles of meat and sweep off handfuls of dried dung of rats.  These rats were nuisances, and the packers would put poisoned bread out for them, they would die, and then rats, bread, and meat would go into the hoppers together.”                 - The Jungle</a:t>
            </a:r>
          </a:p>
          <a:p>
            <a:pPr marL="0" marR="0" lvl="6" indent="106679" defTabSz="457200">
              <a:defRPr sz="1700">
                <a:solidFill>
                  <a:srgbClr val="000000"/>
                </a:solidFill>
                <a:uFillTx/>
                <a:latin typeface="Helvetica"/>
                <a:ea typeface="Helvetica"/>
                <a:cs typeface="Helvetica"/>
                <a:sym typeface="Helvetica"/>
              </a:defRPr>
            </a:pPr>
            <a:r>
              <a:t>                               Upton Sinclair</a:t>
            </a:r>
          </a:p>
        </p:txBody>
      </p:sp>
      <p:sp>
        <p:nvSpPr>
          <p:cNvPr id="96" name="I. PROGRESSIVE PRESIDENTS…"/>
          <p:cNvSpPr txBox="1"/>
          <p:nvPr/>
        </p:nvSpPr>
        <p:spPr>
          <a:xfrm>
            <a:off x="178841" y="66418"/>
            <a:ext cx="4739471" cy="1239011"/>
          </a:xfrm>
          <a:prstGeom prst="rect">
            <a:avLst/>
          </a:prstGeom>
          <a:ln w="12700">
            <a:miter lim="400000"/>
          </a:ln>
          <a:effectLst>
            <a:outerShdw blurRad="381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4400">
                <a:effectLst>
                  <a:outerShdw blurRad="508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300">
                <a:effectLst>
                  <a:outerShdw blurRad="50800" dir="18900000" rotWithShape="0">
                    <a:srgbClr val="000000"/>
                  </a:outerShdw>
                </a:effectLst>
                <a:uFillTx/>
                <a:latin typeface="Haettenschweiler"/>
                <a:ea typeface="Haettenschweiler"/>
                <a:cs typeface="Haettenschweiler"/>
                <a:sym typeface="Haettenschweiler"/>
              </a:defRPr>
            </a:pPr>
            <a:r>
              <a:t> 1. Teddy Roosevelt</a:t>
            </a:r>
          </a:p>
        </p:txBody>
      </p:sp>
      <p:sp>
        <p:nvSpPr>
          <p:cNvPr id="9" name="Rectangle 8"/>
          <p:cNvSpPr/>
          <p:nvPr/>
        </p:nvSpPr>
        <p:spPr>
          <a:xfrm>
            <a:off x="533400" y="2778204"/>
            <a:ext cx="4495800" cy="1107996"/>
          </a:xfrm>
          <a:prstGeom prst="rect">
            <a:avLst/>
          </a:prstGeom>
          <a:effectLst>
            <a:outerShdw blurRad="50800" dist="38100" dir="2700000" algn="tl" rotWithShape="0">
              <a:srgbClr val="000000">
                <a:alpha val="43000"/>
              </a:srgbClr>
            </a:outerShdw>
          </a:effectLst>
        </p:spPr>
        <p:txBody>
          <a:bodyPr wrap="square">
            <a:spAutoFit/>
          </a:bodyPr>
          <a:lstStyle/>
          <a:p>
            <a:pPr marL="392113" marR="0" lvl="1" indent="-392113" defTabSz="457200">
              <a:defRPr sz="2200">
                <a:uFillTx/>
                <a:latin typeface="Arial"/>
                <a:ea typeface="Arial"/>
                <a:cs typeface="Arial"/>
                <a:sym typeface="Arial"/>
              </a:defRPr>
            </a:pPr>
            <a:r>
              <a:rPr lang="en-US" b="1" dirty="0"/>
              <a:t>b. </a:t>
            </a:r>
            <a:r>
              <a:rPr lang="en-US" b="1" u="sng" dirty="0"/>
              <a:t>Meat Inspection Act </a:t>
            </a:r>
            <a:r>
              <a:rPr lang="en-US" b="1" dirty="0"/>
              <a:t>of 1906</a:t>
            </a:r>
            <a:r>
              <a:rPr lang="en-US" dirty="0"/>
              <a:t> - regulates all meat crossing state lines. </a:t>
            </a:r>
          </a:p>
        </p:txBody>
      </p:sp>
    </p:spTree>
    <p:extLst>
      <p:ext uri="{BB962C8B-B14F-4D97-AF65-F5344CB8AC3E}">
        <p14:creationId xmlns:p14="http://schemas.microsoft.com/office/powerpoint/2010/main" val="855794096"/>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93"/>
                                            </p:tgtEl>
                                            <p:attrNameLst>
                                              <p:attrName>style.visibility</p:attrName>
                                            </p:attrNameLst>
                                          </p:cBhvr>
                                          <p:to>
                                            <p:strVal val="visible"/>
                                          </p:to>
                                        </p:set>
                                        <p:animEffect transition="in" filter="wipe(up)">
                                          <p:cBhvr>
                                            <p:cTn id="7" dur="1000"/>
                                            <p:tgtEl>
                                              <p:spTgt spid="9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1200"/>
                                            <p:tgtEl>
                                              <p:spTgt spid="9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82000">
                                      <p:stCondLst>
                                        <p:cond delay="0"/>
                                      </p:stCondLst>
                                      <p:iterate>
                                        <p:tmAbs val="0"/>
                                      </p:iterate>
                                      <p:childTnLst>
                                        <p:set>
                                          <p:cBhvr>
                                            <p:cTn id="15" fill="hold"/>
                                            <p:tgtEl>
                                              <p:spTgt spid="94"/>
                                            </p:tgtEl>
                                            <p:attrNameLst>
                                              <p:attrName>style.visibility</p:attrName>
                                            </p:attrNameLst>
                                          </p:cBhvr>
                                          <p:to>
                                            <p:strVal val="visible"/>
                                          </p:to>
                                        </p:set>
                                        <p:anim calcmode="lin" valueType="num" p14:bounceEnd="82000">
                                          <p:cBhvr>
                                            <p:cTn id="16" dur="1250" fill="hold"/>
                                            <p:tgtEl>
                                              <p:spTgt spid="94"/>
                                            </p:tgtEl>
                                            <p:attrNameLst>
                                              <p:attrName>ppt_x</p:attrName>
                                            </p:attrNameLst>
                                          </p:cBhvr>
                                          <p:tavLst>
                                            <p:tav tm="0">
                                              <p:val>
                                                <p:strVal val="0-#ppt_w/2"/>
                                              </p:val>
                                            </p:tav>
                                            <p:tav tm="100000">
                                              <p:val>
                                                <p:strVal val="#ppt_x"/>
                                              </p:val>
                                            </p:tav>
                                          </p:tavLst>
                                        </p:anim>
                                        <p:anim calcmode="lin" valueType="num" p14:bounceEnd="82000">
                                          <p:cBhvr>
                                            <p:cTn id="17" dur="1250" fill="hold"/>
                                            <p:tgtEl>
                                              <p:spTgt spid="94"/>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 presetClass="mediacall" presetSubtype="0" fill="hold" nodeType="afterEffect">
                                      <p:stCondLst>
                                        <p:cond delay="0"/>
                                      </p:stCondLst>
                                      <p:childTnLst>
                                        <p:cmd type="call" cmd="playFrom(0.0)">
                                          <p:cBhvr>
                                            <p:cTn id="20" dur="118886" fill="hold"/>
                                            <p:tgtEl>
                                              <p:spTgt spid="94"/>
                                            </p:tgtEl>
                                          </p:cBhvr>
                                        </p:cmd>
                                      </p:childTnLst>
                                    </p:cTn>
                                  </p:par>
                                  <p:par>
                                    <p:cTn id="21" presetID="2" presetClass="exit" presetSubtype="2" fill="hold" grpId="1" nodeType="withEffect">
                                      <p:stCondLst>
                                        <p:cond delay="0"/>
                                      </p:stCondLst>
                                      <p:iterate>
                                        <p:tmAbs val="0"/>
                                      </p:iterate>
                                      <p:childTnLst>
                                        <p:anim calcmode="lin" valueType="num">
                                          <p:cBhvr>
                                            <p:cTn id="22" dur="1100" fill="hold"/>
                                            <p:tgtEl>
                                              <p:spTgt spid="95"/>
                                            </p:tgtEl>
                                            <p:attrNameLst>
                                              <p:attrName>ppt_x</p:attrName>
                                            </p:attrNameLst>
                                          </p:cBhvr>
                                          <p:tavLst>
                                            <p:tav tm="0">
                                              <p:val>
                                                <p:strVal val="ppt_x"/>
                                              </p:val>
                                            </p:tav>
                                            <p:tav tm="100000">
                                              <p:val>
                                                <p:strVal val="1+ppt_w/2"/>
                                              </p:val>
                                            </p:tav>
                                          </p:tavLst>
                                        </p:anim>
                                        <p:anim calcmode="lin" valueType="num">
                                          <p:cBhvr>
                                            <p:cTn id="23" dur="1100" fill="hold"/>
                                            <p:tgtEl>
                                              <p:spTgt spid="95"/>
                                            </p:tgtEl>
                                            <p:attrNameLst>
                                              <p:attrName>ppt_y</p:attrName>
                                            </p:attrNameLst>
                                          </p:cBhvr>
                                          <p:tavLst>
                                            <p:tav tm="0">
                                              <p:val>
                                                <p:strVal val="ppt_y"/>
                                              </p:val>
                                            </p:tav>
                                            <p:tav tm="100000">
                                              <p:val>
                                                <p:strVal val="ppt_y"/>
                                              </p:val>
                                            </p:tav>
                                          </p:tavLst>
                                        </p:anim>
                                        <p:set>
                                          <p:cBhvr>
                                            <p:cTn id="24" fill="hold">
                                              <p:stCondLst>
                                                <p:cond delay="1099"/>
                                              </p:stCondLst>
                                            </p:cTn>
                                            <p:tgtEl>
                                              <p:spTgt spid="95"/>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94"/>
                    </p:tgtEl>
                  </p:cMediaNode>
                </p:video>
              </p:childTnLst>
            </p:cTn>
          </p:par>
        </p:tnLst>
        <p:bldLst>
          <p:bldP spid="93" grpId="0" animBg="1" advAuto="0"/>
          <p:bldP spid="94" grpId="0" animBg="1" advAuto="0"/>
          <p:bldP spid="95" grpId="0" animBg="1" advAuto="0"/>
          <p:bldP spid="95" grpId="1" animBg="1" advAuto="0"/>
          <p:bldP spid="9" grpId="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93"/>
                                            </p:tgtEl>
                                            <p:attrNameLst>
                                              <p:attrName>style.visibility</p:attrName>
                                            </p:attrNameLst>
                                          </p:cBhvr>
                                          <p:to>
                                            <p:strVal val="visible"/>
                                          </p:to>
                                        </p:set>
                                        <p:animEffect transition="in" filter="wipe(up)">
                                          <p:cBhvr>
                                            <p:cTn id="7" dur="1000"/>
                                            <p:tgtEl>
                                              <p:spTgt spid="9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1200"/>
                                            <p:tgtEl>
                                              <p:spTgt spid="9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iterate>
                                        <p:tmAbs val="0"/>
                                      </p:iterate>
                                      <p:childTnLst>
                                        <p:set>
                                          <p:cBhvr>
                                            <p:cTn id="15" fill="hold"/>
                                            <p:tgtEl>
                                              <p:spTgt spid="94"/>
                                            </p:tgtEl>
                                            <p:attrNameLst>
                                              <p:attrName>style.visibility</p:attrName>
                                            </p:attrNameLst>
                                          </p:cBhvr>
                                          <p:to>
                                            <p:strVal val="visible"/>
                                          </p:to>
                                        </p:set>
                                        <p:anim calcmode="lin" valueType="num">
                                          <p:cBhvr>
                                            <p:cTn id="16" dur="1250" fill="hold"/>
                                            <p:tgtEl>
                                              <p:spTgt spid="94"/>
                                            </p:tgtEl>
                                            <p:attrNameLst>
                                              <p:attrName>ppt_x</p:attrName>
                                            </p:attrNameLst>
                                          </p:cBhvr>
                                          <p:tavLst>
                                            <p:tav tm="0">
                                              <p:val>
                                                <p:strVal val="0-#ppt_w/2"/>
                                              </p:val>
                                            </p:tav>
                                            <p:tav tm="100000">
                                              <p:val>
                                                <p:strVal val="#ppt_x"/>
                                              </p:val>
                                            </p:tav>
                                          </p:tavLst>
                                        </p:anim>
                                        <p:anim calcmode="lin" valueType="num">
                                          <p:cBhvr>
                                            <p:cTn id="17" dur="1250" fill="hold"/>
                                            <p:tgtEl>
                                              <p:spTgt spid="94"/>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 presetClass="mediacall" presetSubtype="0" fill="hold" nodeType="afterEffect">
                                      <p:stCondLst>
                                        <p:cond delay="0"/>
                                      </p:stCondLst>
                                      <p:childTnLst>
                                        <p:cmd type="call" cmd="playFrom(0.0)">
                                          <p:cBhvr>
                                            <p:cTn id="20" dur="118886" fill="hold"/>
                                            <p:tgtEl>
                                              <p:spTgt spid="94"/>
                                            </p:tgtEl>
                                          </p:cBhvr>
                                        </p:cmd>
                                      </p:childTnLst>
                                    </p:cTn>
                                  </p:par>
                                  <p:par>
                                    <p:cTn id="21" presetID="2" presetClass="exit" presetSubtype="2" fill="hold" grpId="1" nodeType="withEffect">
                                      <p:stCondLst>
                                        <p:cond delay="0"/>
                                      </p:stCondLst>
                                      <p:iterate>
                                        <p:tmAbs val="0"/>
                                      </p:iterate>
                                      <p:childTnLst>
                                        <p:anim calcmode="lin" valueType="num">
                                          <p:cBhvr>
                                            <p:cTn id="22" dur="1100" fill="hold"/>
                                            <p:tgtEl>
                                              <p:spTgt spid="95"/>
                                            </p:tgtEl>
                                            <p:attrNameLst>
                                              <p:attrName>ppt_x</p:attrName>
                                            </p:attrNameLst>
                                          </p:cBhvr>
                                          <p:tavLst>
                                            <p:tav tm="0">
                                              <p:val>
                                                <p:strVal val="ppt_x"/>
                                              </p:val>
                                            </p:tav>
                                            <p:tav tm="100000">
                                              <p:val>
                                                <p:strVal val="1+ppt_w/2"/>
                                              </p:val>
                                            </p:tav>
                                          </p:tavLst>
                                        </p:anim>
                                        <p:anim calcmode="lin" valueType="num">
                                          <p:cBhvr>
                                            <p:cTn id="23" dur="1100" fill="hold"/>
                                            <p:tgtEl>
                                              <p:spTgt spid="95"/>
                                            </p:tgtEl>
                                            <p:attrNameLst>
                                              <p:attrName>ppt_y</p:attrName>
                                            </p:attrNameLst>
                                          </p:cBhvr>
                                          <p:tavLst>
                                            <p:tav tm="0">
                                              <p:val>
                                                <p:strVal val="ppt_y"/>
                                              </p:val>
                                            </p:tav>
                                            <p:tav tm="100000">
                                              <p:val>
                                                <p:strVal val="ppt_y"/>
                                              </p:val>
                                            </p:tav>
                                          </p:tavLst>
                                        </p:anim>
                                        <p:set>
                                          <p:cBhvr>
                                            <p:cTn id="24" fill="hold">
                                              <p:stCondLst>
                                                <p:cond delay="1099"/>
                                              </p:stCondLst>
                                            </p:cTn>
                                            <p:tgtEl>
                                              <p:spTgt spid="95"/>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94"/>
                    </p:tgtEl>
                  </p:cMediaNode>
                </p:video>
              </p:childTnLst>
            </p:cTn>
          </p:par>
        </p:tnLst>
        <p:bldLst>
          <p:bldP spid="93" grpId="0" animBg="1" advAuto="0"/>
          <p:bldP spid="94" grpId="0" animBg="1" advAuto="0"/>
          <p:bldP spid="95" grpId="0" animBg="1" advAuto="0"/>
          <p:bldP spid="95" grpId="1" animBg="1" advAuto="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152400" y="166026"/>
            <a:ext cx="8856947" cy="6475148"/>
            <a:chOff x="0" y="0"/>
            <a:chExt cx="8856945" cy="6475147"/>
          </a:xfrm>
        </p:grpSpPr>
        <p:pic>
          <p:nvPicPr>
            <p:cNvPr id="100" name="the Jungle.jpg" descr="the Jungle.jpg"/>
            <p:cNvPicPr>
              <a:picLocks/>
            </p:cNvPicPr>
            <p:nvPr/>
          </p:nvPicPr>
          <p:blipFill>
            <a:blip r:embed="rId5">
              <a:extLst/>
            </a:blip>
            <a:srcRect r="16625"/>
            <a:stretch>
              <a:fillRect/>
            </a:stretch>
          </p:blipFill>
          <p:spPr>
            <a:xfrm>
              <a:off x="3581729" y="0"/>
              <a:ext cx="5275217" cy="6475148"/>
            </a:xfrm>
            <a:prstGeom prst="rect">
              <a:avLst/>
            </a:prstGeom>
            <a:ln w="12700" cap="flat">
              <a:noFill/>
              <a:round/>
            </a:ln>
            <a:effectLst/>
          </p:spPr>
        </p:pic>
        <p:pic>
          <p:nvPicPr>
            <p:cNvPr id="101" name="the Jungle.jpg" descr="the Jungle.jpg"/>
            <p:cNvPicPr>
              <a:picLocks/>
            </p:cNvPicPr>
            <p:nvPr/>
          </p:nvPicPr>
          <p:blipFill>
            <a:blip r:embed="rId5">
              <a:extLst/>
            </a:blip>
            <a:srcRect r="73433"/>
            <a:stretch>
              <a:fillRect/>
            </a:stretch>
          </p:blipFill>
          <p:spPr>
            <a:xfrm flipH="1">
              <a:off x="-1" y="0"/>
              <a:ext cx="3618110" cy="6475148"/>
            </a:xfrm>
            <a:prstGeom prst="rect">
              <a:avLst/>
            </a:prstGeom>
            <a:ln w="12700" cap="flat">
              <a:noFill/>
              <a:round/>
            </a:ln>
            <a:effectLst/>
          </p:spPr>
        </p:pic>
      </p:grpSp>
      <p:sp>
        <p:nvSpPr>
          <p:cNvPr id="103" name="3. Consumer Protection…"/>
          <p:cNvSpPr txBox="1"/>
          <p:nvPr/>
        </p:nvSpPr>
        <p:spPr>
          <a:xfrm>
            <a:off x="270896" y="1461253"/>
            <a:ext cx="4343402" cy="841760"/>
          </a:xfrm>
          <a:prstGeom prst="rect">
            <a:avLst/>
          </a:prstGeom>
          <a:ln w="12700">
            <a:miter lim="400000"/>
          </a:ln>
          <a:effectLst>
            <a:outerShdw blurRad="127000" dir="2700000" rotWithShape="0">
              <a:srgbClr val="000000">
                <a:alpha val="70000"/>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342900" marR="0" indent="-342900" defTabSz="457200">
              <a:defRPr sz="1800">
                <a:uFillTx/>
                <a:latin typeface="Helvetica"/>
                <a:ea typeface="Helvetica"/>
                <a:cs typeface="Helvetica"/>
                <a:sym typeface="Helvetica"/>
              </a:defRPr>
            </a:pPr>
            <a:r>
              <a:rPr sz="2800" b="1">
                <a:latin typeface="Arial"/>
                <a:ea typeface="Arial"/>
                <a:cs typeface="Arial"/>
                <a:sym typeface="Arial"/>
              </a:rPr>
              <a:t>3. </a:t>
            </a:r>
            <a:r>
              <a:rPr sz="2900" b="1">
                <a:latin typeface="Arial"/>
                <a:ea typeface="Arial"/>
                <a:cs typeface="Arial"/>
                <a:sym typeface="Arial"/>
              </a:rPr>
              <a:t>Consumer Protection</a:t>
            </a:r>
            <a:endParaRPr sz="2800" b="1">
              <a:latin typeface="Arial"/>
              <a:ea typeface="Arial"/>
              <a:cs typeface="Arial"/>
              <a:sym typeface="Arial"/>
            </a:endParaRPr>
          </a:p>
          <a:p>
            <a:pPr marL="342900" marR="0" lvl="1" indent="0" defTabSz="457200">
              <a:defRPr sz="2200">
                <a:uFillTx/>
                <a:latin typeface="Arial"/>
                <a:ea typeface="Arial"/>
                <a:cs typeface="Arial"/>
                <a:sym typeface="Arial"/>
              </a:defRPr>
            </a:pPr>
            <a:r>
              <a:rPr b="1"/>
              <a:t>a. </a:t>
            </a:r>
            <a:r>
              <a:t>Upton Sinclair’s </a:t>
            </a:r>
            <a:r>
              <a:rPr i="1"/>
              <a:t>The Jungle</a:t>
            </a:r>
          </a:p>
        </p:txBody>
      </p:sp>
      <p:sp>
        <p:nvSpPr>
          <p:cNvPr id="104" name="I. PROGRESSIVE PRESIDENTS…"/>
          <p:cNvSpPr txBox="1"/>
          <p:nvPr/>
        </p:nvSpPr>
        <p:spPr>
          <a:xfrm>
            <a:off x="178841" y="66418"/>
            <a:ext cx="4739471" cy="1239011"/>
          </a:xfrm>
          <a:prstGeom prst="rect">
            <a:avLst/>
          </a:prstGeom>
          <a:ln w="12700">
            <a:miter lim="400000"/>
          </a:ln>
          <a:effectLst>
            <a:outerShdw blurRad="381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4400">
                <a:effectLst>
                  <a:outerShdw blurRad="508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300">
                <a:effectLst>
                  <a:outerShdw blurRad="50800" dir="18900000" rotWithShape="0">
                    <a:srgbClr val="000000"/>
                  </a:outerShdw>
                </a:effectLst>
                <a:uFillTx/>
                <a:latin typeface="Haettenschweiler"/>
                <a:ea typeface="Haettenschweiler"/>
                <a:cs typeface="Haettenschweiler"/>
                <a:sym typeface="Haettenschweiler"/>
              </a:defRPr>
            </a:pPr>
            <a:r>
              <a:t> 1. Teddy Roosevelt</a:t>
            </a:r>
          </a:p>
        </p:txBody>
      </p:sp>
      <p:pic>
        <p:nvPicPr>
          <p:cNvPr id="105" name="FDA Est Small.mp4" descr="FDA Est Small.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4652627" y="1574157"/>
            <a:ext cx="4343403" cy="3257552"/>
          </a:xfrm>
          <a:prstGeom prst="rect">
            <a:avLst/>
          </a:prstGeom>
          <a:ln w="25400">
            <a:solidFill>
              <a:srgbClr val="000000"/>
            </a:solidFill>
          </a:ln>
          <a:effectLst>
            <a:outerShdw blurRad="127000" dir="2700000" rotWithShape="0">
              <a:srgbClr val="FFFFFF"/>
            </a:outerShdw>
          </a:effectLst>
        </p:spPr>
      </p:pic>
      <p:sp>
        <p:nvSpPr>
          <p:cNvPr id="106" name="b. Meat Inspection Act of 1906 - regulates all meat crossing state lines.…"/>
          <p:cNvSpPr txBox="1"/>
          <p:nvPr/>
        </p:nvSpPr>
        <p:spPr>
          <a:xfrm>
            <a:off x="590515" y="4343400"/>
            <a:ext cx="4133885" cy="11182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339725" marR="0" lvl="1" indent="-339725" defTabSz="457200">
              <a:defRPr sz="2200">
                <a:uFillTx/>
                <a:latin typeface="Arial"/>
                <a:ea typeface="Arial"/>
                <a:cs typeface="Arial"/>
                <a:sym typeface="Arial"/>
              </a:defRPr>
            </a:pPr>
            <a:r>
              <a:rPr b="1" dirty="0" smtClean="0"/>
              <a:t>c</a:t>
            </a:r>
            <a:r>
              <a:rPr b="1" dirty="0"/>
              <a:t>. Pure Food and Drug Act -</a:t>
            </a:r>
            <a:r>
              <a:rPr dirty="0"/>
              <a:t> stopped the mislabeling of food &amp; drugs.</a:t>
            </a:r>
          </a:p>
        </p:txBody>
      </p:sp>
      <p:sp>
        <p:nvSpPr>
          <p:cNvPr id="9" name="Rectangle 8"/>
          <p:cNvSpPr/>
          <p:nvPr/>
        </p:nvSpPr>
        <p:spPr>
          <a:xfrm>
            <a:off x="533400" y="2778204"/>
            <a:ext cx="4495800" cy="1107996"/>
          </a:xfrm>
          <a:prstGeom prst="rect">
            <a:avLst/>
          </a:prstGeom>
          <a:effectLst>
            <a:outerShdw blurRad="50800" dist="38100" dir="2700000" algn="tl" rotWithShape="0">
              <a:srgbClr val="000000">
                <a:alpha val="43000"/>
              </a:srgbClr>
            </a:outerShdw>
          </a:effectLst>
        </p:spPr>
        <p:txBody>
          <a:bodyPr wrap="square">
            <a:spAutoFit/>
          </a:bodyPr>
          <a:lstStyle/>
          <a:p>
            <a:pPr marL="392113" marR="0" lvl="1" indent="-392113" defTabSz="457200">
              <a:defRPr sz="2200">
                <a:uFillTx/>
                <a:latin typeface="Arial"/>
                <a:ea typeface="Arial"/>
                <a:cs typeface="Arial"/>
                <a:sym typeface="Arial"/>
              </a:defRPr>
            </a:pPr>
            <a:r>
              <a:rPr lang="en-US" b="1" dirty="0"/>
              <a:t>b. </a:t>
            </a:r>
            <a:r>
              <a:rPr lang="en-US" b="1" u="sng" dirty="0"/>
              <a:t>Meat Inspection Act </a:t>
            </a:r>
            <a:r>
              <a:rPr lang="en-US" b="1" dirty="0"/>
              <a:t>of 1906</a:t>
            </a:r>
            <a:r>
              <a:rPr lang="en-US" dirty="0"/>
              <a:t> - regulates all meat crossing state lines. </a:t>
            </a:r>
          </a:p>
        </p:txBody>
      </p:sp>
      <p:pic>
        <p:nvPicPr>
          <p:cNvPr id="10" name="Picture 9">
            <a:hlinkClick r:id="rId7"/>
          </p:cNvPr>
          <p:cNvPicPr>
            <a:picLocks noChangeAspect="1"/>
          </p:cNvPicPr>
          <p:nvPr/>
        </p:nvPicPr>
        <p:blipFill>
          <a:blip r:embed="rId8"/>
          <a:stretch>
            <a:fillRect/>
          </a:stretch>
        </p:blipFill>
        <p:spPr>
          <a:xfrm>
            <a:off x="-152400" y="6210300"/>
            <a:ext cx="635000" cy="64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7000">
                                      <p:stCondLst>
                                        <p:cond delay="0"/>
                                      </p:stCondLst>
                                      <p:iterate>
                                        <p:tmAbs val="0"/>
                                      </p:iterate>
                                      <p:childTnLst>
                                        <p:set>
                                          <p:cBhvr>
                                            <p:cTn id="6" fill="hold"/>
                                            <p:tgtEl>
                                              <p:spTgt spid="106"/>
                                            </p:tgtEl>
                                            <p:attrNameLst>
                                              <p:attrName>style.visibility</p:attrName>
                                            </p:attrNameLst>
                                          </p:cBhvr>
                                          <p:to>
                                            <p:strVal val="visible"/>
                                          </p:to>
                                        </p:set>
                                        <p:anim calcmode="lin" valueType="num" p14:bounceEnd="67000">
                                          <p:cBhvr>
                                            <p:cTn id="7" dur="1000" fill="hold"/>
                                            <p:tgtEl>
                                              <p:spTgt spid="106"/>
                                            </p:tgtEl>
                                            <p:attrNameLst>
                                              <p:attrName>ppt_x</p:attrName>
                                            </p:attrNameLst>
                                          </p:cBhvr>
                                          <p:tavLst>
                                            <p:tav tm="0">
                                              <p:val>
                                                <p:strVal val="0-#ppt_w/2"/>
                                              </p:val>
                                            </p:tav>
                                            <p:tav tm="100000">
                                              <p:val>
                                                <p:strVal val="#ppt_x"/>
                                              </p:val>
                                            </p:tav>
                                          </p:tavLst>
                                        </p:anim>
                                        <p:anim calcmode="lin" valueType="num" p14:bounceEnd="67000">
                                          <p:cBhvr>
                                            <p:cTn id="8" dur="10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2" nodeType="clickEffect">
                                      <p:stCondLst>
                                        <p:cond delay="0"/>
                                      </p:stCondLst>
                                      <p:iterate>
                                        <p:tmAbs val="0"/>
                                      </p:iterate>
                                      <p:childTnLst>
                                        <p:set>
                                          <p:cBhvr>
                                            <p:cTn id="12" fill="hold"/>
                                            <p:tgtEl>
                                              <p:spTgt spid="105"/>
                                            </p:tgtEl>
                                            <p:attrNameLst>
                                              <p:attrName>style.visibility</p:attrName>
                                            </p:attrNameLst>
                                          </p:cBhvr>
                                          <p:to>
                                            <p:strVal val="visible"/>
                                          </p:to>
                                        </p:set>
                                        <p:animEffect transition="in" filter="box(out)">
                                          <p:cBhvr>
                                            <p:cTn id="13" dur="799"/>
                                            <p:tgtEl>
                                              <p:spTgt spid="105"/>
                                            </p:tgtEl>
                                          </p:cBhvr>
                                        </p:animEffect>
                                      </p:childTnLst>
                                    </p:cTn>
                                  </p:par>
                                </p:childTnLst>
                              </p:cTn>
                            </p:par>
                            <p:par>
                              <p:cTn id="14" fill="hold">
                                <p:stCondLst>
                                  <p:cond delay="799"/>
                                </p:stCondLst>
                                <p:childTnLst>
                                  <p:par>
                                    <p:cTn id="15" presetID="1" presetClass="mediacall" presetSubtype="0" fill="hold" nodeType="afterEffect">
                                      <p:stCondLst>
                                        <p:cond delay="0"/>
                                      </p:stCondLst>
                                      <p:childTnLst>
                                        <p:cmd type="call" cmd="playFrom(0.0)">
                                          <p:cBhvr>
                                            <p:cTn id="16" dur="126578" fill="hold"/>
                                            <p:tgtEl>
                                              <p:spTgt spid="105"/>
                                            </p:tgtEl>
                                          </p:cBhvr>
                                        </p:cmd>
                                      </p:childTnLst>
                                    </p:cTn>
                                  </p:par>
                                  <p:par>
                                    <p:cTn id="17" presetID="10" presetClass="exit" presetSubtype="0" fill="hold" grpId="4" nodeType="withEffect">
                                      <p:stCondLst>
                                        <p:cond delay="0"/>
                                      </p:stCondLst>
                                      <p:childTnLst>
                                        <p:animEffect transition="out" filter="fade">
                                          <p:cBhvr>
                                            <p:cTn id="18" dur="3000"/>
                                            <p:tgtEl>
                                              <p:spTgt spid="102"/>
                                            </p:tgtEl>
                                          </p:cBhvr>
                                        </p:animEffect>
                                        <p:set>
                                          <p:cBhvr>
                                            <p:cTn id="19" dur="1" fill="hold">
                                              <p:stCondLst>
                                                <p:cond delay="29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105"/>
                    </p:tgtEl>
                  </p:cMediaNode>
                </p:video>
              </p:childTnLst>
            </p:cTn>
          </p:par>
        </p:tnLst>
        <p:bldLst>
          <p:bldP spid="102" grpId="4" animBg="1" advAuto="0"/>
          <p:bldP spid="105" grpId="2" animBg="1" advAuto="0"/>
          <p:bldP spid="106" grpId="1"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06"/>
                                            </p:tgtEl>
                                            <p:attrNameLst>
                                              <p:attrName>style.visibility</p:attrName>
                                            </p:attrNameLst>
                                          </p:cBhvr>
                                          <p:to>
                                            <p:strVal val="visible"/>
                                          </p:to>
                                        </p:set>
                                        <p:anim calcmode="lin" valueType="num">
                                          <p:cBhvr>
                                            <p:cTn id="7" dur="1000" fill="hold"/>
                                            <p:tgtEl>
                                              <p:spTgt spid="106"/>
                                            </p:tgtEl>
                                            <p:attrNameLst>
                                              <p:attrName>ppt_x</p:attrName>
                                            </p:attrNameLst>
                                          </p:cBhvr>
                                          <p:tavLst>
                                            <p:tav tm="0">
                                              <p:val>
                                                <p:strVal val="0-#ppt_w/2"/>
                                              </p:val>
                                            </p:tav>
                                            <p:tav tm="100000">
                                              <p:val>
                                                <p:strVal val="#ppt_x"/>
                                              </p:val>
                                            </p:tav>
                                          </p:tavLst>
                                        </p:anim>
                                        <p:anim calcmode="lin" valueType="num">
                                          <p:cBhvr>
                                            <p:cTn id="8" dur="10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2" nodeType="clickEffect">
                                      <p:stCondLst>
                                        <p:cond delay="0"/>
                                      </p:stCondLst>
                                      <p:iterate>
                                        <p:tmAbs val="0"/>
                                      </p:iterate>
                                      <p:childTnLst>
                                        <p:set>
                                          <p:cBhvr>
                                            <p:cTn id="12" fill="hold"/>
                                            <p:tgtEl>
                                              <p:spTgt spid="105"/>
                                            </p:tgtEl>
                                            <p:attrNameLst>
                                              <p:attrName>style.visibility</p:attrName>
                                            </p:attrNameLst>
                                          </p:cBhvr>
                                          <p:to>
                                            <p:strVal val="visible"/>
                                          </p:to>
                                        </p:set>
                                        <p:animEffect transition="in" filter="box(out)">
                                          <p:cBhvr>
                                            <p:cTn id="13" dur="799"/>
                                            <p:tgtEl>
                                              <p:spTgt spid="105"/>
                                            </p:tgtEl>
                                          </p:cBhvr>
                                        </p:animEffect>
                                      </p:childTnLst>
                                    </p:cTn>
                                  </p:par>
                                </p:childTnLst>
                              </p:cTn>
                            </p:par>
                            <p:par>
                              <p:cTn id="14" fill="hold">
                                <p:stCondLst>
                                  <p:cond delay="799"/>
                                </p:stCondLst>
                                <p:childTnLst>
                                  <p:par>
                                    <p:cTn id="15" presetID="1" presetClass="mediacall" presetSubtype="0" fill="hold" nodeType="afterEffect">
                                      <p:stCondLst>
                                        <p:cond delay="0"/>
                                      </p:stCondLst>
                                      <p:childTnLst>
                                        <p:cmd type="call" cmd="playFrom(0.0)">
                                          <p:cBhvr>
                                            <p:cTn id="16" dur="126578" fill="hold"/>
                                            <p:tgtEl>
                                              <p:spTgt spid="105"/>
                                            </p:tgtEl>
                                          </p:cBhvr>
                                        </p:cmd>
                                      </p:childTnLst>
                                    </p:cTn>
                                  </p:par>
                                  <p:par>
                                    <p:cTn id="17" presetID="10" presetClass="exit" presetSubtype="0" fill="hold" grpId="4" nodeType="withEffect">
                                      <p:stCondLst>
                                        <p:cond delay="0"/>
                                      </p:stCondLst>
                                      <p:childTnLst>
                                        <p:animEffect transition="out" filter="fade">
                                          <p:cBhvr>
                                            <p:cTn id="18" dur="3000"/>
                                            <p:tgtEl>
                                              <p:spTgt spid="102"/>
                                            </p:tgtEl>
                                          </p:cBhvr>
                                        </p:animEffect>
                                        <p:set>
                                          <p:cBhvr>
                                            <p:cTn id="19" dur="1" fill="hold">
                                              <p:stCondLst>
                                                <p:cond delay="29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105"/>
                    </p:tgtEl>
                  </p:cMediaNode>
                </p:video>
              </p:childTnLst>
            </p:cTn>
          </p:par>
        </p:tnLst>
        <p:bldLst>
          <p:bldP spid="102" grpId="4" animBg="1" advAuto="0"/>
          <p:bldP spid="105" grpId="2" animBg="1" advAuto="0"/>
          <p:bldP spid="106" grpId="1" animBg="1" advAuto="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Roosevelt Dam.gif" descr="Roosevelt Dam.gif"/>
          <p:cNvPicPr>
            <a:picLocks/>
          </p:cNvPicPr>
          <p:nvPr/>
        </p:nvPicPr>
        <p:blipFill>
          <a:blip r:embed="rId3">
            <a:extLst/>
          </a:blip>
          <a:stretch>
            <a:fillRect/>
          </a:stretch>
        </p:blipFill>
        <p:spPr>
          <a:xfrm>
            <a:off x="118068" y="-529113"/>
            <a:ext cx="9009012" cy="7269416"/>
          </a:xfrm>
          <a:prstGeom prst="rect">
            <a:avLst/>
          </a:prstGeom>
          <a:ln w="12700">
            <a:miter lim="400000"/>
          </a:ln>
        </p:spPr>
      </p:pic>
      <p:sp>
        <p:nvSpPr>
          <p:cNvPr id="111" name="I. PROGRESSIVE PRESIDENTS…"/>
          <p:cNvSpPr txBox="1"/>
          <p:nvPr/>
        </p:nvSpPr>
        <p:spPr>
          <a:xfrm>
            <a:off x="196836" y="174787"/>
            <a:ext cx="6435726" cy="1234439"/>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0" marR="0" defTabSz="406400">
              <a:lnSpc>
                <a:spcPts val="5800"/>
              </a:lnSpc>
              <a:defRPr sz="57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406400">
              <a:lnSpc>
                <a:spcPts val="3300"/>
              </a:lnSpc>
              <a:defRPr sz="4000">
                <a:effectLst>
                  <a:outerShdw blurRad="50800" dist="12700" dir="18900000" rotWithShape="0">
                    <a:srgbClr val="000000"/>
                  </a:outerShdw>
                </a:effectLst>
                <a:uFillTx/>
                <a:latin typeface="Haettenschweiler"/>
                <a:ea typeface="Haettenschweiler"/>
                <a:cs typeface="Haettenschweiler"/>
                <a:sym typeface="Haettenschweiler"/>
              </a:defRPr>
            </a:pPr>
            <a:r>
              <a:t> 1. Teddy Roosevelt</a:t>
            </a:r>
          </a:p>
        </p:txBody>
      </p:sp>
      <p:sp>
        <p:nvSpPr>
          <p:cNvPr id="112" name="4. Conservation…"/>
          <p:cNvSpPr txBox="1"/>
          <p:nvPr/>
        </p:nvSpPr>
        <p:spPr>
          <a:xfrm>
            <a:off x="196779" y="1770907"/>
            <a:ext cx="3517901" cy="4934684"/>
          </a:xfrm>
          <a:prstGeom prst="rect">
            <a:avLst/>
          </a:prstGeom>
          <a:solidFill>
            <a:srgbClr val="000000">
              <a:alpha val="9974"/>
            </a:srgbClr>
          </a:solidFill>
          <a:ln w="12700">
            <a:miter lim="400000"/>
          </a:ln>
          <a:effectLst>
            <a:outerShdw blurRad="1270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342900" marR="0" indent="-342900" defTabSz="457200">
              <a:defRPr sz="1800">
                <a:effectLst>
                  <a:outerShdw blurRad="76200" dist="12700" dir="18900000" rotWithShape="0">
                    <a:srgbClr val="000000"/>
                  </a:outerShdw>
                </a:effectLst>
                <a:uFillTx/>
                <a:latin typeface="Helvetica"/>
                <a:ea typeface="Helvetica"/>
                <a:cs typeface="Helvetica"/>
                <a:sym typeface="Helvetica"/>
              </a:defRPr>
            </a:pPr>
            <a:r>
              <a:rPr sz="2800" b="1" dirty="0">
                <a:latin typeface="Arial"/>
                <a:ea typeface="Arial"/>
                <a:cs typeface="Arial"/>
                <a:sym typeface="Arial"/>
              </a:rPr>
              <a:t>4. Conservation</a:t>
            </a:r>
          </a:p>
          <a:p>
            <a:pPr marL="684213" marR="0" lvl="1" indent="-341313" defTabSz="457200">
              <a:defRPr sz="2200">
                <a:effectLst>
                  <a:outerShdw blurRad="76200" dist="12700" dir="18900000" rotWithShape="0">
                    <a:srgbClr val="000000"/>
                  </a:outerShdw>
                </a:effectLst>
                <a:uFillTx/>
                <a:latin typeface="Arial"/>
                <a:ea typeface="Arial"/>
                <a:cs typeface="Arial"/>
                <a:sym typeface="Arial"/>
              </a:defRPr>
            </a:pPr>
            <a:r>
              <a:rPr b="1" dirty="0"/>
              <a:t>a. Newlands Act or </a:t>
            </a:r>
            <a:r>
              <a:rPr b="1" spc="-132" dirty="0"/>
              <a:t>National Reclamations Act </a:t>
            </a:r>
            <a:r>
              <a:rPr dirty="0"/>
              <a:t>(1902)</a:t>
            </a:r>
          </a:p>
          <a:p>
            <a:pPr marL="684213" marR="0" lvl="1" indent="-341313" defTabSz="457200">
              <a:defRPr sz="2200">
                <a:effectLst>
                  <a:outerShdw blurRad="76200" dist="12700" dir="18900000" rotWithShape="0">
                    <a:srgbClr val="000000"/>
                  </a:outerShdw>
                </a:effectLst>
                <a:uFillTx/>
                <a:latin typeface="Arial"/>
                <a:ea typeface="Arial"/>
                <a:cs typeface="Arial"/>
                <a:sym typeface="Arial"/>
              </a:defRPr>
            </a:pPr>
            <a:r>
              <a:rPr dirty="0"/>
              <a:t>  - money from public land sales pay for construction of dams &amp; irrigation in dry west</a:t>
            </a:r>
          </a:p>
          <a:p>
            <a:pPr marL="342900" marR="0" lvl="1" indent="0" defTabSz="457200">
              <a:defRPr sz="2200">
                <a:effectLst>
                  <a:outerShdw blurRad="76200" dist="12700" dir="18900000" rotWithShape="0">
                    <a:srgbClr val="000000"/>
                  </a:outerShdw>
                </a:effectLst>
                <a:uFillTx/>
                <a:latin typeface="Arial"/>
                <a:ea typeface="Arial"/>
                <a:cs typeface="Arial"/>
                <a:sym typeface="Arial"/>
              </a:defRPr>
            </a:pPr>
            <a:endParaRPr dirty="0"/>
          </a:p>
          <a:p>
            <a:pPr marL="622300" marR="0" lvl="1" indent="-279400" defTabSz="457200">
              <a:defRPr sz="2200">
                <a:effectLst>
                  <a:outerShdw blurRad="76200" dist="12700" dir="18900000" rotWithShape="0">
                    <a:srgbClr val="000000"/>
                  </a:outerShdw>
                </a:effectLst>
                <a:uFillTx/>
                <a:latin typeface="Arial"/>
                <a:ea typeface="Arial"/>
                <a:cs typeface="Arial"/>
                <a:sym typeface="Arial"/>
              </a:defRPr>
            </a:pPr>
            <a:r>
              <a:rPr dirty="0"/>
              <a:t>b. 200 million acres set aside as nat. forests, mineral reserves &amp; power sites</a:t>
            </a:r>
          </a:p>
        </p:txBody>
      </p:sp>
      <p:pic>
        <p:nvPicPr>
          <p:cNvPr id="113" name="teddy head .png" descr="teddy head .png"/>
          <p:cNvPicPr>
            <a:picLocks noChangeAspect="1"/>
          </p:cNvPicPr>
          <p:nvPr/>
        </p:nvPicPr>
        <p:blipFill>
          <a:blip r:embed="rId4">
            <a:extLst/>
          </a:blip>
          <a:stretch>
            <a:fillRect/>
          </a:stretch>
        </p:blipFill>
        <p:spPr>
          <a:xfrm>
            <a:off x="7306161" y="4878016"/>
            <a:ext cx="1634753" cy="1634753"/>
          </a:xfrm>
          <a:prstGeom prst="rect">
            <a:avLst/>
          </a:prstGeom>
          <a:ln w="12700"/>
        </p:spPr>
      </p:pic>
      <p:sp>
        <p:nvSpPr>
          <p:cNvPr id="114" name="Roosevelt Dam"/>
          <p:cNvSpPr txBox="1"/>
          <p:nvPr/>
        </p:nvSpPr>
        <p:spPr>
          <a:xfrm>
            <a:off x="6745303" y="6212060"/>
            <a:ext cx="2238535" cy="447230"/>
          </a:xfrm>
          <a:prstGeom prst="rect">
            <a:avLst/>
          </a:prstGeom>
          <a:ln w="12700">
            <a:miter lim="400000"/>
          </a:ln>
          <a:effectLst>
            <a:outerShdw blurRad="1270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Arial"/>
                <a:ea typeface="Arial"/>
                <a:cs typeface="Arial"/>
                <a:sym typeface="Arial"/>
              </a:defRPr>
            </a:lvl1pPr>
          </a:lstStyle>
          <a:p>
            <a:r>
              <a:t>Roosevelt Dam</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12"/>
                                        </p:tgtEl>
                                        <p:attrNameLst>
                                          <p:attrName>style.visibility</p:attrName>
                                        </p:attrNameLst>
                                      </p:cBhvr>
                                      <p:to>
                                        <p:strVal val="visible"/>
                                      </p:to>
                                    </p:set>
                                    <p:animEffect transition="in" filter="wipe(up)">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p:cNvGrpSpPr/>
          <p:nvPr/>
        </p:nvGrpSpPr>
        <p:grpSpPr>
          <a:xfrm>
            <a:off x="159161" y="219422"/>
            <a:ext cx="8871373" cy="6419208"/>
            <a:chOff x="3" y="0"/>
            <a:chExt cx="12617062" cy="9129538"/>
          </a:xfrm>
        </p:grpSpPr>
        <p:pic>
          <p:nvPicPr>
            <p:cNvPr id="46" name="william-howard-taft Colorized.jpg" descr="william-howard-taft Colorized.jpg"/>
            <p:cNvPicPr>
              <a:picLocks/>
            </p:cNvPicPr>
            <p:nvPr/>
          </p:nvPicPr>
          <p:blipFill>
            <a:blip r:embed="rId3">
              <a:extLst/>
            </a:blip>
            <a:srcRect t="3199" r="96105" b="3199"/>
            <a:stretch>
              <a:fillRect/>
            </a:stretch>
          </p:blipFill>
          <p:spPr>
            <a:xfrm flipH="1">
              <a:off x="3" y="74"/>
              <a:ext cx="4895487" cy="9129465"/>
            </a:xfrm>
            <a:prstGeom prst="rect">
              <a:avLst/>
            </a:prstGeom>
            <a:ln w="12700" cap="flat">
              <a:noFill/>
              <a:round/>
            </a:ln>
            <a:effectLst/>
          </p:spPr>
        </p:pic>
        <p:pic>
          <p:nvPicPr>
            <p:cNvPr id="47" name="william-howard-taft Colorized.jpg" descr="william-howard-taft Colorized.jpg"/>
            <p:cNvPicPr>
              <a:picLocks noChangeAspect="1"/>
            </p:cNvPicPr>
            <p:nvPr/>
          </p:nvPicPr>
          <p:blipFill>
            <a:blip r:embed="rId3">
              <a:extLst/>
            </a:blip>
            <a:srcRect t="3199" b="3199"/>
            <a:stretch>
              <a:fillRect/>
            </a:stretch>
          </p:blipFill>
          <p:spPr>
            <a:xfrm>
              <a:off x="4856858" y="0"/>
              <a:ext cx="7760209" cy="9129465"/>
            </a:xfrm>
            <a:prstGeom prst="rect">
              <a:avLst/>
            </a:prstGeom>
            <a:ln w="12700" cap="flat">
              <a:noFill/>
              <a:round/>
            </a:ln>
            <a:effectLst/>
          </p:spPr>
        </p:pic>
      </p:grpSp>
      <p:sp>
        <p:nvSpPr>
          <p:cNvPr id="49" name="Taft’s Reforms…"/>
          <p:cNvSpPr txBox="1"/>
          <p:nvPr/>
        </p:nvSpPr>
        <p:spPr>
          <a:xfrm>
            <a:off x="407375" y="1457159"/>
            <a:ext cx="5188347" cy="5612110"/>
          </a:xfrm>
          <a:prstGeom prst="rect">
            <a:avLst/>
          </a:prstGeom>
          <a:ln w="12700">
            <a:miter lim="400000"/>
          </a:ln>
          <a:effectLst>
            <a:outerShdw blurRad="127000" dir="2700000" rotWithShape="0">
              <a:srgbClr val="000000">
                <a:alpha val="70000"/>
              </a:srgbClr>
            </a:outerShdw>
          </a:effectLst>
          <a:extLst>
            <a:ext uri="{C572A759-6A51-4108-AA02-DFA0A04FC94B}">
              <ma14:wrappingTextBoxFlag xmlns:ma14="http://schemas.microsoft.com/office/mac/drawingml/2011/main" xmlns="" val="1"/>
            </a:ext>
          </a:extLst>
        </p:spPr>
        <p:txBody>
          <a:bodyPr lIns="35717" tIns="35717" rIns="35717" bIns="35717">
            <a:spAutoFit/>
          </a:bodyPr>
          <a:lstStyle/>
          <a:p>
            <a:pPr marL="523485" marR="0" indent="-523485" defTabSz="455398">
              <a:lnSpc>
                <a:spcPts val="3726"/>
              </a:lnSpc>
              <a:spcBef>
                <a:spcPts val="984"/>
              </a:spcBef>
              <a:defRPr sz="3200">
                <a:effectLst>
                  <a:outerShdw blurRad="127000" dir="2700000" rotWithShape="0">
                    <a:srgbClr val="000000"/>
                  </a:outerShdw>
                </a:effectLst>
                <a:uFillTx/>
                <a:latin typeface="Helvetica"/>
                <a:ea typeface="Helvetica"/>
                <a:cs typeface="Helvetica"/>
                <a:sym typeface="Helvetica"/>
              </a:defRPr>
            </a:pPr>
            <a:r>
              <a:rPr sz="3200" b="1" dirty="0">
                <a:latin typeface="Arial"/>
                <a:ea typeface="Arial"/>
                <a:cs typeface="Arial"/>
                <a:sym typeface="Arial"/>
              </a:rPr>
              <a:t>Taft’s Reforms</a:t>
            </a:r>
          </a:p>
          <a:p>
            <a:pPr marL="523485" marR="0" lvl="1" indent="-523485" defTabSz="455398">
              <a:lnSpc>
                <a:spcPts val="2601"/>
              </a:lnSpc>
              <a:spcBef>
                <a:spcPts val="2672"/>
              </a:spcBef>
              <a:defRPr sz="3400">
                <a:effectLst>
                  <a:outerShdw blurRad="127000" dir="2700000" rotWithShape="0">
                    <a:srgbClr val="000000"/>
                  </a:outerShdw>
                </a:effectLst>
                <a:uFillTx/>
                <a:latin typeface="Arial"/>
                <a:ea typeface="Arial"/>
                <a:cs typeface="Arial"/>
                <a:sym typeface="Arial"/>
              </a:defRPr>
            </a:pPr>
            <a:r>
              <a:rPr dirty="0"/>
              <a:t>1. Protected millions of acres of land</a:t>
            </a:r>
          </a:p>
          <a:p>
            <a:pPr marL="357175" marR="0" lvl="1" indent="-357175" defTabSz="455398">
              <a:lnSpc>
                <a:spcPts val="2601"/>
              </a:lnSpc>
              <a:spcBef>
                <a:spcPts val="2672"/>
              </a:spcBef>
              <a:defRPr sz="3400">
                <a:effectLst>
                  <a:outerShdw blurRad="127000" dir="2700000" rotWithShape="0">
                    <a:srgbClr val="000000"/>
                  </a:outerShdw>
                </a:effectLst>
                <a:uFillTx/>
                <a:latin typeface="Arial"/>
                <a:ea typeface="Arial"/>
                <a:cs typeface="Arial"/>
                <a:sym typeface="Arial"/>
              </a:defRPr>
            </a:pPr>
            <a:r>
              <a:rPr dirty="0"/>
              <a:t>2. Set up safety standards for mines &amp; RRs</a:t>
            </a:r>
          </a:p>
          <a:p>
            <a:pPr marL="339316" marR="0" lvl="1" indent="-98223" defTabSz="455398">
              <a:lnSpc>
                <a:spcPts val="2601"/>
              </a:lnSpc>
              <a:spcBef>
                <a:spcPts val="2672"/>
              </a:spcBef>
              <a:defRPr sz="3400">
                <a:effectLst>
                  <a:outerShdw blurRad="127000" dir="2700000" rotWithShape="0">
                    <a:srgbClr val="000000"/>
                  </a:outerShdw>
                </a:effectLst>
                <a:uFillTx/>
                <a:latin typeface="Arial"/>
                <a:ea typeface="Arial"/>
                <a:cs typeface="Arial"/>
                <a:sym typeface="Arial"/>
              </a:defRPr>
            </a:pPr>
            <a:r>
              <a:rPr dirty="0"/>
              <a:t>3. 8 hr work-day for Fed. employees</a:t>
            </a:r>
          </a:p>
          <a:p>
            <a:pPr marL="339316" marR="0" lvl="1" indent="-98223" defTabSz="455398">
              <a:lnSpc>
                <a:spcPts val="2601"/>
              </a:lnSpc>
              <a:spcBef>
                <a:spcPts val="2672"/>
              </a:spcBef>
              <a:defRPr sz="3400">
                <a:effectLst>
                  <a:outerShdw blurRad="127000" dir="2700000" rotWithShape="0">
                    <a:srgbClr val="000000"/>
                  </a:outerShdw>
                </a:effectLst>
                <a:uFillTx/>
                <a:latin typeface="Arial"/>
                <a:ea typeface="Arial"/>
                <a:cs typeface="Arial"/>
                <a:sym typeface="Arial"/>
              </a:defRPr>
            </a:pPr>
            <a:r>
              <a:rPr dirty="0"/>
              <a:t>4. Pushed for 16th &amp; 17th Amdts</a:t>
            </a:r>
          </a:p>
          <a:p>
            <a:pPr marL="559202" marR="0" lvl="1" indent="-318109" defTabSz="455398">
              <a:lnSpc>
                <a:spcPts val="2601"/>
              </a:lnSpc>
              <a:spcBef>
                <a:spcPts val="2672"/>
              </a:spcBef>
              <a:defRPr sz="3400">
                <a:effectLst>
                  <a:outerShdw blurRad="127000" dir="2700000" rotWithShape="0">
                    <a:srgbClr val="000000"/>
                  </a:outerShdw>
                </a:effectLst>
                <a:uFillTx/>
                <a:latin typeface="Arial"/>
                <a:ea typeface="Arial"/>
                <a:cs typeface="Arial"/>
                <a:sym typeface="Arial"/>
              </a:defRPr>
            </a:pPr>
            <a:r>
              <a:rPr dirty="0"/>
              <a:t>5. Brought 90 anti-trusts suits vs. TR’s 45</a:t>
            </a:r>
          </a:p>
        </p:txBody>
      </p:sp>
      <p:sp>
        <p:nvSpPr>
          <p:cNvPr id="50" name="I. PROGRESSIVE PRESIDENTS…"/>
          <p:cNvSpPr txBox="1"/>
          <p:nvPr/>
        </p:nvSpPr>
        <p:spPr>
          <a:xfrm>
            <a:off x="198446" y="-337004"/>
            <a:ext cx="5378817" cy="2226568"/>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35717" tIns="35717" rIns="35717" bIns="35717" anchor="ctr">
            <a:spAutoFit/>
          </a:bodyPr>
          <a:lstStyle/>
          <a:p>
            <a:pPr marL="0" marR="0" defTabSz="285740">
              <a:lnSpc>
                <a:spcPts val="4992"/>
              </a:lnSpc>
              <a:spcBef>
                <a:spcPts val="352"/>
              </a:spcBef>
              <a:defRPr sz="69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285740">
              <a:lnSpc>
                <a:spcPts val="3375"/>
              </a:lnSpc>
              <a:defRPr sz="5200" spc="312">
                <a:effectLst>
                  <a:outerShdw blurRad="50800" dist="12700" dir="18900000" rotWithShape="0">
                    <a:srgbClr val="000000"/>
                  </a:outerShdw>
                </a:effectLst>
                <a:uFillTx/>
                <a:latin typeface="Haettenschweiler"/>
                <a:ea typeface="Haettenschweiler"/>
                <a:cs typeface="Haettenschweiler"/>
                <a:sym typeface="Haettenschweiler"/>
              </a:defRPr>
            </a:pPr>
            <a:r>
              <a:t> 2. William Howard Taft</a:t>
            </a:r>
          </a:p>
        </p:txBody>
      </p:sp>
    </p:spTree>
    <p:extLst>
      <p:ext uri="{BB962C8B-B14F-4D97-AF65-F5344CB8AC3E}">
        <p14:creationId xmlns:p14="http://schemas.microsoft.com/office/powerpoint/2010/main" val="2305435180"/>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500">
        <p15:prstTrans prst="peelOff" invX="1"/>
      </p:transition>
    </mc:Choice>
    <mc:Choice Requires="p14">
      <p:transition spd="slow" p14:dur="1500">
        <p:wi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9"/>
                                            </p:tgtEl>
                                            <p:attrNameLst>
                                              <p:attrName>style.visibility</p:attrName>
                                            </p:attrNameLst>
                                          </p:cBhvr>
                                          <p:to>
                                            <p:strVal val="visible"/>
                                          </p:to>
                                        </p:set>
                                        <p:animEffect transition="in" filter="wipe(up)">
                                          <p:cBhvr>
                                            <p:cTn id="7" dur="1000"/>
                                            <p:tgtEl>
                                              <p:spTgt spid="49"/>
                                            </p:tgtEl>
                                          </p:cBhvr>
                                        </p:animEffect>
                                      </p:childTnLst>
                                    </p:cTn>
                                  </p:par>
                                  <p:par>
                                    <p:cTn id="8" presetID="2" presetClass="entr" presetSubtype="8" fill="hold" grpId="0" nodeType="withEffect" p14:presetBounceEnd="60000">
                                      <p:stCondLst>
                                        <p:cond delay="0"/>
                                      </p:stCondLst>
                                      <p:iterate>
                                        <p:tmAbs val="0"/>
                                      </p:iterate>
                                      <p:childTnLst>
                                        <p:set>
                                          <p:cBhvr>
                                            <p:cTn id="9" fill="hold"/>
                                            <p:tgtEl>
                                              <p:spTgt spid="50"/>
                                            </p:tgtEl>
                                            <p:attrNameLst>
                                              <p:attrName>style.visibility</p:attrName>
                                            </p:attrNameLst>
                                          </p:cBhvr>
                                          <p:to>
                                            <p:strVal val="visible"/>
                                          </p:to>
                                        </p:set>
                                        <p:anim calcmode="lin" valueType="num" p14:bounceEnd="60000">
                                          <p:cBhvr>
                                            <p:cTn id="10" dur="1000" fill="hold"/>
                                            <p:tgtEl>
                                              <p:spTgt spid="50"/>
                                            </p:tgtEl>
                                            <p:attrNameLst>
                                              <p:attrName>ppt_x</p:attrName>
                                            </p:attrNameLst>
                                          </p:cBhvr>
                                          <p:tavLst>
                                            <p:tav tm="0">
                                              <p:val>
                                                <p:strVal val="0-#ppt_w/2"/>
                                              </p:val>
                                            </p:tav>
                                            <p:tav tm="100000">
                                              <p:val>
                                                <p:strVal val="#ppt_x"/>
                                              </p:val>
                                            </p:tav>
                                          </p:tavLst>
                                        </p:anim>
                                        <p:anim calcmode="lin" valueType="num" p14:bounceEnd="60000">
                                          <p:cBhvr>
                                            <p:cTn id="11"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advAuto="0"/>
          <p:bldP spid="50"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49"/>
                                            </p:tgtEl>
                                            <p:attrNameLst>
                                              <p:attrName>style.visibility</p:attrName>
                                            </p:attrNameLst>
                                          </p:cBhvr>
                                          <p:to>
                                            <p:strVal val="visible"/>
                                          </p:to>
                                        </p:set>
                                        <p:animEffect transition="in" filter="wipe(up)">
                                          <p:cBhvr>
                                            <p:cTn id="7" dur="1000"/>
                                            <p:tgtEl>
                                              <p:spTgt spid="49"/>
                                            </p:tgtEl>
                                          </p:cBhvr>
                                        </p:animEffect>
                                      </p:childTnLst>
                                    </p:cTn>
                                  </p:par>
                                  <p:par>
                                    <p:cTn id="8" presetID="2" presetClass="entr" presetSubtype="8" fill="hold" grpId="2" nodeType="withEffect">
                                      <p:stCondLst>
                                        <p:cond delay="0"/>
                                      </p:stCondLst>
                                      <p:iterate>
                                        <p:tmAbs val="0"/>
                                      </p:iterate>
                                      <p:childTnLst>
                                        <p:set>
                                          <p:cBhvr>
                                            <p:cTn id="9" fill="hold"/>
                                            <p:tgtEl>
                                              <p:spTgt spid="50"/>
                                            </p:tgtEl>
                                            <p:attrNameLst>
                                              <p:attrName>style.visibility</p:attrName>
                                            </p:attrNameLst>
                                          </p:cBhvr>
                                          <p:to>
                                            <p:strVal val="visible"/>
                                          </p:to>
                                        </p:set>
                                        <p:anim calcmode="lin" valueType="num">
                                          <p:cBhvr>
                                            <p:cTn id="10" dur="1000" fill="hold"/>
                                            <p:tgtEl>
                                              <p:spTgt spid="50"/>
                                            </p:tgtEl>
                                            <p:attrNameLst>
                                              <p:attrName>ppt_x</p:attrName>
                                            </p:attrNameLst>
                                          </p:cBhvr>
                                          <p:tavLst>
                                            <p:tav tm="0">
                                              <p:val>
                                                <p:strVal val="0-#ppt_w/2"/>
                                              </p:val>
                                            </p:tav>
                                            <p:tav tm="100000">
                                              <p:val>
                                                <p:strVal val="#ppt_x"/>
                                              </p:val>
                                            </p:tav>
                                          </p:tavLst>
                                        </p:anim>
                                        <p:anim calcmode="lin" valueType="num">
                                          <p:cBhvr>
                                            <p:cTn id="11"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advAuto="0"/>
          <p:bldP spid="50" grpId="2" animBg="1" advAuto="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textures-background-wallpaper-2560x1600-textures-background-2.jpg" descr="textures-background-wallpaper-2560x1600-textures-background-2.jpg"/>
          <p:cNvPicPr>
            <a:picLocks/>
          </p:cNvPicPr>
          <p:nvPr/>
        </p:nvPicPr>
        <p:blipFill>
          <a:blip r:embed="rId3">
            <a:extLst/>
          </a:blip>
          <a:stretch>
            <a:fillRect/>
          </a:stretch>
        </p:blipFill>
        <p:spPr>
          <a:xfrm>
            <a:off x="187524" y="151805"/>
            <a:ext cx="8768953" cy="6554391"/>
          </a:xfrm>
          <a:prstGeom prst="rect">
            <a:avLst/>
          </a:prstGeom>
          <a:ln w="12700"/>
        </p:spPr>
      </p:pic>
      <p:sp>
        <p:nvSpPr>
          <p:cNvPr id="55" name="TR Runs for Pres. Election of 1912…"/>
          <p:cNvSpPr txBox="1"/>
          <p:nvPr/>
        </p:nvSpPr>
        <p:spPr>
          <a:xfrm>
            <a:off x="5004462" y="848649"/>
            <a:ext cx="3902274" cy="735617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marL="0" marR="0" defTabSz="455398">
              <a:lnSpc>
                <a:spcPts val="3094"/>
              </a:lnSpc>
              <a:spcBef>
                <a:spcPts val="1266"/>
              </a:spcBef>
              <a:defRPr sz="2200">
                <a:effectLst>
                  <a:outerShdw blurRad="127000" dir="2700000" rotWithShape="0">
                    <a:srgbClr val="000000"/>
                  </a:outerShdw>
                </a:effectLst>
                <a:uFillTx/>
                <a:latin typeface="Helvetica"/>
                <a:ea typeface="Helvetica"/>
                <a:cs typeface="Helvetica"/>
                <a:sym typeface="Helvetica"/>
              </a:defRPr>
            </a:pPr>
            <a:r>
              <a:rPr sz="2500" b="1" dirty="0">
                <a:latin typeface="Arial"/>
                <a:ea typeface="Arial"/>
                <a:cs typeface="Arial"/>
                <a:sym typeface="Arial"/>
              </a:rPr>
              <a:t>TR Runs for Pres. Election of 1912</a:t>
            </a:r>
          </a:p>
          <a:p>
            <a:pPr marL="339316" marR="0" lvl="1" indent="-98223" defTabSz="455398">
              <a:lnSpc>
                <a:spcPts val="2109"/>
              </a:lnSpc>
              <a:defRPr sz="2900">
                <a:effectLst>
                  <a:outerShdw blurRad="127000" dir="2700000" rotWithShape="0">
                    <a:srgbClr val="000000"/>
                  </a:outerShdw>
                </a:effectLst>
                <a:uFillTx/>
                <a:latin typeface="Arial"/>
                <a:ea typeface="Arial"/>
                <a:cs typeface="Arial"/>
                <a:sym typeface="Arial"/>
              </a:defRPr>
            </a:pPr>
            <a:r>
              <a:rPr dirty="0"/>
              <a:t>1. TR won Rep Primaries</a:t>
            </a:r>
          </a:p>
          <a:p>
            <a:pPr marL="339316" marR="0" lvl="1" indent="-98223" defTabSz="455398">
              <a:lnSpc>
                <a:spcPts val="2109"/>
              </a:lnSpc>
              <a:spcBef>
                <a:spcPts val="773"/>
              </a:spcBef>
              <a:defRPr sz="2900">
                <a:effectLst>
                  <a:outerShdw blurRad="127000" dir="2700000" rotWithShape="0">
                    <a:srgbClr val="000000"/>
                  </a:outerShdw>
                </a:effectLst>
                <a:uFillTx/>
                <a:latin typeface="Arial"/>
                <a:ea typeface="Arial"/>
                <a:cs typeface="Arial"/>
                <a:sym typeface="Arial"/>
              </a:defRPr>
            </a:pPr>
            <a:r>
              <a:rPr dirty="0"/>
              <a:t>     -  Taft get nominee</a:t>
            </a:r>
          </a:p>
          <a:p>
            <a:pPr marL="339316" marR="0" lvl="1" indent="-98223" defTabSz="455398">
              <a:lnSpc>
                <a:spcPts val="2109"/>
              </a:lnSpc>
              <a:spcBef>
                <a:spcPts val="1406"/>
              </a:spcBef>
              <a:defRPr sz="2900">
                <a:effectLst>
                  <a:outerShdw blurRad="127000" dir="2700000" rotWithShape="0">
                    <a:srgbClr val="000000"/>
                  </a:outerShdw>
                </a:effectLst>
                <a:uFillTx/>
                <a:latin typeface="Arial"/>
                <a:ea typeface="Arial"/>
                <a:cs typeface="Arial"/>
                <a:sym typeface="Arial"/>
              </a:defRPr>
            </a:pPr>
            <a:r>
              <a:rPr dirty="0"/>
              <a:t>2. TR started new </a:t>
            </a:r>
            <a:r>
              <a:rPr u="sng" dirty="0"/>
              <a:t>Progressive Party</a:t>
            </a:r>
            <a:r>
              <a:rPr dirty="0"/>
              <a:t> - called </a:t>
            </a:r>
            <a:r>
              <a:rPr u="sng" dirty="0"/>
              <a:t>Bull Moose party</a:t>
            </a:r>
          </a:p>
          <a:p>
            <a:pPr marL="760113" marR="0" lvl="2" indent="-161845" defTabSz="455398">
              <a:lnSpc>
                <a:spcPts val="2109"/>
              </a:lnSpc>
              <a:spcBef>
                <a:spcPts val="1055"/>
              </a:spcBef>
              <a:tabLst>
                <a:tab pos="366104" algn="l"/>
              </a:tabLst>
              <a:defRPr sz="2900">
                <a:effectLst>
                  <a:outerShdw blurRad="127000" dir="2700000" rotWithShape="0">
                    <a:srgbClr val="000000"/>
                  </a:outerShdw>
                </a:effectLst>
                <a:uFillTx/>
                <a:latin typeface="Arial"/>
                <a:ea typeface="Arial"/>
                <a:cs typeface="Arial"/>
                <a:sym typeface="Arial"/>
              </a:defRPr>
            </a:pPr>
            <a:r>
              <a:rPr dirty="0"/>
              <a:t>- </a:t>
            </a:r>
            <a:r>
              <a:rPr u="sng" dirty="0"/>
              <a:t>New Nationalism</a:t>
            </a:r>
            <a:r>
              <a:rPr dirty="0"/>
              <a:t> - woman suffrage, 8-hour workday, child labor laws, </a:t>
            </a:r>
            <a:r>
              <a:rPr dirty="0" err="1"/>
              <a:t>govt</a:t>
            </a:r>
            <a:r>
              <a:rPr dirty="0"/>
              <a:t> to regulate </a:t>
            </a:r>
            <a:r>
              <a:rPr dirty="0" err="1" smtClean="0"/>
              <a:t>bzns</a:t>
            </a:r>
            <a:endParaRPr lang="en-US" dirty="0"/>
          </a:p>
          <a:p>
            <a:pPr marL="760113" marR="0" lvl="2" indent="-161845" defTabSz="455398">
              <a:lnSpc>
                <a:spcPts val="2109"/>
              </a:lnSpc>
              <a:spcBef>
                <a:spcPts val="1055"/>
              </a:spcBef>
              <a:tabLst>
                <a:tab pos="366104" algn="l"/>
              </a:tabLst>
              <a:defRPr sz="2900">
                <a:effectLst>
                  <a:outerShdw blurRad="127000" dir="2700000" rotWithShape="0">
                    <a:srgbClr val="000000"/>
                  </a:outerShdw>
                </a:effectLst>
                <a:uFillTx/>
                <a:latin typeface="Arial"/>
                <a:ea typeface="Arial"/>
                <a:cs typeface="Arial"/>
                <a:sym typeface="Arial"/>
              </a:defRPr>
            </a:pPr>
            <a:endParaRPr dirty="0"/>
          </a:p>
          <a:p>
            <a:pPr marL="516788" marR="0" lvl="2" indent="-273462" defTabSz="455398">
              <a:lnSpc>
                <a:spcPts val="2109"/>
              </a:lnSpc>
              <a:tabLst>
                <a:tab pos="366104" algn="l"/>
              </a:tabLst>
              <a:defRPr sz="2900">
                <a:effectLst>
                  <a:outerShdw blurRad="127000" dir="2700000" rotWithShape="0">
                    <a:srgbClr val="000000"/>
                  </a:outerShdw>
                </a:effectLst>
                <a:uFillTx/>
                <a:latin typeface="Arial"/>
                <a:ea typeface="Arial"/>
                <a:cs typeface="Arial"/>
                <a:sym typeface="Arial"/>
              </a:defRPr>
            </a:pPr>
            <a:r>
              <a:rPr dirty="0"/>
              <a:t>3. Dems choose progressive, Woodrow Wilson</a:t>
            </a:r>
          </a:p>
          <a:p>
            <a:pPr marL="339316" marR="0" lvl="1" indent="-98223" defTabSz="455398">
              <a:lnSpc>
                <a:spcPts val="2109"/>
              </a:lnSpc>
              <a:defRPr sz="2900">
                <a:effectLst>
                  <a:outerShdw blurRad="127000" dir="2700000" rotWithShape="0">
                    <a:srgbClr val="000000"/>
                  </a:outerShdw>
                </a:effectLst>
                <a:uFillTx/>
                <a:latin typeface="Arial"/>
                <a:ea typeface="Arial"/>
                <a:cs typeface="Arial"/>
                <a:sym typeface="Arial"/>
              </a:defRPr>
            </a:pPr>
            <a:endParaRPr dirty="0"/>
          </a:p>
          <a:p>
            <a:pPr marL="516788" marR="0" lvl="1" indent="-350478" defTabSz="455398">
              <a:lnSpc>
                <a:spcPts val="2109"/>
              </a:lnSpc>
              <a:defRPr sz="2900">
                <a:effectLst>
                  <a:outerShdw blurRad="127000" dir="2700000" rotWithShape="0">
                    <a:srgbClr val="000000"/>
                  </a:outerShdw>
                </a:effectLst>
                <a:uFillTx/>
                <a:latin typeface="Arial"/>
                <a:ea typeface="Arial"/>
                <a:cs typeface="Arial"/>
                <a:sym typeface="Arial"/>
              </a:defRPr>
            </a:pPr>
            <a:r>
              <a:rPr dirty="0"/>
              <a:t>4. TR split the Republican ticket - Wilson Won</a:t>
            </a:r>
          </a:p>
        </p:txBody>
      </p:sp>
      <p:pic>
        <p:nvPicPr>
          <p:cNvPr id="56" name="Taft and Roosevelt.gif" descr="Taft and Roosevelt.gif"/>
          <p:cNvPicPr>
            <a:picLocks noChangeAspect="1"/>
          </p:cNvPicPr>
          <p:nvPr/>
        </p:nvPicPr>
        <p:blipFill>
          <a:blip r:embed="rId4">
            <a:extLst/>
          </a:blip>
          <a:srcRect l="4615" t="1613" r="4405"/>
          <a:stretch>
            <a:fillRect/>
          </a:stretch>
        </p:blipFill>
        <p:spPr>
          <a:xfrm>
            <a:off x="-38788" y="1105310"/>
            <a:ext cx="5219961" cy="6330184"/>
          </a:xfrm>
          <a:custGeom>
            <a:avLst/>
            <a:gdLst/>
            <a:ahLst/>
            <a:cxnLst>
              <a:cxn ang="0">
                <a:pos x="wd2" y="hd2"/>
              </a:cxn>
              <a:cxn ang="5400000">
                <a:pos x="wd2" y="hd2"/>
              </a:cxn>
              <a:cxn ang="10800000">
                <a:pos x="wd2" y="hd2"/>
              </a:cxn>
              <a:cxn ang="16200000">
                <a:pos x="wd2" y="hd2"/>
              </a:cxn>
            </a:cxnLst>
            <a:rect l="0" t="0" r="r" b="b"/>
            <a:pathLst>
              <a:path w="21600" h="21600" extrusionOk="0">
                <a:moveTo>
                  <a:pt x="15238" y="0"/>
                </a:moveTo>
                <a:lnTo>
                  <a:pt x="14986" y="43"/>
                </a:lnTo>
                <a:lnTo>
                  <a:pt x="14683" y="131"/>
                </a:lnTo>
                <a:lnTo>
                  <a:pt x="14504" y="196"/>
                </a:lnTo>
                <a:lnTo>
                  <a:pt x="14362" y="264"/>
                </a:lnTo>
                <a:lnTo>
                  <a:pt x="14236" y="348"/>
                </a:lnTo>
                <a:lnTo>
                  <a:pt x="14102" y="460"/>
                </a:lnTo>
                <a:lnTo>
                  <a:pt x="13929" y="641"/>
                </a:lnTo>
                <a:lnTo>
                  <a:pt x="13860" y="792"/>
                </a:lnTo>
                <a:lnTo>
                  <a:pt x="13891" y="937"/>
                </a:lnTo>
                <a:lnTo>
                  <a:pt x="14022" y="1099"/>
                </a:lnTo>
                <a:lnTo>
                  <a:pt x="14109" y="1193"/>
                </a:lnTo>
                <a:lnTo>
                  <a:pt x="14152" y="1264"/>
                </a:lnTo>
                <a:lnTo>
                  <a:pt x="14159" y="1344"/>
                </a:lnTo>
                <a:lnTo>
                  <a:pt x="14141" y="1461"/>
                </a:lnTo>
                <a:lnTo>
                  <a:pt x="14124" y="1622"/>
                </a:lnTo>
                <a:lnTo>
                  <a:pt x="14141" y="1724"/>
                </a:lnTo>
                <a:lnTo>
                  <a:pt x="14173" y="1807"/>
                </a:lnTo>
                <a:lnTo>
                  <a:pt x="14187" y="1922"/>
                </a:lnTo>
                <a:lnTo>
                  <a:pt x="14184" y="2059"/>
                </a:lnTo>
                <a:lnTo>
                  <a:pt x="14164" y="2201"/>
                </a:lnTo>
                <a:lnTo>
                  <a:pt x="14150" y="2334"/>
                </a:lnTo>
                <a:lnTo>
                  <a:pt x="14199" y="2384"/>
                </a:lnTo>
                <a:lnTo>
                  <a:pt x="14296" y="2449"/>
                </a:lnTo>
                <a:lnTo>
                  <a:pt x="14383" y="2566"/>
                </a:lnTo>
                <a:lnTo>
                  <a:pt x="14445" y="2709"/>
                </a:lnTo>
                <a:lnTo>
                  <a:pt x="14467" y="2852"/>
                </a:lnTo>
                <a:lnTo>
                  <a:pt x="14480" y="2986"/>
                </a:lnTo>
                <a:lnTo>
                  <a:pt x="14512" y="3069"/>
                </a:lnTo>
                <a:lnTo>
                  <a:pt x="14517" y="3121"/>
                </a:lnTo>
                <a:lnTo>
                  <a:pt x="14473" y="3206"/>
                </a:lnTo>
                <a:lnTo>
                  <a:pt x="14395" y="3312"/>
                </a:lnTo>
                <a:lnTo>
                  <a:pt x="14292" y="3426"/>
                </a:lnTo>
                <a:lnTo>
                  <a:pt x="14178" y="3535"/>
                </a:lnTo>
                <a:lnTo>
                  <a:pt x="14064" y="3630"/>
                </a:lnTo>
                <a:lnTo>
                  <a:pt x="13963" y="3695"/>
                </a:lnTo>
                <a:lnTo>
                  <a:pt x="13884" y="3720"/>
                </a:lnTo>
                <a:lnTo>
                  <a:pt x="13746" y="3742"/>
                </a:lnTo>
                <a:lnTo>
                  <a:pt x="13557" y="3799"/>
                </a:lnTo>
                <a:lnTo>
                  <a:pt x="13362" y="3877"/>
                </a:lnTo>
                <a:lnTo>
                  <a:pt x="13199" y="3962"/>
                </a:lnTo>
                <a:lnTo>
                  <a:pt x="13015" y="4046"/>
                </a:lnTo>
                <a:lnTo>
                  <a:pt x="12765" y="4129"/>
                </a:lnTo>
                <a:lnTo>
                  <a:pt x="12422" y="4226"/>
                </a:lnTo>
                <a:lnTo>
                  <a:pt x="12156" y="4313"/>
                </a:lnTo>
                <a:lnTo>
                  <a:pt x="11951" y="4405"/>
                </a:lnTo>
                <a:lnTo>
                  <a:pt x="11792" y="4512"/>
                </a:lnTo>
                <a:lnTo>
                  <a:pt x="11666" y="4648"/>
                </a:lnTo>
                <a:lnTo>
                  <a:pt x="11557" y="4825"/>
                </a:lnTo>
                <a:lnTo>
                  <a:pt x="11451" y="5055"/>
                </a:lnTo>
                <a:lnTo>
                  <a:pt x="11332" y="5352"/>
                </a:lnTo>
                <a:lnTo>
                  <a:pt x="11109" y="5935"/>
                </a:lnTo>
                <a:lnTo>
                  <a:pt x="10909" y="6470"/>
                </a:lnTo>
                <a:lnTo>
                  <a:pt x="10733" y="6951"/>
                </a:lnTo>
                <a:lnTo>
                  <a:pt x="10583" y="7373"/>
                </a:lnTo>
                <a:lnTo>
                  <a:pt x="10463" y="7727"/>
                </a:lnTo>
                <a:lnTo>
                  <a:pt x="10373" y="8009"/>
                </a:lnTo>
                <a:lnTo>
                  <a:pt x="10317" y="8211"/>
                </a:lnTo>
                <a:lnTo>
                  <a:pt x="10297" y="8327"/>
                </a:lnTo>
                <a:lnTo>
                  <a:pt x="10276" y="8411"/>
                </a:lnTo>
                <a:lnTo>
                  <a:pt x="10227" y="8472"/>
                </a:lnTo>
                <a:lnTo>
                  <a:pt x="10158" y="8481"/>
                </a:lnTo>
                <a:lnTo>
                  <a:pt x="10129" y="8447"/>
                </a:lnTo>
                <a:lnTo>
                  <a:pt x="10104" y="8380"/>
                </a:lnTo>
                <a:lnTo>
                  <a:pt x="10078" y="8279"/>
                </a:lnTo>
                <a:lnTo>
                  <a:pt x="10053" y="8139"/>
                </a:lnTo>
                <a:lnTo>
                  <a:pt x="10026" y="7957"/>
                </a:lnTo>
                <a:lnTo>
                  <a:pt x="9997" y="7729"/>
                </a:lnTo>
                <a:lnTo>
                  <a:pt x="9963" y="7455"/>
                </a:lnTo>
                <a:lnTo>
                  <a:pt x="9921" y="7153"/>
                </a:lnTo>
                <a:lnTo>
                  <a:pt x="9879" y="6858"/>
                </a:lnTo>
                <a:lnTo>
                  <a:pt x="9839" y="6605"/>
                </a:lnTo>
                <a:lnTo>
                  <a:pt x="9803" y="6380"/>
                </a:lnTo>
                <a:lnTo>
                  <a:pt x="9771" y="6160"/>
                </a:lnTo>
                <a:lnTo>
                  <a:pt x="9743" y="5968"/>
                </a:lnTo>
                <a:lnTo>
                  <a:pt x="9726" y="5830"/>
                </a:lnTo>
                <a:lnTo>
                  <a:pt x="9683" y="5580"/>
                </a:lnTo>
                <a:lnTo>
                  <a:pt x="9612" y="5330"/>
                </a:lnTo>
                <a:lnTo>
                  <a:pt x="9519" y="5104"/>
                </a:lnTo>
                <a:lnTo>
                  <a:pt x="9413" y="4919"/>
                </a:lnTo>
                <a:lnTo>
                  <a:pt x="9332" y="4832"/>
                </a:lnTo>
                <a:lnTo>
                  <a:pt x="9208" y="4731"/>
                </a:lnTo>
                <a:lnTo>
                  <a:pt x="9049" y="4624"/>
                </a:lnTo>
                <a:lnTo>
                  <a:pt x="8866" y="4512"/>
                </a:lnTo>
                <a:lnTo>
                  <a:pt x="8668" y="4405"/>
                </a:lnTo>
                <a:lnTo>
                  <a:pt x="8464" y="4306"/>
                </a:lnTo>
                <a:lnTo>
                  <a:pt x="8265" y="4221"/>
                </a:lnTo>
                <a:lnTo>
                  <a:pt x="8080" y="4155"/>
                </a:lnTo>
                <a:lnTo>
                  <a:pt x="7792" y="4053"/>
                </a:lnTo>
                <a:lnTo>
                  <a:pt x="7543" y="3946"/>
                </a:lnTo>
                <a:lnTo>
                  <a:pt x="7344" y="3851"/>
                </a:lnTo>
                <a:lnTo>
                  <a:pt x="7173" y="3779"/>
                </a:lnTo>
                <a:lnTo>
                  <a:pt x="7015" y="3700"/>
                </a:lnTo>
                <a:lnTo>
                  <a:pt x="6844" y="3589"/>
                </a:lnTo>
                <a:lnTo>
                  <a:pt x="6664" y="3454"/>
                </a:lnTo>
                <a:lnTo>
                  <a:pt x="6742" y="3200"/>
                </a:lnTo>
                <a:lnTo>
                  <a:pt x="6780" y="3041"/>
                </a:lnTo>
                <a:lnTo>
                  <a:pt x="6807" y="2835"/>
                </a:lnTo>
                <a:lnTo>
                  <a:pt x="6823" y="2555"/>
                </a:lnTo>
                <a:lnTo>
                  <a:pt x="6831" y="2172"/>
                </a:lnTo>
                <a:lnTo>
                  <a:pt x="6841" y="1398"/>
                </a:lnTo>
                <a:lnTo>
                  <a:pt x="6672" y="1115"/>
                </a:lnTo>
                <a:lnTo>
                  <a:pt x="6598" y="999"/>
                </a:lnTo>
                <a:lnTo>
                  <a:pt x="6522" y="893"/>
                </a:lnTo>
                <a:lnTo>
                  <a:pt x="6453" y="808"/>
                </a:lnTo>
                <a:lnTo>
                  <a:pt x="6397" y="756"/>
                </a:lnTo>
                <a:lnTo>
                  <a:pt x="6220" y="667"/>
                </a:lnTo>
                <a:lnTo>
                  <a:pt x="5972" y="596"/>
                </a:lnTo>
                <a:lnTo>
                  <a:pt x="5680" y="549"/>
                </a:lnTo>
                <a:lnTo>
                  <a:pt x="5373" y="532"/>
                </a:lnTo>
                <a:lnTo>
                  <a:pt x="5165" y="536"/>
                </a:lnTo>
                <a:lnTo>
                  <a:pt x="5011" y="554"/>
                </a:lnTo>
                <a:lnTo>
                  <a:pt x="4867" y="593"/>
                </a:lnTo>
                <a:lnTo>
                  <a:pt x="4688" y="665"/>
                </a:lnTo>
                <a:lnTo>
                  <a:pt x="4506" y="750"/>
                </a:lnTo>
                <a:lnTo>
                  <a:pt x="4358" y="844"/>
                </a:lnTo>
                <a:lnTo>
                  <a:pt x="4240" y="951"/>
                </a:lnTo>
                <a:lnTo>
                  <a:pt x="4150" y="1078"/>
                </a:lnTo>
                <a:lnTo>
                  <a:pt x="4084" y="1229"/>
                </a:lnTo>
                <a:lnTo>
                  <a:pt x="4039" y="1413"/>
                </a:lnTo>
                <a:lnTo>
                  <a:pt x="4011" y="1634"/>
                </a:lnTo>
                <a:lnTo>
                  <a:pt x="3998" y="1899"/>
                </a:lnTo>
                <a:lnTo>
                  <a:pt x="3992" y="2187"/>
                </a:lnTo>
                <a:lnTo>
                  <a:pt x="4002" y="2357"/>
                </a:lnTo>
                <a:lnTo>
                  <a:pt x="4040" y="2468"/>
                </a:lnTo>
                <a:lnTo>
                  <a:pt x="4114" y="2581"/>
                </a:lnTo>
                <a:lnTo>
                  <a:pt x="4210" y="2721"/>
                </a:lnTo>
                <a:lnTo>
                  <a:pt x="4268" y="2835"/>
                </a:lnTo>
                <a:lnTo>
                  <a:pt x="4306" y="2962"/>
                </a:lnTo>
                <a:lnTo>
                  <a:pt x="4339" y="3147"/>
                </a:lnTo>
                <a:lnTo>
                  <a:pt x="4360" y="3282"/>
                </a:lnTo>
                <a:lnTo>
                  <a:pt x="4358" y="3359"/>
                </a:lnTo>
                <a:lnTo>
                  <a:pt x="4327" y="3402"/>
                </a:lnTo>
                <a:lnTo>
                  <a:pt x="4261" y="3435"/>
                </a:lnTo>
                <a:lnTo>
                  <a:pt x="4143" y="3501"/>
                </a:lnTo>
                <a:lnTo>
                  <a:pt x="4028" y="3588"/>
                </a:lnTo>
                <a:lnTo>
                  <a:pt x="3838" y="3715"/>
                </a:lnTo>
                <a:lnTo>
                  <a:pt x="3570" y="3840"/>
                </a:lnTo>
                <a:lnTo>
                  <a:pt x="3239" y="3955"/>
                </a:lnTo>
                <a:lnTo>
                  <a:pt x="2860" y="4054"/>
                </a:lnTo>
                <a:lnTo>
                  <a:pt x="2441" y="4151"/>
                </a:lnTo>
                <a:lnTo>
                  <a:pt x="2135" y="4230"/>
                </a:lnTo>
                <a:lnTo>
                  <a:pt x="1904" y="4304"/>
                </a:lnTo>
                <a:lnTo>
                  <a:pt x="1708" y="4382"/>
                </a:lnTo>
                <a:lnTo>
                  <a:pt x="1536" y="4447"/>
                </a:lnTo>
                <a:lnTo>
                  <a:pt x="1418" y="4474"/>
                </a:lnTo>
                <a:lnTo>
                  <a:pt x="1312" y="4530"/>
                </a:lnTo>
                <a:lnTo>
                  <a:pt x="1217" y="4588"/>
                </a:lnTo>
                <a:lnTo>
                  <a:pt x="1145" y="4624"/>
                </a:lnTo>
                <a:lnTo>
                  <a:pt x="1061" y="4733"/>
                </a:lnTo>
                <a:lnTo>
                  <a:pt x="965" y="4916"/>
                </a:lnTo>
                <a:lnTo>
                  <a:pt x="857" y="5172"/>
                </a:lnTo>
                <a:lnTo>
                  <a:pt x="799" y="5327"/>
                </a:lnTo>
                <a:lnTo>
                  <a:pt x="737" y="5517"/>
                </a:lnTo>
                <a:lnTo>
                  <a:pt x="672" y="5726"/>
                </a:lnTo>
                <a:lnTo>
                  <a:pt x="609" y="5945"/>
                </a:lnTo>
                <a:lnTo>
                  <a:pt x="550" y="6161"/>
                </a:lnTo>
                <a:lnTo>
                  <a:pt x="499" y="6361"/>
                </a:lnTo>
                <a:lnTo>
                  <a:pt x="460" y="6533"/>
                </a:lnTo>
                <a:lnTo>
                  <a:pt x="435" y="6664"/>
                </a:lnTo>
                <a:lnTo>
                  <a:pt x="413" y="6798"/>
                </a:lnTo>
                <a:lnTo>
                  <a:pt x="374" y="6989"/>
                </a:lnTo>
                <a:lnTo>
                  <a:pt x="324" y="7219"/>
                </a:lnTo>
                <a:lnTo>
                  <a:pt x="269" y="7470"/>
                </a:lnTo>
                <a:lnTo>
                  <a:pt x="210" y="7720"/>
                </a:lnTo>
                <a:lnTo>
                  <a:pt x="155" y="7953"/>
                </a:lnTo>
                <a:lnTo>
                  <a:pt x="105" y="8146"/>
                </a:lnTo>
                <a:lnTo>
                  <a:pt x="66" y="8282"/>
                </a:lnTo>
                <a:lnTo>
                  <a:pt x="20" y="8497"/>
                </a:lnTo>
                <a:lnTo>
                  <a:pt x="0" y="8745"/>
                </a:lnTo>
                <a:lnTo>
                  <a:pt x="8" y="9017"/>
                </a:lnTo>
                <a:lnTo>
                  <a:pt x="39" y="9305"/>
                </a:lnTo>
                <a:lnTo>
                  <a:pt x="95" y="9599"/>
                </a:lnTo>
                <a:lnTo>
                  <a:pt x="173" y="9891"/>
                </a:lnTo>
                <a:lnTo>
                  <a:pt x="273" y="10172"/>
                </a:lnTo>
                <a:lnTo>
                  <a:pt x="390" y="10434"/>
                </a:lnTo>
                <a:lnTo>
                  <a:pt x="488" y="10641"/>
                </a:lnTo>
                <a:lnTo>
                  <a:pt x="574" y="10849"/>
                </a:lnTo>
                <a:lnTo>
                  <a:pt x="685" y="11073"/>
                </a:lnTo>
                <a:lnTo>
                  <a:pt x="846" y="11320"/>
                </a:lnTo>
                <a:lnTo>
                  <a:pt x="990" y="11549"/>
                </a:lnTo>
                <a:lnTo>
                  <a:pt x="1065" y="11772"/>
                </a:lnTo>
                <a:lnTo>
                  <a:pt x="1075" y="12022"/>
                </a:lnTo>
                <a:lnTo>
                  <a:pt x="1030" y="12339"/>
                </a:lnTo>
                <a:lnTo>
                  <a:pt x="988" y="12550"/>
                </a:lnTo>
                <a:lnTo>
                  <a:pt x="927" y="12872"/>
                </a:lnTo>
                <a:lnTo>
                  <a:pt x="854" y="13263"/>
                </a:lnTo>
                <a:lnTo>
                  <a:pt x="777" y="13678"/>
                </a:lnTo>
                <a:lnTo>
                  <a:pt x="704" y="14072"/>
                </a:lnTo>
                <a:lnTo>
                  <a:pt x="641" y="14406"/>
                </a:lnTo>
                <a:lnTo>
                  <a:pt x="594" y="14645"/>
                </a:lnTo>
                <a:lnTo>
                  <a:pt x="570" y="14753"/>
                </a:lnTo>
                <a:lnTo>
                  <a:pt x="555" y="14828"/>
                </a:lnTo>
                <a:lnTo>
                  <a:pt x="529" y="14979"/>
                </a:lnTo>
                <a:lnTo>
                  <a:pt x="495" y="15180"/>
                </a:lnTo>
                <a:lnTo>
                  <a:pt x="457" y="15414"/>
                </a:lnTo>
                <a:lnTo>
                  <a:pt x="416" y="15669"/>
                </a:lnTo>
                <a:lnTo>
                  <a:pt x="368" y="15935"/>
                </a:lnTo>
                <a:lnTo>
                  <a:pt x="322" y="16177"/>
                </a:lnTo>
                <a:lnTo>
                  <a:pt x="283" y="16367"/>
                </a:lnTo>
                <a:lnTo>
                  <a:pt x="248" y="16539"/>
                </a:lnTo>
                <a:lnTo>
                  <a:pt x="231" y="16659"/>
                </a:lnTo>
                <a:lnTo>
                  <a:pt x="232" y="16734"/>
                </a:lnTo>
                <a:lnTo>
                  <a:pt x="275" y="16783"/>
                </a:lnTo>
                <a:lnTo>
                  <a:pt x="308" y="16796"/>
                </a:lnTo>
                <a:lnTo>
                  <a:pt x="360" y="16811"/>
                </a:lnTo>
                <a:lnTo>
                  <a:pt x="436" y="16829"/>
                </a:lnTo>
                <a:lnTo>
                  <a:pt x="544" y="16851"/>
                </a:lnTo>
                <a:lnTo>
                  <a:pt x="689" y="16879"/>
                </a:lnTo>
                <a:lnTo>
                  <a:pt x="881" y="16915"/>
                </a:lnTo>
                <a:lnTo>
                  <a:pt x="1122" y="16960"/>
                </a:lnTo>
                <a:lnTo>
                  <a:pt x="1527" y="17037"/>
                </a:lnTo>
                <a:lnTo>
                  <a:pt x="1833" y="17102"/>
                </a:lnTo>
                <a:lnTo>
                  <a:pt x="2033" y="17152"/>
                </a:lnTo>
                <a:lnTo>
                  <a:pt x="2125" y="17188"/>
                </a:lnTo>
                <a:lnTo>
                  <a:pt x="2177" y="17201"/>
                </a:lnTo>
                <a:lnTo>
                  <a:pt x="2245" y="17186"/>
                </a:lnTo>
                <a:lnTo>
                  <a:pt x="2349" y="17175"/>
                </a:lnTo>
                <a:lnTo>
                  <a:pt x="2428" y="17261"/>
                </a:lnTo>
                <a:lnTo>
                  <a:pt x="2491" y="17456"/>
                </a:lnTo>
                <a:lnTo>
                  <a:pt x="2543" y="17777"/>
                </a:lnTo>
                <a:lnTo>
                  <a:pt x="2588" y="18126"/>
                </a:lnTo>
                <a:lnTo>
                  <a:pt x="2625" y="18424"/>
                </a:lnTo>
                <a:lnTo>
                  <a:pt x="2656" y="18689"/>
                </a:lnTo>
                <a:lnTo>
                  <a:pt x="2681" y="18937"/>
                </a:lnTo>
                <a:lnTo>
                  <a:pt x="2704" y="19186"/>
                </a:lnTo>
                <a:lnTo>
                  <a:pt x="2726" y="19452"/>
                </a:lnTo>
                <a:lnTo>
                  <a:pt x="2748" y="19753"/>
                </a:lnTo>
                <a:lnTo>
                  <a:pt x="2774" y="20104"/>
                </a:lnTo>
                <a:lnTo>
                  <a:pt x="2796" y="20447"/>
                </a:lnTo>
                <a:lnTo>
                  <a:pt x="2809" y="20729"/>
                </a:lnTo>
                <a:lnTo>
                  <a:pt x="2817" y="20957"/>
                </a:lnTo>
                <a:lnTo>
                  <a:pt x="2817" y="21138"/>
                </a:lnTo>
                <a:lnTo>
                  <a:pt x="2809" y="21280"/>
                </a:lnTo>
                <a:lnTo>
                  <a:pt x="2794" y="21389"/>
                </a:lnTo>
                <a:lnTo>
                  <a:pt x="2771" y="21471"/>
                </a:lnTo>
                <a:lnTo>
                  <a:pt x="2740" y="21533"/>
                </a:lnTo>
                <a:lnTo>
                  <a:pt x="2812" y="21563"/>
                </a:lnTo>
                <a:lnTo>
                  <a:pt x="2905" y="21570"/>
                </a:lnTo>
                <a:lnTo>
                  <a:pt x="3051" y="21576"/>
                </a:lnTo>
                <a:lnTo>
                  <a:pt x="3259" y="21582"/>
                </a:lnTo>
                <a:lnTo>
                  <a:pt x="3539" y="21587"/>
                </a:lnTo>
                <a:lnTo>
                  <a:pt x="3903" y="21590"/>
                </a:lnTo>
                <a:lnTo>
                  <a:pt x="4360" y="21593"/>
                </a:lnTo>
                <a:lnTo>
                  <a:pt x="4921" y="21595"/>
                </a:lnTo>
                <a:lnTo>
                  <a:pt x="5597" y="21597"/>
                </a:lnTo>
                <a:lnTo>
                  <a:pt x="6397" y="21598"/>
                </a:lnTo>
                <a:lnTo>
                  <a:pt x="7334" y="21599"/>
                </a:lnTo>
                <a:lnTo>
                  <a:pt x="7540" y="21599"/>
                </a:lnTo>
                <a:lnTo>
                  <a:pt x="7561" y="20912"/>
                </a:lnTo>
                <a:lnTo>
                  <a:pt x="7592" y="20412"/>
                </a:lnTo>
                <a:lnTo>
                  <a:pt x="7652" y="19937"/>
                </a:lnTo>
                <a:lnTo>
                  <a:pt x="7739" y="19495"/>
                </a:lnTo>
                <a:lnTo>
                  <a:pt x="7851" y="19100"/>
                </a:lnTo>
                <a:lnTo>
                  <a:pt x="7877" y="18989"/>
                </a:lnTo>
                <a:lnTo>
                  <a:pt x="7902" y="18833"/>
                </a:lnTo>
                <a:lnTo>
                  <a:pt x="7921" y="18653"/>
                </a:lnTo>
                <a:lnTo>
                  <a:pt x="7932" y="18468"/>
                </a:lnTo>
                <a:lnTo>
                  <a:pt x="7952" y="18161"/>
                </a:lnTo>
                <a:lnTo>
                  <a:pt x="7992" y="17872"/>
                </a:lnTo>
                <a:lnTo>
                  <a:pt x="8041" y="17637"/>
                </a:lnTo>
                <a:lnTo>
                  <a:pt x="8097" y="17488"/>
                </a:lnTo>
                <a:lnTo>
                  <a:pt x="8153" y="17445"/>
                </a:lnTo>
                <a:lnTo>
                  <a:pt x="8241" y="17419"/>
                </a:lnTo>
                <a:lnTo>
                  <a:pt x="8404" y="17393"/>
                </a:lnTo>
                <a:lnTo>
                  <a:pt x="8674" y="17345"/>
                </a:lnTo>
                <a:lnTo>
                  <a:pt x="9013" y="17279"/>
                </a:lnTo>
                <a:lnTo>
                  <a:pt x="9385" y="17205"/>
                </a:lnTo>
                <a:lnTo>
                  <a:pt x="9753" y="17130"/>
                </a:lnTo>
                <a:lnTo>
                  <a:pt x="10081" y="17060"/>
                </a:lnTo>
                <a:lnTo>
                  <a:pt x="10330" y="17004"/>
                </a:lnTo>
                <a:lnTo>
                  <a:pt x="10466" y="16969"/>
                </a:lnTo>
                <a:lnTo>
                  <a:pt x="10540" y="16942"/>
                </a:lnTo>
                <a:lnTo>
                  <a:pt x="10594" y="16917"/>
                </a:lnTo>
                <a:lnTo>
                  <a:pt x="10631" y="16885"/>
                </a:lnTo>
                <a:lnTo>
                  <a:pt x="10651" y="16839"/>
                </a:lnTo>
                <a:lnTo>
                  <a:pt x="10656" y="16773"/>
                </a:lnTo>
                <a:lnTo>
                  <a:pt x="10646" y="16680"/>
                </a:lnTo>
                <a:lnTo>
                  <a:pt x="10626" y="16553"/>
                </a:lnTo>
                <a:lnTo>
                  <a:pt x="10594" y="16384"/>
                </a:lnTo>
                <a:lnTo>
                  <a:pt x="10558" y="16166"/>
                </a:lnTo>
                <a:lnTo>
                  <a:pt x="10506" y="15828"/>
                </a:lnTo>
                <a:lnTo>
                  <a:pt x="10447" y="15418"/>
                </a:lnTo>
                <a:lnTo>
                  <a:pt x="10387" y="14980"/>
                </a:lnTo>
                <a:lnTo>
                  <a:pt x="10291" y="14272"/>
                </a:lnTo>
                <a:lnTo>
                  <a:pt x="10195" y="13603"/>
                </a:lnTo>
                <a:lnTo>
                  <a:pt x="10106" y="13001"/>
                </a:lnTo>
                <a:lnTo>
                  <a:pt x="10025" y="12498"/>
                </a:lnTo>
                <a:lnTo>
                  <a:pt x="10009" y="12355"/>
                </a:lnTo>
                <a:lnTo>
                  <a:pt x="10023" y="12277"/>
                </a:lnTo>
                <a:lnTo>
                  <a:pt x="10070" y="12255"/>
                </a:lnTo>
                <a:lnTo>
                  <a:pt x="10157" y="12282"/>
                </a:lnTo>
                <a:lnTo>
                  <a:pt x="10204" y="12312"/>
                </a:lnTo>
                <a:lnTo>
                  <a:pt x="10232" y="12360"/>
                </a:lnTo>
                <a:lnTo>
                  <a:pt x="10246" y="12440"/>
                </a:lnTo>
                <a:lnTo>
                  <a:pt x="10249" y="12566"/>
                </a:lnTo>
                <a:lnTo>
                  <a:pt x="10278" y="12928"/>
                </a:lnTo>
                <a:lnTo>
                  <a:pt x="10375" y="13206"/>
                </a:lnTo>
                <a:lnTo>
                  <a:pt x="10555" y="13426"/>
                </a:lnTo>
                <a:lnTo>
                  <a:pt x="10832" y="13614"/>
                </a:lnTo>
                <a:lnTo>
                  <a:pt x="10956" y="13683"/>
                </a:lnTo>
                <a:lnTo>
                  <a:pt x="11047" y="13740"/>
                </a:lnTo>
                <a:lnTo>
                  <a:pt x="11109" y="13794"/>
                </a:lnTo>
                <a:lnTo>
                  <a:pt x="11148" y="13854"/>
                </a:lnTo>
                <a:lnTo>
                  <a:pt x="11164" y="13928"/>
                </a:lnTo>
                <a:lnTo>
                  <a:pt x="11163" y="14025"/>
                </a:lnTo>
                <a:lnTo>
                  <a:pt x="11146" y="14156"/>
                </a:lnTo>
                <a:lnTo>
                  <a:pt x="11119" y="14326"/>
                </a:lnTo>
                <a:lnTo>
                  <a:pt x="11106" y="14411"/>
                </a:lnTo>
                <a:lnTo>
                  <a:pt x="11089" y="14549"/>
                </a:lnTo>
                <a:lnTo>
                  <a:pt x="11066" y="14732"/>
                </a:lnTo>
                <a:lnTo>
                  <a:pt x="11039" y="14952"/>
                </a:lnTo>
                <a:lnTo>
                  <a:pt x="11009" y="15203"/>
                </a:lnTo>
                <a:lnTo>
                  <a:pt x="10978" y="15478"/>
                </a:lnTo>
                <a:lnTo>
                  <a:pt x="10944" y="15770"/>
                </a:lnTo>
                <a:lnTo>
                  <a:pt x="10911" y="16071"/>
                </a:lnTo>
                <a:lnTo>
                  <a:pt x="10866" y="16477"/>
                </a:lnTo>
                <a:lnTo>
                  <a:pt x="10832" y="16807"/>
                </a:lnTo>
                <a:lnTo>
                  <a:pt x="10807" y="17065"/>
                </a:lnTo>
                <a:lnTo>
                  <a:pt x="10791" y="17262"/>
                </a:lnTo>
                <a:lnTo>
                  <a:pt x="10784" y="17404"/>
                </a:lnTo>
                <a:lnTo>
                  <a:pt x="10785" y="17499"/>
                </a:lnTo>
                <a:lnTo>
                  <a:pt x="10807" y="17582"/>
                </a:lnTo>
                <a:lnTo>
                  <a:pt x="10879" y="17614"/>
                </a:lnTo>
                <a:lnTo>
                  <a:pt x="11031" y="17670"/>
                </a:lnTo>
                <a:lnTo>
                  <a:pt x="11240" y="17743"/>
                </a:lnTo>
                <a:lnTo>
                  <a:pt x="11484" y="17823"/>
                </a:lnTo>
                <a:lnTo>
                  <a:pt x="11734" y="17903"/>
                </a:lnTo>
                <a:lnTo>
                  <a:pt x="11959" y="17976"/>
                </a:lnTo>
                <a:lnTo>
                  <a:pt x="12135" y="18033"/>
                </a:lnTo>
                <a:lnTo>
                  <a:pt x="12235" y="18067"/>
                </a:lnTo>
                <a:lnTo>
                  <a:pt x="12369" y="18116"/>
                </a:lnTo>
                <a:lnTo>
                  <a:pt x="12391" y="19226"/>
                </a:lnTo>
                <a:lnTo>
                  <a:pt x="12399" y="19707"/>
                </a:lnTo>
                <a:lnTo>
                  <a:pt x="12407" y="20196"/>
                </a:lnTo>
                <a:lnTo>
                  <a:pt x="12413" y="20634"/>
                </a:lnTo>
                <a:lnTo>
                  <a:pt x="12417" y="20968"/>
                </a:lnTo>
                <a:lnTo>
                  <a:pt x="12422" y="21600"/>
                </a:lnTo>
                <a:lnTo>
                  <a:pt x="15228" y="21600"/>
                </a:lnTo>
                <a:lnTo>
                  <a:pt x="15187" y="21480"/>
                </a:lnTo>
                <a:lnTo>
                  <a:pt x="15176" y="21418"/>
                </a:lnTo>
                <a:lnTo>
                  <a:pt x="15167" y="21301"/>
                </a:lnTo>
                <a:lnTo>
                  <a:pt x="15159" y="21138"/>
                </a:lnTo>
                <a:lnTo>
                  <a:pt x="15153" y="20937"/>
                </a:lnTo>
                <a:lnTo>
                  <a:pt x="15147" y="20705"/>
                </a:lnTo>
                <a:lnTo>
                  <a:pt x="15143" y="20451"/>
                </a:lnTo>
                <a:lnTo>
                  <a:pt x="15141" y="20181"/>
                </a:lnTo>
                <a:lnTo>
                  <a:pt x="15139" y="19905"/>
                </a:lnTo>
                <a:lnTo>
                  <a:pt x="15139" y="19631"/>
                </a:lnTo>
                <a:lnTo>
                  <a:pt x="15141" y="19366"/>
                </a:lnTo>
                <a:lnTo>
                  <a:pt x="15144" y="19120"/>
                </a:lnTo>
                <a:lnTo>
                  <a:pt x="15149" y="18897"/>
                </a:lnTo>
                <a:lnTo>
                  <a:pt x="15154" y="18708"/>
                </a:lnTo>
                <a:lnTo>
                  <a:pt x="15161" y="18562"/>
                </a:lnTo>
                <a:lnTo>
                  <a:pt x="15171" y="18464"/>
                </a:lnTo>
                <a:lnTo>
                  <a:pt x="15181" y="18424"/>
                </a:lnTo>
                <a:lnTo>
                  <a:pt x="15243" y="18408"/>
                </a:lnTo>
                <a:lnTo>
                  <a:pt x="15371" y="18403"/>
                </a:lnTo>
                <a:lnTo>
                  <a:pt x="15541" y="18404"/>
                </a:lnTo>
                <a:lnTo>
                  <a:pt x="15733" y="18411"/>
                </a:lnTo>
                <a:lnTo>
                  <a:pt x="15925" y="18425"/>
                </a:lnTo>
                <a:lnTo>
                  <a:pt x="16094" y="18442"/>
                </a:lnTo>
                <a:lnTo>
                  <a:pt x="16221" y="18462"/>
                </a:lnTo>
                <a:lnTo>
                  <a:pt x="16283" y="18483"/>
                </a:lnTo>
                <a:lnTo>
                  <a:pt x="16309" y="18544"/>
                </a:lnTo>
                <a:lnTo>
                  <a:pt x="16339" y="18673"/>
                </a:lnTo>
                <a:lnTo>
                  <a:pt x="16370" y="18859"/>
                </a:lnTo>
                <a:lnTo>
                  <a:pt x="16403" y="19093"/>
                </a:lnTo>
                <a:lnTo>
                  <a:pt x="16435" y="19366"/>
                </a:lnTo>
                <a:lnTo>
                  <a:pt x="16465" y="19667"/>
                </a:lnTo>
                <a:lnTo>
                  <a:pt x="16492" y="19988"/>
                </a:lnTo>
                <a:lnTo>
                  <a:pt x="16515" y="20317"/>
                </a:lnTo>
                <a:lnTo>
                  <a:pt x="16534" y="20625"/>
                </a:lnTo>
                <a:lnTo>
                  <a:pt x="16552" y="20891"/>
                </a:lnTo>
                <a:lnTo>
                  <a:pt x="16564" y="21087"/>
                </a:lnTo>
                <a:lnTo>
                  <a:pt x="16572" y="21185"/>
                </a:lnTo>
                <a:lnTo>
                  <a:pt x="16568" y="21265"/>
                </a:lnTo>
                <a:lnTo>
                  <a:pt x="16546" y="21326"/>
                </a:lnTo>
                <a:lnTo>
                  <a:pt x="16539" y="21390"/>
                </a:lnTo>
                <a:lnTo>
                  <a:pt x="16571" y="21477"/>
                </a:lnTo>
                <a:lnTo>
                  <a:pt x="16631" y="21581"/>
                </a:lnTo>
                <a:lnTo>
                  <a:pt x="19408" y="21590"/>
                </a:lnTo>
                <a:lnTo>
                  <a:pt x="19384" y="20345"/>
                </a:lnTo>
                <a:lnTo>
                  <a:pt x="19370" y="19794"/>
                </a:lnTo>
                <a:lnTo>
                  <a:pt x="19351" y="19345"/>
                </a:lnTo>
                <a:lnTo>
                  <a:pt x="19328" y="19012"/>
                </a:lnTo>
                <a:lnTo>
                  <a:pt x="19300" y="18808"/>
                </a:lnTo>
                <a:lnTo>
                  <a:pt x="19274" y="18670"/>
                </a:lnTo>
                <a:lnTo>
                  <a:pt x="19256" y="18519"/>
                </a:lnTo>
                <a:lnTo>
                  <a:pt x="19244" y="18363"/>
                </a:lnTo>
                <a:lnTo>
                  <a:pt x="19240" y="18211"/>
                </a:lnTo>
                <a:lnTo>
                  <a:pt x="19241" y="18073"/>
                </a:lnTo>
                <a:lnTo>
                  <a:pt x="19250" y="17957"/>
                </a:lnTo>
                <a:lnTo>
                  <a:pt x="19265" y="17872"/>
                </a:lnTo>
                <a:lnTo>
                  <a:pt x="19288" y="17827"/>
                </a:lnTo>
                <a:lnTo>
                  <a:pt x="19353" y="17806"/>
                </a:lnTo>
                <a:lnTo>
                  <a:pt x="19491" y="17777"/>
                </a:lnTo>
                <a:lnTo>
                  <a:pt x="19685" y="17745"/>
                </a:lnTo>
                <a:lnTo>
                  <a:pt x="19913" y="17713"/>
                </a:lnTo>
                <a:lnTo>
                  <a:pt x="20226" y="17672"/>
                </a:lnTo>
                <a:lnTo>
                  <a:pt x="20458" y="17641"/>
                </a:lnTo>
                <a:lnTo>
                  <a:pt x="20624" y="17615"/>
                </a:lnTo>
                <a:lnTo>
                  <a:pt x="20735" y="17590"/>
                </a:lnTo>
                <a:lnTo>
                  <a:pt x="20804" y="17565"/>
                </a:lnTo>
                <a:lnTo>
                  <a:pt x="20844" y="17533"/>
                </a:lnTo>
                <a:lnTo>
                  <a:pt x="20864" y="17492"/>
                </a:lnTo>
                <a:lnTo>
                  <a:pt x="20881" y="17440"/>
                </a:lnTo>
                <a:lnTo>
                  <a:pt x="20890" y="17389"/>
                </a:lnTo>
                <a:lnTo>
                  <a:pt x="20892" y="17308"/>
                </a:lnTo>
                <a:lnTo>
                  <a:pt x="20889" y="17195"/>
                </a:lnTo>
                <a:lnTo>
                  <a:pt x="20879" y="17048"/>
                </a:lnTo>
                <a:lnTo>
                  <a:pt x="20863" y="16864"/>
                </a:lnTo>
                <a:lnTo>
                  <a:pt x="20841" y="16640"/>
                </a:lnTo>
                <a:lnTo>
                  <a:pt x="20812" y="16374"/>
                </a:lnTo>
                <a:lnTo>
                  <a:pt x="20777" y="16065"/>
                </a:lnTo>
                <a:lnTo>
                  <a:pt x="20747" y="15807"/>
                </a:lnTo>
                <a:lnTo>
                  <a:pt x="20717" y="15549"/>
                </a:lnTo>
                <a:lnTo>
                  <a:pt x="20688" y="15298"/>
                </a:lnTo>
                <a:lnTo>
                  <a:pt x="20661" y="15059"/>
                </a:lnTo>
                <a:lnTo>
                  <a:pt x="20637" y="14841"/>
                </a:lnTo>
                <a:lnTo>
                  <a:pt x="20616" y="14649"/>
                </a:lnTo>
                <a:lnTo>
                  <a:pt x="20599" y="14492"/>
                </a:lnTo>
                <a:lnTo>
                  <a:pt x="20587" y="14376"/>
                </a:lnTo>
                <a:lnTo>
                  <a:pt x="20569" y="14180"/>
                </a:lnTo>
                <a:lnTo>
                  <a:pt x="20548" y="13979"/>
                </a:lnTo>
                <a:lnTo>
                  <a:pt x="20530" y="13797"/>
                </a:lnTo>
                <a:lnTo>
                  <a:pt x="20515" y="13659"/>
                </a:lnTo>
                <a:lnTo>
                  <a:pt x="20500" y="13504"/>
                </a:lnTo>
                <a:lnTo>
                  <a:pt x="20510" y="13408"/>
                </a:lnTo>
                <a:lnTo>
                  <a:pt x="20556" y="13329"/>
                </a:lnTo>
                <a:lnTo>
                  <a:pt x="20651" y="13230"/>
                </a:lnTo>
                <a:lnTo>
                  <a:pt x="20761" y="13114"/>
                </a:lnTo>
                <a:lnTo>
                  <a:pt x="20823" y="13007"/>
                </a:lnTo>
                <a:lnTo>
                  <a:pt x="20859" y="12856"/>
                </a:lnTo>
                <a:lnTo>
                  <a:pt x="20886" y="12610"/>
                </a:lnTo>
                <a:lnTo>
                  <a:pt x="20905" y="12467"/>
                </a:lnTo>
                <a:lnTo>
                  <a:pt x="20926" y="12373"/>
                </a:lnTo>
                <a:lnTo>
                  <a:pt x="20953" y="12319"/>
                </a:lnTo>
                <a:lnTo>
                  <a:pt x="20991" y="12296"/>
                </a:lnTo>
                <a:lnTo>
                  <a:pt x="21151" y="12240"/>
                </a:lnTo>
                <a:lnTo>
                  <a:pt x="21296" y="12245"/>
                </a:lnTo>
                <a:lnTo>
                  <a:pt x="21362" y="12253"/>
                </a:lnTo>
                <a:lnTo>
                  <a:pt x="21421" y="12194"/>
                </a:lnTo>
                <a:lnTo>
                  <a:pt x="21471" y="12069"/>
                </a:lnTo>
                <a:lnTo>
                  <a:pt x="21508" y="11886"/>
                </a:lnTo>
                <a:lnTo>
                  <a:pt x="21542" y="11655"/>
                </a:lnTo>
                <a:lnTo>
                  <a:pt x="21583" y="11415"/>
                </a:lnTo>
                <a:lnTo>
                  <a:pt x="21594" y="11273"/>
                </a:lnTo>
                <a:lnTo>
                  <a:pt x="21600" y="11026"/>
                </a:lnTo>
                <a:lnTo>
                  <a:pt x="21599" y="10682"/>
                </a:lnTo>
                <a:lnTo>
                  <a:pt x="21592" y="10252"/>
                </a:lnTo>
                <a:lnTo>
                  <a:pt x="21580" y="9743"/>
                </a:lnTo>
                <a:lnTo>
                  <a:pt x="21562" y="9164"/>
                </a:lnTo>
                <a:lnTo>
                  <a:pt x="21539" y="8523"/>
                </a:lnTo>
                <a:lnTo>
                  <a:pt x="21511" y="7832"/>
                </a:lnTo>
                <a:lnTo>
                  <a:pt x="21479" y="7096"/>
                </a:lnTo>
                <a:lnTo>
                  <a:pt x="21308" y="6872"/>
                </a:lnTo>
                <a:lnTo>
                  <a:pt x="21219" y="6748"/>
                </a:lnTo>
                <a:lnTo>
                  <a:pt x="21167" y="6649"/>
                </a:lnTo>
                <a:lnTo>
                  <a:pt x="21143" y="6550"/>
                </a:lnTo>
                <a:lnTo>
                  <a:pt x="21136" y="6429"/>
                </a:lnTo>
                <a:lnTo>
                  <a:pt x="21122" y="6264"/>
                </a:lnTo>
                <a:lnTo>
                  <a:pt x="21072" y="6064"/>
                </a:lnTo>
                <a:lnTo>
                  <a:pt x="20975" y="5788"/>
                </a:lnTo>
                <a:lnTo>
                  <a:pt x="20817" y="5398"/>
                </a:lnTo>
                <a:lnTo>
                  <a:pt x="20729" y="5140"/>
                </a:lnTo>
                <a:lnTo>
                  <a:pt x="20712" y="4963"/>
                </a:lnTo>
                <a:lnTo>
                  <a:pt x="20715" y="4886"/>
                </a:lnTo>
                <a:lnTo>
                  <a:pt x="20692" y="4815"/>
                </a:lnTo>
                <a:lnTo>
                  <a:pt x="20636" y="4733"/>
                </a:lnTo>
                <a:lnTo>
                  <a:pt x="20534" y="4622"/>
                </a:lnTo>
                <a:lnTo>
                  <a:pt x="20379" y="4454"/>
                </a:lnTo>
                <a:lnTo>
                  <a:pt x="20286" y="4341"/>
                </a:lnTo>
                <a:lnTo>
                  <a:pt x="20179" y="4253"/>
                </a:lnTo>
                <a:lnTo>
                  <a:pt x="19989" y="4148"/>
                </a:lnTo>
                <a:lnTo>
                  <a:pt x="19747" y="4029"/>
                </a:lnTo>
                <a:lnTo>
                  <a:pt x="19512" y="3909"/>
                </a:lnTo>
                <a:lnTo>
                  <a:pt x="19267" y="3809"/>
                </a:lnTo>
                <a:lnTo>
                  <a:pt x="18990" y="3753"/>
                </a:lnTo>
                <a:lnTo>
                  <a:pt x="18689" y="3707"/>
                </a:lnTo>
                <a:lnTo>
                  <a:pt x="18391" y="3644"/>
                </a:lnTo>
                <a:lnTo>
                  <a:pt x="18108" y="3565"/>
                </a:lnTo>
                <a:lnTo>
                  <a:pt x="17845" y="3474"/>
                </a:lnTo>
                <a:lnTo>
                  <a:pt x="17612" y="3374"/>
                </a:lnTo>
                <a:lnTo>
                  <a:pt x="17415" y="3269"/>
                </a:lnTo>
                <a:lnTo>
                  <a:pt x="17263" y="3160"/>
                </a:lnTo>
                <a:lnTo>
                  <a:pt x="17165" y="3053"/>
                </a:lnTo>
                <a:lnTo>
                  <a:pt x="17137" y="2975"/>
                </a:lnTo>
                <a:lnTo>
                  <a:pt x="17121" y="2833"/>
                </a:lnTo>
                <a:lnTo>
                  <a:pt x="17114" y="2611"/>
                </a:lnTo>
                <a:lnTo>
                  <a:pt x="17116" y="2293"/>
                </a:lnTo>
                <a:lnTo>
                  <a:pt x="17120" y="1997"/>
                </a:lnTo>
                <a:lnTo>
                  <a:pt x="17121" y="1683"/>
                </a:lnTo>
                <a:lnTo>
                  <a:pt x="17120" y="1390"/>
                </a:lnTo>
                <a:lnTo>
                  <a:pt x="17115" y="1155"/>
                </a:lnTo>
                <a:lnTo>
                  <a:pt x="17102" y="683"/>
                </a:lnTo>
                <a:lnTo>
                  <a:pt x="16915" y="524"/>
                </a:lnTo>
                <a:lnTo>
                  <a:pt x="16695" y="371"/>
                </a:lnTo>
                <a:lnTo>
                  <a:pt x="16415" y="234"/>
                </a:lnTo>
                <a:lnTo>
                  <a:pt x="16100" y="121"/>
                </a:lnTo>
                <a:lnTo>
                  <a:pt x="15769" y="41"/>
                </a:lnTo>
                <a:lnTo>
                  <a:pt x="15482" y="1"/>
                </a:lnTo>
                <a:lnTo>
                  <a:pt x="15238" y="0"/>
                </a:lnTo>
                <a:close/>
                <a:moveTo>
                  <a:pt x="5350" y="17811"/>
                </a:moveTo>
                <a:lnTo>
                  <a:pt x="5360" y="17851"/>
                </a:lnTo>
                <a:lnTo>
                  <a:pt x="5369" y="17946"/>
                </a:lnTo>
                <a:lnTo>
                  <a:pt x="5376" y="18078"/>
                </a:lnTo>
                <a:lnTo>
                  <a:pt x="5380" y="18236"/>
                </a:lnTo>
                <a:lnTo>
                  <a:pt x="5384" y="18442"/>
                </a:lnTo>
                <a:lnTo>
                  <a:pt x="5398" y="18581"/>
                </a:lnTo>
                <a:lnTo>
                  <a:pt x="5425" y="18675"/>
                </a:lnTo>
                <a:lnTo>
                  <a:pt x="5468" y="18745"/>
                </a:lnTo>
                <a:lnTo>
                  <a:pt x="5529" y="18857"/>
                </a:lnTo>
                <a:lnTo>
                  <a:pt x="5494" y="18985"/>
                </a:lnTo>
                <a:lnTo>
                  <a:pt x="5469" y="19092"/>
                </a:lnTo>
                <a:lnTo>
                  <a:pt x="5446" y="19280"/>
                </a:lnTo>
                <a:lnTo>
                  <a:pt x="5428" y="19539"/>
                </a:lnTo>
                <a:lnTo>
                  <a:pt x="5416" y="19859"/>
                </a:lnTo>
                <a:lnTo>
                  <a:pt x="5405" y="20172"/>
                </a:lnTo>
                <a:lnTo>
                  <a:pt x="5391" y="20475"/>
                </a:lnTo>
                <a:lnTo>
                  <a:pt x="5377" y="20735"/>
                </a:lnTo>
                <a:lnTo>
                  <a:pt x="5362" y="20917"/>
                </a:lnTo>
                <a:lnTo>
                  <a:pt x="5336" y="21103"/>
                </a:lnTo>
                <a:lnTo>
                  <a:pt x="5298" y="21219"/>
                </a:lnTo>
                <a:lnTo>
                  <a:pt x="5252" y="21262"/>
                </a:lnTo>
                <a:lnTo>
                  <a:pt x="5199" y="21229"/>
                </a:lnTo>
                <a:lnTo>
                  <a:pt x="5188" y="21159"/>
                </a:lnTo>
                <a:lnTo>
                  <a:pt x="5174" y="20993"/>
                </a:lnTo>
                <a:lnTo>
                  <a:pt x="5159" y="20761"/>
                </a:lnTo>
                <a:lnTo>
                  <a:pt x="5144" y="20491"/>
                </a:lnTo>
                <a:lnTo>
                  <a:pt x="5132" y="20213"/>
                </a:lnTo>
                <a:lnTo>
                  <a:pt x="5121" y="19955"/>
                </a:lnTo>
                <a:lnTo>
                  <a:pt x="5115" y="19747"/>
                </a:lnTo>
                <a:lnTo>
                  <a:pt x="5117" y="19619"/>
                </a:lnTo>
                <a:lnTo>
                  <a:pt x="5121" y="19554"/>
                </a:lnTo>
                <a:lnTo>
                  <a:pt x="5130" y="19430"/>
                </a:lnTo>
                <a:lnTo>
                  <a:pt x="5142" y="19267"/>
                </a:lnTo>
                <a:lnTo>
                  <a:pt x="5157" y="19082"/>
                </a:lnTo>
                <a:lnTo>
                  <a:pt x="5174" y="18834"/>
                </a:lnTo>
                <a:lnTo>
                  <a:pt x="5174" y="18683"/>
                </a:lnTo>
                <a:lnTo>
                  <a:pt x="5156" y="18594"/>
                </a:lnTo>
                <a:lnTo>
                  <a:pt x="5115" y="18534"/>
                </a:lnTo>
                <a:lnTo>
                  <a:pt x="5030" y="18418"/>
                </a:lnTo>
                <a:lnTo>
                  <a:pt x="5007" y="18305"/>
                </a:lnTo>
                <a:lnTo>
                  <a:pt x="5047" y="18177"/>
                </a:lnTo>
                <a:lnTo>
                  <a:pt x="5152" y="18016"/>
                </a:lnTo>
                <a:lnTo>
                  <a:pt x="5220" y="17929"/>
                </a:lnTo>
                <a:lnTo>
                  <a:pt x="5280" y="17862"/>
                </a:lnTo>
                <a:lnTo>
                  <a:pt x="5350" y="17811"/>
                </a:lnTo>
                <a:close/>
              </a:path>
            </a:pathLst>
          </a:custGeom>
          <a:ln w="12700"/>
          <a:effectLst>
            <a:outerShdw blurRad="88900" dir="2700000" rotWithShape="0">
              <a:srgbClr val="000000"/>
            </a:outerShdw>
          </a:effectLst>
        </p:spPr>
      </p:pic>
      <p:sp>
        <p:nvSpPr>
          <p:cNvPr id="57" name="I. PROGRESSIVE PRESIDENTS…"/>
          <p:cNvSpPr txBox="1"/>
          <p:nvPr/>
        </p:nvSpPr>
        <p:spPr>
          <a:xfrm>
            <a:off x="198446" y="-381355"/>
            <a:ext cx="5378817" cy="2226568"/>
          </a:xfrm>
          <a:prstGeom prst="rect">
            <a:avLst/>
          </a:prstGeom>
          <a:ln w="12700">
            <a:miter lim="400000"/>
          </a:ln>
          <a:effectLst>
            <a:outerShdw blurRad="12700" dir="2700000" rotWithShape="0">
              <a:srgbClr val="000000"/>
            </a:outerShdw>
          </a:effectLst>
          <a:extLst>
            <a:ext uri="{C572A759-6A51-4108-AA02-DFA0A04FC94B}">
              <ma14:wrappingTextBoxFlag xmlns:ma14="http://schemas.microsoft.com/office/mac/drawingml/2011/main" xmlns="" val="1"/>
            </a:ext>
          </a:extLst>
        </p:spPr>
        <p:txBody>
          <a:bodyPr lIns="35717" tIns="35717" rIns="35717" bIns="35717" anchor="ctr">
            <a:spAutoFit/>
          </a:bodyPr>
          <a:lstStyle/>
          <a:p>
            <a:pPr marL="0" marR="0" defTabSz="285740">
              <a:lnSpc>
                <a:spcPts val="4992"/>
              </a:lnSpc>
              <a:spcBef>
                <a:spcPts val="352"/>
              </a:spcBef>
              <a:defRPr sz="6900">
                <a:effectLst>
                  <a:outerShdw blurRad="50800" dist="12700" dir="18900000" rotWithShape="0">
                    <a:srgbClr val="000000"/>
                  </a:outerShdw>
                </a:effectLst>
                <a:uFillTx/>
                <a:latin typeface="Haettenschweiler"/>
                <a:ea typeface="Haettenschweiler"/>
                <a:cs typeface="Haettenschweiler"/>
                <a:sym typeface="Haettenschweiler"/>
              </a:defRPr>
            </a:pPr>
            <a:r>
              <a:t>I. PROGRESSIVE PRESIDENTS</a:t>
            </a:r>
          </a:p>
          <a:p>
            <a:pPr marL="0" marR="0" defTabSz="285740">
              <a:lnSpc>
                <a:spcPts val="3375"/>
              </a:lnSpc>
              <a:defRPr sz="5200" spc="312">
                <a:effectLst>
                  <a:outerShdw blurRad="50800" dist="12700" dir="18900000" rotWithShape="0">
                    <a:srgbClr val="000000"/>
                  </a:outerShdw>
                </a:effectLst>
                <a:uFillTx/>
                <a:latin typeface="Haettenschweiler"/>
                <a:ea typeface="Haettenschweiler"/>
                <a:cs typeface="Haettenschweiler"/>
                <a:sym typeface="Haettenschweiler"/>
              </a:defRPr>
            </a:pPr>
            <a:r>
              <a:t> 2. William Howard Taft</a:t>
            </a:r>
          </a:p>
        </p:txBody>
      </p:sp>
      <p:sp>
        <p:nvSpPr>
          <p:cNvPr id="58" name="Line"/>
          <p:cNvSpPr/>
          <p:nvPr/>
        </p:nvSpPr>
        <p:spPr>
          <a:xfrm>
            <a:off x="1798582" y="1399922"/>
            <a:ext cx="882054" cy="5330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493" y="6480"/>
                </a:lnTo>
                <a:lnTo>
                  <a:pt x="12278" y="12360"/>
                </a:lnTo>
                <a:lnTo>
                  <a:pt x="21600" y="16431"/>
                </a:lnTo>
                <a:lnTo>
                  <a:pt x="15005" y="21600"/>
                </a:lnTo>
              </a:path>
            </a:pathLst>
          </a:custGeom>
          <a:ln w="127000">
            <a:solidFill>
              <a:srgbClr val="B51A00"/>
            </a:solidFill>
            <a:headEnd type="triangle"/>
            <a:tailEnd type="triangle"/>
          </a:ln>
          <a:effectLst>
            <a:outerShdw blurRad="12700" dist="38100" dir="2700000" rotWithShape="0">
              <a:srgbClr val="000000"/>
            </a:outerShdw>
          </a:effectLst>
        </p:spPr>
        <p:txBody>
          <a:bodyPr lIns="35717" tIns="35717" rIns="35717" bIns="35717"/>
          <a:lstStyle/>
          <a:p>
            <a:endParaRPr/>
          </a:p>
        </p:txBody>
      </p:sp>
    </p:spTree>
    <p:extLst>
      <p:ext uri="{BB962C8B-B14F-4D97-AF65-F5344CB8AC3E}">
        <p14:creationId xmlns:p14="http://schemas.microsoft.com/office/powerpoint/2010/main" val="209622869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8"/>
                                            </p:tgtEl>
                                            <p:attrNameLst>
                                              <p:attrName>style.visibility</p:attrName>
                                            </p:attrNameLst>
                                          </p:cBhvr>
                                          <p:to>
                                            <p:strVal val="visible"/>
                                          </p:to>
                                        </p:set>
                                        <p:animEffect transition="in" filter="wipe(up)">
                                          <p:cBhvr>
                                            <p:cTn id="7" dur="1000"/>
                                            <p:tgtEl>
                                              <p:spTgt spid="58"/>
                                            </p:tgtEl>
                                          </p:cBhvr>
                                        </p:animEffect>
                                      </p:childTnLst>
                                    </p:cTn>
                                  </p:par>
                                </p:childTnLst>
                              </p:cTn>
                            </p:par>
                            <p:par>
                              <p:cTn id="8" fill="hold">
                                <p:stCondLst>
                                  <p:cond delay="1000"/>
                                </p:stCondLst>
                                <p:childTnLst>
                                  <p:par>
                                    <p:cTn id="9" presetID="22" presetClass="entr" presetSubtype="1" fill="hold" grpId="0" nodeType="afterEffect">
                                      <p:stCondLst>
                                        <p:cond delay="0"/>
                                      </p:stCondLst>
                                      <p:iterate>
                                        <p:tmAbs val="0"/>
                                      </p:iterate>
                                      <p:childTnLst>
                                        <p:set>
                                          <p:cBhvr>
                                            <p:cTn id="10" fill="hold"/>
                                            <p:tgtEl>
                                              <p:spTgt spid="55"/>
                                            </p:tgtEl>
                                            <p:attrNameLst>
                                              <p:attrName>style.visibility</p:attrName>
                                            </p:attrNameLst>
                                          </p:cBhvr>
                                          <p:to>
                                            <p:strVal val="visible"/>
                                          </p:to>
                                        </p:set>
                                        <p:animEffect transition="in" filter="wipe(up)">
                                          <p:cBhvr>
                                            <p:cTn id="11" dur="1000"/>
                                            <p:tgtEl>
                                              <p:spTgt spid="55"/>
                                            </p:tgtEl>
                                          </p:cBhvr>
                                        </p:animEffect>
                                      </p:childTnLst>
                                    </p:cTn>
                                  </p:par>
                                  <p:par>
                                    <p:cTn id="12" presetID="2" presetClass="entr" presetSubtype="8" fill="hold" grpId="0" nodeType="withEffect" p14:presetBounceEnd="64000">
                                      <p:stCondLst>
                                        <p:cond delay="0"/>
                                      </p:stCondLst>
                                      <p:iterate>
                                        <p:tmAbs val="0"/>
                                      </p:iterate>
                                      <p:childTnLst>
                                        <p:set>
                                          <p:cBhvr>
                                            <p:cTn id="13" fill="hold"/>
                                            <p:tgtEl>
                                              <p:spTgt spid="57"/>
                                            </p:tgtEl>
                                            <p:attrNameLst>
                                              <p:attrName>style.visibility</p:attrName>
                                            </p:attrNameLst>
                                          </p:cBhvr>
                                          <p:to>
                                            <p:strVal val="visible"/>
                                          </p:to>
                                        </p:set>
                                        <p:anim calcmode="lin" valueType="num" p14:bounceEnd="64000">
                                          <p:cBhvr>
                                            <p:cTn id="14" dur="1000" fill="hold"/>
                                            <p:tgtEl>
                                              <p:spTgt spid="57"/>
                                            </p:tgtEl>
                                            <p:attrNameLst>
                                              <p:attrName>ppt_x</p:attrName>
                                            </p:attrNameLst>
                                          </p:cBhvr>
                                          <p:tavLst>
                                            <p:tav tm="0">
                                              <p:val>
                                                <p:strVal val="0-#ppt_w/2"/>
                                              </p:val>
                                            </p:tav>
                                            <p:tav tm="100000">
                                              <p:val>
                                                <p:strVal val="#ppt_x"/>
                                              </p:val>
                                            </p:tav>
                                          </p:tavLst>
                                        </p:anim>
                                        <p:anim calcmode="lin" valueType="num" p14:bounceEnd="64000">
                                          <p:cBhvr>
                                            <p:cTn id="15"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advAuto="0"/>
          <p:bldP spid="57" grpId="0" animBg="1" advAuto="0"/>
          <p:bldP spid="58"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58"/>
                                            </p:tgtEl>
                                            <p:attrNameLst>
                                              <p:attrName>style.visibility</p:attrName>
                                            </p:attrNameLst>
                                          </p:cBhvr>
                                          <p:to>
                                            <p:strVal val="visible"/>
                                          </p:to>
                                        </p:set>
                                        <p:animEffect transition="in" filter="wipe(up)">
                                          <p:cBhvr>
                                            <p:cTn id="7" dur="1000"/>
                                            <p:tgtEl>
                                              <p:spTgt spid="58"/>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55"/>
                                            </p:tgtEl>
                                            <p:attrNameLst>
                                              <p:attrName>style.visibility</p:attrName>
                                            </p:attrNameLst>
                                          </p:cBhvr>
                                          <p:to>
                                            <p:strVal val="visible"/>
                                          </p:to>
                                        </p:set>
                                        <p:animEffect transition="in" filter="wipe(up)">
                                          <p:cBhvr>
                                            <p:cTn id="11" dur="1000"/>
                                            <p:tgtEl>
                                              <p:spTgt spid="55"/>
                                            </p:tgtEl>
                                          </p:cBhvr>
                                        </p:animEffect>
                                      </p:childTnLst>
                                    </p:cTn>
                                  </p:par>
                                  <p:par>
                                    <p:cTn id="12" presetID="2" presetClass="entr" presetSubtype="8" fill="hold" grpId="3" nodeType="withEffect">
                                      <p:stCondLst>
                                        <p:cond delay="0"/>
                                      </p:stCondLst>
                                      <p:iterate>
                                        <p:tmAbs val="0"/>
                                      </p:iterate>
                                      <p:childTnLst>
                                        <p:set>
                                          <p:cBhvr>
                                            <p:cTn id="13" fill="hold"/>
                                            <p:tgtEl>
                                              <p:spTgt spid="57"/>
                                            </p:tgtEl>
                                            <p:attrNameLst>
                                              <p:attrName>style.visibility</p:attrName>
                                            </p:attrNameLst>
                                          </p:cBhvr>
                                          <p:to>
                                            <p:strVal val="visible"/>
                                          </p:to>
                                        </p:set>
                                        <p:anim calcmode="lin" valueType="num">
                                          <p:cBhvr>
                                            <p:cTn id="14" dur="1000" fill="hold"/>
                                            <p:tgtEl>
                                              <p:spTgt spid="57"/>
                                            </p:tgtEl>
                                            <p:attrNameLst>
                                              <p:attrName>ppt_x</p:attrName>
                                            </p:attrNameLst>
                                          </p:cBhvr>
                                          <p:tavLst>
                                            <p:tav tm="0">
                                              <p:val>
                                                <p:strVal val="0-#ppt_w/2"/>
                                              </p:val>
                                            </p:tav>
                                            <p:tav tm="100000">
                                              <p:val>
                                                <p:strVal val="#ppt_x"/>
                                              </p:val>
                                            </p:tav>
                                          </p:tavLst>
                                        </p:anim>
                                        <p:anim calcmode="lin" valueType="num">
                                          <p:cBhvr>
                                            <p:cTn id="15"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2" animBg="1" advAuto="0"/>
          <p:bldP spid="57" grpId="3" animBg="1" advAuto="0"/>
          <p:bldP spid="58" grpId="1" animBg="1" advAuto="0"/>
        </p:bldLst>
      </p:timing>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8AA"/>
        </a:solid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t">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8AA"/>
        </a:solid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t">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114</TotalTime>
  <Words>3550</Words>
  <Application>Microsoft Office PowerPoint</Application>
  <PresentationFormat>On-screen Show (4:3)</PresentationFormat>
  <Paragraphs>203</Paragraphs>
  <Slides>11</Slides>
  <Notes>10</Notes>
  <HiddenSlides>0</HiddenSlides>
  <MMClips>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Mc Lin</dc:creator>
  <cp:lastModifiedBy>Alison Mc Lin</cp:lastModifiedBy>
  <cp:revision>25</cp:revision>
  <dcterms:modified xsi:type="dcterms:W3CDTF">2019-04-19T18:31:46Z</dcterms:modified>
</cp:coreProperties>
</file>