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308" r:id="rId3"/>
    <p:sldId id="325" r:id="rId4"/>
    <p:sldId id="329" r:id="rId5"/>
    <p:sldId id="326" r:id="rId6"/>
    <p:sldId id="333" r:id="rId7"/>
    <p:sldId id="328" r:id="rId8"/>
    <p:sldId id="330" r:id="rId9"/>
    <p:sldId id="331" r:id="rId10"/>
    <p:sldId id="327" r:id="rId11"/>
    <p:sldId id="334" r:id="rId12"/>
    <p:sldId id="332" r:id="rId13"/>
    <p:sldId id="335" r:id="rId14"/>
    <p:sldId id="33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454"/>
    <a:srgbClr val="943C30"/>
    <a:srgbClr val="D9C79A"/>
    <a:srgbClr val="E54B5C"/>
    <a:srgbClr val="EF665A"/>
    <a:srgbClr val="331F00"/>
    <a:srgbClr val="F9E7AD"/>
    <a:srgbClr val="F9D480"/>
    <a:srgbClr val="AA7339"/>
    <a:srgbClr val="E92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6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A46ED-DD0F-C843-A4FB-E7EA3BA9D990}"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156354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46ED-DD0F-C843-A4FB-E7EA3BA9D990}"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221601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46ED-DD0F-C843-A4FB-E7EA3BA9D990}"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388925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46ED-DD0F-C843-A4FB-E7EA3BA9D990}"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423857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A46ED-DD0F-C843-A4FB-E7EA3BA9D990}"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170766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A46ED-DD0F-C843-A4FB-E7EA3BA9D990}"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303369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A46ED-DD0F-C843-A4FB-E7EA3BA9D990}"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40410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A46ED-DD0F-C843-A4FB-E7EA3BA9D990}"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327468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A46ED-DD0F-C843-A4FB-E7EA3BA9D990}"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9286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46ED-DD0F-C843-A4FB-E7EA3BA9D990}"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160253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46ED-DD0F-C843-A4FB-E7EA3BA9D990}"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541EF-D216-F14A-8AAF-345753C74E26}" type="slidenum">
              <a:rPr lang="en-US" smtClean="0"/>
              <a:t>‹#›</a:t>
            </a:fld>
            <a:endParaRPr lang="en-US"/>
          </a:p>
        </p:txBody>
      </p:sp>
    </p:spTree>
    <p:extLst>
      <p:ext uri="{BB962C8B-B14F-4D97-AF65-F5344CB8AC3E}">
        <p14:creationId xmlns:p14="http://schemas.microsoft.com/office/powerpoint/2010/main" val="26853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46ED-DD0F-C843-A4FB-E7EA3BA9D990}" type="datetimeFigureOut">
              <a:rPr lang="en-US" smtClean="0"/>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541EF-D216-F14A-8AAF-345753C74E26}" type="slidenum">
              <a:rPr lang="en-US" smtClean="0"/>
              <a:t>‹#›</a:t>
            </a:fld>
            <a:endParaRPr lang="en-US"/>
          </a:p>
        </p:txBody>
      </p:sp>
    </p:spTree>
    <p:extLst>
      <p:ext uri="{BB962C8B-B14F-4D97-AF65-F5344CB8AC3E}">
        <p14:creationId xmlns:p14="http://schemas.microsoft.com/office/powerpoint/2010/main" val="346752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8.png"/><Relationship Id="rId4" Type="http://schemas.openxmlformats.org/officeDocument/2006/relationships/image" Target="../media/image57.emf"/></Relationships>
</file>

<file path=ppt/slides/_rels/slide1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46.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66.jpe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nEKiw7LPvw" TargetMode="External"/><Relationship Id="rId2" Type="http://schemas.openxmlformats.org/officeDocument/2006/relationships/hyperlink" Target="https://www.youtube.com/watch?v=Bjxbb-tjSAA" TargetMode="External"/><Relationship Id="rId1" Type="http://schemas.openxmlformats.org/officeDocument/2006/relationships/slideLayout" Target="../slideLayouts/slideLayout2.xml"/><Relationship Id="rId6" Type="http://schemas.openxmlformats.org/officeDocument/2006/relationships/hyperlink" Target="https://www.youtube.com/watch?v=H11SE9M2oMY" TargetMode="External"/><Relationship Id="rId5" Type="http://schemas.openxmlformats.org/officeDocument/2006/relationships/hyperlink" Target="https://www.youtube.com/watch?v=rvoX97s8fhI" TargetMode="External"/><Relationship Id="rId4" Type="http://schemas.openxmlformats.org/officeDocument/2006/relationships/hyperlink" Target="https://www.youtube.com/watch?v=nowsS7pMAp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emf"/><Relationship Id="rId7" Type="http://schemas.openxmlformats.org/officeDocument/2006/relationships/image" Target="../media/image27.jp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0.emf"/><Relationship Id="rId7" Type="http://schemas.openxmlformats.org/officeDocument/2006/relationships/image" Target="../media/image33.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25.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25.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emf"/><Relationship Id="rId7"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emf"/><Relationship Id="rId4" Type="http://schemas.openxmlformats.org/officeDocument/2006/relationships/image" Target="../media/image43.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10" y="-266836"/>
            <a:ext cx="8561079" cy="1470025"/>
          </a:xfrm>
        </p:spPr>
        <p:txBody>
          <a:bodyPr/>
          <a:lstStyle/>
          <a:p>
            <a:r>
              <a:rPr lang="en-US" dirty="0" smtClean="0"/>
              <a:t>Civil War &amp; Reconstruction</a:t>
            </a:r>
            <a:endParaRPr lang="en-US" dirty="0"/>
          </a:p>
        </p:txBody>
      </p:sp>
      <p:pic>
        <p:nvPicPr>
          <p:cNvPr id="6" name="Picture 5" descr="pencil2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37089"/>
            <a:ext cx="836592" cy="62744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836592" y="2218202"/>
            <a:ext cx="8041997" cy="646331"/>
          </a:xfrm>
          <a:prstGeom prst="rect">
            <a:avLst/>
          </a:prstGeom>
          <a:noFill/>
        </p:spPr>
        <p:txBody>
          <a:bodyPr wrap="square" rtlCol="0">
            <a:spAutoFit/>
          </a:bodyPr>
          <a:lstStyle/>
          <a:p>
            <a:pPr algn="ctr"/>
            <a:r>
              <a:rPr lang="en-US" dirty="0" smtClean="0">
                <a:solidFill>
                  <a:srgbClr val="FF0000"/>
                </a:solidFill>
                <a:latin typeface="Chalkboard"/>
                <a:cs typeface="Chalkboard"/>
              </a:rPr>
              <a:t>When you see the pencil appear, fill in the information in red on your info-graphic guided notes page.</a:t>
            </a:r>
            <a:endParaRPr lang="en-US" dirty="0">
              <a:solidFill>
                <a:srgbClr val="FF0000"/>
              </a:solidFill>
              <a:latin typeface="Chalkboard"/>
              <a:cs typeface="Chalkboard"/>
            </a:endParaRPr>
          </a:p>
        </p:txBody>
      </p:sp>
      <p:pic>
        <p:nvPicPr>
          <p:cNvPr id="11" name="Picture 10"/>
          <p:cNvPicPr>
            <a:picLocks noChangeAspect="1"/>
          </p:cNvPicPr>
          <p:nvPr/>
        </p:nvPicPr>
        <p:blipFill>
          <a:blip r:embed="rId3"/>
          <a:stretch>
            <a:fillRect/>
          </a:stretch>
        </p:blipFill>
        <p:spPr>
          <a:xfrm>
            <a:off x="0" y="1117600"/>
            <a:ext cx="9297179" cy="1149089"/>
          </a:xfrm>
          <a:prstGeom prst="rect">
            <a:avLst/>
          </a:prstGeom>
          <a:effectLst>
            <a:outerShdw blurRad="50800" dist="38100" dir="2700000" algn="tl" rotWithShape="0">
              <a:prstClr val="black">
                <a:alpha val="40000"/>
              </a:prstClr>
            </a:outerShdw>
          </a:effectLst>
        </p:spPr>
      </p:pic>
      <p:pic>
        <p:nvPicPr>
          <p:cNvPr id="3" name="Picture 2" descr="15-amendment.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0" y="2915333"/>
            <a:ext cx="4978596" cy="3889132"/>
          </a:xfrm>
          <a:prstGeom prst="rect">
            <a:avLst/>
          </a:prstGeom>
        </p:spPr>
      </p:pic>
    </p:spTree>
    <p:extLst>
      <p:ext uri="{BB962C8B-B14F-4D97-AF65-F5344CB8AC3E}">
        <p14:creationId xmlns:p14="http://schemas.microsoft.com/office/powerpoint/2010/main" val="2835620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6281" y="851102"/>
            <a:ext cx="8995531" cy="2523768"/>
          </a:xfrm>
          <a:prstGeom prst="rect">
            <a:avLst/>
          </a:prstGeom>
          <a:solidFill>
            <a:srgbClr val="FEFCF1">
              <a:alpha val="63000"/>
            </a:srgbClr>
          </a:solidFill>
          <a:ln w="38100" cmpd="sng">
            <a:solidFill>
              <a:schemeClr val="accent4"/>
            </a:solidFill>
          </a:ln>
        </p:spPr>
        <p:txBody>
          <a:bodyPr wrap="square" rtlCol="0">
            <a:spAutoFit/>
          </a:bodyPr>
          <a:lstStyle/>
          <a:p>
            <a:pPr algn="ctr"/>
            <a:r>
              <a:rPr lang="en-US" sz="1700" b="1" dirty="0" smtClean="0">
                <a:solidFill>
                  <a:schemeClr val="tx1">
                    <a:lumMod val="75000"/>
                    <a:lumOff val="25000"/>
                  </a:schemeClr>
                </a:solidFill>
                <a:effectLst>
                  <a:glow rad="101600">
                    <a:schemeClr val="accent4">
                      <a:lumMod val="60000"/>
                      <a:lumOff val="40000"/>
                      <a:alpha val="75000"/>
                    </a:schemeClr>
                  </a:glow>
                </a:effectLst>
                <a:latin typeface="Avenir Heavy"/>
                <a:cs typeface="Avenir Heavy"/>
              </a:rPr>
              <a:t>In early 1867, Congress overrode President Johnson’s veto and established the Military Reconstruction Act.  This plan divided the South into districts governed by a military general and supported by federal troops.</a:t>
            </a:r>
          </a:p>
          <a:p>
            <a:pPr algn="ctr"/>
            <a:endParaRPr lang="en-US" sz="1000" b="1" dirty="0">
              <a:solidFill>
                <a:schemeClr val="tx1">
                  <a:lumMod val="75000"/>
                  <a:lumOff val="25000"/>
                </a:schemeClr>
              </a:solidFill>
              <a:effectLst>
                <a:glow rad="101600">
                  <a:schemeClr val="accent4">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4">
                      <a:lumMod val="60000"/>
                      <a:lumOff val="40000"/>
                      <a:alpha val="75000"/>
                    </a:schemeClr>
                  </a:glow>
                </a:effectLst>
                <a:latin typeface="Avenir Heavy"/>
                <a:cs typeface="Avenir Heavy"/>
              </a:rPr>
              <a:t> New Southern governments were no longer allowed to resemble the old Confederate governments. Only Southerners loyal to the Union would be allowed to vote. The military helped millions of former slaves register to vote.</a:t>
            </a:r>
          </a:p>
          <a:p>
            <a:pPr algn="ctr"/>
            <a:endParaRPr lang="en-US" sz="1050" b="1" dirty="0">
              <a:solidFill>
                <a:schemeClr val="tx1">
                  <a:lumMod val="75000"/>
                  <a:lumOff val="25000"/>
                </a:schemeClr>
              </a:solidFill>
              <a:effectLst>
                <a:glow rad="101600">
                  <a:schemeClr val="accent4">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4">
                      <a:lumMod val="60000"/>
                      <a:lumOff val="40000"/>
                      <a:alpha val="75000"/>
                    </a:schemeClr>
                  </a:glow>
                </a:effectLst>
                <a:latin typeface="Avenir Heavy"/>
                <a:cs typeface="Avenir Heavy"/>
              </a:rPr>
              <a:t>Many Southerners felt stripped of their rights as citizens and looked for ways to restrict former slaves even further.</a:t>
            </a:r>
          </a:p>
        </p:txBody>
      </p:sp>
      <p:sp>
        <p:nvSpPr>
          <p:cNvPr id="10" name="Footer Placeholder 30"/>
          <p:cNvSpPr>
            <a:spLocks noGrp="1"/>
          </p:cNvSpPr>
          <p:nvPr>
            <p:ph type="ftr" sz="quarter" idx="11"/>
          </p:nvPr>
        </p:nvSpPr>
        <p:spPr>
          <a:xfrm>
            <a:off x="2680890" y="6580069"/>
            <a:ext cx="1611139" cy="395711"/>
          </a:xfrm>
        </p:spPr>
        <p:txBody>
          <a:bodyPr/>
          <a:lstStyle/>
          <a:p>
            <a:pPr algn="r"/>
            <a:r>
              <a:rPr lang="tr-TR" sz="1000" dirty="0" smtClean="0">
                <a:solidFill>
                  <a:schemeClr val="bg1"/>
                </a:solidFill>
                <a:latin typeface="Noteworthy Bold"/>
                <a:cs typeface="Noteworthy Bold"/>
              </a:rPr>
              <a:t>© Karalynn Tyler 2015</a:t>
            </a:r>
            <a:endParaRPr lang="en-US" sz="1000" dirty="0">
              <a:solidFill>
                <a:schemeClr val="bg1"/>
              </a:solidFill>
              <a:latin typeface="Noteworthy Bold"/>
              <a:cs typeface="Noteworthy Bold"/>
            </a:endParaRPr>
          </a:p>
        </p:txBody>
      </p:sp>
      <p:pic>
        <p:nvPicPr>
          <p:cNvPr id="15" name="Picture 14"/>
          <p:cNvPicPr>
            <a:picLocks noChangeAspect="1"/>
          </p:cNvPicPr>
          <p:nvPr/>
        </p:nvPicPr>
        <p:blipFill>
          <a:blip r:embed="rId3"/>
          <a:stretch>
            <a:fillRect/>
          </a:stretch>
        </p:blipFill>
        <p:spPr>
          <a:xfrm>
            <a:off x="86281" y="0"/>
            <a:ext cx="8995531" cy="901700"/>
          </a:xfrm>
          <a:prstGeom prst="rect">
            <a:avLst/>
          </a:prstGeom>
          <a:effectLst>
            <a:glow rad="63500">
              <a:schemeClr val="accent4">
                <a:satMod val="175000"/>
                <a:alpha val="40000"/>
              </a:schemeClr>
            </a:glow>
            <a:outerShdw blurRad="50800" dist="38100" dir="2700000" algn="tl" rotWithShape="0">
              <a:prstClr val="black">
                <a:alpha val="40000"/>
              </a:prstClr>
            </a:outerShdw>
          </a:effectLst>
        </p:spPr>
      </p:pic>
      <p:pic>
        <p:nvPicPr>
          <p:cNvPr id="16" name="Picture 15" descr="Screen Shot 2015-12-10 at 1.56.44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79053" y="3374869"/>
            <a:ext cx="4924318" cy="3392895"/>
          </a:xfrm>
          <a:prstGeom prst="rect">
            <a:avLst/>
          </a:prstGeom>
          <a:ln>
            <a:noFill/>
          </a:ln>
          <a:effectLst>
            <a:softEdge rad="112500"/>
          </a:effectLst>
        </p:spPr>
      </p:pic>
      <p:pic>
        <p:nvPicPr>
          <p:cNvPr id="17" name="Picture 16" descr="Macintosh HD:Users:Karalynn:Desktop:union-civil-war-soldier-reloading-randy-steele.png"/>
          <p:cNvPicPr/>
          <p:nvPr/>
        </p:nvPicPr>
        <p:blipFill>
          <a:blip r:embed="rId5">
            <a:extLst>
              <a:ext uri="{28A0092B-C50C-407E-A947-70E740481C1C}">
                <a14:useLocalDpi xmlns:a14="http://schemas.microsoft.com/office/drawing/2010/main"/>
              </a:ext>
            </a:extLst>
          </a:blip>
          <a:srcRect/>
          <a:stretch>
            <a:fillRect/>
          </a:stretch>
        </p:blipFill>
        <p:spPr bwMode="auto">
          <a:xfrm>
            <a:off x="86281" y="2926080"/>
            <a:ext cx="2748359" cy="3931921"/>
          </a:xfrm>
          <a:prstGeom prst="rect">
            <a:avLst/>
          </a:prstGeom>
          <a:noFill/>
          <a:ln>
            <a:noFill/>
          </a:ln>
          <a:effectLst>
            <a:outerShdw blurRad="50800" dist="38100" dir="2700000" sx="102000" sy="102000" algn="tl" rotWithShape="0">
              <a:srgbClr val="000000">
                <a:alpha val="43000"/>
              </a:srgbClr>
            </a:outerShdw>
          </a:effectLst>
        </p:spPr>
      </p:pic>
      <p:pic>
        <p:nvPicPr>
          <p:cNvPr id="18" name="Picture 17" descr="reconstruction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85108" y="4438716"/>
            <a:ext cx="3889372" cy="2449764"/>
          </a:xfrm>
          <a:prstGeom prst="rect">
            <a:avLst/>
          </a:prstGeom>
          <a:ln>
            <a:noFill/>
          </a:ln>
          <a:effectLst>
            <a:softEdge rad="112500"/>
          </a:effectLst>
        </p:spPr>
      </p:pic>
    </p:spTree>
    <p:extLst>
      <p:ext uri="{BB962C8B-B14F-4D97-AF65-F5344CB8AC3E}">
        <p14:creationId xmlns:p14="http://schemas.microsoft.com/office/powerpoint/2010/main" val="83510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3360" y="3496994"/>
            <a:ext cx="8680574" cy="3139321"/>
          </a:xfrm>
          <a:prstGeom prst="rect">
            <a:avLst/>
          </a:prstGeom>
          <a:solidFill>
            <a:srgbClr val="FEFCF1">
              <a:alpha val="63000"/>
            </a:srgbClr>
          </a:solidFill>
          <a:ln w="38100" cmpd="sng">
            <a:solidFill>
              <a:schemeClr val="accent2"/>
            </a:solidFill>
          </a:ln>
        </p:spPr>
        <p:txBody>
          <a:bodyPr wrap="square" rtlCol="0">
            <a:spAutoFit/>
          </a:bodyPr>
          <a:lstStyle/>
          <a:p>
            <a:pPr algn="ctr"/>
            <a:r>
              <a:rPr lang="en-US"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rPr>
              <a:t>Democrats tried to lure African Americans away from the Republican party.  When that didn’t work, they tried to pass laws from keeping former slaves from being able to vote.  </a:t>
            </a:r>
            <a:endParaRPr lang="en-US" b="1" dirty="0">
              <a:solidFill>
                <a:schemeClr val="tx1">
                  <a:lumMod val="75000"/>
                  <a:lumOff val="25000"/>
                </a:schemeClr>
              </a:solidFill>
              <a:effectLst>
                <a:glow rad="101600">
                  <a:schemeClr val="accent2">
                    <a:lumMod val="60000"/>
                    <a:lumOff val="40000"/>
                    <a:alpha val="75000"/>
                  </a:schemeClr>
                </a:glow>
              </a:effectLst>
              <a:latin typeface="Avenir Heavy"/>
              <a:cs typeface="Avenir Heavy"/>
            </a:endParaRPr>
          </a:p>
          <a:p>
            <a:pPr algn="ctr"/>
            <a:endParaRPr lang="en-US"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rPr>
              <a:t>In areas across the South, whites formed secret organizations to intimidate blacks and keep former slaves politically powerless.  The most infamous of these secret societies was the Ku Klux Klan. </a:t>
            </a:r>
            <a:r>
              <a:rPr lang="en-US" b="1" dirty="0">
                <a:solidFill>
                  <a:schemeClr val="tx1">
                    <a:lumMod val="75000"/>
                    <a:lumOff val="25000"/>
                  </a:schemeClr>
                </a:solidFill>
                <a:effectLst>
                  <a:glow rad="101600">
                    <a:schemeClr val="accent2">
                      <a:lumMod val="60000"/>
                      <a:lumOff val="40000"/>
                      <a:alpha val="75000"/>
                    </a:schemeClr>
                  </a:glow>
                </a:effectLst>
                <a:latin typeface="Avenir Heavy"/>
                <a:cs typeface="Avenir Heavy"/>
              </a:rPr>
              <a:t> </a:t>
            </a:r>
            <a:r>
              <a:rPr lang="en-US"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rPr>
              <a:t>Keeping their identities a secret by dressing in long, hooded white robes, the Klansmen armed with guns and swords worked to intimidate and threaten black voters.  They would threaten, beat, tar and feather, and even murder blacks who did not heed their warnings.</a:t>
            </a:r>
            <a:endParaRPr lang="en-US" b="1" dirty="0">
              <a:solidFill>
                <a:schemeClr val="tx1">
                  <a:lumMod val="75000"/>
                  <a:lumOff val="25000"/>
                </a:schemeClr>
              </a:solidFill>
              <a:effectLst>
                <a:glow rad="101600">
                  <a:schemeClr val="accent2">
                    <a:lumMod val="60000"/>
                    <a:lumOff val="40000"/>
                    <a:alpha val="75000"/>
                  </a:schemeClr>
                </a:glow>
              </a:effectLst>
              <a:latin typeface="Avenir Heavy"/>
              <a:cs typeface="Avenir Heavy"/>
            </a:endParaRPr>
          </a:p>
        </p:txBody>
      </p:sp>
      <p:pic>
        <p:nvPicPr>
          <p:cNvPr id="7" name="Picture 6" descr="maxresdefaul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9592" y="812800"/>
            <a:ext cx="2816262" cy="2885440"/>
          </a:xfrm>
          <a:prstGeom prst="rect">
            <a:avLst/>
          </a:prstGeom>
        </p:spPr>
      </p:pic>
      <p:pic>
        <p:nvPicPr>
          <p:cNvPr id="5" name="Picture 4"/>
          <p:cNvPicPr>
            <a:picLocks noChangeAspect="1"/>
          </p:cNvPicPr>
          <p:nvPr/>
        </p:nvPicPr>
        <p:blipFill>
          <a:blip r:embed="rId4"/>
          <a:stretch>
            <a:fillRect/>
          </a:stretch>
        </p:blipFill>
        <p:spPr>
          <a:xfrm>
            <a:off x="1312106" y="-41473"/>
            <a:ext cx="6486353" cy="1342004"/>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
        <p:nvSpPr>
          <p:cNvPr id="14" name="Rectangle 13"/>
          <p:cNvSpPr/>
          <p:nvPr/>
        </p:nvSpPr>
        <p:spPr>
          <a:xfrm>
            <a:off x="3365144" y="1421931"/>
            <a:ext cx="1171286" cy="934989"/>
          </a:xfrm>
          <a:prstGeom prst="rect">
            <a:avLst/>
          </a:prstGeom>
          <a:blipFill>
            <a:blip r:embed="rId5"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325892" y="1421930"/>
            <a:ext cx="3039252" cy="934989"/>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chemeClr val="bg1"/>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Ku Klux Klan</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16" name="TextBox 15"/>
          <p:cNvSpPr txBox="1"/>
          <p:nvPr/>
        </p:nvSpPr>
        <p:spPr>
          <a:xfrm>
            <a:off x="337822" y="1609884"/>
            <a:ext cx="3071151"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Racist secret society formed in 1866.  Used violence and intimidation to try and keep former slaves powerless.</a:t>
            </a:r>
            <a:endParaRPr lang="en-US" sz="1400" dirty="0">
              <a:solidFill>
                <a:srgbClr val="FF0000"/>
              </a:solidFill>
              <a:latin typeface="Noteworthy Bold"/>
              <a:cs typeface="Noteworthy Bold"/>
            </a:endParaRPr>
          </a:p>
        </p:txBody>
      </p:sp>
      <p:pic>
        <p:nvPicPr>
          <p:cNvPr id="24" name="Picture 23" descr="pencil2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40362" flipH="1">
            <a:off x="97941" y="646146"/>
            <a:ext cx="1136233" cy="852174"/>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5688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91082" y="1080298"/>
            <a:ext cx="4702852" cy="5509201"/>
          </a:xfrm>
          <a:prstGeom prst="rect">
            <a:avLst/>
          </a:prstGeom>
          <a:solidFill>
            <a:srgbClr val="FEFCF1">
              <a:alpha val="63000"/>
            </a:srgbClr>
          </a:solidFill>
          <a:ln w="38100" cmpd="sng">
            <a:solidFill>
              <a:schemeClr val="accent5"/>
            </a:solidFill>
          </a:ln>
        </p:spPr>
        <p:txBody>
          <a:bodyPr wrap="square" rtlCol="0">
            <a:spAutoFit/>
          </a:bodyPr>
          <a:lstStyle/>
          <a:p>
            <a:pPr algn="ctr"/>
            <a:r>
              <a:rPr lang="en-US" sz="16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rPr>
              <a:t>African Americans were new voters in the election of 1868. </a:t>
            </a:r>
            <a:r>
              <a:rPr lang="en-US" sz="1600" b="1" dirty="0">
                <a:solidFill>
                  <a:schemeClr val="tx1">
                    <a:lumMod val="75000"/>
                    <a:lumOff val="25000"/>
                  </a:schemeClr>
                </a:solidFill>
                <a:effectLst>
                  <a:glow rad="101600">
                    <a:schemeClr val="accent5">
                      <a:lumMod val="60000"/>
                      <a:lumOff val="40000"/>
                      <a:alpha val="75000"/>
                    </a:schemeClr>
                  </a:glow>
                </a:effectLst>
                <a:latin typeface="Avenir Heavy"/>
                <a:cs typeface="Avenir Heavy"/>
              </a:rPr>
              <a:t> </a:t>
            </a:r>
            <a:r>
              <a:rPr lang="en-US" sz="16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rPr>
              <a:t>Poor Southerners viewed the Democratic Party as the party of wealthy planters.  Both of these groups of Southern voters supported the Republican Party.  Wealthy Southerners viewed any white person who would support the Republican party as a traitor.</a:t>
            </a:r>
            <a:endParaRPr lang="en-US" sz="1600" b="1" dirty="0">
              <a:solidFill>
                <a:schemeClr val="tx1">
                  <a:lumMod val="75000"/>
                  <a:lumOff val="25000"/>
                </a:schemeClr>
              </a:solidFill>
              <a:effectLst>
                <a:glow rad="101600">
                  <a:schemeClr val="accent5">
                    <a:lumMod val="60000"/>
                    <a:lumOff val="40000"/>
                    <a:alpha val="75000"/>
                  </a:schemeClr>
                </a:glow>
              </a:effectLst>
              <a:latin typeface="Avenir Heavy"/>
              <a:cs typeface="Avenir Heavy"/>
            </a:endParaRPr>
          </a:p>
          <a:p>
            <a:pPr algn="ctr"/>
            <a:endParaRPr lang="en-US" sz="16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endParaRPr>
          </a:p>
          <a:p>
            <a:pPr algn="ctr"/>
            <a:r>
              <a:rPr lang="en-US" sz="1600" b="1" dirty="0">
                <a:solidFill>
                  <a:schemeClr val="tx1">
                    <a:lumMod val="75000"/>
                    <a:lumOff val="25000"/>
                  </a:schemeClr>
                </a:solidFill>
                <a:effectLst>
                  <a:glow rad="101600">
                    <a:schemeClr val="accent5">
                      <a:lumMod val="60000"/>
                      <a:lumOff val="40000"/>
                      <a:alpha val="75000"/>
                    </a:schemeClr>
                  </a:glow>
                </a:effectLst>
                <a:latin typeface="Avenir Heavy"/>
                <a:cs typeface="Avenir Heavy"/>
              </a:rPr>
              <a:t>The military presence in the South had helped millions of former slaves register to vote.  In response, black candidates were elected to new Republican-led state governments.</a:t>
            </a:r>
          </a:p>
          <a:p>
            <a:pPr algn="ctr"/>
            <a:endParaRPr lang="en-US" sz="16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endParaRPr>
          </a:p>
          <a:p>
            <a:pPr algn="ctr"/>
            <a:r>
              <a:rPr lang="en-US" sz="16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rPr>
              <a:t>In the election of 1868, these new Southern voters helped elect Republican candidate, Ulysses S. Grant.  Grant supported reconstruction and promised to protect the rights of African Americans.  His opponent, Horatio Seymour, promised to end reconstruction and return power to traditional white democrat leaders.</a:t>
            </a:r>
          </a:p>
        </p:txBody>
      </p:sp>
      <p:pic>
        <p:nvPicPr>
          <p:cNvPr id="2" name="Picture 1"/>
          <p:cNvPicPr>
            <a:picLocks noChangeAspect="1"/>
          </p:cNvPicPr>
          <p:nvPr/>
        </p:nvPicPr>
        <p:blipFill>
          <a:blip r:embed="rId3"/>
          <a:stretch>
            <a:fillRect/>
          </a:stretch>
        </p:blipFill>
        <p:spPr>
          <a:xfrm>
            <a:off x="309961" y="-40640"/>
            <a:ext cx="8446655" cy="1259840"/>
          </a:xfrm>
          <a:prstGeom prst="rect">
            <a:avLst/>
          </a:prstGeom>
          <a:effectLst>
            <a:glow rad="63500">
              <a:schemeClr val="accent5">
                <a:alpha val="40000"/>
              </a:schemeClr>
            </a:glow>
            <a:outerShdw blurRad="50800" dist="38100" dir="2700000" algn="tl" rotWithShape="0">
              <a:prstClr val="black">
                <a:alpha val="40000"/>
              </a:prstClr>
            </a:outerShdw>
          </a:effectLst>
        </p:spPr>
      </p:pic>
      <p:sp>
        <p:nvSpPr>
          <p:cNvPr id="20" name="Rounded Rectangle 19"/>
          <p:cNvSpPr/>
          <p:nvPr/>
        </p:nvSpPr>
        <p:spPr>
          <a:xfrm>
            <a:off x="564460" y="1117796"/>
            <a:ext cx="2866255" cy="886830"/>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78856" y="1083376"/>
            <a:ext cx="2454494" cy="338554"/>
          </a:xfrm>
          <a:prstGeom prst="rect">
            <a:avLst/>
          </a:prstGeom>
          <a:noFill/>
        </p:spPr>
        <p:txBody>
          <a:bodyPr wrap="square" rtlCol="0">
            <a:spAutoFit/>
          </a:bodyPr>
          <a:lstStyle/>
          <a:p>
            <a:pPr algn="ctr"/>
            <a:r>
              <a:rPr lang="en-US" sz="1600" dirty="0" smtClean="0">
                <a:latin typeface="Noteworthy Bold"/>
                <a:cs typeface="Noteworthy Bold"/>
              </a:rPr>
              <a:t>Ulysses S. Grant</a:t>
            </a:r>
            <a:endParaRPr lang="en-US" sz="1600" dirty="0">
              <a:latin typeface="Noteworthy Bold"/>
              <a:cs typeface="Noteworthy Bold"/>
            </a:endParaRPr>
          </a:p>
        </p:txBody>
      </p:sp>
      <p:pic>
        <p:nvPicPr>
          <p:cNvPr id="22" name="Picture 21" descr="Screen Shot 2015-11-22 at 1.01.50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4042" y="1047613"/>
            <a:ext cx="968038" cy="1271503"/>
          </a:xfrm>
          <a:prstGeom prst="rect">
            <a:avLst/>
          </a:prstGeom>
        </p:spPr>
      </p:pic>
      <p:sp>
        <p:nvSpPr>
          <p:cNvPr id="23" name="TextBox 22"/>
          <p:cNvSpPr txBox="1"/>
          <p:nvPr/>
        </p:nvSpPr>
        <p:spPr>
          <a:xfrm>
            <a:off x="564460" y="1300531"/>
            <a:ext cx="2689210"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Became the 18</a:t>
            </a:r>
            <a:r>
              <a:rPr lang="en-US" sz="1400" baseline="30000" dirty="0" smtClean="0">
                <a:solidFill>
                  <a:srgbClr val="FF0000"/>
                </a:solidFill>
                <a:latin typeface="Noteworthy Bold"/>
                <a:cs typeface="Noteworthy Bold"/>
              </a:rPr>
              <a:t>th</a:t>
            </a:r>
            <a:r>
              <a:rPr lang="en-US" sz="1400" dirty="0" smtClean="0">
                <a:solidFill>
                  <a:srgbClr val="FF0000"/>
                </a:solidFill>
                <a:latin typeface="Noteworthy Bold"/>
                <a:cs typeface="Noteworthy Bold"/>
              </a:rPr>
              <a:t> President in 1869. Believed Congress should enact Reconstruction.</a:t>
            </a:r>
            <a:endParaRPr lang="en-US" sz="1400" dirty="0">
              <a:solidFill>
                <a:srgbClr val="FF0000"/>
              </a:solidFill>
              <a:latin typeface="Noteworthy Bold"/>
              <a:cs typeface="Noteworthy Bold"/>
            </a:endParaRPr>
          </a:p>
        </p:txBody>
      </p:sp>
      <p:pic>
        <p:nvPicPr>
          <p:cNvPr id="24" name="Picture 23" descr="pencil2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40362" flipH="1">
            <a:off x="-3659" y="458191"/>
            <a:ext cx="1136233" cy="852174"/>
          </a:xfrm>
          <a:prstGeom prst="rect">
            <a:avLst/>
          </a:prstGeom>
          <a:effectLst>
            <a:glow rad="63500">
              <a:schemeClr val="accent5">
                <a:satMod val="175000"/>
                <a:alpha val="40000"/>
              </a:schemeClr>
            </a:glow>
            <a:outerShdw blurRad="50800" dist="38100" dir="2700000" algn="tl" rotWithShape="0">
              <a:prstClr val="black">
                <a:alpha val="40000"/>
              </a:prstClr>
            </a:outerShdw>
          </a:effectLst>
        </p:spPr>
      </p:pic>
      <p:pic>
        <p:nvPicPr>
          <p:cNvPr id="3" name="Picture 2" descr="Freedmen_Voting__South_Carolina__1868.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3499" y="4052039"/>
            <a:ext cx="3726543" cy="2608580"/>
          </a:xfrm>
          <a:prstGeom prst="rect">
            <a:avLst/>
          </a:prstGeom>
          <a:ln>
            <a:noFill/>
          </a:ln>
          <a:effectLst>
            <a:softEdge rad="112500"/>
          </a:effectLst>
        </p:spPr>
      </p:pic>
    </p:spTree>
    <p:extLst>
      <p:ext uri="{BB962C8B-B14F-4D97-AF65-F5344CB8AC3E}">
        <p14:creationId xmlns:p14="http://schemas.microsoft.com/office/powerpoint/2010/main" val="27468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dissolve">
                                      <p:cBhvr>
                                        <p:cTn id="20" dur="500"/>
                                        <p:tgtEl>
                                          <p:spTgt spid="4">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90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1280" y="1039152"/>
            <a:ext cx="4786056" cy="5586146"/>
          </a:xfrm>
          <a:prstGeom prst="rect">
            <a:avLst/>
          </a:prstGeom>
          <a:solidFill>
            <a:srgbClr val="FEFCF1">
              <a:alpha val="78000"/>
            </a:srgbClr>
          </a:solidFill>
          <a:ln w="38100" cmpd="sng">
            <a:solidFill>
              <a:srgbClr val="FF6454"/>
            </a:solidFill>
          </a:ln>
        </p:spPr>
        <p:txBody>
          <a:bodyPr wrap="square" rtlCol="0">
            <a:spAutoFit/>
          </a:bodyPr>
          <a:lstStyle/>
          <a:p>
            <a:pPr algn="ctr"/>
            <a:r>
              <a:rPr lang="en-US" sz="1600" b="1" dirty="0" smtClean="0">
                <a:solidFill>
                  <a:schemeClr val="tx1">
                    <a:lumMod val="75000"/>
                    <a:lumOff val="25000"/>
                  </a:schemeClr>
                </a:solidFill>
                <a:effectLst>
                  <a:glow rad="25400">
                    <a:srgbClr val="FF6454">
                      <a:alpha val="36000"/>
                    </a:srgbClr>
                  </a:glow>
                </a:effectLst>
                <a:latin typeface="Avenir Heavy"/>
                <a:cs typeface="Avenir Heavy"/>
              </a:rPr>
              <a:t>President Grant encouraged Congress to pass the 15</a:t>
            </a:r>
            <a:r>
              <a:rPr lang="en-US" sz="1600" b="1" baseline="30000" dirty="0" smtClean="0">
                <a:solidFill>
                  <a:schemeClr val="tx1">
                    <a:lumMod val="75000"/>
                    <a:lumOff val="25000"/>
                  </a:schemeClr>
                </a:solidFill>
                <a:effectLst>
                  <a:glow rad="25400">
                    <a:srgbClr val="FF6454">
                      <a:alpha val="36000"/>
                    </a:srgbClr>
                  </a:glow>
                </a:effectLst>
                <a:latin typeface="Avenir Heavy"/>
                <a:cs typeface="Avenir Heavy"/>
              </a:rPr>
              <a:t>th</a:t>
            </a:r>
            <a:r>
              <a:rPr lang="en-US" sz="1600" b="1" dirty="0" smtClean="0">
                <a:solidFill>
                  <a:schemeClr val="tx1">
                    <a:lumMod val="75000"/>
                    <a:lumOff val="25000"/>
                  </a:schemeClr>
                </a:solidFill>
                <a:effectLst>
                  <a:glow rad="25400">
                    <a:srgbClr val="FF6454">
                      <a:alpha val="36000"/>
                    </a:srgbClr>
                  </a:glow>
                </a:effectLst>
                <a:latin typeface="Avenir Heavy"/>
                <a:cs typeface="Avenir Heavy"/>
              </a:rPr>
              <a:t> Amendment.  This change to the Constitution would make it unlawful to try and deny any person their right to vote based on their race, skin color, or former slave status.</a:t>
            </a:r>
            <a:endParaRPr lang="en-US" sz="1600" b="1" dirty="0">
              <a:solidFill>
                <a:schemeClr val="tx1">
                  <a:lumMod val="75000"/>
                  <a:lumOff val="25000"/>
                </a:schemeClr>
              </a:solidFill>
              <a:effectLst>
                <a:glow rad="25400">
                  <a:srgbClr val="FF6454">
                    <a:alpha val="36000"/>
                  </a:srgbClr>
                </a:glow>
              </a:effectLst>
              <a:latin typeface="Avenir Heavy"/>
              <a:cs typeface="Avenir Heavy"/>
            </a:endParaRPr>
          </a:p>
          <a:p>
            <a:pPr algn="ctr"/>
            <a:endParaRPr lang="en-US" sz="1050" b="1" dirty="0" smtClean="0">
              <a:solidFill>
                <a:schemeClr val="tx1">
                  <a:lumMod val="75000"/>
                  <a:lumOff val="25000"/>
                </a:schemeClr>
              </a:solidFill>
              <a:effectLst>
                <a:glow rad="25400">
                  <a:srgbClr val="FF6454">
                    <a:alpha val="36000"/>
                  </a:srgbClr>
                </a:glow>
              </a:effectLst>
              <a:latin typeface="Avenir Heavy"/>
              <a:cs typeface="Avenir Heavy"/>
            </a:endParaRPr>
          </a:p>
          <a:p>
            <a:pPr algn="ctr"/>
            <a:r>
              <a:rPr lang="en-US" sz="1600" b="1" dirty="0" smtClean="0">
                <a:solidFill>
                  <a:schemeClr val="tx1">
                    <a:lumMod val="75000"/>
                    <a:lumOff val="25000"/>
                  </a:schemeClr>
                </a:solidFill>
                <a:effectLst>
                  <a:glow rad="25400">
                    <a:srgbClr val="FF6454">
                      <a:alpha val="36000"/>
                    </a:srgbClr>
                  </a:glow>
                </a:effectLst>
                <a:latin typeface="Avenir Heavy"/>
                <a:cs typeface="Avenir Heavy"/>
              </a:rPr>
              <a:t>The 15</a:t>
            </a:r>
            <a:r>
              <a:rPr lang="en-US" sz="1600" b="1" baseline="30000" dirty="0" smtClean="0">
                <a:solidFill>
                  <a:schemeClr val="tx1">
                    <a:lumMod val="75000"/>
                    <a:lumOff val="25000"/>
                  </a:schemeClr>
                </a:solidFill>
                <a:effectLst>
                  <a:glow rad="25400">
                    <a:srgbClr val="FF6454">
                      <a:alpha val="36000"/>
                    </a:srgbClr>
                  </a:glow>
                </a:effectLst>
                <a:latin typeface="Avenir Heavy"/>
                <a:cs typeface="Avenir Heavy"/>
              </a:rPr>
              <a:t>th</a:t>
            </a:r>
            <a:r>
              <a:rPr lang="en-US" sz="1600" b="1" dirty="0" smtClean="0">
                <a:solidFill>
                  <a:schemeClr val="tx1">
                    <a:lumMod val="75000"/>
                    <a:lumOff val="25000"/>
                  </a:schemeClr>
                </a:solidFill>
                <a:effectLst>
                  <a:glow rad="25400">
                    <a:srgbClr val="FF6454">
                      <a:alpha val="36000"/>
                    </a:srgbClr>
                  </a:glow>
                </a:effectLst>
                <a:latin typeface="Avenir Heavy"/>
                <a:cs typeface="Avenir Heavy"/>
              </a:rPr>
              <a:t> Amendment was ratified in 1869 and Abolitionists felt they had accomplished their goals.  However, even with this Constitutional amendment in place, Southern states would find ways to resist and tried </a:t>
            </a:r>
            <a:r>
              <a:rPr lang="en-US" sz="1600" b="1" dirty="0">
                <a:solidFill>
                  <a:schemeClr val="tx1">
                    <a:lumMod val="75000"/>
                    <a:lumOff val="25000"/>
                  </a:schemeClr>
                </a:solidFill>
                <a:effectLst>
                  <a:glow rad="25400">
                    <a:srgbClr val="FF6454">
                      <a:alpha val="36000"/>
                    </a:srgbClr>
                  </a:glow>
                </a:effectLst>
                <a:latin typeface="Avenir Heavy"/>
                <a:cs typeface="Avenir Heavy"/>
              </a:rPr>
              <a:t>to make it difficult for former slaves to vote.  </a:t>
            </a:r>
            <a:endParaRPr lang="en-US" sz="1600" b="1" dirty="0" smtClean="0">
              <a:solidFill>
                <a:schemeClr val="tx1">
                  <a:lumMod val="75000"/>
                  <a:lumOff val="25000"/>
                </a:schemeClr>
              </a:solidFill>
              <a:effectLst>
                <a:glow rad="25400">
                  <a:srgbClr val="FF6454">
                    <a:alpha val="36000"/>
                  </a:srgbClr>
                </a:glow>
              </a:effectLst>
              <a:latin typeface="Avenir Heavy"/>
              <a:cs typeface="Avenir Heavy"/>
            </a:endParaRPr>
          </a:p>
          <a:p>
            <a:pPr algn="ctr"/>
            <a:endParaRPr lang="en-US" sz="1050" b="1" dirty="0">
              <a:solidFill>
                <a:schemeClr val="tx1">
                  <a:lumMod val="75000"/>
                  <a:lumOff val="25000"/>
                </a:schemeClr>
              </a:solidFill>
              <a:effectLst>
                <a:glow rad="25400">
                  <a:srgbClr val="FF6454">
                    <a:alpha val="36000"/>
                  </a:srgbClr>
                </a:glow>
              </a:effectLst>
              <a:latin typeface="Avenir Heavy"/>
              <a:cs typeface="Avenir Heavy"/>
            </a:endParaRPr>
          </a:p>
          <a:p>
            <a:pPr algn="ctr"/>
            <a:r>
              <a:rPr lang="en-US" sz="1600" b="1" dirty="0" smtClean="0">
                <a:solidFill>
                  <a:schemeClr val="tx1">
                    <a:lumMod val="75000"/>
                    <a:lumOff val="25000"/>
                  </a:schemeClr>
                </a:solidFill>
                <a:effectLst>
                  <a:glow rad="25400">
                    <a:srgbClr val="FF6454">
                      <a:alpha val="36000"/>
                    </a:srgbClr>
                  </a:glow>
                </a:effectLst>
                <a:latin typeface="Avenir Heavy"/>
                <a:cs typeface="Avenir Heavy"/>
              </a:rPr>
              <a:t>Some states required all citizens, black and white, to pay a poll tax in order to vote.  This kept poor people from being able to participate in elections.  Other states required citizens to pass a literacy test to prove they were educated enough to vote.  This meant uneducated blacks were denied voting rights.</a:t>
            </a:r>
          </a:p>
          <a:p>
            <a:pPr algn="ctr"/>
            <a:endParaRPr lang="en-US" sz="1050" b="1" dirty="0">
              <a:solidFill>
                <a:schemeClr val="tx1">
                  <a:lumMod val="75000"/>
                  <a:lumOff val="25000"/>
                </a:schemeClr>
              </a:solidFill>
              <a:effectLst>
                <a:glow rad="25400">
                  <a:srgbClr val="FF6454">
                    <a:alpha val="36000"/>
                  </a:srgbClr>
                </a:glow>
              </a:effectLst>
              <a:latin typeface="Avenir Heavy"/>
              <a:cs typeface="Avenir Heavy"/>
            </a:endParaRPr>
          </a:p>
          <a:p>
            <a:pPr algn="ctr"/>
            <a:r>
              <a:rPr lang="en-US" sz="1600" b="1" dirty="0" smtClean="0">
                <a:solidFill>
                  <a:schemeClr val="tx1">
                    <a:lumMod val="75000"/>
                    <a:lumOff val="25000"/>
                  </a:schemeClr>
                </a:solidFill>
                <a:effectLst>
                  <a:glow rad="25400">
                    <a:srgbClr val="FF6454">
                      <a:alpha val="36000"/>
                    </a:srgbClr>
                  </a:glow>
                </a:effectLst>
                <a:latin typeface="Avenir Heavy"/>
                <a:cs typeface="Avenir Heavy"/>
              </a:rPr>
              <a:t>In spite of all the progress made, the fight for Civil Rights would continue for another century.</a:t>
            </a:r>
          </a:p>
        </p:txBody>
      </p:sp>
      <p:pic>
        <p:nvPicPr>
          <p:cNvPr id="5" name="Picture 4"/>
          <p:cNvPicPr>
            <a:picLocks noChangeAspect="1"/>
          </p:cNvPicPr>
          <p:nvPr/>
        </p:nvPicPr>
        <p:blipFill>
          <a:blip r:embed="rId3"/>
          <a:stretch>
            <a:fillRect/>
          </a:stretch>
        </p:blipFill>
        <p:spPr>
          <a:xfrm>
            <a:off x="609144" y="0"/>
            <a:ext cx="8106064" cy="1209040"/>
          </a:xfrm>
          <a:prstGeom prst="rect">
            <a:avLst/>
          </a:prstGeom>
          <a:effectLst>
            <a:glow rad="101600">
              <a:srgbClr val="FF6454">
                <a:alpha val="75000"/>
              </a:srgbClr>
            </a:glow>
            <a:outerShdw blurRad="50800" dist="38100" dir="2700000" algn="tl" rotWithShape="0">
              <a:prstClr val="black">
                <a:alpha val="40000"/>
              </a:prstClr>
            </a:outerShdw>
          </a:effectLst>
        </p:spPr>
      </p:pic>
      <p:pic>
        <p:nvPicPr>
          <p:cNvPr id="7" name="Picture 6" descr="91463-004-0CC3985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58263" y="2428240"/>
            <a:ext cx="3680630" cy="4358640"/>
          </a:xfrm>
          <a:prstGeom prst="rect">
            <a:avLst/>
          </a:prstGeom>
          <a:ln>
            <a:noFill/>
          </a:ln>
          <a:effectLst>
            <a:softEdge rad="112500"/>
          </a:effectLst>
        </p:spPr>
      </p:pic>
      <p:sp>
        <p:nvSpPr>
          <p:cNvPr id="14" name="Rectangle 13"/>
          <p:cNvSpPr/>
          <p:nvPr/>
        </p:nvSpPr>
        <p:spPr>
          <a:xfrm>
            <a:off x="4938456" y="1354503"/>
            <a:ext cx="1173530" cy="934989"/>
          </a:xfrm>
          <a:prstGeom prst="rect">
            <a:avLst/>
          </a:prstGeom>
          <a:blipFill>
            <a:blip r:embed="rId5"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6111985" y="1357898"/>
            <a:ext cx="2886451" cy="931594"/>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15</a:t>
            </a:r>
            <a:r>
              <a:rPr lang="en-US" sz="1100" b="1" kern="1200" baseline="30000" dirty="0" smtClean="0">
                <a:solidFill>
                  <a:srgbClr val="000000"/>
                </a:solidFill>
                <a:latin typeface="Janda Safe and Sound Solid"/>
                <a:cs typeface="Janda Safe and Sound Solid"/>
              </a:rPr>
              <a:t>th</a:t>
            </a:r>
            <a:r>
              <a:rPr lang="en-US" sz="1100" b="1" kern="1200" dirty="0" smtClean="0">
                <a:latin typeface="Janda Safe and Sound Solid"/>
                <a:cs typeface="Janda Safe and Sound Solid"/>
              </a:rPr>
              <a:t> </a:t>
            </a:r>
            <a:r>
              <a:rPr lang="en-US" sz="1100" b="1" kern="1200" dirty="0" smtClean="0">
                <a:solidFill>
                  <a:srgbClr val="000000"/>
                </a:solidFill>
                <a:latin typeface="Janda Safe and Sound Solid"/>
                <a:cs typeface="Janda Safe and Sound Solid"/>
              </a:rPr>
              <a:t>Amendment</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16" name="TextBox 15"/>
          <p:cNvSpPr txBox="1"/>
          <p:nvPr/>
        </p:nvSpPr>
        <p:spPr>
          <a:xfrm>
            <a:off x="6111985" y="1544184"/>
            <a:ext cx="2886451"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Declared people could not be denied the right to vote based on race or color or for being a former slave.</a:t>
            </a:r>
            <a:endParaRPr lang="en-US" sz="1400" dirty="0">
              <a:solidFill>
                <a:srgbClr val="FF0000"/>
              </a:solidFill>
              <a:latin typeface="Noteworthy Bold"/>
              <a:cs typeface="Noteworthy Bold"/>
            </a:endParaRPr>
          </a:p>
        </p:txBody>
      </p:sp>
      <p:pic>
        <p:nvPicPr>
          <p:cNvPr id="24" name="Picture 23" descr="pencil2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953950" flipH="1">
            <a:off x="8064167" y="691513"/>
            <a:ext cx="1136233" cy="852174"/>
          </a:xfrm>
          <a:prstGeom prst="rect">
            <a:avLst/>
          </a:prstGeom>
          <a:effectLst>
            <a:glow rad="63500">
              <a:srgbClr val="FF6454">
                <a:alpha val="40000"/>
              </a:srgb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43733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par>
                                <p:cTn id="27" presetID="9"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dissolv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dissolve">
                                      <p:cBhvr>
                                        <p:cTn id="3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35"/>
            <a:ext cx="8229600" cy="1143000"/>
          </a:xfrm>
        </p:spPr>
        <p:txBody>
          <a:bodyPr/>
          <a:lstStyle/>
          <a:p>
            <a:r>
              <a:rPr lang="en-US" dirty="0" smtClean="0"/>
              <a:t>Optional Video Links</a:t>
            </a:r>
            <a:endParaRPr lang="en-US" dirty="0"/>
          </a:p>
        </p:txBody>
      </p:sp>
      <p:sp>
        <p:nvSpPr>
          <p:cNvPr id="3" name="Content Placeholder 2"/>
          <p:cNvSpPr>
            <a:spLocks noGrp="1"/>
          </p:cNvSpPr>
          <p:nvPr>
            <p:ph idx="1"/>
          </p:nvPr>
        </p:nvSpPr>
        <p:spPr>
          <a:xfrm>
            <a:off x="243840" y="987290"/>
            <a:ext cx="8676640" cy="5687829"/>
          </a:xfrm>
        </p:spPr>
        <p:txBody>
          <a:bodyPr>
            <a:normAutofit fontScale="92500" lnSpcReduction="10000"/>
          </a:bodyPr>
          <a:lstStyle/>
          <a:p>
            <a:r>
              <a:rPr lang="en-US" dirty="0" smtClean="0"/>
              <a:t>America Story of Us: Abraham Lincoln</a:t>
            </a:r>
          </a:p>
          <a:p>
            <a:pPr marL="0" indent="0">
              <a:buNone/>
            </a:pPr>
            <a:r>
              <a:rPr lang="en-US" dirty="0">
                <a:hlinkClick r:id="rId2"/>
              </a:rPr>
              <a:t>https://www.youtube.com/watch?v=Bjxbb-</a:t>
            </a:r>
            <a:r>
              <a:rPr lang="en-US" dirty="0" smtClean="0">
                <a:hlinkClick r:id="rId2"/>
              </a:rPr>
              <a:t>tjSAA</a:t>
            </a:r>
            <a:endParaRPr lang="en-US" dirty="0" smtClean="0"/>
          </a:p>
          <a:p>
            <a:r>
              <a:rPr lang="en-US" smtClean="0"/>
              <a:t>History </a:t>
            </a:r>
            <a:r>
              <a:rPr lang="en-US" dirty="0" smtClean="0"/>
              <a:t>Channel Blood &amp; Glory: African Americans after the War</a:t>
            </a:r>
            <a:endParaRPr lang="en-US" dirty="0"/>
          </a:p>
          <a:p>
            <a:pPr marL="0" indent="0">
              <a:buNone/>
            </a:pPr>
            <a:r>
              <a:rPr lang="en-US" dirty="0">
                <a:hlinkClick r:id="rId3"/>
              </a:rPr>
              <a:t>https://www.youtube.com/watch?v=</a:t>
            </a:r>
            <a:r>
              <a:rPr lang="en-US" dirty="0" smtClean="0">
                <a:hlinkClick r:id="rId3"/>
              </a:rPr>
              <a:t>GnEKiw7LPvw</a:t>
            </a:r>
            <a:endParaRPr lang="en-US" dirty="0" smtClean="0"/>
          </a:p>
          <a:p>
            <a:r>
              <a:rPr lang="en-US" dirty="0" smtClean="0"/>
              <a:t>John Green Crash Course History: Reconstruction</a:t>
            </a:r>
          </a:p>
          <a:p>
            <a:pPr marL="0" indent="0">
              <a:buNone/>
            </a:pPr>
            <a:r>
              <a:rPr lang="en-US" dirty="0">
                <a:hlinkClick r:id="rId4"/>
              </a:rPr>
              <a:t>https://www.youtube.com/watch?v=</a:t>
            </a:r>
            <a:r>
              <a:rPr lang="en-US" dirty="0" smtClean="0">
                <a:hlinkClick r:id="rId4"/>
              </a:rPr>
              <a:t>nowsS7pMApI</a:t>
            </a:r>
            <a:endParaRPr lang="en-US" dirty="0" smtClean="0"/>
          </a:p>
          <a:p>
            <a:r>
              <a:rPr lang="en-US" dirty="0" smtClean="0"/>
              <a:t>Reconstruction- Black Codes &amp; 14</a:t>
            </a:r>
            <a:r>
              <a:rPr lang="en-US" baseline="30000" dirty="0" smtClean="0"/>
              <a:t>th</a:t>
            </a:r>
            <a:r>
              <a:rPr lang="en-US" dirty="0" smtClean="0"/>
              <a:t> Amendment</a:t>
            </a:r>
          </a:p>
          <a:p>
            <a:pPr marL="0" indent="0">
              <a:buNone/>
            </a:pPr>
            <a:r>
              <a:rPr lang="en-US" dirty="0">
                <a:hlinkClick r:id="rId5"/>
              </a:rPr>
              <a:t>https://www.youtube.com/watch?v=</a:t>
            </a:r>
            <a:r>
              <a:rPr lang="en-US" dirty="0" smtClean="0">
                <a:hlinkClick r:id="rId5"/>
              </a:rPr>
              <a:t>rvoX97s8fhI</a:t>
            </a:r>
            <a:endParaRPr lang="en-US" dirty="0" smtClean="0"/>
          </a:p>
          <a:p>
            <a:r>
              <a:rPr lang="en-US" dirty="0" smtClean="0"/>
              <a:t>PBS 60 Second Presidents: Andrew Johnson</a:t>
            </a:r>
          </a:p>
          <a:p>
            <a:pPr marL="0" indent="0">
              <a:buNone/>
            </a:pPr>
            <a:r>
              <a:rPr lang="en-US" dirty="0">
                <a:hlinkClick r:id="rId6"/>
              </a:rPr>
              <a:t>https://www.youtube.com/watch?v=</a:t>
            </a:r>
            <a:r>
              <a:rPr lang="en-US" dirty="0" smtClean="0">
                <a:hlinkClick r:id="rId6"/>
              </a:rPr>
              <a:t>H11SE9M2oMY</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6080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5000"/>
          </a:blip>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245318" y="1239722"/>
            <a:ext cx="4479083" cy="4708982"/>
          </a:xfrm>
          <a:prstGeom prst="rect">
            <a:avLst/>
          </a:prstGeom>
          <a:solidFill>
            <a:srgbClr val="FEFCF1">
              <a:alpha val="63000"/>
            </a:srgbClr>
          </a:solidFill>
          <a:ln w="38100" cmpd="sng">
            <a:solidFill>
              <a:srgbClr val="943C30"/>
            </a:solidFill>
          </a:ln>
        </p:spPr>
        <p:txBody>
          <a:bodyPr wrap="square" rtlCol="0">
            <a:spAutoFit/>
          </a:bodyPr>
          <a:lstStyle/>
          <a:p>
            <a:pPr algn="ctr"/>
            <a:r>
              <a:rPr lang="en-US"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rPr>
              <a:t>Five days after General Lee surrendered to General Grant and the war officially ended, President Abraham Lincoln was shot and killed by a Southern sympathizer named John Wilkes Booth.</a:t>
            </a:r>
          </a:p>
          <a:p>
            <a:pPr algn="ctr"/>
            <a:endParaRPr lang="en-US" sz="1200"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rPr>
              <a:t>The President was assassinated while attending a play at Ford’s Theater in Washington D.C.</a:t>
            </a:r>
          </a:p>
          <a:p>
            <a:pPr algn="ctr"/>
            <a:endParaRPr lang="en-US" sz="1200"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rPr>
              <a:t>The nation that was already in ruins from a long, violent Civil War, was now mourning the death of the President and they would never have the chance to know how Lincoln planned on rebuilding the war-torn country.</a:t>
            </a:r>
            <a:endParaRPr lang="en-US" b="1" dirty="0">
              <a:solidFill>
                <a:schemeClr val="tx1">
                  <a:lumMod val="75000"/>
                  <a:lumOff val="25000"/>
                </a:schemeClr>
              </a:solidFill>
              <a:effectLst>
                <a:glow rad="101600">
                  <a:schemeClr val="accent2">
                    <a:lumMod val="60000"/>
                    <a:lumOff val="40000"/>
                    <a:alpha val="75000"/>
                  </a:schemeClr>
                </a:glow>
              </a:effectLst>
              <a:latin typeface="Avenir Heavy"/>
              <a:cs typeface="Avenir Heavy"/>
            </a:endParaRPr>
          </a:p>
        </p:txBody>
      </p:sp>
      <p:pic>
        <p:nvPicPr>
          <p:cNvPr id="3" name="Picture 2"/>
          <p:cNvPicPr>
            <a:picLocks noChangeAspect="1"/>
          </p:cNvPicPr>
          <p:nvPr/>
        </p:nvPicPr>
        <p:blipFill>
          <a:blip r:embed="rId3"/>
          <a:stretch>
            <a:fillRect/>
          </a:stretch>
        </p:blipFill>
        <p:spPr>
          <a:xfrm>
            <a:off x="245318" y="104468"/>
            <a:ext cx="8782278" cy="1130073"/>
          </a:xfrm>
          <a:prstGeom prst="rect">
            <a:avLst/>
          </a:prstGeom>
          <a:effectLst>
            <a:glow rad="63500">
              <a:srgbClr val="943C30">
                <a:alpha val="40000"/>
              </a:srgbClr>
            </a:glow>
            <a:outerShdw blurRad="50800" dist="38100" dir="2700000" algn="tl" rotWithShape="0">
              <a:prstClr val="black">
                <a:alpha val="40000"/>
              </a:prstClr>
            </a:outerShdw>
          </a:effectLst>
        </p:spPr>
      </p:pic>
      <p:sp>
        <p:nvSpPr>
          <p:cNvPr id="6" name="Rectangle 5"/>
          <p:cNvSpPr/>
          <p:nvPr/>
        </p:nvSpPr>
        <p:spPr>
          <a:xfrm>
            <a:off x="7856310" y="1234541"/>
            <a:ext cx="1171286" cy="1035538"/>
          </a:xfrm>
          <a:prstGeom prst="rect">
            <a:avLst/>
          </a:prstGeom>
          <a:blipFill>
            <a:blip r:embed="rId4"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4817059" y="1234541"/>
            <a:ext cx="3039251" cy="1035538"/>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Assassinate</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pic>
        <p:nvPicPr>
          <p:cNvPr id="13" name="Picture 12" descr="pencil2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838459" flipH="1">
            <a:off x="7655914" y="678322"/>
            <a:ext cx="1422901" cy="1067175"/>
          </a:xfrm>
          <a:prstGeom prst="rect">
            <a:avLst/>
          </a:prstGeom>
          <a:effectLst>
            <a:glow rad="63500">
              <a:schemeClr val="accent3">
                <a:satMod val="175000"/>
                <a:alpha val="40000"/>
              </a:schemeClr>
            </a:glow>
            <a:outerShdw blurRad="50800" dist="38100" dir="2700000" algn="tl" rotWithShape="0">
              <a:prstClr val="black">
                <a:alpha val="40000"/>
              </a:prstClr>
            </a:outerShdw>
          </a:effectLst>
        </p:spPr>
      </p:pic>
      <p:sp>
        <p:nvSpPr>
          <p:cNvPr id="8" name="TextBox 7"/>
          <p:cNvSpPr txBox="1"/>
          <p:nvPr/>
        </p:nvSpPr>
        <p:spPr>
          <a:xfrm>
            <a:off x="4817059" y="1507467"/>
            <a:ext cx="3027321"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April 14</a:t>
            </a:r>
            <a:r>
              <a:rPr lang="en-US" sz="1400" baseline="30000" dirty="0" smtClean="0">
                <a:solidFill>
                  <a:srgbClr val="FF0000"/>
                </a:solidFill>
                <a:latin typeface="Noteworthy Bold"/>
                <a:cs typeface="Noteworthy Bold"/>
              </a:rPr>
              <a:t>th</a:t>
            </a:r>
            <a:r>
              <a:rPr lang="en-US" sz="1400" dirty="0">
                <a:solidFill>
                  <a:srgbClr val="FF0000"/>
                </a:solidFill>
                <a:latin typeface="Noteworthy Bold"/>
                <a:cs typeface="Noteworthy Bold"/>
              </a:rPr>
              <a:t> </a:t>
            </a:r>
            <a:r>
              <a:rPr lang="en-US" sz="1400" dirty="0" smtClean="0">
                <a:solidFill>
                  <a:srgbClr val="FF0000"/>
                </a:solidFill>
                <a:latin typeface="Noteworthy Bold"/>
                <a:cs typeface="Noteworthy Bold"/>
              </a:rPr>
              <a:t>1865- five days after the war ended, John Wilkes Booth shot and killed President Lincoln.</a:t>
            </a:r>
            <a:endParaRPr lang="en-US" sz="1400" dirty="0">
              <a:solidFill>
                <a:srgbClr val="FF0000"/>
              </a:solidFill>
              <a:latin typeface="Noteworthy Bold"/>
              <a:cs typeface="Noteworthy Bold"/>
            </a:endParaRPr>
          </a:p>
        </p:txBody>
      </p:sp>
      <p:pic>
        <p:nvPicPr>
          <p:cNvPr id="2" name="Picture 1" descr="b07bf30593aa756d9e29fd99f47cee05.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17058" y="3098800"/>
            <a:ext cx="4260997" cy="2326640"/>
          </a:xfrm>
          <a:prstGeom prst="rect">
            <a:avLst/>
          </a:prstGeom>
          <a:ln>
            <a:noFill/>
          </a:ln>
          <a:effectLst>
            <a:softEdge rad="112500"/>
          </a:effectLst>
        </p:spPr>
      </p:pic>
    </p:spTree>
    <p:extLst>
      <p:ext uri="{BB962C8B-B14F-4D97-AF65-F5344CB8AC3E}">
        <p14:creationId xmlns:p14="http://schemas.microsoft.com/office/powerpoint/2010/main" val="11400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ssolv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dissolve">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dissolve">
                                      <p:cBhvr>
                                        <p:cTn id="17" dur="500"/>
                                        <p:tgtEl>
                                          <p:spTgt spid="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4540749" y="1239924"/>
            <a:ext cx="4479083" cy="4616649"/>
          </a:xfrm>
          <a:prstGeom prst="rect">
            <a:avLst/>
          </a:prstGeom>
          <a:solidFill>
            <a:srgbClr val="FEFCF1">
              <a:alpha val="63000"/>
            </a:srgbClr>
          </a:solidFill>
          <a:ln w="38100" cmpd="sng">
            <a:solidFill>
              <a:schemeClr val="accent3"/>
            </a:solidFill>
          </a:ln>
        </p:spPr>
        <p:txBody>
          <a:bodyPr wrap="square" rtlCol="0">
            <a:spAutoFit/>
          </a:bodyPr>
          <a:lstStyle/>
          <a:p>
            <a:pPr algn="ctr"/>
            <a:r>
              <a:rPr lang="en-US"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Vice President Andrew Johnson became President after Lincoln’s death in April of 1865.</a:t>
            </a:r>
          </a:p>
          <a:p>
            <a:pPr algn="ctr"/>
            <a:endParaRPr lang="en-US" sz="12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President Johnson felt it was the job of the president to carry out the work of Reconstruction to reunite the United States and rebuild the South after the Civil War.</a:t>
            </a:r>
          </a:p>
          <a:p>
            <a:pPr algn="ctr"/>
            <a:endParaRPr lang="en-US" sz="12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Johnson was a southerner from Tennessee and had a racist streak.  His idea of Reconstruction was aimed at getting white Southern farmers back in business.  He was less concerned about the millions of blacks who had few skills and education and now needed jobs.</a:t>
            </a:r>
            <a:endParaRPr lang="en-US" b="1" dirty="0">
              <a:solidFill>
                <a:schemeClr val="tx1">
                  <a:lumMod val="75000"/>
                  <a:lumOff val="25000"/>
                </a:schemeClr>
              </a:solidFill>
              <a:effectLst>
                <a:glow rad="101600">
                  <a:schemeClr val="accent3">
                    <a:lumMod val="60000"/>
                    <a:lumOff val="40000"/>
                    <a:alpha val="75000"/>
                  </a:schemeClr>
                </a:glow>
              </a:effectLst>
              <a:latin typeface="Avenir Heavy"/>
              <a:cs typeface="Avenir Heavy"/>
            </a:endParaRPr>
          </a:p>
        </p:txBody>
      </p:sp>
      <p:pic>
        <p:nvPicPr>
          <p:cNvPr id="2" name="Picture 1"/>
          <p:cNvPicPr>
            <a:picLocks noChangeAspect="1"/>
          </p:cNvPicPr>
          <p:nvPr/>
        </p:nvPicPr>
        <p:blipFill>
          <a:blip r:embed="rId3"/>
          <a:stretch>
            <a:fillRect/>
          </a:stretch>
        </p:blipFill>
        <p:spPr>
          <a:xfrm>
            <a:off x="0" y="65626"/>
            <a:ext cx="9019832" cy="818294"/>
          </a:xfrm>
          <a:prstGeom prst="rect">
            <a:avLst/>
          </a:prstGeom>
          <a:effectLst>
            <a:glow rad="63500">
              <a:schemeClr val="accent3">
                <a:satMod val="175000"/>
                <a:alpha val="40000"/>
              </a:schemeClr>
            </a:glow>
            <a:outerShdw blurRad="50800" dist="38100" dir="2700000" algn="tl" rotWithShape="0">
              <a:prstClr val="black">
                <a:alpha val="40000"/>
              </a:prstClr>
            </a:outerShdw>
          </a:effectLst>
        </p:spPr>
      </p:pic>
      <p:pic>
        <p:nvPicPr>
          <p:cNvPr id="4" name="Picture 3" descr="Washington_Bogart_Cooper_-_Andrew_Johnson_(after_1866)_-_Google_Art_Projec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1122" y="2146964"/>
            <a:ext cx="4611870" cy="5002983"/>
          </a:xfrm>
          <a:prstGeom prst="rect">
            <a:avLst/>
          </a:prstGeom>
          <a:effectLst>
            <a:outerShdw blurRad="50800" dist="38100" dir="2700000" sx="103000" sy="103000" algn="tl" rotWithShape="0">
              <a:srgbClr val="000000">
                <a:alpha val="43000"/>
              </a:srgbClr>
            </a:outerShdw>
          </a:effectLst>
        </p:spPr>
      </p:pic>
      <p:sp>
        <p:nvSpPr>
          <p:cNvPr id="15" name="Rounded Rectangle 14"/>
          <p:cNvSpPr/>
          <p:nvPr/>
        </p:nvSpPr>
        <p:spPr>
          <a:xfrm>
            <a:off x="1159318" y="1239924"/>
            <a:ext cx="3071150" cy="860687"/>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450535" y="1179443"/>
            <a:ext cx="2454811" cy="338554"/>
          </a:xfrm>
          <a:prstGeom prst="rect">
            <a:avLst/>
          </a:prstGeom>
          <a:noFill/>
        </p:spPr>
        <p:txBody>
          <a:bodyPr wrap="square" rtlCol="0">
            <a:spAutoFit/>
          </a:bodyPr>
          <a:lstStyle/>
          <a:p>
            <a:pPr algn="ctr"/>
            <a:r>
              <a:rPr lang="en-US" sz="1600" dirty="0" smtClean="0">
                <a:latin typeface="Noteworthy Bold"/>
                <a:cs typeface="Noteworthy Bold"/>
              </a:rPr>
              <a:t>Andrew Johnson</a:t>
            </a:r>
            <a:endParaRPr lang="en-US" sz="1600" dirty="0">
              <a:latin typeface="Noteworthy Bold"/>
              <a:cs typeface="Noteworthy Bold"/>
            </a:endParaRPr>
          </a:p>
        </p:txBody>
      </p:sp>
      <p:pic>
        <p:nvPicPr>
          <p:cNvPr id="17" name="Picture 16" descr="2b9ab7812928558f12d84f3def12f43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267" y="1049596"/>
            <a:ext cx="850800" cy="1239528"/>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1450536" y="1376643"/>
            <a:ext cx="2689210"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Became president when Lincoln was assassinated. Began Presidential Reconstruction.</a:t>
            </a:r>
            <a:endParaRPr lang="en-US" sz="1400" dirty="0">
              <a:solidFill>
                <a:srgbClr val="FF0000"/>
              </a:solidFill>
              <a:latin typeface="Noteworthy Bold"/>
              <a:cs typeface="Noteworthy Bold"/>
            </a:endParaRPr>
          </a:p>
        </p:txBody>
      </p:sp>
      <p:pic>
        <p:nvPicPr>
          <p:cNvPr id="13" name="Picture 12" descr="pencil2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838459" flipH="1">
            <a:off x="3766508" y="616537"/>
            <a:ext cx="1173586" cy="880189"/>
          </a:xfrm>
          <a:prstGeom prst="rect">
            <a:avLst/>
          </a:prstGeom>
          <a:effectLst>
            <a:glow rad="63500">
              <a:schemeClr val="accent3">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4791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ssolv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dissolve">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dissolve">
                                      <p:cBhvr>
                                        <p:cTn id="22" dur="500"/>
                                        <p:tgtEl>
                                          <p:spTgt spid="30">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3398" y="949285"/>
            <a:ext cx="4618587" cy="5847755"/>
          </a:xfrm>
          <a:prstGeom prst="rect">
            <a:avLst/>
          </a:prstGeom>
          <a:solidFill>
            <a:srgbClr val="FEFCF1">
              <a:alpha val="63000"/>
            </a:srgbClr>
          </a:solidFill>
          <a:ln w="38100" cmpd="sng">
            <a:solidFill>
              <a:srgbClr val="F9D480"/>
            </a:solidFill>
          </a:ln>
        </p:spPr>
        <p:txBody>
          <a:bodyPr wrap="square" rtlCol="0">
            <a:spAutoFit/>
          </a:bodyPr>
          <a:lstStyle/>
          <a:p>
            <a:pPr algn="ctr"/>
            <a:r>
              <a:rPr lang="en-US" b="1" dirty="0" smtClean="0">
                <a:solidFill>
                  <a:schemeClr val="tx1">
                    <a:lumMod val="75000"/>
                    <a:lumOff val="25000"/>
                  </a:schemeClr>
                </a:solidFill>
                <a:effectLst>
                  <a:glow rad="101600">
                    <a:srgbClr val="F9D480">
                      <a:alpha val="75000"/>
                    </a:srgbClr>
                  </a:glow>
                </a:effectLst>
                <a:latin typeface="Avenir Heavy"/>
                <a:cs typeface="Avenir Heavy"/>
              </a:rPr>
              <a:t>President Johnson’s reconstruction plan was announced in May of 1865.  Former Confederate states could rejoin the Union when they had accomplished the following:</a:t>
            </a:r>
          </a:p>
          <a:p>
            <a:pPr algn="ctr"/>
            <a:endParaRPr lang="en-US" b="1" dirty="0">
              <a:solidFill>
                <a:schemeClr val="tx1">
                  <a:lumMod val="75000"/>
                  <a:lumOff val="25000"/>
                </a:schemeClr>
              </a:solidFill>
              <a:effectLst>
                <a:glow rad="101600">
                  <a:schemeClr val="accent2">
                    <a:lumMod val="60000"/>
                    <a:lumOff val="40000"/>
                    <a:alpha val="75000"/>
                  </a:schemeClr>
                </a:glow>
              </a:effectLst>
              <a:latin typeface="Avenir Heavy"/>
              <a:cs typeface="Avenir Heavy"/>
            </a:endParaRPr>
          </a:p>
          <a:p>
            <a:pPr marL="285750" indent="-285750" algn="ctr">
              <a:buFont typeface="Arial"/>
              <a:buChar char="•"/>
            </a:pPr>
            <a:r>
              <a:rPr lang="en-US" sz="1600" b="1" dirty="0" smtClean="0">
                <a:solidFill>
                  <a:schemeClr val="tx1">
                    <a:lumMod val="75000"/>
                    <a:lumOff val="25000"/>
                  </a:schemeClr>
                </a:solidFill>
                <a:effectLst>
                  <a:glow rad="101600">
                    <a:schemeClr val="accent2">
                      <a:lumMod val="60000"/>
                      <a:lumOff val="40000"/>
                      <a:alpha val="75000"/>
                    </a:schemeClr>
                  </a:glow>
                </a:effectLst>
                <a:latin typeface="Avenir Heavy"/>
                <a:cs typeface="Avenir Heavy"/>
              </a:rPr>
              <a:t>Write a new state Constitution</a:t>
            </a:r>
          </a:p>
          <a:p>
            <a:pPr marL="285750" indent="-285750" algn="ctr">
              <a:buFont typeface="Arial"/>
              <a:buChar char="•"/>
            </a:pPr>
            <a:r>
              <a:rPr lang="en-US" sz="1600" b="1" dirty="0" smtClean="0">
                <a:solidFill>
                  <a:schemeClr val="tx1">
                    <a:lumMod val="75000"/>
                    <a:lumOff val="25000"/>
                  </a:schemeClr>
                </a:solidFill>
                <a:effectLst>
                  <a:glow rad="101600">
                    <a:schemeClr val="accent6">
                      <a:alpha val="75000"/>
                    </a:schemeClr>
                  </a:glow>
                </a:effectLst>
                <a:latin typeface="Avenir Heavy"/>
                <a:cs typeface="Avenir Heavy"/>
              </a:rPr>
              <a:t>Elect a new state government</a:t>
            </a:r>
          </a:p>
          <a:p>
            <a:pPr marL="285750" indent="-285750" algn="ctr">
              <a:buFont typeface="Arial"/>
              <a:buChar char="•"/>
            </a:pPr>
            <a:r>
              <a:rPr lang="en-US" sz="1600" b="1" dirty="0" smtClean="0">
                <a:solidFill>
                  <a:schemeClr val="tx1">
                    <a:lumMod val="75000"/>
                    <a:lumOff val="25000"/>
                  </a:schemeClr>
                </a:solidFill>
                <a:effectLst>
                  <a:glow rad="101600">
                    <a:srgbClr val="F9D480">
                      <a:alpha val="75000"/>
                    </a:srgbClr>
                  </a:glow>
                </a:effectLst>
                <a:latin typeface="Avenir Heavy"/>
                <a:cs typeface="Avenir Heavy"/>
              </a:rPr>
              <a:t>Repeal its act of secession</a:t>
            </a:r>
          </a:p>
          <a:p>
            <a:pPr marL="285750" indent="-285750" algn="ctr">
              <a:buFont typeface="Arial"/>
              <a:buChar char="•"/>
            </a:pPr>
            <a:r>
              <a:rPr lang="en-US" sz="16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Cancel its war debts</a:t>
            </a:r>
          </a:p>
          <a:p>
            <a:pPr marL="285750" indent="-285750" algn="ctr">
              <a:buFont typeface="Arial"/>
              <a:buChar char="•"/>
            </a:pPr>
            <a:r>
              <a:rPr lang="en-US" sz="2000" b="1" dirty="0" smtClean="0">
                <a:solidFill>
                  <a:schemeClr val="tx1">
                    <a:lumMod val="75000"/>
                    <a:lumOff val="25000"/>
                  </a:schemeClr>
                </a:solidFill>
                <a:effectLst>
                  <a:glow rad="101600">
                    <a:schemeClr val="accent5">
                      <a:alpha val="75000"/>
                    </a:schemeClr>
                  </a:glow>
                </a:effectLst>
                <a:latin typeface="Avenir Heavy"/>
                <a:cs typeface="Avenir Heavy"/>
              </a:rPr>
              <a:t>Ratify an amendment to the Constitution to abolish slavery</a:t>
            </a:r>
          </a:p>
          <a:p>
            <a:pPr algn="ctr"/>
            <a:endParaRPr lang="en-US" b="1" dirty="0">
              <a:solidFill>
                <a:schemeClr val="tx1">
                  <a:lumMod val="75000"/>
                  <a:lumOff val="25000"/>
                </a:schemeClr>
              </a:solidFill>
              <a:effectLst>
                <a:glow rad="101600">
                  <a:srgbClr val="F9D480">
                    <a:alpha val="75000"/>
                  </a:srgbClr>
                </a:glow>
              </a:effectLst>
              <a:latin typeface="Avenir Heavy"/>
              <a:cs typeface="Avenir Heavy"/>
            </a:endParaRPr>
          </a:p>
          <a:p>
            <a:pPr algn="ctr"/>
            <a:r>
              <a:rPr lang="en-US" b="1" dirty="0" smtClean="0">
                <a:solidFill>
                  <a:schemeClr val="tx1">
                    <a:lumMod val="75000"/>
                    <a:lumOff val="25000"/>
                  </a:schemeClr>
                </a:solidFill>
                <a:effectLst>
                  <a:glow rad="101600">
                    <a:srgbClr val="F9D480">
                      <a:alpha val="75000"/>
                    </a:srgbClr>
                  </a:glow>
                </a:effectLst>
                <a:latin typeface="Avenir Heavy"/>
                <a:cs typeface="Avenir Heavy"/>
              </a:rPr>
              <a:t>All former Confederate states had accomplished this by the fall of 1865, The 13</a:t>
            </a:r>
            <a:r>
              <a:rPr lang="en-US" b="1" baseline="30000" dirty="0" smtClean="0">
                <a:solidFill>
                  <a:schemeClr val="tx1">
                    <a:lumMod val="75000"/>
                    <a:lumOff val="25000"/>
                  </a:schemeClr>
                </a:solidFill>
                <a:effectLst>
                  <a:glow rad="101600">
                    <a:srgbClr val="F9D480">
                      <a:alpha val="75000"/>
                    </a:srgbClr>
                  </a:glow>
                </a:effectLst>
                <a:latin typeface="Avenir Heavy"/>
                <a:cs typeface="Avenir Heavy"/>
              </a:rPr>
              <a:t>th</a:t>
            </a:r>
            <a:r>
              <a:rPr lang="en-US" b="1" dirty="0" smtClean="0">
                <a:solidFill>
                  <a:schemeClr val="tx1">
                    <a:lumMod val="75000"/>
                    <a:lumOff val="25000"/>
                  </a:schemeClr>
                </a:solidFill>
                <a:effectLst>
                  <a:glow rad="101600">
                    <a:srgbClr val="F9D480">
                      <a:alpha val="75000"/>
                    </a:srgbClr>
                  </a:glow>
                </a:effectLst>
                <a:latin typeface="Avenir Heavy"/>
                <a:cs typeface="Avenir Heavy"/>
              </a:rPr>
              <a:t> Amendment to the U.S. Constitution officially banned slavery in every part of the United States.  It was ratified in December of 1865.</a:t>
            </a:r>
            <a:r>
              <a:rPr lang="en-US" b="1" dirty="0">
                <a:solidFill>
                  <a:schemeClr val="tx1">
                    <a:lumMod val="75000"/>
                    <a:lumOff val="25000"/>
                  </a:schemeClr>
                </a:solidFill>
                <a:effectLst>
                  <a:glow rad="101600">
                    <a:srgbClr val="F9D480">
                      <a:alpha val="75000"/>
                    </a:srgbClr>
                  </a:glow>
                </a:effectLst>
                <a:latin typeface="Avenir Heavy"/>
                <a:cs typeface="Avenir Heavy"/>
              </a:rPr>
              <a:t> </a:t>
            </a:r>
            <a:r>
              <a:rPr lang="en-US" b="1" dirty="0" smtClean="0">
                <a:solidFill>
                  <a:schemeClr val="tx1">
                    <a:lumMod val="75000"/>
                    <a:lumOff val="25000"/>
                  </a:schemeClr>
                </a:solidFill>
                <a:effectLst>
                  <a:glow rad="101600">
                    <a:srgbClr val="F9D480">
                      <a:alpha val="75000"/>
                    </a:srgbClr>
                  </a:glow>
                </a:effectLst>
                <a:latin typeface="Avenir Heavy"/>
                <a:cs typeface="Avenir Heavy"/>
              </a:rPr>
              <a:t>Once this happened, Johnson announced reconstruction was complete.</a:t>
            </a:r>
          </a:p>
        </p:txBody>
      </p:sp>
      <p:sp>
        <p:nvSpPr>
          <p:cNvPr id="10" name="Footer Placeholder 30"/>
          <p:cNvSpPr>
            <a:spLocks noGrp="1"/>
          </p:cNvSpPr>
          <p:nvPr>
            <p:ph type="ftr" sz="quarter" idx="11"/>
          </p:nvPr>
        </p:nvSpPr>
        <p:spPr>
          <a:xfrm>
            <a:off x="7618650" y="6543511"/>
            <a:ext cx="1611139" cy="395711"/>
          </a:xfrm>
        </p:spPr>
        <p:txBody>
          <a:bodyPr/>
          <a:lstStyle/>
          <a:p>
            <a:pPr algn="r"/>
            <a:r>
              <a:rPr lang="tr-TR" sz="1000" dirty="0" smtClean="0">
                <a:solidFill>
                  <a:schemeClr val="bg1"/>
                </a:solidFill>
                <a:latin typeface="Noteworthy Bold"/>
                <a:cs typeface="Noteworthy Bold"/>
              </a:rPr>
              <a:t>© Karalynn Tyler 2015</a:t>
            </a:r>
            <a:endParaRPr lang="en-US" sz="1000" dirty="0">
              <a:solidFill>
                <a:schemeClr val="bg1"/>
              </a:solidFill>
              <a:latin typeface="Noteworthy Bold"/>
              <a:cs typeface="Noteworthy Bold"/>
            </a:endParaRPr>
          </a:p>
        </p:txBody>
      </p:sp>
      <p:pic>
        <p:nvPicPr>
          <p:cNvPr id="2" name="Picture 1"/>
          <p:cNvPicPr>
            <a:picLocks noChangeAspect="1"/>
          </p:cNvPicPr>
          <p:nvPr/>
        </p:nvPicPr>
        <p:blipFill>
          <a:blip r:embed="rId3"/>
          <a:stretch>
            <a:fillRect/>
          </a:stretch>
        </p:blipFill>
        <p:spPr>
          <a:xfrm>
            <a:off x="468838" y="0"/>
            <a:ext cx="8142898" cy="1214534"/>
          </a:xfrm>
          <a:prstGeom prst="rect">
            <a:avLst/>
          </a:prstGeom>
          <a:effectLst>
            <a:glow rad="101600">
              <a:srgbClr val="F9D480">
                <a:alpha val="75000"/>
              </a:srgbClr>
            </a:glow>
            <a:outerShdw blurRad="50800" dist="38100" dir="2700000" algn="tl" rotWithShape="0">
              <a:prstClr val="black">
                <a:alpha val="40000"/>
              </a:prstClr>
            </a:outerShdw>
          </a:effectLst>
        </p:spPr>
      </p:pic>
      <p:sp>
        <p:nvSpPr>
          <p:cNvPr id="11" name="Rectangle 10"/>
          <p:cNvSpPr/>
          <p:nvPr/>
        </p:nvSpPr>
        <p:spPr>
          <a:xfrm>
            <a:off x="4813105" y="1214534"/>
            <a:ext cx="1173531" cy="955051"/>
          </a:xfrm>
          <a:prstGeom prst="rect">
            <a:avLst/>
          </a:prstGeom>
          <a:blipFill>
            <a:blip r:embed="rId4" cstate="screen">
              <a:graysc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5986637" y="1214534"/>
            <a:ext cx="2886450" cy="955051"/>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13</a:t>
            </a:r>
            <a:r>
              <a:rPr lang="en-US" sz="1100" b="1" kern="1200" baseline="30000" dirty="0" smtClean="0">
                <a:solidFill>
                  <a:srgbClr val="000000"/>
                </a:solidFill>
                <a:latin typeface="Janda Safe and Sound Solid"/>
                <a:cs typeface="Janda Safe and Sound Solid"/>
              </a:rPr>
              <a:t>th</a:t>
            </a:r>
            <a:r>
              <a:rPr lang="en-US" sz="1100" b="1" kern="1200" dirty="0" smtClean="0">
                <a:latin typeface="Janda Safe and Sound Solid"/>
                <a:cs typeface="Janda Safe and Sound Solid"/>
              </a:rPr>
              <a:t> </a:t>
            </a:r>
            <a:r>
              <a:rPr lang="en-US" sz="1100" b="1" kern="1200" dirty="0" smtClean="0">
                <a:solidFill>
                  <a:srgbClr val="000000"/>
                </a:solidFill>
                <a:latin typeface="Janda Safe and Sound Solid"/>
                <a:cs typeface="Janda Safe and Sound Solid"/>
              </a:rPr>
              <a:t>Amendment</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13" name="TextBox 12"/>
          <p:cNvSpPr txBox="1"/>
          <p:nvPr/>
        </p:nvSpPr>
        <p:spPr>
          <a:xfrm>
            <a:off x="5986636" y="1434317"/>
            <a:ext cx="2886451"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Change to the Constitution to officially ban slavery in the United States. December 1865</a:t>
            </a:r>
            <a:endParaRPr lang="en-US" sz="1400" dirty="0">
              <a:solidFill>
                <a:srgbClr val="FF0000"/>
              </a:solidFill>
              <a:latin typeface="Noteworthy Bold"/>
              <a:cs typeface="Noteworthy Bold"/>
            </a:endParaRPr>
          </a:p>
        </p:txBody>
      </p:sp>
      <p:pic>
        <p:nvPicPr>
          <p:cNvPr id="8" name="Picture 7" descr="pencil2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502696" flipH="1">
            <a:off x="7993030" y="654541"/>
            <a:ext cx="1237413" cy="928059"/>
          </a:xfrm>
          <a:prstGeom prst="rect">
            <a:avLst/>
          </a:prstGeom>
          <a:effectLst>
            <a:glow rad="63500">
              <a:srgbClr val="F9D480">
                <a:alpha val="40000"/>
              </a:srgbClr>
            </a:glow>
            <a:outerShdw blurRad="50800" dist="38100" dir="2700000" algn="tl" rotWithShape="0">
              <a:prstClr val="black">
                <a:alpha val="40000"/>
              </a:prstClr>
            </a:outerShdw>
          </a:effectLst>
        </p:spPr>
      </p:pic>
      <p:pic>
        <p:nvPicPr>
          <p:cNvPr id="7" name="Picture 6" descr="freedslave,HenryLouisStephens1863-60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18900" y="1967130"/>
            <a:ext cx="2625100" cy="4890870"/>
          </a:xfrm>
          <a:prstGeom prst="rect">
            <a:avLst/>
          </a:prstGeom>
          <a:effectLst>
            <a:outerShdw blurRad="50800" dist="38100" dir="2700000" sx="102000" sy="102000" algn="tl" rotWithShape="0">
              <a:srgbClr val="000000">
                <a:alpha val="43000"/>
              </a:srgbClr>
            </a:outerShdw>
          </a:effectLst>
        </p:spPr>
      </p:pic>
      <p:pic>
        <p:nvPicPr>
          <p:cNvPr id="14" name="Picture 13"/>
          <p:cNvPicPr>
            <a:picLocks noChangeAspect="1"/>
          </p:cNvPicPr>
          <p:nvPr/>
        </p:nvPicPr>
        <p:blipFill>
          <a:blip r:embed="rId7"/>
          <a:stretch>
            <a:fillRect/>
          </a:stretch>
        </p:blipFill>
        <p:spPr>
          <a:xfrm>
            <a:off x="4984740" y="3071394"/>
            <a:ext cx="3068320" cy="1818509"/>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5925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dissolve">
                                      <p:cBhvr>
                                        <p:cTn id="37" dur="500"/>
                                        <p:tgtEl>
                                          <p:spTgt spid="4">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9"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par>
                                <p:cTn id="49" presetID="9"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par>
                                <p:cTn id="57" presetID="9"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dissolv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5318" y="1127962"/>
            <a:ext cx="4479083" cy="5447646"/>
          </a:xfrm>
          <a:prstGeom prst="rect">
            <a:avLst/>
          </a:prstGeom>
          <a:solidFill>
            <a:srgbClr val="FEFCF1">
              <a:alpha val="63000"/>
            </a:srgbClr>
          </a:solidFill>
          <a:ln w="38100" cmpd="sng">
            <a:solidFill>
              <a:schemeClr val="accent3"/>
            </a:solidFill>
          </a:ln>
        </p:spPr>
        <p:txBody>
          <a:bodyPr wrap="square" rtlCol="0">
            <a:spAutoFit/>
          </a:bodyPr>
          <a:lstStyle/>
          <a:p>
            <a:pPr algn="ctr"/>
            <a:r>
              <a:rPr lang="en-US" b="1" dirty="0" smtClean="0">
                <a:solidFill>
                  <a:schemeClr val="tx1">
                    <a:lumMod val="75000"/>
                    <a:lumOff val="25000"/>
                  </a:schemeClr>
                </a:solidFill>
                <a:effectLst>
                  <a:glow rad="101600">
                    <a:schemeClr val="accent3">
                      <a:alpha val="75000"/>
                    </a:schemeClr>
                  </a:glow>
                </a:effectLst>
                <a:latin typeface="Avenir Heavy"/>
                <a:cs typeface="Avenir Heavy"/>
              </a:rPr>
              <a:t>Congress disagreed with President Johnson.  They felt it was the responsibility of Congress to carry out Reconstruction.  </a:t>
            </a:r>
          </a:p>
          <a:p>
            <a:pPr algn="ctr"/>
            <a:endParaRPr lang="en-US" sz="1200" b="1" dirty="0">
              <a:solidFill>
                <a:schemeClr val="tx1">
                  <a:lumMod val="75000"/>
                  <a:lumOff val="25000"/>
                </a:schemeClr>
              </a:solidFill>
              <a:effectLst>
                <a:glow rad="101600">
                  <a:schemeClr val="accent3">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3">
                      <a:alpha val="75000"/>
                    </a:schemeClr>
                  </a:glow>
                </a:effectLst>
                <a:latin typeface="Avenir Heavy"/>
                <a:cs typeface="Avenir Heavy"/>
              </a:rPr>
              <a:t>The northern Republican congressmen felt Southern states needed strong measures in place to be sure the new governments established in former slave states were based on equality.</a:t>
            </a:r>
          </a:p>
          <a:p>
            <a:pPr algn="ctr"/>
            <a:endParaRPr lang="en-US" sz="1200" b="1" dirty="0" smtClean="0">
              <a:solidFill>
                <a:schemeClr val="tx1">
                  <a:lumMod val="75000"/>
                  <a:lumOff val="25000"/>
                </a:schemeClr>
              </a:solidFill>
              <a:effectLst>
                <a:glow rad="101600">
                  <a:schemeClr val="accent3">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3">
                      <a:alpha val="75000"/>
                    </a:schemeClr>
                  </a:glow>
                </a:effectLst>
                <a:latin typeface="Avenir Heavy"/>
                <a:cs typeface="Avenir Heavy"/>
              </a:rPr>
              <a:t>President Johnson ignored congress regarding Reconstruction and carried out his own methods for rebuilding the nation.  Congress went as far as holding impeachment hearings for the President. </a:t>
            </a:r>
          </a:p>
          <a:p>
            <a:pPr algn="ctr"/>
            <a:endParaRPr lang="en-US" sz="1200" b="1" dirty="0" smtClean="0">
              <a:solidFill>
                <a:schemeClr val="tx1">
                  <a:lumMod val="75000"/>
                  <a:lumOff val="25000"/>
                </a:schemeClr>
              </a:solidFill>
              <a:effectLst>
                <a:glow rad="101600">
                  <a:schemeClr val="accent3">
                    <a:alpha val="75000"/>
                  </a:schemeClr>
                </a:glow>
              </a:effectLst>
              <a:latin typeface="Avenir Heavy"/>
              <a:cs typeface="Avenir Heavy"/>
            </a:endParaRPr>
          </a:p>
          <a:p>
            <a:pPr algn="ctr"/>
            <a:r>
              <a:rPr lang="en-US" b="1" dirty="0" smtClean="0">
                <a:solidFill>
                  <a:schemeClr val="tx1">
                    <a:lumMod val="75000"/>
                    <a:lumOff val="25000"/>
                  </a:schemeClr>
                </a:solidFill>
                <a:effectLst>
                  <a:glow rad="101600">
                    <a:schemeClr val="accent3">
                      <a:alpha val="75000"/>
                    </a:schemeClr>
                  </a:glow>
                </a:effectLst>
                <a:latin typeface="Avenir Heavy"/>
                <a:cs typeface="Avenir Heavy"/>
              </a:rPr>
              <a:t>Johnson escaped removal from office by just one vote.</a:t>
            </a:r>
          </a:p>
        </p:txBody>
      </p:sp>
      <p:pic>
        <p:nvPicPr>
          <p:cNvPr id="5" name="Picture 4" descr="Screen Shot 2015-12-09 at 12.18.1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8880" y="1402080"/>
            <a:ext cx="3400580" cy="158442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5008880" y="1642258"/>
            <a:ext cx="3454400" cy="646331"/>
          </a:xfrm>
          <a:prstGeom prst="rect">
            <a:avLst/>
          </a:prstGeom>
          <a:noFill/>
        </p:spPr>
        <p:txBody>
          <a:bodyPr wrap="square" rtlCol="0">
            <a:spAutoFit/>
          </a:bodyPr>
          <a:lstStyle/>
          <a:p>
            <a:pPr algn="ctr"/>
            <a:r>
              <a:rPr lang="en-US" dirty="0" smtClean="0">
                <a:solidFill>
                  <a:srgbClr val="FF0000"/>
                </a:solidFill>
                <a:latin typeface="Noteworthy Bold"/>
                <a:cs typeface="Noteworthy Bold"/>
              </a:rPr>
              <a:t>Time when the South was rebuilt and brought back into the Union.</a:t>
            </a:r>
            <a:endParaRPr lang="en-US" dirty="0">
              <a:solidFill>
                <a:srgbClr val="FF0000"/>
              </a:solidFill>
              <a:latin typeface="Noteworthy Bold"/>
              <a:cs typeface="Noteworthy Bold"/>
            </a:endParaRPr>
          </a:p>
        </p:txBody>
      </p:sp>
      <p:pic>
        <p:nvPicPr>
          <p:cNvPr id="8" name="Picture 7" descr="pencil2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838459" flipH="1">
            <a:off x="7655914" y="678322"/>
            <a:ext cx="1422901" cy="1067175"/>
          </a:xfrm>
          <a:prstGeom prst="rect">
            <a:avLst/>
          </a:prstGeom>
          <a:effectLst>
            <a:glow rad="63500">
              <a:schemeClr val="accent3">
                <a:satMod val="175000"/>
                <a:alpha val="40000"/>
              </a:schemeClr>
            </a:glow>
            <a:outerShdw blurRad="50800" dist="38100" dir="2700000" algn="tl" rotWithShape="0">
              <a:prstClr val="black">
                <a:alpha val="40000"/>
              </a:prstClr>
            </a:outerShdw>
          </a:effectLst>
        </p:spPr>
      </p:pic>
      <p:pic>
        <p:nvPicPr>
          <p:cNvPr id="9" name="Picture 8"/>
          <p:cNvPicPr>
            <a:picLocks noChangeAspect="1"/>
          </p:cNvPicPr>
          <p:nvPr/>
        </p:nvPicPr>
        <p:blipFill>
          <a:blip r:embed="rId5"/>
          <a:stretch>
            <a:fillRect/>
          </a:stretch>
        </p:blipFill>
        <p:spPr>
          <a:xfrm>
            <a:off x="0" y="65626"/>
            <a:ext cx="9019832" cy="818294"/>
          </a:xfrm>
          <a:prstGeom prst="rect">
            <a:avLst/>
          </a:prstGeom>
          <a:effectLst>
            <a:glow rad="63500">
              <a:schemeClr val="accent3">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416530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90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55854" y="1127962"/>
            <a:ext cx="4625958" cy="5570755"/>
          </a:xfrm>
          <a:prstGeom prst="rect">
            <a:avLst/>
          </a:prstGeom>
          <a:solidFill>
            <a:srgbClr val="FEFCF1">
              <a:alpha val="63000"/>
            </a:srgbClr>
          </a:solidFill>
          <a:ln w="38100" cmpd="sng">
            <a:solidFill>
              <a:schemeClr val="accent5"/>
            </a:solidFill>
          </a:ln>
        </p:spPr>
        <p:txBody>
          <a:bodyPr wrap="square" rtlCol="0">
            <a:spAutoFit/>
          </a:bodyPr>
          <a:lstStyle/>
          <a:p>
            <a:pPr algn="ctr"/>
            <a:r>
              <a:rPr lang="en-US" sz="17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rPr>
              <a:t>While the government argued over how to implement reconstruction, Southerners were working to rebuild and begin new lives.</a:t>
            </a:r>
          </a:p>
          <a:p>
            <a:pPr algn="ctr"/>
            <a:endParaRPr lang="en-US" sz="1100" b="1" dirty="0">
              <a:solidFill>
                <a:schemeClr val="tx1">
                  <a:lumMod val="75000"/>
                  <a:lumOff val="25000"/>
                </a:schemeClr>
              </a:solidFill>
              <a:effectLst>
                <a:glow rad="101600">
                  <a:schemeClr val="accent5">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rPr>
              <a:t>Newly freed slaves lacked education and skills for high paying jobs.  Former slave owners needed workers to farm their land but the economic collapse of the South meant they had very little money to pay workers.</a:t>
            </a:r>
          </a:p>
          <a:p>
            <a:pPr algn="ctr"/>
            <a:endParaRPr lang="en-US" sz="11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rPr>
              <a:t>The “solution” that formed out of these circumstances is known as sharecropping. Poor whites and former slaves rented land from plantation owners to farm.</a:t>
            </a:r>
          </a:p>
          <a:p>
            <a:pPr algn="ctr"/>
            <a:endParaRPr lang="en-US" sz="11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5">
                      <a:lumMod val="60000"/>
                      <a:lumOff val="40000"/>
                      <a:alpha val="75000"/>
                    </a:schemeClr>
                  </a:glow>
                </a:effectLst>
                <a:latin typeface="Avenir Heavy"/>
                <a:cs typeface="Avenir Heavy"/>
              </a:rPr>
              <a:t>Two main problems existed in sharecropping. Former slaves were always in debt to the land owners and they still were not getting an education to improve their circumstances.</a:t>
            </a:r>
          </a:p>
        </p:txBody>
      </p:sp>
      <p:pic>
        <p:nvPicPr>
          <p:cNvPr id="2" name="Picture 1"/>
          <p:cNvPicPr>
            <a:picLocks noChangeAspect="1"/>
          </p:cNvPicPr>
          <p:nvPr/>
        </p:nvPicPr>
        <p:blipFill>
          <a:blip r:embed="rId3"/>
          <a:stretch>
            <a:fillRect/>
          </a:stretch>
        </p:blipFill>
        <p:spPr>
          <a:xfrm>
            <a:off x="0" y="0"/>
            <a:ext cx="9081812" cy="1336454"/>
          </a:xfrm>
          <a:prstGeom prst="rect">
            <a:avLst/>
          </a:prstGeom>
          <a:effectLst>
            <a:glow rad="63500">
              <a:schemeClr val="accent5">
                <a:satMod val="175000"/>
                <a:alpha val="40000"/>
              </a:schemeClr>
            </a:glow>
            <a:outerShdw blurRad="50800" dist="38100" dir="2700000" algn="tl" rotWithShape="0">
              <a:prstClr val="black">
                <a:alpha val="40000"/>
              </a:prstClr>
            </a:outerShdw>
          </a:effectLst>
        </p:spPr>
      </p:pic>
      <p:sp>
        <p:nvSpPr>
          <p:cNvPr id="11" name="Rectangle 10"/>
          <p:cNvSpPr/>
          <p:nvPr/>
        </p:nvSpPr>
        <p:spPr>
          <a:xfrm>
            <a:off x="3165807" y="1336454"/>
            <a:ext cx="1171285" cy="983792"/>
          </a:xfrm>
          <a:prstGeom prst="rect">
            <a:avLst/>
          </a:prstGeom>
          <a:blipFill>
            <a:blip r:embed="rId4"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26556" y="1336454"/>
            <a:ext cx="3039252" cy="983791"/>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Sharecropping</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13" name="TextBox 12"/>
          <p:cNvSpPr txBox="1"/>
          <p:nvPr/>
        </p:nvSpPr>
        <p:spPr>
          <a:xfrm>
            <a:off x="126556" y="1581582"/>
            <a:ext cx="3022122"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Poor whites and former slaves rented out land from planters to farm. Kept former slaves in poverty and debt.</a:t>
            </a:r>
            <a:endParaRPr lang="en-US" sz="1400" dirty="0">
              <a:solidFill>
                <a:srgbClr val="FF0000"/>
              </a:solidFill>
              <a:latin typeface="Noteworthy Bold"/>
              <a:cs typeface="Noteworthy Bold"/>
            </a:endParaRPr>
          </a:p>
        </p:txBody>
      </p:sp>
      <p:pic>
        <p:nvPicPr>
          <p:cNvPr id="8" name="Picture 7" descr="pencil2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838459" flipH="1">
            <a:off x="2834321" y="857445"/>
            <a:ext cx="1102385" cy="826788"/>
          </a:xfrm>
          <a:prstGeom prst="rect">
            <a:avLst/>
          </a:prstGeom>
          <a:effectLst>
            <a:glow rad="63500">
              <a:schemeClr val="accent5">
                <a:satMod val="175000"/>
                <a:alpha val="40000"/>
              </a:schemeClr>
            </a:glow>
            <a:outerShdw blurRad="50800" dist="38100" dir="2700000" algn="tl" rotWithShape="0">
              <a:prstClr val="black">
                <a:alpha val="40000"/>
              </a:prstClr>
            </a:outerShdw>
          </a:effectLst>
        </p:spPr>
      </p:pic>
      <p:pic>
        <p:nvPicPr>
          <p:cNvPr id="7" name="Picture 6" descr="sharecropper_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56974">
            <a:off x="2264540" y="4421058"/>
            <a:ext cx="2072588" cy="1640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share12.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824635">
            <a:off x="404516" y="3372651"/>
            <a:ext cx="2190734" cy="1490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Sharecropper-Tenant Farmer 13.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00356">
            <a:off x="189084" y="5022018"/>
            <a:ext cx="2415766" cy="1668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69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dissolve">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378960" y="699825"/>
            <a:ext cx="4702852" cy="6070892"/>
          </a:xfrm>
          <a:prstGeom prst="rect">
            <a:avLst/>
          </a:prstGeom>
          <a:solidFill>
            <a:srgbClr val="FEFCF1">
              <a:alpha val="63000"/>
            </a:srgbClr>
          </a:solidFill>
          <a:ln w="38100" cmpd="sng">
            <a:solidFill>
              <a:schemeClr val="accent6"/>
            </a:solidFill>
          </a:ln>
        </p:spPr>
        <p:txBody>
          <a:bodyPr wrap="square" rtlCol="0">
            <a:spAutoFit/>
          </a:bodyPr>
          <a:lstStyle/>
          <a:p>
            <a:pPr algn="ctr"/>
            <a:r>
              <a:rPr lang="en-US" sz="1700" b="1"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rPr>
              <a:t>Frederick Douglass described the problems faced by former slaves, called “freedmen” after the 13</a:t>
            </a:r>
            <a:r>
              <a:rPr lang="en-US" sz="1700" b="1" baseline="30000"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rPr>
              <a:t>th</a:t>
            </a:r>
            <a:r>
              <a:rPr lang="en-US" sz="1700" b="1"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rPr>
              <a:t> Amendment, once slavery ended.</a:t>
            </a:r>
            <a:endParaRPr lang="en-US" sz="1100" b="1" dirty="0">
              <a:solidFill>
                <a:schemeClr val="tx1">
                  <a:lumMod val="75000"/>
                  <a:lumOff val="25000"/>
                </a:schemeClr>
              </a:solidFill>
              <a:effectLst>
                <a:glow rad="101600">
                  <a:schemeClr val="accent6">
                    <a:lumMod val="60000"/>
                    <a:lumOff val="40000"/>
                    <a:alpha val="75000"/>
                  </a:schemeClr>
                </a:glow>
              </a:effectLst>
              <a:latin typeface="Avenir Heavy"/>
              <a:cs typeface="Avenir Heavy"/>
            </a:endParaRPr>
          </a:p>
          <a:p>
            <a:pPr algn="ctr"/>
            <a:endParaRPr lang="en-US" sz="1050" b="1"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rPr>
              <a:t>Under slavery, slave owners provided everything their slaves needed. Housing, food, and clothing were all a part of owning slaves.  Once slavery ended former, slaves were left with no way to provide for their basic needs.</a:t>
            </a:r>
          </a:p>
          <a:p>
            <a:pPr algn="ctr"/>
            <a:endParaRPr lang="en-US" sz="1050" b="1"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rPr>
              <a:t>In response, Congress established the “Freedmen’s Bureau”. This agency was set up to provide short term help to former slaves with access to food and medical care.  They helped arrange for wages and even helped distribute some land to get former slaves on their feet. </a:t>
            </a:r>
          </a:p>
          <a:p>
            <a:pPr algn="ctr"/>
            <a:endParaRPr lang="en-US" sz="1050" b="1" dirty="0">
              <a:solidFill>
                <a:schemeClr val="tx1">
                  <a:lumMod val="75000"/>
                  <a:lumOff val="25000"/>
                </a:schemeClr>
              </a:solidFill>
              <a:effectLst>
                <a:glow rad="101600">
                  <a:schemeClr val="accent6">
                    <a:lumMod val="60000"/>
                    <a:lumOff val="4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accent6">
                      <a:lumMod val="60000"/>
                      <a:lumOff val="40000"/>
                      <a:alpha val="75000"/>
                    </a:schemeClr>
                  </a:glow>
                </a:effectLst>
                <a:latin typeface="Avenir Heavy"/>
                <a:cs typeface="Avenir Heavy"/>
              </a:rPr>
              <a:t>The longest lasting impact of the Freedmen’s Bureau was with education. They opened schools to teach thousands of former slaves, young and old.</a:t>
            </a:r>
          </a:p>
        </p:txBody>
      </p:sp>
      <p:sp>
        <p:nvSpPr>
          <p:cNvPr id="10" name="Footer Placeholder 30"/>
          <p:cNvSpPr>
            <a:spLocks noGrp="1"/>
          </p:cNvSpPr>
          <p:nvPr>
            <p:ph type="ftr" sz="quarter" idx="11"/>
          </p:nvPr>
        </p:nvSpPr>
        <p:spPr>
          <a:xfrm>
            <a:off x="2579943" y="6584151"/>
            <a:ext cx="1611139" cy="395711"/>
          </a:xfrm>
        </p:spPr>
        <p:txBody>
          <a:bodyPr/>
          <a:lstStyle/>
          <a:p>
            <a:pPr algn="r"/>
            <a:r>
              <a:rPr lang="tr-TR" sz="1000" dirty="0" smtClean="0">
                <a:solidFill>
                  <a:schemeClr val="bg1"/>
                </a:solidFill>
                <a:latin typeface="Noteworthy Bold"/>
                <a:cs typeface="Noteworthy Bold"/>
              </a:rPr>
              <a:t>© Karalynn Tyler 2015</a:t>
            </a:r>
            <a:endParaRPr lang="en-US" sz="1000" dirty="0">
              <a:solidFill>
                <a:schemeClr val="bg1"/>
              </a:solidFill>
              <a:latin typeface="Noteworthy Bold"/>
              <a:cs typeface="Noteworthy Bold"/>
            </a:endParaRPr>
          </a:p>
        </p:txBody>
      </p:sp>
      <p:pic>
        <p:nvPicPr>
          <p:cNvPr id="5" name="Picture 4"/>
          <p:cNvPicPr>
            <a:picLocks noChangeAspect="1"/>
          </p:cNvPicPr>
          <p:nvPr/>
        </p:nvPicPr>
        <p:blipFill>
          <a:blip r:embed="rId3"/>
          <a:stretch>
            <a:fillRect/>
          </a:stretch>
        </p:blipFill>
        <p:spPr>
          <a:xfrm>
            <a:off x="126556" y="-91440"/>
            <a:ext cx="8725013" cy="1087537"/>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15" name="Rectangle 14"/>
          <p:cNvSpPr/>
          <p:nvPr/>
        </p:nvSpPr>
        <p:spPr>
          <a:xfrm>
            <a:off x="126555" y="1289092"/>
            <a:ext cx="1173530" cy="1035537"/>
          </a:xfrm>
          <a:prstGeom prst="rect">
            <a:avLst/>
          </a:prstGeom>
          <a:blipFill>
            <a:blip r:embed="rId4"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1300086" y="1289092"/>
            <a:ext cx="2886450" cy="1035538"/>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Freedmen’s</a:t>
            </a:r>
            <a:r>
              <a:rPr lang="en-US" sz="1100" b="1" kern="1200" dirty="0" smtClean="0">
                <a:latin typeface="Janda Safe and Sound Solid"/>
                <a:cs typeface="Janda Safe and Sound Solid"/>
              </a:rPr>
              <a:t> </a:t>
            </a:r>
            <a:r>
              <a:rPr lang="en-US" sz="1100" b="1" kern="1200" dirty="0" smtClean="0">
                <a:solidFill>
                  <a:srgbClr val="000000"/>
                </a:solidFill>
                <a:latin typeface="Janda Safe and Sound Solid"/>
                <a:cs typeface="Janda Safe and Sound Solid"/>
              </a:rPr>
              <a:t>Bureau</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17" name="TextBox 16"/>
          <p:cNvSpPr txBox="1"/>
          <p:nvPr/>
        </p:nvSpPr>
        <p:spPr>
          <a:xfrm>
            <a:off x="1300085" y="1560620"/>
            <a:ext cx="2886451"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Provided short term aide in food and medical care and long term help in education for former slaves.</a:t>
            </a:r>
            <a:endParaRPr lang="en-US" sz="1400" dirty="0">
              <a:solidFill>
                <a:srgbClr val="FF0000"/>
              </a:solidFill>
              <a:latin typeface="Noteworthy Bold"/>
              <a:cs typeface="Noteworthy Bold"/>
            </a:endParaRPr>
          </a:p>
        </p:txBody>
      </p:sp>
      <p:pic>
        <p:nvPicPr>
          <p:cNvPr id="8" name="Picture 7" descr="pencil2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838459" flipH="1">
            <a:off x="3436015" y="878206"/>
            <a:ext cx="1102385" cy="826788"/>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pic>
        <p:nvPicPr>
          <p:cNvPr id="6" name="Picture 5" descr="freedmenbur.gi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91360" y="2418085"/>
            <a:ext cx="2498175" cy="1859275"/>
          </a:xfrm>
          <a:prstGeom prst="rect">
            <a:avLst/>
          </a:prstGeom>
        </p:spPr>
      </p:pic>
      <p:pic>
        <p:nvPicPr>
          <p:cNvPr id="18" name="Picture 17" descr="8d7c4fe2a06d8df4724b06230ff69ece-d1p7yy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9774" y="2895601"/>
            <a:ext cx="3164050" cy="3962400"/>
          </a:xfrm>
          <a:prstGeom prst="rect">
            <a:avLst/>
          </a:prstGeom>
          <a:effectLst>
            <a:outerShdw blurRad="50800" dist="38100" dir="2700000" sx="102000" sy="102000" algn="tl" rotWithShape="0">
              <a:prstClr val="black">
                <a:alpha val="40000"/>
              </a:prstClr>
            </a:outerShdw>
          </a:effectLst>
        </p:spPr>
      </p:pic>
      <p:pic>
        <p:nvPicPr>
          <p:cNvPr id="19" name="Picture 18"/>
          <p:cNvPicPr>
            <a:picLocks noChangeAspect="1"/>
          </p:cNvPicPr>
          <p:nvPr/>
        </p:nvPicPr>
        <p:blipFill>
          <a:blip r:embed="rId8"/>
          <a:stretch>
            <a:fillRect/>
          </a:stretch>
        </p:blipFill>
        <p:spPr>
          <a:xfrm>
            <a:off x="1559560" y="4772873"/>
            <a:ext cx="3195320" cy="1758807"/>
          </a:xfrm>
          <a:prstGeom prst="rect">
            <a:avLst/>
          </a:prstGeom>
        </p:spPr>
      </p:pic>
    </p:spTree>
    <p:extLst>
      <p:ext uri="{BB962C8B-B14F-4D97-AF65-F5344CB8AC3E}">
        <p14:creationId xmlns:p14="http://schemas.microsoft.com/office/powerpoint/2010/main" val="10374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par>
                                <p:cTn id="27" presetID="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dissolve">
                                      <p:cBhvr>
                                        <p:cTn id="34" dur="500"/>
                                        <p:tgtEl>
                                          <p:spTgt spid="4">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90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363802" y="977598"/>
            <a:ext cx="4702852" cy="5647699"/>
          </a:xfrm>
          <a:prstGeom prst="rect">
            <a:avLst/>
          </a:prstGeom>
          <a:solidFill>
            <a:srgbClr val="FEFCF1">
              <a:alpha val="63000"/>
            </a:srgbClr>
          </a:solidFill>
          <a:ln w="38100" cmpd="sng">
            <a:solidFill>
              <a:schemeClr val="accent1"/>
            </a:solidFill>
          </a:ln>
        </p:spPr>
        <p:txBody>
          <a:bodyPr wrap="square" rtlCol="0">
            <a:spAutoFit/>
          </a:bodyPr>
          <a:lstStyle/>
          <a:p>
            <a:pPr algn="ctr"/>
            <a:r>
              <a:rPr lang="en-US" sz="170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rPr>
              <a:t>It wasn’t surprising when the newly elected governments in former Confederate states began to look very much like the old governments run by the same people who led the South before the war.</a:t>
            </a:r>
            <a:endParaRPr lang="en-US" sz="1100" b="1" dirty="0">
              <a:solidFill>
                <a:schemeClr val="tx1">
                  <a:lumMod val="75000"/>
                  <a:lumOff val="25000"/>
                </a:schemeClr>
              </a:solidFill>
              <a:effectLst>
                <a:glow rad="101600">
                  <a:schemeClr val="tx2">
                    <a:lumMod val="20000"/>
                    <a:lumOff val="80000"/>
                    <a:alpha val="75000"/>
                  </a:schemeClr>
                </a:glow>
              </a:effectLst>
              <a:latin typeface="Avenir Heavy"/>
              <a:cs typeface="Avenir Heavy"/>
            </a:endParaRPr>
          </a:p>
          <a:p>
            <a:pPr algn="ctr"/>
            <a:endParaRPr lang="en-US" sz="105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rPr>
              <a:t>Once back in office, these governments began to pass legislation to restrict and control former slaves.  They passed laws called “black codes” meant to limit the civil rights and freedoms of African Americans.</a:t>
            </a:r>
          </a:p>
          <a:p>
            <a:pPr algn="ctr"/>
            <a:endParaRPr lang="en-US" sz="105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rPr>
              <a:t>These laws denied former slaves voting rights.  They could not serve on juries. Blacks who were unemployed could be arrested and sent to work for plantation owners. </a:t>
            </a:r>
            <a:r>
              <a:rPr lang="en-US" sz="1700" b="1" dirty="0">
                <a:solidFill>
                  <a:schemeClr val="tx1">
                    <a:lumMod val="75000"/>
                    <a:lumOff val="25000"/>
                  </a:schemeClr>
                </a:solidFill>
                <a:effectLst>
                  <a:glow rad="101600">
                    <a:schemeClr val="tx2">
                      <a:lumMod val="20000"/>
                      <a:lumOff val="80000"/>
                      <a:alpha val="75000"/>
                    </a:schemeClr>
                  </a:glow>
                </a:effectLst>
                <a:latin typeface="Avenir Heavy"/>
                <a:cs typeface="Avenir Heavy"/>
              </a:rPr>
              <a:t> </a:t>
            </a:r>
            <a:r>
              <a:rPr lang="en-US" sz="170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rPr>
              <a:t>Black codes limited blacks to working low paying jobs.</a:t>
            </a:r>
          </a:p>
          <a:p>
            <a:pPr algn="ctr"/>
            <a:endParaRPr lang="en-US" sz="110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endParaRPr>
          </a:p>
          <a:p>
            <a:pPr algn="ctr"/>
            <a:r>
              <a:rPr lang="en-US" sz="1700" b="1" dirty="0" smtClean="0">
                <a:solidFill>
                  <a:schemeClr val="tx1">
                    <a:lumMod val="75000"/>
                    <a:lumOff val="25000"/>
                  </a:schemeClr>
                </a:solidFill>
                <a:effectLst>
                  <a:glow rad="101600">
                    <a:schemeClr val="tx2">
                      <a:lumMod val="20000"/>
                      <a:lumOff val="80000"/>
                      <a:alpha val="75000"/>
                    </a:schemeClr>
                  </a:glow>
                </a:effectLst>
                <a:latin typeface="Avenir Heavy"/>
                <a:cs typeface="Avenir Heavy"/>
              </a:rPr>
              <a:t>States also passed laws requiring segregation of blacks and whites in public places.</a:t>
            </a:r>
          </a:p>
        </p:txBody>
      </p:sp>
      <p:pic>
        <p:nvPicPr>
          <p:cNvPr id="3" name="Picture 2" descr="black-voter-threaten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520" y="3972827"/>
            <a:ext cx="3881120" cy="2571155"/>
          </a:xfrm>
          <a:prstGeom prst="rect">
            <a:avLst/>
          </a:prstGeom>
          <a:ln>
            <a:noFill/>
          </a:ln>
          <a:effectLst>
            <a:softEdge rad="112500"/>
          </a:effectLst>
        </p:spPr>
      </p:pic>
      <p:sp>
        <p:nvSpPr>
          <p:cNvPr id="14" name="Rectangle 13"/>
          <p:cNvSpPr/>
          <p:nvPr/>
        </p:nvSpPr>
        <p:spPr>
          <a:xfrm>
            <a:off x="3095914" y="1485148"/>
            <a:ext cx="1171286" cy="1033710"/>
          </a:xfrm>
          <a:prstGeom prst="rect">
            <a:avLst/>
          </a:prstGeom>
          <a:blipFill>
            <a:blip r:embed="rId4"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56663" y="1485148"/>
            <a:ext cx="3039252" cy="1035539"/>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Black</a:t>
            </a:r>
            <a:r>
              <a:rPr lang="en-US" sz="1100" b="1" kern="1200" dirty="0" smtClean="0">
                <a:latin typeface="Janda Safe and Sound Solid"/>
                <a:cs typeface="Janda Safe and Sound Solid"/>
              </a:rPr>
              <a:t> </a:t>
            </a:r>
            <a:r>
              <a:rPr lang="en-US" sz="1100" b="1" kern="1200" dirty="0" smtClean="0">
                <a:solidFill>
                  <a:srgbClr val="000000"/>
                </a:solidFill>
                <a:latin typeface="Janda Safe and Sound Solid"/>
                <a:cs typeface="Janda Safe and Sound Solid"/>
              </a:rPr>
              <a:t>Codes</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21" name="TextBox 20"/>
          <p:cNvSpPr txBox="1"/>
          <p:nvPr/>
        </p:nvSpPr>
        <p:spPr>
          <a:xfrm>
            <a:off x="68594" y="1770154"/>
            <a:ext cx="3022122"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Laws passed in former Confederate states to limit rights and freedoms of African Americans.</a:t>
            </a:r>
            <a:endParaRPr lang="en-US" sz="1400" dirty="0">
              <a:solidFill>
                <a:srgbClr val="FF0000"/>
              </a:solidFill>
              <a:latin typeface="Noteworthy Bold"/>
              <a:cs typeface="Noteworthy Bold"/>
            </a:endParaRPr>
          </a:p>
        </p:txBody>
      </p:sp>
      <p:pic>
        <p:nvPicPr>
          <p:cNvPr id="7" name="Picture 6" descr="655252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26278">
            <a:off x="79155" y="642988"/>
            <a:ext cx="1658150" cy="67786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6"/>
          <a:stretch>
            <a:fillRect/>
          </a:stretch>
        </p:blipFill>
        <p:spPr>
          <a:xfrm>
            <a:off x="965199" y="-142240"/>
            <a:ext cx="7232073" cy="1371600"/>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pic>
        <p:nvPicPr>
          <p:cNvPr id="22" name="Picture 21" descr="pencil2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838459" flipH="1">
            <a:off x="2450494" y="1062409"/>
            <a:ext cx="1102385" cy="826788"/>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sp>
        <p:nvSpPr>
          <p:cNvPr id="23" name="Rectangle 22"/>
          <p:cNvSpPr/>
          <p:nvPr/>
        </p:nvSpPr>
        <p:spPr>
          <a:xfrm>
            <a:off x="3107846" y="2754367"/>
            <a:ext cx="1171286" cy="963097"/>
          </a:xfrm>
          <a:prstGeom prst="rect">
            <a:avLst/>
          </a:prstGeom>
          <a:blipFill>
            <a:blip r:embed="rId8"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68594" y="2754367"/>
            <a:ext cx="3039252" cy="963097"/>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Segregation</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25" name="TextBox 24"/>
          <p:cNvSpPr txBox="1"/>
          <p:nvPr/>
        </p:nvSpPr>
        <p:spPr>
          <a:xfrm>
            <a:off x="80525" y="2975404"/>
            <a:ext cx="3022122"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Legalized separation of people in public places based on race and skin color.</a:t>
            </a:r>
            <a:endParaRPr lang="en-US" sz="1400" dirty="0">
              <a:solidFill>
                <a:srgbClr val="FF0000"/>
              </a:solidFill>
              <a:latin typeface="Noteworthy Bold"/>
              <a:cs typeface="Noteworthy Bold"/>
            </a:endParaRPr>
          </a:p>
        </p:txBody>
      </p:sp>
    </p:spTree>
    <p:extLst>
      <p:ext uri="{BB962C8B-B14F-4D97-AF65-F5344CB8AC3E}">
        <p14:creationId xmlns:p14="http://schemas.microsoft.com/office/powerpoint/2010/main" val="29630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9"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dissolve">
                                      <p:cBhvr>
                                        <p:cTn id="31" dur="500"/>
                                        <p:tgtEl>
                                          <p:spTgt spid="4">
                                            <p:txEl>
                                              <p:pRg st="4" end="4"/>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dissolve">
                                      <p:cBhvr>
                                        <p:cTn id="39" dur="500"/>
                                        <p:tgtEl>
                                          <p:spTgt spid="4">
                                            <p:txEl>
                                              <p:pRg st="6" end="6"/>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dissolv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8042" y="939196"/>
            <a:ext cx="4702852" cy="5509201"/>
          </a:xfrm>
          <a:prstGeom prst="rect">
            <a:avLst/>
          </a:prstGeom>
          <a:solidFill>
            <a:srgbClr val="FEFCF1">
              <a:alpha val="63000"/>
            </a:srgbClr>
          </a:solidFill>
          <a:ln w="38100" cmpd="sng">
            <a:solidFill>
              <a:schemeClr val="accent3"/>
            </a:solidFill>
          </a:ln>
        </p:spPr>
        <p:txBody>
          <a:bodyPr wrap="square" rtlCol="0">
            <a:spAutoFit/>
          </a:bodyPr>
          <a:lstStyle/>
          <a:p>
            <a:pPr algn="ctr"/>
            <a:r>
              <a:rPr lang="en-US" sz="16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Republicans in Congress were alarmed at the return of power to former Southern leaders.  The issue remained that the Supreme Court had ruled blacks were not citizens in the Dred Scott decision less than a decade earlier.  Southern states did not have to recognize citizenship of former slaves.</a:t>
            </a:r>
            <a:endParaRPr lang="en-US" sz="1600" b="1" dirty="0">
              <a:solidFill>
                <a:schemeClr val="tx1">
                  <a:lumMod val="75000"/>
                  <a:lumOff val="25000"/>
                </a:schemeClr>
              </a:solidFill>
              <a:effectLst>
                <a:glow rad="101600">
                  <a:schemeClr val="accent3">
                    <a:lumMod val="60000"/>
                    <a:lumOff val="40000"/>
                    <a:alpha val="75000"/>
                  </a:schemeClr>
                </a:glow>
              </a:effectLst>
              <a:latin typeface="Avenir Heavy"/>
              <a:cs typeface="Avenir Heavy"/>
            </a:endParaRPr>
          </a:p>
          <a:p>
            <a:pPr algn="ctr"/>
            <a:endParaRPr lang="en-US" sz="16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endParaRPr>
          </a:p>
          <a:p>
            <a:pPr algn="ctr"/>
            <a:r>
              <a:rPr lang="en-US" sz="16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Congress passed the Civil Rights Act of 1866 to declare freedmen to be full citizens with the same civil rights as whites.  President Johnson vetoed the law, but an angry Congress overrode his veto.</a:t>
            </a:r>
          </a:p>
          <a:p>
            <a:pPr algn="ctr"/>
            <a:endParaRPr lang="en-US" sz="16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endParaRPr>
          </a:p>
          <a:p>
            <a:pPr algn="ctr"/>
            <a:r>
              <a:rPr lang="en-US" sz="16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Congress took civil rights even further by ratifying the 14</a:t>
            </a:r>
            <a:r>
              <a:rPr lang="en-US" sz="1600" b="1" baseline="30000"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th</a:t>
            </a:r>
            <a:r>
              <a:rPr lang="en-US" sz="1600" b="1" dirty="0" smtClean="0">
                <a:solidFill>
                  <a:schemeClr val="tx1">
                    <a:lumMod val="75000"/>
                    <a:lumOff val="25000"/>
                  </a:schemeClr>
                </a:solidFill>
                <a:effectLst>
                  <a:glow rad="101600">
                    <a:schemeClr val="accent3">
                      <a:lumMod val="60000"/>
                      <a:lumOff val="40000"/>
                      <a:alpha val="75000"/>
                    </a:schemeClr>
                  </a:glow>
                </a:effectLst>
                <a:latin typeface="Avenir Heavy"/>
                <a:cs typeface="Avenir Heavy"/>
              </a:rPr>
              <a:t> Amendment.  This amendment granted citizenship to all people born or naturalized in the United States and guaranteeing equal protection of the laws.  This meant Southern states had to recognize former slaves as citizens and could not pass laws to treat them differently.</a:t>
            </a:r>
          </a:p>
        </p:txBody>
      </p:sp>
      <p:pic>
        <p:nvPicPr>
          <p:cNvPr id="5" name="Picture 4"/>
          <p:cNvPicPr>
            <a:picLocks noChangeAspect="1"/>
          </p:cNvPicPr>
          <p:nvPr/>
        </p:nvPicPr>
        <p:blipFill>
          <a:blip r:embed="rId3"/>
          <a:stretch>
            <a:fillRect/>
          </a:stretch>
        </p:blipFill>
        <p:spPr>
          <a:xfrm>
            <a:off x="599439" y="-152400"/>
            <a:ext cx="8037945" cy="1198880"/>
          </a:xfrm>
          <a:prstGeom prst="rect">
            <a:avLst/>
          </a:prstGeom>
          <a:effectLst>
            <a:glow rad="63500">
              <a:schemeClr val="accent3">
                <a:satMod val="175000"/>
                <a:alpha val="40000"/>
              </a:schemeClr>
            </a:glow>
            <a:outerShdw blurRad="50800" dist="38100" dir="2700000" algn="tl" rotWithShape="0">
              <a:prstClr val="black">
                <a:alpha val="40000"/>
              </a:prstClr>
            </a:outerShdw>
          </a:effectLst>
        </p:spPr>
      </p:pic>
      <p:pic>
        <p:nvPicPr>
          <p:cNvPr id="15" name="Picture 14" descr="dred-scott.png"/>
          <p:cNvPicPr>
            <a:picLocks noChangeAspect="1"/>
          </p:cNvPicPr>
          <p:nvPr/>
        </p:nvPicPr>
        <p:blipFill>
          <a:blip r:embed="rId4">
            <a:grayscl/>
            <a:extLst>
              <a:ext uri="{28A0092B-C50C-407E-A947-70E740481C1C}">
                <a14:useLocalDpi xmlns:a14="http://schemas.microsoft.com/office/drawing/2010/main"/>
              </a:ext>
            </a:extLst>
          </a:blip>
          <a:stretch>
            <a:fillRect/>
          </a:stretch>
        </p:blipFill>
        <p:spPr>
          <a:xfrm>
            <a:off x="5133019" y="3091889"/>
            <a:ext cx="3926061" cy="3766111"/>
          </a:xfrm>
          <a:prstGeom prst="rect">
            <a:avLst/>
          </a:prstGeom>
          <a:effectLst>
            <a:outerShdw blurRad="50800" dist="38100" dir="2700000" sx="102000" sy="102000" algn="tl" rotWithShape="0">
              <a:prstClr val="black">
                <a:alpha val="40000"/>
              </a:prstClr>
            </a:outerShdw>
          </a:effectLst>
        </p:spPr>
      </p:pic>
      <p:sp>
        <p:nvSpPr>
          <p:cNvPr id="10" name="Footer Placeholder 30"/>
          <p:cNvSpPr>
            <a:spLocks noGrp="1"/>
          </p:cNvSpPr>
          <p:nvPr>
            <p:ph type="ftr" sz="quarter" idx="11"/>
          </p:nvPr>
        </p:nvSpPr>
        <p:spPr>
          <a:xfrm>
            <a:off x="0" y="6543982"/>
            <a:ext cx="1611139" cy="395711"/>
          </a:xfrm>
        </p:spPr>
        <p:txBody>
          <a:bodyPr/>
          <a:lstStyle/>
          <a:p>
            <a:pPr algn="r"/>
            <a:r>
              <a:rPr lang="tr-TR" sz="1000" dirty="0" smtClean="0">
                <a:solidFill>
                  <a:schemeClr val="bg1"/>
                </a:solidFill>
                <a:latin typeface="Noteworthy Bold"/>
                <a:cs typeface="Noteworthy Bold"/>
              </a:rPr>
              <a:t>© Karalynn Tyler 2015</a:t>
            </a:r>
            <a:endParaRPr lang="en-US" sz="1000" dirty="0">
              <a:solidFill>
                <a:schemeClr val="bg1"/>
              </a:solidFill>
              <a:latin typeface="Noteworthy Bold"/>
              <a:cs typeface="Noteworthy Bold"/>
            </a:endParaRPr>
          </a:p>
        </p:txBody>
      </p:sp>
      <p:sp>
        <p:nvSpPr>
          <p:cNvPr id="16" name="Rectangle 15"/>
          <p:cNvSpPr/>
          <p:nvPr/>
        </p:nvSpPr>
        <p:spPr>
          <a:xfrm>
            <a:off x="4999098" y="929036"/>
            <a:ext cx="1173531" cy="1033710"/>
          </a:xfrm>
          <a:prstGeom prst="rect">
            <a:avLst/>
          </a:prstGeom>
          <a:blipFill>
            <a:blip r:embed="rId5"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6172629" y="929035"/>
            <a:ext cx="2886450" cy="1033709"/>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Civil</a:t>
            </a:r>
            <a:r>
              <a:rPr lang="en-US" sz="1100" b="1" kern="1200" dirty="0" smtClean="0">
                <a:latin typeface="Janda Safe and Sound Solid"/>
                <a:cs typeface="Janda Safe and Sound Solid"/>
              </a:rPr>
              <a:t> </a:t>
            </a:r>
            <a:r>
              <a:rPr lang="en-US" sz="1100" b="1" kern="1200" dirty="0" smtClean="0">
                <a:solidFill>
                  <a:srgbClr val="000000"/>
                </a:solidFill>
                <a:latin typeface="Janda Safe and Sound Solid"/>
                <a:cs typeface="Janda Safe and Sound Solid"/>
              </a:rPr>
              <a:t>Rights</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18" name="Rectangle 17"/>
          <p:cNvSpPr/>
          <p:nvPr/>
        </p:nvSpPr>
        <p:spPr>
          <a:xfrm>
            <a:off x="4999099" y="2066174"/>
            <a:ext cx="1173530" cy="963097"/>
          </a:xfrm>
          <a:prstGeom prst="rect">
            <a:avLst/>
          </a:prstGeom>
          <a:blipFill>
            <a:blip r:embed="rId6"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6172629" y="2066174"/>
            <a:ext cx="2886450" cy="963096"/>
          </a:xfrm>
          <a:custGeom>
            <a:avLst/>
            <a:gdLst>
              <a:gd name="connsiteX0" fmla="*/ 0 w 1414569"/>
              <a:gd name="connsiteY0" fmla="*/ 0 h 290988"/>
              <a:gd name="connsiteX1" fmla="*/ 1414569 w 1414569"/>
              <a:gd name="connsiteY1" fmla="*/ 0 h 290988"/>
              <a:gd name="connsiteX2" fmla="*/ 1414569 w 1414569"/>
              <a:gd name="connsiteY2" fmla="*/ 290988 h 290988"/>
              <a:gd name="connsiteX3" fmla="*/ 0 w 1414569"/>
              <a:gd name="connsiteY3" fmla="*/ 290988 h 290988"/>
              <a:gd name="connsiteX4" fmla="*/ 0 w 1414569"/>
              <a:gd name="connsiteY4" fmla="*/ 0 h 2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9" h="290988">
                <a:moveTo>
                  <a:pt x="0" y="0"/>
                </a:moveTo>
                <a:lnTo>
                  <a:pt x="1414569" y="0"/>
                </a:lnTo>
                <a:lnTo>
                  <a:pt x="1414569" y="290988"/>
                </a:lnTo>
                <a:lnTo>
                  <a:pt x="0" y="290988"/>
                </a:lnTo>
                <a:lnTo>
                  <a:pt x="0" y="0"/>
                </a:lnTo>
                <a:close/>
              </a:path>
            </a:pathLst>
          </a:custGeom>
          <a:solidFill>
            <a:srgbClr val="FFFFFF"/>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152400" prstMaterial="matte"/>
        </p:spPr>
        <p:style>
          <a:lnRef idx="1">
            <a:schemeClr val="dk1">
              <a:hueOff val="0"/>
              <a:satOff val="0"/>
              <a:lumOff val="0"/>
              <a:alphaOff val="0"/>
            </a:schemeClr>
          </a:lnRef>
          <a:fillRef idx="1">
            <a:schemeClr val="dk1">
              <a:tint val="50000"/>
              <a:alpha val="40000"/>
              <a:hueOff val="0"/>
              <a:satOff val="0"/>
              <a:lumOff val="0"/>
              <a:alphaOff val="0"/>
            </a:schemeClr>
          </a:fillRef>
          <a:effectRef idx="0">
            <a:schemeClr val="dk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latin typeface="Janda Safe and Sound Solid"/>
                <a:cs typeface="Janda Safe and Sound Solid"/>
              </a:rPr>
              <a:t>14</a:t>
            </a:r>
            <a:r>
              <a:rPr lang="en-US" sz="1100" b="1" kern="1200" baseline="30000" dirty="0" smtClean="0">
                <a:solidFill>
                  <a:srgbClr val="000000"/>
                </a:solidFill>
                <a:latin typeface="Janda Safe and Sound Solid"/>
                <a:cs typeface="Janda Safe and Sound Solid"/>
              </a:rPr>
              <a:t>th</a:t>
            </a:r>
            <a:r>
              <a:rPr lang="en-US" sz="1100" b="1" kern="1200" dirty="0" smtClean="0">
                <a:latin typeface="Janda Safe and Sound Solid"/>
                <a:cs typeface="Janda Safe and Sound Solid"/>
              </a:rPr>
              <a:t> </a:t>
            </a:r>
            <a:r>
              <a:rPr lang="en-US" sz="1100" b="1" kern="1200" dirty="0" smtClean="0">
                <a:solidFill>
                  <a:srgbClr val="000000"/>
                </a:solidFill>
                <a:latin typeface="Janda Safe and Sound Solid"/>
                <a:cs typeface="Janda Safe and Sound Solid"/>
              </a:rPr>
              <a:t>Amendment</a:t>
            </a:r>
          </a:p>
          <a:p>
            <a:pPr lvl="0" algn="ctr" defTabSz="488950">
              <a:lnSpc>
                <a:spcPct val="90000"/>
              </a:lnSpc>
              <a:spcBef>
                <a:spcPct val="0"/>
              </a:spcBef>
              <a:spcAft>
                <a:spcPct val="35000"/>
              </a:spcAft>
            </a:pPr>
            <a:endParaRPr lang="en-US" sz="1100" b="1" dirty="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smtClean="0">
              <a:solidFill>
                <a:srgbClr val="000000"/>
              </a:solidFill>
              <a:latin typeface="Janda Safe and Sound Solid"/>
              <a:cs typeface="Janda Safe and Sound Solid"/>
            </a:endParaRPr>
          </a:p>
          <a:p>
            <a:pPr lvl="0" algn="ctr" defTabSz="488950">
              <a:lnSpc>
                <a:spcPct val="90000"/>
              </a:lnSpc>
              <a:spcBef>
                <a:spcPct val="0"/>
              </a:spcBef>
              <a:spcAft>
                <a:spcPct val="35000"/>
              </a:spcAft>
            </a:pPr>
            <a:endParaRPr lang="en-US" sz="1100" b="1" kern="1200" dirty="0">
              <a:solidFill>
                <a:srgbClr val="000000"/>
              </a:solidFill>
              <a:latin typeface="Janda Safe and Sound Solid"/>
              <a:cs typeface="Janda Safe and Sound Solid"/>
            </a:endParaRPr>
          </a:p>
        </p:txBody>
      </p:sp>
      <p:sp>
        <p:nvSpPr>
          <p:cNvPr id="26" name="TextBox 25"/>
          <p:cNvSpPr txBox="1"/>
          <p:nvPr/>
        </p:nvSpPr>
        <p:spPr>
          <a:xfrm>
            <a:off x="6172628" y="1217436"/>
            <a:ext cx="2886451"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Rights guaranteed by the Constitution to citizens, especially equal treatment under the law.</a:t>
            </a:r>
            <a:endParaRPr lang="en-US" sz="1400" dirty="0">
              <a:solidFill>
                <a:srgbClr val="FF0000"/>
              </a:solidFill>
              <a:latin typeface="Noteworthy Bold"/>
              <a:cs typeface="Noteworthy Bold"/>
            </a:endParaRPr>
          </a:p>
        </p:txBody>
      </p:sp>
      <p:sp>
        <p:nvSpPr>
          <p:cNvPr id="27" name="TextBox 26"/>
          <p:cNvSpPr txBox="1"/>
          <p:nvPr/>
        </p:nvSpPr>
        <p:spPr>
          <a:xfrm>
            <a:off x="6172629" y="2290606"/>
            <a:ext cx="2886451" cy="738664"/>
          </a:xfrm>
          <a:prstGeom prst="rect">
            <a:avLst/>
          </a:prstGeom>
          <a:noFill/>
        </p:spPr>
        <p:txBody>
          <a:bodyPr wrap="square" rtlCol="0">
            <a:spAutoFit/>
          </a:bodyPr>
          <a:lstStyle/>
          <a:p>
            <a:pPr algn="ctr"/>
            <a:r>
              <a:rPr lang="en-US" sz="1400" dirty="0" smtClean="0">
                <a:solidFill>
                  <a:srgbClr val="FF0000"/>
                </a:solidFill>
                <a:latin typeface="Noteworthy Bold"/>
                <a:cs typeface="Noteworthy Bold"/>
              </a:rPr>
              <a:t>Civil Rights amendment- granted citizenship to former slaves and provided equal protection of the law.</a:t>
            </a:r>
            <a:endParaRPr lang="en-US" sz="1400" dirty="0">
              <a:solidFill>
                <a:srgbClr val="FF0000"/>
              </a:solidFill>
              <a:latin typeface="Noteworthy Bold"/>
              <a:cs typeface="Noteworthy Bold"/>
            </a:endParaRPr>
          </a:p>
        </p:txBody>
      </p:sp>
      <p:pic>
        <p:nvPicPr>
          <p:cNvPr id="28" name="Picture 27" descr="pencil2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141329" flipH="1">
            <a:off x="8069268" y="370869"/>
            <a:ext cx="1136233" cy="852174"/>
          </a:xfrm>
          <a:prstGeom prst="rect">
            <a:avLst/>
          </a:prstGeom>
          <a:effectLst>
            <a:glow rad="63500">
              <a:schemeClr val="accent3">
                <a:satMod val="175000"/>
                <a:alpha val="40000"/>
              </a:schemeClr>
            </a:glow>
            <a:outerShdw blurRad="50800" dist="38100" dir="2700000" algn="tl" rotWithShape="0">
              <a:prstClr val="black">
                <a:alpha val="40000"/>
              </a:prstClr>
            </a:outerShdw>
          </a:effectLst>
        </p:spPr>
      </p:pic>
      <p:pic>
        <p:nvPicPr>
          <p:cNvPr id="6" name="Picture 5" descr="Screen Shot 2015-12-10 at 1.11.45 PM.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08320" y="5627866"/>
            <a:ext cx="802640" cy="646282"/>
          </a:xfrm>
          <a:prstGeom prst="rect">
            <a:avLst/>
          </a:prstGeom>
          <a:effectLst>
            <a:outerShdw blurRad="50800" dist="38100" dir="2700000" algn="tl" rotWithShape="0">
              <a:prstClr val="black">
                <a:alpha val="40000"/>
              </a:prstClr>
            </a:outerShdw>
          </a:effectLst>
        </p:spPr>
      </p:pic>
      <p:pic>
        <p:nvPicPr>
          <p:cNvPr id="8" name="Picture 7" descr="vds_14thamend_te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189323">
            <a:off x="7856307" y="5577497"/>
            <a:ext cx="486591" cy="844916"/>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10"/>
          <a:stretch>
            <a:fillRect/>
          </a:stretch>
        </p:blipFill>
        <p:spPr>
          <a:xfrm>
            <a:off x="7002821" y="3810000"/>
            <a:ext cx="2121546" cy="1137920"/>
          </a:xfrm>
          <a:prstGeom prst="rect">
            <a:avLst/>
          </a:prstGeom>
          <a:effectLst>
            <a:outerShdw blurRad="50800" dist="38100" dir="2700000" sx="102000" sy="102000" algn="tl" rotWithShape="0">
              <a:srgbClr val="000000">
                <a:alpha val="43000"/>
              </a:srgbClr>
            </a:outerShdw>
          </a:effectLst>
        </p:spPr>
      </p:pic>
    </p:spTree>
    <p:extLst>
      <p:ext uri="{BB962C8B-B14F-4D97-AF65-F5344CB8AC3E}">
        <p14:creationId xmlns:p14="http://schemas.microsoft.com/office/powerpoint/2010/main" val="192290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par>
                                <p:cTn id="27" presetID="9"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dissolve">
                                      <p:cBhvr>
                                        <p:cTn id="34" dur="500"/>
                                        <p:tgtEl>
                                          <p:spTgt spid="4">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par>
                                <p:cTn id="51" presetID="9"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500"/>
                                        <p:tgtEl>
                                          <p:spTgt spid="6"/>
                                        </p:tgtEl>
                                      </p:cBhvr>
                                    </p:animEffect>
                                  </p:childTnLst>
                                </p:cTn>
                              </p:par>
                              <p:par>
                                <p:cTn id="54" presetID="9"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dissolv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7445</TotalTime>
  <Words>1732</Words>
  <Application>Microsoft Office PowerPoint</Application>
  <PresentationFormat>On-screen Show (4:3)</PresentationFormat>
  <Paragraphs>126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Civil War &amp; Reconstruction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Video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Karalynn Tyler</dc:creator>
  <cp:lastModifiedBy>Alison Mc Lin</cp:lastModifiedBy>
  <cp:revision>396</cp:revision>
  <cp:lastPrinted>2015-12-31T18:26:48Z</cp:lastPrinted>
  <dcterms:created xsi:type="dcterms:W3CDTF">2015-09-23T17:29:12Z</dcterms:created>
  <dcterms:modified xsi:type="dcterms:W3CDTF">2018-10-05T19:11:11Z</dcterms:modified>
</cp:coreProperties>
</file>