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Lst>
  <p:notesMasterIdLst>
    <p:notesMasterId r:id="rId35"/>
  </p:notesMasterIdLst>
  <p:sldIdLst>
    <p:sldId id="486" r:id="rId2"/>
    <p:sldId id="487" r:id="rId3"/>
    <p:sldId id="488" r:id="rId4"/>
    <p:sldId id="489" r:id="rId5"/>
    <p:sldId id="490" r:id="rId6"/>
    <p:sldId id="491" r:id="rId7"/>
    <p:sldId id="492" r:id="rId8"/>
    <p:sldId id="493" r:id="rId9"/>
    <p:sldId id="494" r:id="rId10"/>
    <p:sldId id="495" r:id="rId11"/>
    <p:sldId id="496" r:id="rId12"/>
    <p:sldId id="497" r:id="rId13"/>
    <p:sldId id="498" r:id="rId14"/>
    <p:sldId id="499" r:id="rId15"/>
    <p:sldId id="500" r:id="rId16"/>
    <p:sldId id="524" r:id="rId17"/>
    <p:sldId id="523" r:id="rId18"/>
    <p:sldId id="502" r:id="rId19"/>
    <p:sldId id="503" r:id="rId20"/>
    <p:sldId id="504" r:id="rId21"/>
    <p:sldId id="505" r:id="rId22"/>
    <p:sldId id="506" r:id="rId23"/>
    <p:sldId id="507" r:id="rId24"/>
    <p:sldId id="508" r:id="rId25"/>
    <p:sldId id="509" r:id="rId26"/>
    <p:sldId id="510" r:id="rId27"/>
    <p:sldId id="511" r:id="rId28"/>
    <p:sldId id="512" r:id="rId29"/>
    <p:sldId id="513" r:id="rId30"/>
    <p:sldId id="514" r:id="rId31"/>
    <p:sldId id="519" r:id="rId32"/>
    <p:sldId id="520" r:id="rId33"/>
    <p:sldId id="521"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CCBF"/>
    <a:srgbClr val="D2DEEF"/>
    <a:srgbClr val="77DCFF"/>
    <a:srgbClr val="5D5DFF"/>
    <a:srgbClr val="FF7979"/>
    <a:srgbClr val="716556"/>
    <a:srgbClr val="8B8B8B"/>
    <a:srgbClr val="D4D4D4"/>
    <a:srgbClr val="B7CBBF"/>
    <a:srgbClr val="FB8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8" autoAdjust="0"/>
    <p:restoredTop sz="94660" autoAdjust="0"/>
  </p:normalViewPr>
  <p:slideViewPr>
    <p:cSldViewPr>
      <p:cViewPr varScale="1">
        <p:scale>
          <a:sx n="87" d="100"/>
          <a:sy n="87" d="100"/>
        </p:scale>
        <p:origin x="379"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678CF-6197-4F7C-BE9A-67D2BCFB60A7}" type="datetimeFigureOut">
              <a:rPr lang="en-US" smtClean="0"/>
              <a:t>2/17/2016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8B91AE-951C-447A-90CF-C1DF641868CD}" type="slidenum">
              <a:rPr lang="en-US" smtClean="0"/>
              <a:t>‹#›</a:t>
            </a:fld>
            <a:endParaRPr lang="en-US"/>
          </a:p>
        </p:txBody>
      </p:sp>
    </p:spTree>
    <p:extLst>
      <p:ext uri="{BB962C8B-B14F-4D97-AF65-F5344CB8AC3E}">
        <p14:creationId xmlns:p14="http://schemas.microsoft.com/office/powerpoint/2010/main" val="172229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530C366-B841-4ECF-B068-9C8E473F9945}" type="slidenum">
              <a:rPr lang="en-US" altLang="en-US" smtClean="0"/>
              <a:pPr/>
              <a:t>‹#›</a:t>
            </a:fld>
            <a:endParaRPr lang="en-US" altLang="en-US"/>
          </a:p>
        </p:txBody>
      </p:sp>
    </p:spTree>
    <p:extLst>
      <p:ext uri="{BB962C8B-B14F-4D97-AF65-F5344CB8AC3E}">
        <p14:creationId xmlns:p14="http://schemas.microsoft.com/office/powerpoint/2010/main" val="3126194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37FB7C3-578F-4F7B-ADC2-B7030DC31AC2}" type="slidenum">
              <a:rPr lang="en-US" altLang="en-US" smtClean="0"/>
              <a:pPr/>
              <a:t>‹#›</a:t>
            </a:fld>
            <a:endParaRPr lang="en-US" altLang="en-US"/>
          </a:p>
        </p:txBody>
      </p:sp>
    </p:spTree>
    <p:extLst>
      <p:ext uri="{BB962C8B-B14F-4D97-AF65-F5344CB8AC3E}">
        <p14:creationId xmlns:p14="http://schemas.microsoft.com/office/powerpoint/2010/main" val="138428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F5F00D3-DD63-40F6-9059-AE142B5D7CFC}" type="slidenum">
              <a:rPr lang="en-US" altLang="en-US" smtClean="0"/>
              <a:pPr/>
              <a:t>‹#›</a:t>
            </a:fld>
            <a:endParaRPr lang="en-US" altLang="en-US"/>
          </a:p>
        </p:txBody>
      </p:sp>
    </p:spTree>
    <p:extLst>
      <p:ext uri="{BB962C8B-B14F-4D97-AF65-F5344CB8AC3E}">
        <p14:creationId xmlns:p14="http://schemas.microsoft.com/office/powerpoint/2010/main" val="212723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2AD3DE0-8876-4230-9F9F-44F3F5D8E2E4}" type="slidenum">
              <a:rPr lang="en-US" altLang="en-US" smtClean="0"/>
              <a:pPr/>
              <a:t>‹#›</a:t>
            </a:fld>
            <a:endParaRPr lang="en-US" altLang="en-US"/>
          </a:p>
        </p:txBody>
      </p:sp>
    </p:spTree>
    <p:extLst>
      <p:ext uri="{BB962C8B-B14F-4D97-AF65-F5344CB8AC3E}">
        <p14:creationId xmlns:p14="http://schemas.microsoft.com/office/powerpoint/2010/main" val="3225667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3A4FB42-F695-41AD-9CE2-B9E7E3A95857}" type="slidenum">
              <a:rPr lang="en-US" altLang="en-US" smtClean="0"/>
              <a:pPr/>
              <a:t>‹#›</a:t>
            </a:fld>
            <a:endParaRPr lang="en-US" altLang="en-US"/>
          </a:p>
        </p:txBody>
      </p:sp>
    </p:spTree>
    <p:extLst>
      <p:ext uri="{BB962C8B-B14F-4D97-AF65-F5344CB8AC3E}">
        <p14:creationId xmlns:p14="http://schemas.microsoft.com/office/powerpoint/2010/main" val="264316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75F437F-0806-404F-A6BD-0E3EAD64C8DF}" type="slidenum">
              <a:rPr lang="en-US" altLang="en-US" smtClean="0"/>
              <a:pPr/>
              <a:t>‹#›</a:t>
            </a:fld>
            <a:endParaRPr lang="en-US" altLang="en-US"/>
          </a:p>
        </p:txBody>
      </p:sp>
    </p:spTree>
    <p:extLst>
      <p:ext uri="{BB962C8B-B14F-4D97-AF65-F5344CB8AC3E}">
        <p14:creationId xmlns:p14="http://schemas.microsoft.com/office/powerpoint/2010/main" val="1668034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D0DD9549-D564-4F62-8383-BD82EAFA04C7}" type="slidenum">
              <a:rPr lang="en-US" altLang="en-US" smtClean="0"/>
              <a:pPr/>
              <a:t>‹#›</a:t>
            </a:fld>
            <a:endParaRPr lang="en-US" altLang="en-US"/>
          </a:p>
        </p:txBody>
      </p:sp>
    </p:spTree>
    <p:extLst>
      <p:ext uri="{BB962C8B-B14F-4D97-AF65-F5344CB8AC3E}">
        <p14:creationId xmlns:p14="http://schemas.microsoft.com/office/powerpoint/2010/main" val="12580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EDCE1325-23C7-4B69-B0DC-0F62FC9F2372}" type="slidenum">
              <a:rPr lang="en-US" altLang="en-US" smtClean="0"/>
              <a:pPr/>
              <a:t>‹#›</a:t>
            </a:fld>
            <a:endParaRPr lang="en-US" altLang="en-US"/>
          </a:p>
        </p:txBody>
      </p:sp>
    </p:spTree>
    <p:extLst>
      <p:ext uri="{BB962C8B-B14F-4D97-AF65-F5344CB8AC3E}">
        <p14:creationId xmlns:p14="http://schemas.microsoft.com/office/powerpoint/2010/main" val="419768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1D532036-2B0A-4D63-8CFA-D702D2DFAD25}" type="slidenum">
              <a:rPr lang="en-US" altLang="en-US" smtClean="0"/>
              <a:pPr/>
              <a:t>‹#›</a:t>
            </a:fld>
            <a:endParaRPr lang="en-US" altLang="en-US"/>
          </a:p>
        </p:txBody>
      </p:sp>
    </p:spTree>
    <p:extLst>
      <p:ext uri="{BB962C8B-B14F-4D97-AF65-F5344CB8AC3E}">
        <p14:creationId xmlns:p14="http://schemas.microsoft.com/office/powerpoint/2010/main" val="3019669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0031507-73B3-4AEE-B8D4-4E6D60BAEBDB}" type="slidenum">
              <a:rPr lang="en-US" altLang="en-US" smtClean="0"/>
              <a:pPr/>
              <a:t>‹#›</a:t>
            </a:fld>
            <a:endParaRPr lang="en-US" altLang="en-US"/>
          </a:p>
        </p:txBody>
      </p:sp>
    </p:spTree>
    <p:extLst>
      <p:ext uri="{BB962C8B-B14F-4D97-AF65-F5344CB8AC3E}">
        <p14:creationId xmlns:p14="http://schemas.microsoft.com/office/powerpoint/2010/main" val="8400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70675B0-41ED-4F54-A028-8DD37DF842F1}" type="slidenum">
              <a:rPr lang="en-US" altLang="en-US" smtClean="0"/>
              <a:pPr/>
              <a:t>‹#›</a:t>
            </a:fld>
            <a:endParaRPr lang="en-US" altLang="en-US"/>
          </a:p>
        </p:txBody>
      </p:sp>
    </p:spTree>
    <p:extLst>
      <p:ext uri="{BB962C8B-B14F-4D97-AF65-F5344CB8AC3E}">
        <p14:creationId xmlns:p14="http://schemas.microsoft.com/office/powerpoint/2010/main" val="333207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2F02D2-6252-4A93-B126-67CC1CE02E72}" type="slidenum">
              <a:rPr lang="en-US" altLang="en-US" smtClean="0"/>
              <a:pPr/>
              <a:t>‹#›</a:t>
            </a:fld>
            <a:endParaRPr lang="en-US" altLang="en-US"/>
          </a:p>
        </p:txBody>
      </p:sp>
    </p:spTree>
    <p:extLst>
      <p:ext uri="{BB962C8B-B14F-4D97-AF65-F5344CB8AC3E}">
        <p14:creationId xmlns:p14="http://schemas.microsoft.com/office/powerpoint/2010/main" val="408240496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41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73855" y="997927"/>
            <a:ext cx="5684520" cy="5779477"/>
          </a:xfrm>
          <a:prstGeom prst="rect">
            <a:avLst/>
          </a:prstGeom>
          <a:solidFill>
            <a:srgbClr val="B8D4C4"/>
          </a:solidFill>
          <a:scene3d>
            <a:camera prst="orthographicFront"/>
            <a:lightRig rig="threePt" dir="t"/>
          </a:scene3d>
          <a:sp3d>
            <a:bevelT/>
          </a:sp3d>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smtClean="0">
                <a:solidFill>
                  <a:srgbClr val="000000"/>
                </a:solidFill>
              </a:rPr>
              <a:t>Many white southerners supported the colonization movement because it did not call for an end to slavery.</a:t>
            </a:r>
          </a:p>
          <a:p>
            <a:pPr marL="457200" indent="-457200" fontAlgn="auto">
              <a:spcAft>
                <a:spcPts val="0"/>
              </a:spcAft>
            </a:pPr>
            <a:r>
              <a:rPr lang="en-US" altLang="en-US" sz="2400" smtClean="0">
                <a:solidFill>
                  <a:srgbClr val="000000"/>
                </a:solidFill>
              </a:rPr>
              <a:t>The </a:t>
            </a:r>
            <a:r>
              <a:rPr lang="en-US" altLang="en-US" sz="2400" b="1" smtClean="0">
                <a:solidFill>
                  <a:srgbClr val="FFFF00"/>
                </a:solidFill>
              </a:rPr>
              <a:t>American Colonization Society </a:t>
            </a:r>
            <a:r>
              <a:rPr lang="en-US" altLang="en-US" sz="2400" smtClean="0">
                <a:solidFill>
                  <a:srgbClr val="000000"/>
                </a:solidFill>
              </a:rPr>
              <a:t>promised to pay slave owners who freed their slaves.</a:t>
            </a:r>
          </a:p>
          <a:p>
            <a:pPr marL="457200" indent="-457200" fontAlgn="auto">
              <a:spcAft>
                <a:spcPts val="0"/>
              </a:spcAft>
            </a:pPr>
            <a:r>
              <a:rPr lang="en-US" altLang="en-US" sz="2400" smtClean="0">
                <a:solidFill>
                  <a:srgbClr val="000000"/>
                </a:solidFill>
              </a:rPr>
              <a:t>Some African Americans also favored colonization. They felt they would never have equal rights in the U.S.</a:t>
            </a:r>
          </a:p>
          <a:p>
            <a:pPr marL="457200" indent="-457200" fontAlgn="auto">
              <a:spcAft>
                <a:spcPts val="0"/>
              </a:spcAft>
            </a:pPr>
            <a:r>
              <a:rPr lang="en-US" altLang="en-US" sz="2400" smtClean="0">
                <a:solidFill>
                  <a:srgbClr val="000000"/>
                </a:solidFill>
              </a:rPr>
              <a:t>MOST African Americans opposed the movement. </a:t>
            </a:r>
            <a:r>
              <a:rPr lang="en-US" altLang="en-US" sz="2400" b="1" smtClean="0">
                <a:solidFill>
                  <a:srgbClr val="000000"/>
                </a:solidFill>
              </a:rPr>
              <a:t>Nearly all African Americans enslaved or free, were born in the US.  They wanted to stay in their homeland. Most had never been to Africa like their forefathers who were kidnapped and brought to America.</a:t>
            </a:r>
            <a:endParaRPr lang="en-US" altLang="en-US" sz="2400"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45828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76200" y="1340827"/>
            <a:ext cx="8915401" cy="2209800"/>
          </a:xfrm>
          <a:prstGeom prst="rect">
            <a:avLst/>
          </a:prstGeom>
          <a:solidFill>
            <a:schemeClr val="bg2">
              <a:lumMod val="50000"/>
            </a:schemeClr>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smtClean="0">
                <a:solidFill>
                  <a:schemeClr val="bg1"/>
                </a:solidFill>
              </a:rPr>
              <a:t>Some Americans felt the American Colonization Society was not a BOLD enough approach to slavery.  They felt it didn’t attack the institution of slavery directly.</a:t>
            </a:r>
          </a:p>
          <a:p>
            <a:pPr marL="457200" indent="-457200" fontAlgn="auto">
              <a:spcAft>
                <a:spcPts val="0"/>
              </a:spcAft>
            </a:pPr>
            <a:r>
              <a:rPr lang="en-US" altLang="en-US" sz="2400" smtClean="0">
                <a:solidFill>
                  <a:schemeClr val="bg1"/>
                </a:solidFill>
              </a:rPr>
              <a:t>Another group of Americans that did fight slavery head-on were the abolitionists.</a:t>
            </a:r>
            <a:r>
              <a:rPr lang="en-US" altLang="en-US" sz="2400" smtClean="0">
                <a:solidFill>
                  <a:schemeClr val="tx2"/>
                </a:solidFill>
              </a:rPr>
              <a:t> </a:t>
            </a:r>
            <a:r>
              <a:rPr lang="en-US" altLang="en-US" sz="2400" b="1" smtClean="0">
                <a:solidFill>
                  <a:srgbClr val="FFFF00"/>
                </a:solidFill>
              </a:rPr>
              <a:t>Abolitionists </a:t>
            </a:r>
            <a:r>
              <a:rPr lang="en-US" altLang="en-US" sz="2400" smtClean="0">
                <a:solidFill>
                  <a:srgbClr val="FFFF00"/>
                </a:solidFill>
              </a:rPr>
              <a:t>were people who wanted to abolish or do away with slavery.</a:t>
            </a:r>
            <a:endParaRPr lang="en-US" altLang="en-US" sz="2400" dirty="0">
              <a:solidFill>
                <a:srgbClr val="FFFF00"/>
              </a:solidFill>
            </a:endParaRPr>
          </a:p>
        </p:txBody>
      </p:sp>
      <p:sp>
        <p:nvSpPr>
          <p:cNvPr id="3" name="TextBox 2"/>
          <p:cNvSpPr txBox="1"/>
          <p:nvPr/>
        </p:nvSpPr>
        <p:spPr>
          <a:xfrm>
            <a:off x="2057399" y="3612566"/>
            <a:ext cx="2514600" cy="1754326"/>
          </a:xfrm>
          <a:prstGeom prst="rect">
            <a:avLst/>
          </a:prstGeom>
          <a:solidFill>
            <a:srgbClr val="8A7C55"/>
          </a:solidFill>
          <a:scene3d>
            <a:camera prst="orthographicFront"/>
            <a:lightRig rig="threePt" dir="t"/>
          </a:scene3d>
          <a:sp3d>
            <a:bevelT/>
          </a:sp3d>
        </p:spPr>
        <p:txBody>
          <a:bodyPr wrap="square" rtlCol="0">
            <a:spAutoFit/>
          </a:bodyPr>
          <a:lstStyle/>
          <a:p>
            <a:r>
              <a:rPr lang="en-US" dirty="0" smtClean="0">
                <a:solidFill>
                  <a:schemeClr val="bg1"/>
                </a:solidFill>
              </a:rPr>
              <a:t>Some abolitionists believed slavery would eventually die out if the institution was not allowed to spread to the western states.</a:t>
            </a:r>
            <a:endParaRPr lang="en-US" dirty="0">
              <a:solidFill>
                <a:schemeClr val="bg1"/>
              </a:solidFill>
            </a:endParaRPr>
          </a:p>
        </p:txBody>
      </p:sp>
      <p:sp>
        <p:nvSpPr>
          <p:cNvPr id="4" name="TextBox 3"/>
          <p:cNvSpPr txBox="1"/>
          <p:nvPr/>
        </p:nvSpPr>
        <p:spPr>
          <a:xfrm>
            <a:off x="7076612" y="3657600"/>
            <a:ext cx="1926712" cy="1754326"/>
          </a:xfrm>
          <a:prstGeom prst="rect">
            <a:avLst/>
          </a:prstGeom>
          <a:solidFill>
            <a:srgbClr val="B7B689"/>
          </a:solidFill>
          <a:scene3d>
            <a:camera prst="orthographicFront"/>
            <a:lightRig rig="threePt" dir="t"/>
          </a:scene3d>
          <a:sp3d>
            <a:bevelT/>
          </a:sp3d>
        </p:spPr>
        <p:txBody>
          <a:bodyPr wrap="square" rtlCol="0">
            <a:spAutoFit/>
          </a:bodyPr>
          <a:lstStyle/>
          <a:p>
            <a:r>
              <a:rPr lang="en-US" dirty="0" smtClean="0"/>
              <a:t>Some abolitionists demanded that slavery end everywhere, NOW!</a:t>
            </a:r>
            <a:endParaRPr lang="en-US" dirty="0"/>
          </a:p>
        </p:txBody>
      </p:sp>
    </p:spTree>
    <p:extLst>
      <p:ext uri="{BB962C8B-B14F-4D97-AF65-F5344CB8AC3E}">
        <p14:creationId xmlns:p14="http://schemas.microsoft.com/office/powerpoint/2010/main" val="3603945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39686" y="1143000"/>
            <a:ext cx="9104314" cy="2438571"/>
          </a:xfrm>
          <a:prstGeom prst="rect">
            <a:avLst/>
          </a:prstGeom>
          <a:solidFill>
            <a:schemeClr val="bg2">
              <a:lumMod val="50000"/>
            </a:schemeClr>
          </a:solidFill>
          <a:scene3d>
            <a:camera prst="orthographicFront"/>
            <a:lightRig rig="threePt" dir="t"/>
          </a:scene3d>
          <a:sp3d>
            <a:bevelT/>
          </a:sp3d>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dirty="0" smtClean="0">
                <a:solidFill>
                  <a:schemeClr val="bg1"/>
                </a:solidFill>
              </a:rPr>
              <a:t>African Americans also joined the abolitionist movement.  Some used the legal system to end slavery through lawsuits and petitions.</a:t>
            </a:r>
          </a:p>
          <a:p>
            <a:pPr marL="457200" indent="-457200" fontAlgn="auto">
              <a:spcAft>
                <a:spcPts val="0"/>
              </a:spcAft>
            </a:pPr>
            <a:r>
              <a:rPr lang="en-US" altLang="en-US" sz="2400" dirty="0" smtClean="0">
                <a:solidFill>
                  <a:schemeClr val="bg1"/>
                </a:solidFill>
              </a:rPr>
              <a:t>In the 1820s, Samuel Cornish and John </a:t>
            </a:r>
            <a:r>
              <a:rPr lang="en-US" altLang="en-US" sz="2400" dirty="0" err="1" smtClean="0">
                <a:solidFill>
                  <a:schemeClr val="bg1"/>
                </a:solidFill>
              </a:rPr>
              <a:t>Russwurm</a:t>
            </a:r>
            <a:r>
              <a:rPr lang="en-US" altLang="en-US" sz="2400" dirty="0" smtClean="0">
                <a:solidFill>
                  <a:schemeClr val="bg1"/>
                </a:solidFill>
              </a:rPr>
              <a:t> started a abolitionist newspaper called Freedom’s Journal.</a:t>
            </a:r>
          </a:p>
          <a:p>
            <a:pPr marL="457200" indent="-457200" fontAlgn="auto">
              <a:spcAft>
                <a:spcPts val="0"/>
              </a:spcAft>
            </a:pPr>
            <a:r>
              <a:rPr lang="en-US" altLang="en-US" sz="2400" dirty="0" smtClean="0">
                <a:solidFill>
                  <a:schemeClr val="bg1"/>
                </a:solidFill>
              </a:rPr>
              <a:t>The believed that if Americans read about the horribly way slaves were treated they would join the abolitionist cause.</a:t>
            </a:r>
            <a:endParaRPr lang="en-US" altLang="en-US" sz="2400" dirty="0">
              <a:solidFill>
                <a:srgbClr val="FFFF00"/>
              </a:solidFill>
            </a:endParaRPr>
          </a:p>
        </p:txBody>
      </p:sp>
    </p:spTree>
    <p:extLst>
      <p:ext uri="{BB962C8B-B14F-4D97-AF65-F5344CB8AC3E}">
        <p14:creationId xmlns:p14="http://schemas.microsoft.com/office/powerpoint/2010/main" val="307752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00350" y="1774645"/>
            <a:ext cx="6019800"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latin typeface="+mn-lt"/>
              </a:rPr>
              <a:t>In 1829, an African American named</a:t>
            </a:r>
            <a:r>
              <a:rPr lang="en-US" sz="2400" b="1" dirty="0" smtClean="0">
                <a:solidFill>
                  <a:schemeClr val="bg1"/>
                </a:solidFill>
                <a:latin typeface="+mn-lt"/>
              </a:rPr>
              <a:t> </a:t>
            </a:r>
            <a:r>
              <a:rPr lang="en-US" sz="2400" b="1" dirty="0" smtClean="0">
                <a:solidFill>
                  <a:srgbClr val="FFFF00"/>
                </a:solidFill>
                <a:latin typeface="+mn-lt"/>
              </a:rPr>
              <a:t>David Walker</a:t>
            </a:r>
            <a:r>
              <a:rPr lang="en-US" sz="2400" dirty="0" smtClean="0">
                <a:solidFill>
                  <a:srgbClr val="FFFF00"/>
                </a:solidFill>
                <a:latin typeface="+mn-lt"/>
              </a:rPr>
              <a:t> published four articles entitled, </a:t>
            </a:r>
            <a:r>
              <a:rPr lang="en-US" sz="2400" i="1" dirty="0" smtClean="0">
                <a:solidFill>
                  <a:srgbClr val="FFFF00"/>
                </a:solidFill>
                <a:latin typeface="+mn-lt"/>
              </a:rPr>
              <a:t>Appeal to the Colored Citizens of the World. </a:t>
            </a:r>
          </a:p>
          <a:p>
            <a:pPr marL="285750" indent="-285750">
              <a:buFont typeface="Arial" panose="020B0604020202020204" pitchFamily="34" charset="0"/>
              <a:buChar char="•"/>
            </a:pPr>
            <a:r>
              <a:rPr lang="en-US" sz="2400" dirty="0" smtClean="0">
                <a:solidFill>
                  <a:schemeClr val="bg1"/>
                </a:solidFill>
                <a:latin typeface="+mn-lt"/>
              </a:rPr>
              <a:t>In his articles he encouraged black slaves to free themselves by any means necessary.</a:t>
            </a:r>
          </a:p>
          <a:p>
            <a:pPr marL="285750" indent="-285750">
              <a:buFont typeface="Arial" panose="020B0604020202020204" pitchFamily="34" charset="0"/>
              <a:buChar char="•"/>
            </a:pPr>
            <a:r>
              <a:rPr lang="en-US" sz="2400" dirty="0" smtClean="0">
                <a:solidFill>
                  <a:schemeClr val="bg1"/>
                </a:solidFill>
                <a:latin typeface="+mn-lt"/>
              </a:rPr>
              <a:t>Walker believed it was everyone's responsibility to fight </a:t>
            </a:r>
            <a:r>
              <a:rPr lang="en-US" sz="2400" dirty="0">
                <a:solidFill>
                  <a:schemeClr val="bg1"/>
                </a:solidFill>
                <a:latin typeface="+mn-lt"/>
              </a:rPr>
              <a:t>for racial </a:t>
            </a:r>
            <a:r>
              <a:rPr lang="en-US" sz="2400" dirty="0" smtClean="0">
                <a:solidFill>
                  <a:schemeClr val="bg1"/>
                </a:solidFill>
                <a:latin typeface="+mn-lt"/>
              </a:rPr>
              <a:t>equality.  He used </a:t>
            </a:r>
            <a:r>
              <a:rPr lang="en-US" sz="2400" dirty="0">
                <a:solidFill>
                  <a:schemeClr val="bg1"/>
                </a:solidFill>
                <a:latin typeface="+mn-lt"/>
              </a:rPr>
              <a:t>religious and political </a:t>
            </a:r>
            <a:r>
              <a:rPr lang="en-US" sz="2400" dirty="0" smtClean="0">
                <a:solidFill>
                  <a:schemeClr val="bg1"/>
                </a:solidFill>
                <a:latin typeface="+mn-lt"/>
              </a:rPr>
              <a:t>beliefs to back up his ideas.</a:t>
            </a:r>
          </a:p>
          <a:p>
            <a:pPr marL="285750" indent="-285750">
              <a:buFont typeface="Arial" panose="020B0604020202020204" pitchFamily="34" charset="0"/>
              <a:buChar char="•"/>
            </a:pPr>
            <a:r>
              <a:rPr lang="en-US" sz="2400" dirty="0" smtClean="0">
                <a:solidFill>
                  <a:schemeClr val="bg1"/>
                </a:solidFill>
                <a:latin typeface="+mn-lt"/>
              </a:rPr>
              <a:t> </a:t>
            </a:r>
            <a:r>
              <a:rPr lang="en-US" sz="2400" dirty="0">
                <a:solidFill>
                  <a:schemeClr val="bg1"/>
                </a:solidFill>
                <a:latin typeface="+mn-lt"/>
              </a:rPr>
              <a:t>At the time, </a:t>
            </a:r>
            <a:r>
              <a:rPr lang="en-US" sz="2400" dirty="0" smtClean="0">
                <a:solidFill>
                  <a:schemeClr val="bg1"/>
                </a:solidFill>
                <a:latin typeface="+mn-lt"/>
              </a:rPr>
              <a:t>many </a:t>
            </a:r>
            <a:r>
              <a:rPr lang="en-US" sz="2400" dirty="0">
                <a:solidFill>
                  <a:schemeClr val="bg1"/>
                </a:solidFill>
                <a:latin typeface="+mn-lt"/>
              </a:rPr>
              <a:t>abolitionists thought his views were </a:t>
            </a:r>
            <a:r>
              <a:rPr lang="en-US" sz="2400" dirty="0" smtClean="0">
                <a:solidFill>
                  <a:schemeClr val="bg1"/>
                </a:solidFill>
                <a:latin typeface="+mn-lt"/>
              </a:rPr>
              <a:t>extreme.  Some </a:t>
            </a:r>
            <a:r>
              <a:rPr lang="en-US" sz="2400" dirty="0">
                <a:solidFill>
                  <a:schemeClr val="bg1"/>
                </a:solidFill>
                <a:latin typeface="+mn-lt"/>
              </a:rPr>
              <a:t>people were </a:t>
            </a:r>
            <a:r>
              <a:rPr lang="en-US" sz="2400" dirty="0" smtClean="0">
                <a:solidFill>
                  <a:schemeClr val="bg1"/>
                </a:solidFill>
                <a:latin typeface="+mn-lt"/>
              </a:rPr>
              <a:t>fearful </a:t>
            </a:r>
            <a:r>
              <a:rPr lang="en-US" sz="2400" dirty="0">
                <a:solidFill>
                  <a:schemeClr val="bg1"/>
                </a:solidFill>
                <a:latin typeface="+mn-lt"/>
              </a:rPr>
              <a:t>of the reaction that the pamphlet would </a:t>
            </a:r>
            <a:r>
              <a:rPr lang="en-US" sz="2400" dirty="0" smtClean="0">
                <a:solidFill>
                  <a:schemeClr val="bg1"/>
                </a:solidFill>
                <a:latin typeface="+mn-lt"/>
              </a:rPr>
              <a:t>cause.</a:t>
            </a:r>
            <a:endParaRPr lang="en-US" sz="2400" dirty="0">
              <a:solidFill>
                <a:schemeClr val="bg1"/>
              </a:solidFill>
              <a:latin typeface="+mn-lt"/>
            </a:endParaRPr>
          </a:p>
        </p:txBody>
      </p:sp>
    </p:spTree>
    <p:extLst>
      <p:ext uri="{BB962C8B-B14F-4D97-AF65-F5344CB8AC3E}">
        <p14:creationId xmlns:p14="http://schemas.microsoft.com/office/powerpoint/2010/main" val="19654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6946" y="1341463"/>
            <a:ext cx="5838662" cy="5230150"/>
          </a:xfrm>
          <a:prstGeom prst="rect">
            <a:avLst/>
          </a:prstGeom>
          <a:solidFill>
            <a:srgbClr val="255583"/>
          </a:solidFill>
          <a:scene3d>
            <a:camera prst="orthographicFront"/>
            <a:lightRig rig="threePt" dir="t"/>
          </a:scene3d>
          <a:sp3d>
            <a:bevelT prst="relaxedInset"/>
          </a:sp3d>
        </p:spPr>
        <p:txBody>
          <a:bodyPr wrap="square" rtlCol="0">
            <a:spAutoFit/>
          </a:bodyPr>
          <a:lstStyle/>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b="1" dirty="0">
                <a:solidFill>
                  <a:srgbClr val="FFFF00"/>
                </a:solidFill>
                <a:latin typeface="Calibri" panose="020F0502020204030204"/>
                <a:cs typeface="+mn-cs"/>
              </a:rPr>
              <a:t>Frederick Douglass </a:t>
            </a:r>
            <a:r>
              <a:rPr lang="en-US" altLang="en-US" sz="2400" dirty="0">
                <a:solidFill>
                  <a:srgbClr val="FFFF00"/>
                </a:solidFill>
                <a:latin typeface="Calibri" panose="020F0502020204030204"/>
                <a:cs typeface="+mn-cs"/>
              </a:rPr>
              <a:t>was the best known African American abolitionist</a:t>
            </a:r>
            <a:r>
              <a:rPr lang="en-US" altLang="en-US" sz="2400" dirty="0">
                <a:solidFill>
                  <a:schemeClr val="bg1"/>
                </a:solidFill>
                <a:latin typeface="Calibri" panose="020F0502020204030204"/>
                <a:cs typeface="+mn-cs"/>
              </a:rPr>
              <a:t>.</a:t>
            </a: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a:solidFill>
                  <a:schemeClr val="bg1"/>
                </a:solidFill>
                <a:latin typeface="Calibri" panose="020F0502020204030204"/>
                <a:cs typeface="+mn-cs"/>
              </a:rPr>
              <a:t>Douglas was born into slavery in Maryland.  As a child, he disobeyed the slave codes and secretly taught himself to read.</a:t>
            </a: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a:solidFill>
                  <a:schemeClr val="bg1"/>
                </a:solidFill>
                <a:latin typeface="Calibri" panose="020F0502020204030204"/>
                <a:cs typeface="+mn-cs"/>
              </a:rPr>
              <a:t>In 1838, Douglass escaped from slavery and made his way north to Boston.  </a:t>
            </a: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smtClean="0">
                <a:solidFill>
                  <a:schemeClr val="bg1"/>
                </a:solidFill>
                <a:latin typeface="Calibri" panose="020F0502020204030204"/>
                <a:cs typeface="+mn-cs"/>
              </a:rPr>
              <a:t>One day he </a:t>
            </a:r>
            <a:r>
              <a:rPr lang="en-US" altLang="en-US" sz="2400" dirty="0">
                <a:solidFill>
                  <a:schemeClr val="bg1"/>
                </a:solidFill>
                <a:latin typeface="Calibri" panose="020F0502020204030204"/>
                <a:cs typeface="+mn-cs"/>
              </a:rPr>
              <a:t>attended an anti-slavery meeting and felt the need to speak </a:t>
            </a:r>
            <a:r>
              <a:rPr lang="en-US" altLang="en-US" sz="2400" dirty="0" smtClean="0">
                <a:solidFill>
                  <a:schemeClr val="bg1"/>
                </a:solidFill>
                <a:latin typeface="Calibri" panose="020F0502020204030204"/>
                <a:cs typeface="+mn-cs"/>
              </a:rPr>
              <a:t>out.  He talked about the horrors he had endured and witnessed as a slave.  </a:t>
            </a:r>
            <a:endParaRPr lang="en-US" altLang="en-US" sz="2400" dirty="0">
              <a:solidFill>
                <a:schemeClr val="bg1"/>
              </a:solidFill>
              <a:latin typeface="Calibri" panose="020F0502020204030204"/>
              <a:cs typeface="+mn-cs"/>
            </a:endParaRP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smtClean="0">
                <a:solidFill>
                  <a:schemeClr val="bg1"/>
                </a:solidFill>
                <a:latin typeface="Calibri" panose="020F0502020204030204"/>
                <a:cs typeface="+mn-cs"/>
              </a:rPr>
              <a:t>Douglass’ </a:t>
            </a:r>
            <a:r>
              <a:rPr lang="en-US" altLang="en-US" sz="2400" dirty="0">
                <a:solidFill>
                  <a:schemeClr val="bg1"/>
                </a:solidFill>
                <a:latin typeface="Calibri" panose="020F0502020204030204"/>
                <a:cs typeface="+mn-cs"/>
              </a:rPr>
              <a:t>talk about the injustice of being owned by another had brought tears to the audiences’ eyes.  Soon he began lecturing around the country</a:t>
            </a:r>
            <a:r>
              <a:rPr lang="en-US" altLang="en-US" sz="2400" dirty="0" smtClean="0">
                <a:solidFill>
                  <a:schemeClr val="bg1"/>
                </a:solidFill>
                <a:latin typeface="Calibri" panose="020F0502020204030204"/>
                <a:cs typeface="+mn-cs"/>
              </a:rPr>
              <a:t>.</a:t>
            </a:r>
            <a:endParaRPr lang="en-US" altLang="en-US" sz="2400" dirty="0">
              <a:solidFill>
                <a:schemeClr val="bg1"/>
              </a:solidFill>
              <a:latin typeface="Calibri" panose="020F0502020204030204"/>
              <a:cs typeface="+mn-cs"/>
            </a:endParaRPr>
          </a:p>
        </p:txBody>
      </p:sp>
    </p:spTree>
    <p:extLst>
      <p:ext uri="{BB962C8B-B14F-4D97-AF65-F5344CB8AC3E}">
        <p14:creationId xmlns:p14="http://schemas.microsoft.com/office/powerpoint/2010/main" val="235532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66694" y="5504025"/>
            <a:ext cx="1995927" cy="1021556"/>
          </a:xfrm>
          <a:prstGeom prst="roundRect">
            <a:avLst/>
          </a:prstGeom>
          <a:solidFill>
            <a:schemeClr val="tx1"/>
          </a:solidFill>
          <a:scene3d>
            <a:camera prst="orthographicFront"/>
            <a:lightRig rig="threePt" dir="t"/>
          </a:scene3d>
          <a:sp3d>
            <a:bevelT/>
          </a:sp3d>
        </p:spPr>
        <p:txBody>
          <a:bodyPr wrap="square" rtlCol="0">
            <a:spAutoFit/>
          </a:bodyPr>
          <a:lstStyle/>
          <a:p>
            <a:r>
              <a:rPr lang="en-US" dirty="0" smtClean="0">
                <a:solidFill>
                  <a:schemeClr val="bg1"/>
                </a:solidFill>
                <a:latin typeface="Sitka Display" panose="02000505000000020004" pitchFamily="2" charset="0"/>
              </a:rPr>
              <a:t>HINT!  It has to do with ships and the night sky.</a:t>
            </a:r>
            <a:endParaRPr lang="en-US" dirty="0">
              <a:solidFill>
                <a:schemeClr val="bg1"/>
              </a:solidFill>
              <a:latin typeface="Sitka Display" panose="02000505000000020004" pitchFamily="2" charset="0"/>
            </a:endParaRPr>
          </a:p>
        </p:txBody>
      </p:sp>
    </p:spTree>
    <p:extLst>
      <p:ext uri="{BB962C8B-B14F-4D97-AF65-F5344CB8AC3E}">
        <p14:creationId xmlns:p14="http://schemas.microsoft.com/office/powerpoint/2010/main" val="139126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93543" y="4133094"/>
            <a:ext cx="8916115" cy="2646732"/>
          </a:xfrm>
          <a:prstGeom prst="rect">
            <a:avLst/>
          </a:prstGeom>
          <a:solidFill>
            <a:srgbClr val="716556"/>
          </a:solidFill>
          <a:scene3d>
            <a:camera prst="orthographicFront"/>
            <a:lightRig rig="threePt" dir="t"/>
          </a:scene3d>
          <a:sp3d>
            <a:bevelT/>
          </a:sp3d>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b="1" smtClean="0">
                <a:solidFill>
                  <a:srgbClr val="FFFF00"/>
                </a:solidFill>
              </a:rPr>
              <a:t>William Lloyd Garrison </a:t>
            </a:r>
            <a:r>
              <a:rPr lang="en-US" altLang="en-US" sz="2400" smtClean="0">
                <a:solidFill>
                  <a:srgbClr val="FFFF00"/>
                </a:solidFill>
              </a:rPr>
              <a:t>was</a:t>
            </a:r>
            <a:r>
              <a:rPr lang="en-US" altLang="en-US" sz="2400" b="1" smtClean="0">
                <a:solidFill>
                  <a:srgbClr val="FFFF00"/>
                </a:solidFill>
              </a:rPr>
              <a:t> t</a:t>
            </a:r>
            <a:r>
              <a:rPr lang="en-US" altLang="en-US" sz="2400" smtClean="0">
                <a:solidFill>
                  <a:srgbClr val="FFFF00"/>
                </a:solidFill>
              </a:rPr>
              <a:t>he most outspoken</a:t>
            </a:r>
            <a:br>
              <a:rPr lang="en-US" altLang="en-US" sz="2400" smtClean="0">
                <a:solidFill>
                  <a:srgbClr val="FFFF00"/>
                </a:solidFill>
              </a:rPr>
            </a:br>
            <a:r>
              <a:rPr lang="en-US" altLang="en-US" sz="2400" smtClean="0">
                <a:solidFill>
                  <a:srgbClr val="FFFF00"/>
                </a:solidFill>
              </a:rPr>
              <a:t>white abolitionist.  </a:t>
            </a:r>
            <a:r>
              <a:rPr lang="en-US" altLang="en-US" sz="2400" smtClean="0">
                <a:solidFill>
                  <a:schemeClr val="bg1"/>
                </a:solidFill>
              </a:rPr>
              <a:t>He was dramatic and fiery </a:t>
            </a:r>
            <a:br>
              <a:rPr lang="en-US" altLang="en-US" sz="2400" smtClean="0">
                <a:solidFill>
                  <a:schemeClr val="bg1"/>
                </a:solidFill>
              </a:rPr>
            </a:br>
            <a:r>
              <a:rPr lang="en-US" altLang="en-US" sz="2400" smtClean="0">
                <a:solidFill>
                  <a:schemeClr val="bg1"/>
                </a:solidFill>
              </a:rPr>
              <a:t>and spoke his controversial opinions openly and without apology.</a:t>
            </a:r>
            <a:endParaRPr lang="en-US" altLang="en-US" sz="2400" b="1" smtClean="0">
              <a:solidFill>
                <a:schemeClr val="bg1"/>
              </a:solidFill>
            </a:endParaRPr>
          </a:p>
          <a:p>
            <a:pPr marL="457200" indent="-457200" fontAlgn="auto">
              <a:spcAft>
                <a:spcPts val="0"/>
              </a:spcAft>
            </a:pPr>
            <a:r>
              <a:rPr lang="en-US" altLang="en-US" sz="2400" smtClean="0">
                <a:solidFill>
                  <a:schemeClr val="bg1"/>
                </a:solidFill>
              </a:rPr>
              <a:t>Garrison was born in Massachusetts and as a young boy loved journalism and the written word.  </a:t>
            </a:r>
          </a:p>
          <a:p>
            <a:pPr marL="457200" indent="-457200" fontAlgn="auto">
              <a:spcAft>
                <a:spcPts val="0"/>
              </a:spcAft>
            </a:pPr>
            <a:r>
              <a:rPr lang="en-US" altLang="en-US" sz="2400" smtClean="0">
                <a:solidFill>
                  <a:schemeClr val="bg1"/>
                </a:solidFill>
              </a:rPr>
              <a:t>At age 25, he joined the anti-slavery movement and began writing articles about the injustices of slavery in the United States.</a:t>
            </a:r>
            <a:endParaRPr lang="en-US" altLang="en-US" sz="2400" dirty="0" smtClean="0">
              <a:solidFill>
                <a:schemeClr val="bg1"/>
              </a:solidFill>
            </a:endParaRPr>
          </a:p>
        </p:txBody>
      </p:sp>
    </p:spTree>
    <p:extLst>
      <p:ext uri="{BB962C8B-B14F-4D97-AF65-F5344CB8AC3E}">
        <p14:creationId xmlns:p14="http://schemas.microsoft.com/office/powerpoint/2010/main" val="4103016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52400" y="4495800"/>
            <a:ext cx="8839200" cy="2057400"/>
          </a:xfrm>
          <a:prstGeom prst="rect">
            <a:avLst/>
          </a:prstGeom>
          <a:solidFill>
            <a:srgbClr val="716556"/>
          </a:solidFill>
          <a:scene3d>
            <a:camera prst="orthographicFront"/>
            <a:lightRig rig="threePt" dir="t"/>
          </a:scene3d>
          <a:sp3d>
            <a:bevelT/>
          </a:sp3d>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dirty="0" smtClean="0">
                <a:solidFill>
                  <a:schemeClr val="bg1"/>
                </a:solidFill>
              </a:rPr>
              <a:t>A year later, in 1831, Garrison launched his own antislavery paper, </a:t>
            </a:r>
            <a:r>
              <a:rPr lang="en-US" altLang="en-US" sz="2400" b="1" dirty="0" smtClean="0"/>
              <a:t>The Liberator</a:t>
            </a:r>
            <a:r>
              <a:rPr lang="en-US" altLang="en-US" sz="2400" dirty="0" smtClean="0">
                <a:solidFill>
                  <a:schemeClr val="bg1"/>
                </a:solidFill>
              </a:rPr>
              <a:t>, with his friend Isaac Knapp.  In it he proclaimed that slavery was an evil to be ended immediately.  </a:t>
            </a:r>
          </a:p>
          <a:p>
            <a:pPr marL="457200" indent="-457200" fontAlgn="auto">
              <a:spcAft>
                <a:spcPts val="0"/>
              </a:spcAft>
            </a:pPr>
            <a:r>
              <a:rPr lang="en-US" sz="2400" dirty="0" smtClean="0">
                <a:solidFill>
                  <a:schemeClr val="bg1"/>
                </a:solidFill>
              </a:rPr>
              <a:t>In the 1870s, Garrison also became a prominent voice for the woman suffrage movement, (women’s right to vote).</a:t>
            </a:r>
          </a:p>
          <a:p>
            <a:pPr fontAlgn="auto">
              <a:spcAft>
                <a:spcPts val="0"/>
              </a:spcAft>
            </a:pPr>
            <a:endParaRPr lang="en-US" dirty="0"/>
          </a:p>
        </p:txBody>
      </p:sp>
    </p:spTree>
    <p:extLst>
      <p:ext uri="{BB962C8B-B14F-4D97-AF65-F5344CB8AC3E}">
        <p14:creationId xmlns:p14="http://schemas.microsoft.com/office/powerpoint/2010/main" val="353964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48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0260" y="3886200"/>
            <a:ext cx="8863479" cy="2854115"/>
          </a:xfrm>
          <a:prstGeom prst="rect">
            <a:avLst/>
          </a:prstGeom>
          <a:solidFill>
            <a:srgbClr val="AA9E51"/>
          </a:solidFill>
          <a:scene3d>
            <a:camera prst="orthographicFront"/>
            <a:lightRig rig="threePt" dir="t"/>
          </a:scene3d>
          <a:sp3d>
            <a:bevelT/>
          </a:sp3d>
        </p:spPr>
        <p:txBody>
          <a:bodyPr wrap="square" rtlCol="0">
            <a:spAutoFit/>
          </a:bodyPr>
          <a:lstStyle/>
          <a:p>
            <a:pPr marL="533400" indent="-533400" defTabSz="685800" fontAlgn="auto">
              <a:lnSpc>
                <a:spcPct val="90000"/>
              </a:lnSpc>
              <a:spcBef>
                <a:spcPts val="750"/>
              </a:spcBef>
              <a:spcAft>
                <a:spcPts val="0"/>
              </a:spcAft>
              <a:buFont typeface="Arial" panose="020B0604020202020204" pitchFamily="34" charset="0"/>
              <a:buChar char="•"/>
            </a:pPr>
            <a:r>
              <a:rPr lang="en-US" altLang="en-US" sz="2400" dirty="0">
                <a:solidFill>
                  <a:prstClr val="black"/>
                </a:solidFill>
                <a:latin typeface="Calibri" panose="020F0502020204030204"/>
                <a:cs typeface="+mn-cs"/>
              </a:rPr>
              <a:t>While some abolitionists were speaking publicly across the country, and some were writing articles about the horrors of slavery.  Other abolitionists were fighting quietly and risking prison and death to help African Americans escape slavery</a:t>
            </a:r>
            <a:r>
              <a:rPr lang="en-US" altLang="en-US" sz="2400" dirty="0" smtClean="0">
                <a:solidFill>
                  <a:prstClr val="black"/>
                </a:solidFill>
                <a:latin typeface="Calibri" panose="020F0502020204030204"/>
                <a:cs typeface="+mn-cs"/>
              </a:rPr>
              <a:t>.</a:t>
            </a:r>
            <a:r>
              <a:rPr lang="en-US" altLang="en-US" sz="2400" dirty="0">
                <a:solidFill>
                  <a:prstClr val="black"/>
                </a:solidFill>
                <a:latin typeface="Calibri" panose="020F0502020204030204"/>
              </a:rPr>
              <a:t> </a:t>
            </a:r>
            <a:endParaRPr lang="en-US" altLang="en-US" sz="2400" dirty="0" smtClean="0">
              <a:solidFill>
                <a:prstClr val="black"/>
              </a:solidFill>
              <a:latin typeface="Calibri" panose="020F0502020204030204"/>
            </a:endParaRPr>
          </a:p>
          <a:p>
            <a:pPr marL="533400" indent="-533400" defTabSz="685800" fontAlgn="auto">
              <a:lnSpc>
                <a:spcPct val="90000"/>
              </a:lnSpc>
              <a:spcBef>
                <a:spcPts val="750"/>
              </a:spcBef>
              <a:spcAft>
                <a:spcPts val="0"/>
              </a:spcAft>
              <a:buFont typeface="Arial" panose="020B0604020202020204" pitchFamily="34" charset="0"/>
              <a:buChar char="•"/>
            </a:pPr>
            <a:r>
              <a:rPr lang="en-US" altLang="en-US" sz="2400" dirty="0" smtClean="0">
                <a:solidFill>
                  <a:prstClr val="black"/>
                </a:solidFill>
                <a:latin typeface="Calibri" panose="020F0502020204030204"/>
              </a:rPr>
              <a:t>These </a:t>
            </a:r>
            <a:r>
              <a:rPr lang="en-US" altLang="en-US" sz="2400" dirty="0">
                <a:solidFill>
                  <a:prstClr val="black"/>
                </a:solidFill>
                <a:latin typeface="Calibri" panose="020F0502020204030204"/>
              </a:rPr>
              <a:t>quiet abolitionists were men and women, white and black who worked together to form the </a:t>
            </a:r>
            <a:r>
              <a:rPr lang="en-US" altLang="en-US" sz="2400" b="1" dirty="0">
                <a:solidFill>
                  <a:srgbClr val="FFFF00"/>
                </a:solidFill>
                <a:latin typeface="Calibri" panose="020F0502020204030204"/>
              </a:rPr>
              <a:t>Underground Railroad, </a:t>
            </a:r>
            <a:r>
              <a:rPr lang="en-US" altLang="en-US" sz="2400" dirty="0">
                <a:solidFill>
                  <a:srgbClr val="FFFF66"/>
                </a:solidFill>
                <a:latin typeface="Calibri" panose="020F0502020204030204"/>
              </a:rPr>
              <a:t>a</a:t>
            </a:r>
            <a:r>
              <a:rPr lang="en-US" altLang="en-US" sz="2400" b="1" dirty="0">
                <a:solidFill>
                  <a:srgbClr val="FFFF66"/>
                </a:solidFill>
                <a:latin typeface="Calibri" panose="020F0502020204030204"/>
              </a:rPr>
              <a:t> </a:t>
            </a:r>
            <a:r>
              <a:rPr lang="en-US" altLang="en-US" sz="2400" dirty="0">
                <a:solidFill>
                  <a:srgbClr val="FFFF66"/>
                </a:solidFill>
                <a:latin typeface="Calibri" panose="020F0502020204030204"/>
              </a:rPr>
              <a:t>network of abolitionists who secretly helped slaves reach freedom in the North or Canada</a:t>
            </a:r>
            <a:r>
              <a:rPr lang="en-US" altLang="en-US" sz="2400" dirty="0" smtClean="0">
                <a:solidFill>
                  <a:srgbClr val="FFFF66"/>
                </a:solidFill>
                <a:latin typeface="Calibri" panose="020F0502020204030204"/>
              </a:rPr>
              <a:t>.</a:t>
            </a:r>
            <a:endParaRPr lang="en-US" altLang="en-US" sz="2400" dirty="0">
              <a:solidFill>
                <a:prstClr val="black"/>
              </a:solidFill>
              <a:latin typeface="Calibri" panose="020F0502020204030204"/>
              <a:cs typeface="+mn-cs"/>
            </a:endParaRPr>
          </a:p>
        </p:txBody>
      </p:sp>
    </p:spTree>
    <p:extLst>
      <p:ext uri="{BB962C8B-B14F-4D97-AF65-F5344CB8AC3E}">
        <p14:creationId xmlns:p14="http://schemas.microsoft.com/office/powerpoint/2010/main" val="270247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Group 90"/>
          <p:cNvGraphicFramePr>
            <a:graphicFrameLocks/>
          </p:cNvGraphicFramePr>
          <p:nvPr>
            <p:extLst>
              <p:ext uri="{D42A27DB-BD31-4B8C-83A1-F6EECF244321}">
                <p14:modId xmlns:p14="http://schemas.microsoft.com/office/powerpoint/2010/main" val="1142089152"/>
              </p:ext>
            </p:extLst>
          </p:nvPr>
        </p:nvGraphicFramePr>
        <p:xfrm>
          <a:off x="304800" y="1295400"/>
          <a:ext cx="8698035" cy="5181600"/>
        </p:xfrm>
        <a:graphic>
          <a:graphicData uri="http://schemas.openxmlformats.org/drawingml/2006/table">
            <a:tbl>
              <a:tblPr/>
              <a:tblGrid>
                <a:gridCol w="8698035"/>
              </a:tblGrid>
              <a:tr h="5181600">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endParaRPr kumimoji="0" lang="en-US" altLang="en-US" sz="1600" b="1" i="0" u="none" strike="noStrike" cap="none" normalizeH="0" baseline="0" dirty="0" smtClean="0">
                        <a:ln>
                          <a:noFill/>
                        </a:ln>
                        <a:solidFill>
                          <a:schemeClr val="tx1"/>
                        </a:solidFill>
                        <a:effectLst/>
                        <a:latin typeface="Smitten Kitten" panose="02000000000000000000" pitchFamily="2"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600" b="1" i="0" u="none" strike="noStrike" cap="none" normalizeH="0" baseline="0" dirty="0" smtClean="0">
                          <a:ln>
                            <a:noFill/>
                          </a:ln>
                          <a:solidFill>
                            <a:schemeClr val="tx1"/>
                          </a:solidFill>
                          <a:effectLst/>
                          <a:latin typeface="Smitten Kitten" panose="02000000000000000000" pitchFamily="2" charset="0"/>
                          <a:cs typeface="Arial" panose="020B0604020202020204" pitchFamily="34" charset="0"/>
                        </a:rPr>
                        <a:t>VOCABULARY</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200" b="0" i="0" u="none" strike="noStrike" cap="none" normalizeH="0" baseline="0" dirty="0" smtClean="0">
                          <a:ln>
                            <a:noFill/>
                          </a:ln>
                          <a:solidFill>
                            <a:schemeClr val="tx1"/>
                          </a:solidFill>
                          <a:effectLst/>
                          <a:latin typeface="Tahoma" panose="020B0604030504040204" pitchFamily="34" charset="0"/>
                          <a:cs typeface="Arial" panose="020B0604020202020204" pitchFamily="34" charset="0"/>
                        </a:rPr>
                        <a:t>Abolitionist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200" b="0" i="0" u="none" strike="noStrike" cap="none" normalizeH="0" baseline="0" dirty="0" smtClean="0">
                          <a:ln>
                            <a:noFill/>
                          </a:ln>
                          <a:solidFill>
                            <a:schemeClr val="tx1"/>
                          </a:solidFill>
                          <a:effectLst/>
                          <a:latin typeface="Tahoma" panose="020B0604030504040204" pitchFamily="34" charset="0"/>
                          <a:cs typeface="Arial" panose="020B0604020202020204" pitchFamily="34" charset="0"/>
                        </a:rPr>
                        <a:t>American Colonization Society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200" b="0" i="0" u="none" strike="noStrike" cap="none" normalizeH="0" baseline="0" dirty="0" smtClean="0">
                          <a:ln>
                            <a:noFill/>
                          </a:ln>
                          <a:solidFill>
                            <a:schemeClr val="tx1"/>
                          </a:solidFill>
                          <a:effectLst/>
                          <a:latin typeface="Tahoma" panose="020B0604030504040204" pitchFamily="34" charset="0"/>
                          <a:cs typeface="Arial" panose="020B0604020202020204" pitchFamily="34" charset="0"/>
                        </a:rPr>
                        <a:t>Reformer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200" b="0" i="0" u="none" strike="noStrike" cap="none" normalizeH="0" baseline="0" dirty="0" smtClean="0">
                          <a:ln>
                            <a:noFill/>
                          </a:ln>
                          <a:solidFill>
                            <a:schemeClr val="tx1"/>
                          </a:solidFill>
                          <a:effectLst/>
                          <a:latin typeface="Tahoma" panose="020B0604030504040204" pitchFamily="34" charset="0"/>
                          <a:cs typeface="Arial" panose="020B0604020202020204" pitchFamily="34" charset="0"/>
                        </a:rPr>
                        <a:t>Frederick Douglass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200" b="0" i="0" u="none" strike="noStrike" cap="none" normalizeH="0" baseline="0" dirty="0" smtClean="0">
                          <a:ln>
                            <a:noFill/>
                          </a:ln>
                          <a:solidFill>
                            <a:schemeClr val="tx1"/>
                          </a:solidFill>
                          <a:effectLst/>
                          <a:latin typeface="Tahoma" panose="020B0604030504040204" pitchFamily="34" charset="0"/>
                          <a:cs typeface="Arial" panose="020B0604020202020204" pitchFamily="34" charset="0"/>
                        </a:rPr>
                        <a:t>William Lloyd Garrison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200" b="0" i="0" u="none" strike="noStrike" cap="none" normalizeH="0" baseline="0" dirty="0" smtClean="0">
                          <a:ln>
                            <a:noFill/>
                          </a:ln>
                          <a:solidFill>
                            <a:schemeClr val="tx1"/>
                          </a:solidFill>
                          <a:effectLst/>
                          <a:latin typeface="Tahoma" panose="020B0604030504040204" pitchFamily="34" charset="0"/>
                          <a:cs typeface="Arial" panose="020B0604020202020204" pitchFamily="34" charset="0"/>
                        </a:rPr>
                        <a:t>Underground Railroad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en-US" sz="3200" b="0" i="0" u="none" strike="noStrike" cap="none" normalizeH="0" baseline="0" dirty="0" smtClean="0">
                          <a:ln>
                            <a:noFill/>
                          </a:ln>
                          <a:solidFill>
                            <a:schemeClr val="tx1"/>
                          </a:solidFill>
                          <a:effectLst/>
                          <a:latin typeface="Tahoma" panose="020B0604030504040204" pitchFamily="34" charset="0"/>
                          <a:cs typeface="Arial" panose="020B0604020202020204" pitchFamily="34" charset="0"/>
                        </a:rPr>
                        <a:t>Harriet Tubman –</a:t>
                      </a:r>
                      <a:endParaRPr kumimoji="0" lang="en-US" altLang="en-US" sz="3200" b="1" i="0" u="none" strike="noStrike" cap="none" normalizeH="0" baseline="0" dirty="0" smtClean="0">
                        <a:ln>
                          <a:noFill/>
                        </a:ln>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rgbClr val="ADCCBF"/>
                    </a:solidFill>
                  </a:tcPr>
                </a:tc>
              </a:tr>
            </a:tbl>
          </a:graphicData>
        </a:graphic>
      </p:graphicFrame>
    </p:spTree>
    <p:extLst>
      <p:ext uri="{BB962C8B-B14F-4D97-AF65-F5344CB8AC3E}">
        <p14:creationId xmlns:p14="http://schemas.microsoft.com/office/powerpoint/2010/main" val="77431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5178327" y="3305176"/>
            <a:ext cx="3748698" cy="3467100"/>
          </a:xfrm>
          <a:prstGeom prst="rect">
            <a:avLst/>
          </a:prstGeom>
          <a:solidFill>
            <a:schemeClr val="accent1">
              <a:lumMod val="75000"/>
            </a:schemeClr>
          </a:solidFill>
          <a:ln w="28575">
            <a:solidFill>
              <a:srgbClr val="FFC000"/>
            </a:solidFill>
          </a:ln>
          <a:scene3d>
            <a:camera prst="orthographicFront"/>
            <a:lightRig rig="threePt" dir="t"/>
          </a:scene3d>
          <a:sp3d>
            <a:bevelT/>
          </a:sp3d>
        </p:spPr>
        <p:txBody>
          <a:bodyPr>
            <a:normAutofit/>
            <a:sp3d extrusionH="57150">
              <a:bevelT w="38100" h="38100"/>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buFont typeface="Arial" panose="020B0604020202020204" pitchFamily="34" charset="0"/>
              <a:buNone/>
              <a:tabLst>
                <a:tab pos="5203825" algn="l"/>
              </a:tabLst>
            </a:pPr>
            <a:r>
              <a:rPr lang="en-US" altLang="en-US" sz="3600" smtClean="0"/>
              <a:t>The Underground Railroad is</a:t>
            </a:r>
            <a:r>
              <a:rPr lang="en-US" altLang="en-US" sz="2400" smtClean="0"/>
              <a:t> </a:t>
            </a:r>
          </a:p>
          <a:p>
            <a:pPr algn="ctr" fontAlgn="auto">
              <a:spcAft>
                <a:spcPts val="0"/>
              </a:spcAft>
              <a:buFont typeface="Arial" panose="020B0604020202020204" pitchFamily="34" charset="0"/>
              <a:buNone/>
              <a:tabLst>
                <a:tab pos="5203825" algn="l"/>
              </a:tabLst>
            </a:pPr>
            <a:r>
              <a:rPr lang="en-US" altLang="en-US" sz="11500" b="1" smtClean="0">
                <a:solidFill>
                  <a:srgbClr val="FF6600"/>
                </a:solidFill>
              </a:rPr>
              <a:t>NOT</a:t>
            </a:r>
            <a:r>
              <a:rPr lang="en-US" altLang="en-US" sz="8000" smtClean="0"/>
              <a:t> </a:t>
            </a:r>
          </a:p>
          <a:p>
            <a:pPr algn="ctr" fontAlgn="auto">
              <a:spcAft>
                <a:spcPts val="0"/>
              </a:spcAft>
              <a:buFont typeface="Arial" panose="020B0604020202020204" pitchFamily="34" charset="0"/>
              <a:buNone/>
              <a:tabLst>
                <a:tab pos="5203825" algn="l"/>
              </a:tabLst>
            </a:pPr>
            <a:r>
              <a:rPr lang="en-US" altLang="en-US" sz="3600" smtClean="0"/>
              <a:t>a real railroad! </a:t>
            </a:r>
            <a:endParaRPr lang="en-US" altLang="en-US" sz="3600" dirty="0">
              <a:solidFill>
                <a:srgbClr val="FFFF66"/>
              </a:solidFill>
            </a:endParaRPr>
          </a:p>
        </p:txBody>
      </p:sp>
      <p:sp>
        <p:nvSpPr>
          <p:cNvPr id="3" name="Multiply 2"/>
          <p:cNvSpPr/>
          <p:nvPr/>
        </p:nvSpPr>
        <p:spPr>
          <a:xfrm>
            <a:off x="1019046" y="2294062"/>
            <a:ext cx="3429000" cy="3505200"/>
          </a:xfrm>
          <a:prstGeom prst="mathMultiply">
            <a:avLst>
              <a:gd name="adj1" fmla="val 14033"/>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009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152400" y="3657600"/>
            <a:ext cx="8915400" cy="3124200"/>
          </a:xfrm>
          <a:prstGeom prst="rect">
            <a:avLst/>
          </a:prstGeom>
          <a:solidFill>
            <a:srgbClr val="98A1A4"/>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sz="2400" smtClean="0"/>
              <a:t>The Underground Railroad was a series of secret routes aided by a  network of abolitionists who provided “safe houses” for slaves to stay as they traveled north to freedom. </a:t>
            </a:r>
          </a:p>
          <a:p>
            <a:pPr marL="457200" indent="-457200" fontAlgn="auto">
              <a:spcAft>
                <a:spcPts val="0"/>
              </a:spcAft>
            </a:pPr>
            <a:r>
              <a:rPr lang="en-US" altLang="en-US" sz="2400" smtClean="0"/>
              <a:t>The “conductor” guided runaway slaves to “stations” where they could spend the night. Some stations were the homes of abolitionists, while others were churches or even caves.</a:t>
            </a:r>
          </a:p>
          <a:p>
            <a:pPr marL="457200" indent="-457200" fontAlgn="auto">
              <a:spcAft>
                <a:spcPts val="0"/>
              </a:spcAft>
            </a:pPr>
            <a:r>
              <a:rPr lang="en-US" altLang="en-US" sz="2400" smtClean="0"/>
              <a:t>Wagons with false bottoms, and other ingenious ways were used by conductors to smuggle runaways to safety</a:t>
            </a:r>
            <a:r>
              <a:rPr lang="en-US" altLang="en-US" sz="2800" smtClean="0"/>
              <a:t>.</a:t>
            </a:r>
            <a:endParaRPr lang="en-US" altLang="en-US" sz="2800" dirty="0"/>
          </a:p>
        </p:txBody>
      </p:sp>
    </p:spTree>
    <p:extLst>
      <p:ext uri="{BB962C8B-B14F-4D97-AF65-F5344CB8AC3E}">
        <p14:creationId xmlns:p14="http://schemas.microsoft.com/office/powerpoint/2010/main" val="720904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txBox="1">
            <a:spLocks/>
          </p:cNvSpPr>
          <p:nvPr/>
        </p:nvSpPr>
        <p:spPr>
          <a:xfrm>
            <a:off x="32091" y="3124091"/>
            <a:ext cx="6106332" cy="3619374"/>
          </a:xfrm>
          <a:prstGeom prst="rect">
            <a:avLst/>
          </a:prstGeom>
          <a:solidFill>
            <a:srgbClr val="52391B"/>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lnSpc>
                <a:spcPct val="80000"/>
              </a:lnSpc>
              <a:spcAft>
                <a:spcPts val="0"/>
              </a:spcAft>
            </a:pPr>
            <a:endParaRPr lang="en-US" sz="1200" smtClean="0">
              <a:solidFill>
                <a:srgbClr val="FFFF00"/>
              </a:solidFill>
              <a:latin typeface="Calibri Light" panose="020F0302020204030204" pitchFamily="34" charset="0"/>
            </a:endParaRPr>
          </a:p>
          <a:p>
            <a:pPr marL="457200" indent="-457200" fontAlgn="auto">
              <a:lnSpc>
                <a:spcPct val="80000"/>
              </a:lnSpc>
              <a:spcAft>
                <a:spcPts val="0"/>
              </a:spcAft>
            </a:pPr>
            <a:r>
              <a:rPr lang="en-US" sz="2400" smtClean="0">
                <a:solidFill>
                  <a:srgbClr val="FFFF00"/>
                </a:solidFill>
                <a:latin typeface="Calibri Light" panose="020F0302020204030204" pitchFamily="34" charset="0"/>
              </a:rPr>
              <a:t>Harriet Tubman was born a slave on a plantation in Maryland.  Her birth name was Araminta "Minty" Ross.  </a:t>
            </a:r>
          </a:p>
          <a:p>
            <a:pPr marL="457200" indent="-457200" fontAlgn="auto">
              <a:lnSpc>
                <a:spcPct val="80000"/>
              </a:lnSpc>
              <a:spcAft>
                <a:spcPts val="0"/>
              </a:spcAft>
            </a:pPr>
            <a:r>
              <a:rPr lang="en-US" altLang="en-US" sz="2400" smtClean="0">
                <a:solidFill>
                  <a:schemeClr val="bg1"/>
                </a:solidFill>
                <a:latin typeface="Calibri Light" panose="020F0302020204030204" pitchFamily="34" charset="0"/>
              </a:rPr>
              <a:t>As a child she was beaten severely by her master and suffered a skull fracture. She was left for days without medical attention.</a:t>
            </a:r>
          </a:p>
          <a:p>
            <a:pPr marL="457200" indent="-457200" fontAlgn="auto">
              <a:lnSpc>
                <a:spcPct val="80000"/>
              </a:lnSpc>
              <a:spcAft>
                <a:spcPts val="0"/>
              </a:spcAft>
            </a:pPr>
            <a:r>
              <a:rPr lang="en-US" altLang="en-US" sz="2400" smtClean="0">
                <a:solidFill>
                  <a:schemeClr val="bg1"/>
                </a:solidFill>
                <a:latin typeface="Calibri Light" panose="020F0302020204030204" pitchFamily="34" charset="0"/>
              </a:rPr>
              <a:t>Tubman’s head injury caused her to endure epileptic seizures and headaches the rest of her life.  She had visions and vivid dreams where she claimed God spoke to her.  </a:t>
            </a:r>
            <a:endParaRPr lang="en-US" dirty="0">
              <a:latin typeface="Calibri Light" panose="020F0302020204030204" pitchFamily="34" charset="0"/>
            </a:endParaRPr>
          </a:p>
        </p:txBody>
      </p:sp>
    </p:spTree>
    <p:extLst>
      <p:ext uri="{BB962C8B-B14F-4D97-AF65-F5344CB8AC3E}">
        <p14:creationId xmlns:p14="http://schemas.microsoft.com/office/powerpoint/2010/main" val="4061660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txBox="1">
            <a:spLocks/>
          </p:cNvSpPr>
          <p:nvPr/>
        </p:nvSpPr>
        <p:spPr>
          <a:xfrm>
            <a:off x="64338" y="2667000"/>
            <a:ext cx="5439304" cy="3962400"/>
          </a:xfrm>
          <a:prstGeom prst="rect">
            <a:avLst/>
          </a:prstGeom>
          <a:solidFill>
            <a:srgbClr val="52391B"/>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lnSpc>
                <a:spcPct val="80000"/>
              </a:lnSpc>
              <a:spcAft>
                <a:spcPts val="0"/>
              </a:spcAft>
            </a:pPr>
            <a:endParaRPr lang="en-US" sz="1200" smtClean="0">
              <a:solidFill>
                <a:srgbClr val="FFFF00"/>
              </a:solidFill>
              <a:latin typeface="Calibri Light" panose="020F0302020204030204" pitchFamily="34" charset="0"/>
            </a:endParaRPr>
          </a:p>
          <a:p>
            <a:pPr marL="457200" indent="-457200" fontAlgn="auto">
              <a:lnSpc>
                <a:spcPct val="80000"/>
              </a:lnSpc>
              <a:spcAft>
                <a:spcPts val="0"/>
              </a:spcAft>
            </a:pPr>
            <a:r>
              <a:rPr lang="en-US" altLang="en-US" sz="2400" smtClean="0">
                <a:solidFill>
                  <a:prstClr val="white"/>
                </a:solidFill>
                <a:latin typeface="Calibri Light" panose="020F0302020204030204"/>
                <a:cs typeface="Arial" panose="020B0604020202020204" pitchFamily="34" charset="0"/>
              </a:rPr>
              <a:t>Tubman escaped slavery and then risked her freedom and her life, returning to the South nineteen times to guide more than 300 slaves, including her parents, to freedom.</a:t>
            </a:r>
          </a:p>
          <a:p>
            <a:pPr marL="457200" indent="-457200" fontAlgn="auto">
              <a:lnSpc>
                <a:spcPct val="80000"/>
              </a:lnSpc>
              <a:spcAft>
                <a:spcPts val="0"/>
              </a:spcAft>
            </a:pPr>
            <a:r>
              <a:rPr lang="en-US" altLang="en-US" sz="2400" smtClean="0">
                <a:solidFill>
                  <a:prstClr val="white"/>
                </a:solidFill>
                <a:latin typeface="Calibri Light" panose="020F0302020204030204"/>
                <a:cs typeface="Arial" panose="020B0604020202020204" pitchFamily="34" charset="0"/>
              </a:rPr>
              <a:t>Tubman was nicknamed “Black Moses,” after the ancient Hebrew leader who led the Israelites out of slavery in Egypt.</a:t>
            </a:r>
          </a:p>
          <a:p>
            <a:pPr marL="457200" indent="-457200" fontAlgn="auto">
              <a:lnSpc>
                <a:spcPct val="80000"/>
              </a:lnSpc>
              <a:spcAft>
                <a:spcPts val="0"/>
              </a:spcAft>
            </a:pPr>
            <a:r>
              <a:rPr lang="en-US" altLang="en-US" sz="2400" smtClean="0">
                <a:solidFill>
                  <a:prstClr val="white"/>
                </a:solidFill>
                <a:latin typeface="Calibri Light" panose="020F0302020204030204"/>
                <a:cs typeface="Arial" panose="020B0604020202020204" pitchFamily="34" charset="0"/>
              </a:rPr>
              <a:t>At one point, slave owners offered a $40,000 reward for her capture!</a:t>
            </a:r>
            <a:endParaRPr lang="en-US" altLang="en-US" sz="2400" smtClean="0">
              <a:solidFill>
                <a:prstClr val="white"/>
              </a:solidFill>
              <a:cs typeface="Arial" panose="020B0604020202020204" pitchFamily="34" charset="0"/>
            </a:endParaRPr>
          </a:p>
          <a:p>
            <a:pPr marL="457200" indent="-457200" fontAlgn="auto">
              <a:lnSpc>
                <a:spcPct val="80000"/>
              </a:lnSpc>
              <a:spcAft>
                <a:spcPts val="0"/>
              </a:spcAft>
            </a:pPr>
            <a:endParaRPr lang="en-US" altLang="en-US" sz="2400" smtClean="0">
              <a:solidFill>
                <a:schemeClr val="bg1"/>
              </a:solidFill>
              <a:latin typeface="Calibri Light" panose="020F0302020204030204" pitchFamily="34" charset="0"/>
            </a:endParaRPr>
          </a:p>
          <a:p>
            <a:pPr fontAlgn="auto">
              <a:spcAft>
                <a:spcPts val="0"/>
              </a:spcAft>
            </a:pPr>
            <a:endParaRPr lang="en-US" dirty="0">
              <a:latin typeface="Calibri Light" panose="020F0302020204030204" pitchFamily="34" charset="0"/>
            </a:endParaRPr>
          </a:p>
        </p:txBody>
      </p:sp>
    </p:spTree>
    <p:extLst>
      <p:ext uri="{BB962C8B-B14F-4D97-AF65-F5344CB8AC3E}">
        <p14:creationId xmlns:p14="http://schemas.microsoft.com/office/powerpoint/2010/main" val="2926959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76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38100" y="3581400"/>
            <a:ext cx="9182100" cy="3276600"/>
          </a:xfrm>
          <a:prstGeom prst="rect">
            <a:avLst/>
          </a:prstGeom>
          <a:solidFill>
            <a:srgbClr val="B8D4C4"/>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smtClean="0"/>
              <a:t>It wasn’t just white southerners who defended the institution of slavery.  Many northerners also wanted to keep slavery. </a:t>
            </a:r>
          </a:p>
          <a:p>
            <a:pPr marL="457200" indent="-457200" fontAlgn="auto">
              <a:spcAft>
                <a:spcPts val="0"/>
              </a:spcAft>
            </a:pPr>
            <a:r>
              <a:rPr lang="en-US" altLang="en-US" sz="2400" smtClean="0"/>
              <a:t>Northern mill owners, bankers, and merchants depended on cotton from the South.  These northern businessmen didn’t want slavery to end in the south because it would make cotton more expensive, and </a:t>
            </a:r>
            <a:r>
              <a:rPr lang="en-US" altLang="en-US" sz="2400" b="1" smtClean="0"/>
              <a:t>they would lose money.</a:t>
            </a:r>
          </a:p>
          <a:p>
            <a:pPr marL="457200" indent="-457200" fontAlgn="auto">
              <a:spcAft>
                <a:spcPts val="0"/>
              </a:spcAft>
            </a:pPr>
            <a:r>
              <a:rPr lang="en-US" altLang="en-US" sz="2400" smtClean="0"/>
              <a:t>Some northern workers also opposed ending slavery.  They feared that African Americans would come north and take their jobs by working for lower pay.</a:t>
            </a:r>
          </a:p>
          <a:p>
            <a:pPr marL="457200" indent="-457200" fontAlgn="auto">
              <a:spcAft>
                <a:spcPts val="0"/>
              </a:spcAft>
            </a:pPr>
            <a:endParaRPr lang="en-US" altLang="en-US" sz="2400" smtClean="0"/>
          </a:p>
          <a:p>
            <a:pPr marL="457200" indent="-457200" fontAlgn="auto">
              <a:spcAft>
                <a:spcPts val="0"/>
              </a:spcAft>
            </a:pPr>
            <a:endParaRPr lang="en-US" altLang="en-US" sz="2400" smtClean="0"/>
          </a:p>
          <a:p>
            <a:pPr marL="457200" indent="-457200" fontAlgn="auto">
              <a:spcAft>
                <a:spcPts val="0"/>
              </a:spcAft>
            </a:pPr>
            <a:endParaRPr lang="en-US" altLang="en-US" sz="2400" dirty="0"/>
          </a:p>
        </p:txBody>
      </p:sp>
      <p:sp>
        <p:nvSpPr>
          <p:cNvPr id="3" name="TextBox 2"/>
          <p:cNvSpPr txBox="1"/>
          <p:nvPr/>
        </p:nvSpPr>
        <p:spPr>
          <a:xfrm>
            <a:off x="304800" y="3011994"/>
            <a:ext cx="4495800" cy="584775"/>
          </a:xfrm>
          <a:prstGeom prst="rect">
            <a:avLst/>
          </a:prstGeom>
          <a:solidFill>
            <a:schemeClr val="tx2"/>
          </a:solidFill>
          <a:scene3d>
            <a:camera prst="orthographicFront"/>
            <a:lightRig rig="threePt" dir="t"/>
          </a:scene3d>
          <a:sp3d>
            <a:bevelT/>
          </a:sp3d>
        </p:spPr>
        <p:txBody>
          <a:bodyPr wrap="square" rtlCol="0">
            <a:spAutoFit/>
          </a:bodyPr>
          <a:lstStyle/>
          <a:p>
            <a:r>
              <a:rPr lang="en-US" sz="1600" dirty="0" smtClean="0">
                <a:solidFill>
                  <a:schemeClr val="bg2"/>
                </a:solidFill>
              </a:rPr>
              <a:t>Northern mill owners feared the price of cotton would become more expansive!</a:t>
            </a:r>
            <a:endParaRPr lang="en-US" sz="1600" dirty="0">
              <a:solidFill>
                <a:schemeClr val="bg2"/>
              </a:solidFill>
            </a:endParaRPr>
          </a:p>
        </p:txBody>
      </p:sp>
      <p:sp>
        <p:nvSpPr>
          <p:cNvPr id="4" name="TextBox 3"/>
          <p:cNvSpPr txBox="1"/>
          <p:nvPr/>
        </p:nvSpPr>
        <p:spPr>
          <a:xfrm>
            <a:off x="5203244" y="2996625"/>
            <a:ext cx="3733799" cy="584775"/>
          </a:xfrm>
          <a:prstGeom prst="rect">
            <a:avLst/>
          </a:prstGeom>
          <a:solidFill>
            <a:schemeClr val="tx2"/>
          </a:solidFill>
          <a:scene3d>
            <a:camera prst="orthographicFront"/>
            <a:lightRig rig="threePt" dir="t"/>
          </a:scene3d>
          <a:sp3d>
            <a:bevelT/>
          </a:sp3d>
        </p:spPr>
        <p:txBody>
          <a:bodyPr wrap="square" rtlCol="0">
            <a:spAutoFit/>
          </a:bodyPr>
          <a:lstStyle/>
          <a:p>
            <a:r>
              <a:rPr lang="en-US" sz="1600" dirty="0" smtClean="0">
                <a:solidFill>
                  <a:schemeClr val="bg2"/>
                </a:solidFill>
              </a:rPr>
              <a:t>Northern workers feared their jobs would be taken by African Americans.</a:t>
            </a:r>
            <a:endParaRPr lang="en-US" sz="1600" dirty="0">
              <a:solidFill>
                <a:schemeClr val="bg2"/>
              </a:solidFill>
            </a:endParaRPr>
          </a:p>
        </p:txBody>
      </p:sp>
    </p:spTree>
    <p:extLst>
      <p:ext uri="{BB962C8B-B14F-4D97-AF65-F5344CB8AC3E}">
        <p14:creationId xmlns:p14="http://schemas.microsoft.com/office/powerpoint/2010/main" val="60345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3896168"/>
            <a:ext cx="2954216" cy="1938992"/>
          </a:xfrm>
          <a:prstGeom prst="rect">
            <a:avLst/>
          </a:prstGeom>
          <a:noFill/>
          <a:ln>
            <a:solidFill>
              <a:schemeClr val="bg1"/>
            </a:solidFill>
          </a:ln>
        </p:spPr>
        <p:txBody>
          <a:bodyPr wrap="square" rtlCol="0">
            <a:spAutoFit/>
          </a:bodyPr>
          <a:lstStyle/>
          <a:p>
            <a:r>
              <a:rPr lang="en-US" sz="2000" dirty="0" smtClean="0">
                <a:solidFill>
                  <a:schemeClr val="bg1"/>
                </a:solidFill>
              </a:rPr>
              <a:t>If slavery ended and slaves working in the fields were suddenly </a:t>
            </a:r>
            <a:r>
              <a:rPr lang="en-US" sz="2000" dirty="0" smtClean="0">
                <a:solidFill>
                  <a:srgbClr val="92D050"/>
                </a:solidFill>
                <a:latin typeface="Howser" panose="02000000000000000000" pitchFamily="2" charset="0"/>
              </a:rPr>
              <a:t>PAID</a:t>
            </a:r>
            <a:r>
              <a:rPr lang="en-US" sz="2000" dirty="0" smtClean="0">
                <a:solidFill>
                  <a:srgbClr val="92D050"/>
                </a:solidFill>
              </a:rPr>
              <a:t> </a:t>
            </a:r>
            <a:r>
              <a:rPr lang="en-US" sz="2000" dirty="0" smtClean="0">
                <a:solidFill>
                  <a:schemeClr val="bg1"/>
                </a:solidFill>
              </a:rPr>
              <a:t>for their labor by southern planters, then . . .</a:t>
            </a:r>
            <a:endParaRPr lang="en-US" sz="2000" dirty="0">
              <a:solidFill>
                <a:schemeClr val="bg1"/>
              </a:solidFill>
            </a:endParaRPr>
          </a:p>
        </p:txBody>
      </p:sp>
      <p:sp>
        <p:nvSpPr>
          <p:cNvPr id="3" name="TextBox 2"/>
          <p:cNvSpPr txBox="1"/>
          <p:nvPr/>
        </p:nvSpPr>
        <p:spPr>
          <a:xfrm>
            <a:off x="3200400" y="3895746"/>
            <a:ext cx="2879888" cy="2554545"/>
          </a:xfrm>
          <a:prstGeom prst="rect">
            <a:avLst/>
          </a:prstGeom>
          <a:noFill/>
          <a:ln>
            <a:solidFill>
              <a:schemeClr val="bg1"/>
            </a:solidFill>
          </a:ln>
        </p:spPr>
        <p:txBody>
          <a:bodyPr wrap="square" rtlCol="0">
            <a:spAutoFit/>
          </a:bodyPr>
          <a:lstStyle/>
          <a:p>
            <a:r>
              <a:rPr lang="en-US" sz="2000" dirty="0" smtClean="0">
                <a:solidFill>
                  <a:schemeClr val="bg1"/>
                </a:solidFill>
              </a:rPr>
              <a:t>Cotton would cost more to grow and harvest because southern planters now</a:t>
            </a:r>
            <a:r>
              <a:rPr lang="en-US" sz="2000" dirty="0" smtClean="0">
                <a:solidFill>
                  <a:schemeClr val="bg1"/>
                </a:solidFill>
                <a:ea typeface="Tahoma" panose="020B0604030504040204" pitchFamily="34" charset="0"/>
                <a:cs typeface="Tahoma" panose="020B0604030504040204" pitchFamily="34" charset="0"/>
              </a:rPr>
              <a:t> have to pay </a:t>
            </a:r>
            <a:r>
              <a:rPr lang="en-US" sz="2000" dirty="0" smtClean="0">
                <a:solidFill>
                  <a:schemeClr val="bg1"/>
                </a:solidFill>
              </a:rPr>
              <a:t>their workers a wage (</a:t>
            </a:r>
            <a:r>
              <a:rPr lang="en-US" sz="2000" dirty="0" smtClean="0">
                <a:solidFill>
                  <a:srgbClr val="FFFF00"/>
                </a:solidFill>
                <a:latin typeface="Aharoni" panose="02010803020104030203" pitchFamily="2" charset="-79"/>
                <a:cs typeface="Aharoni" panose="02010803020104030203" pitchFamily="2" charset="-79"/>
              </a:rPr>
              <a:t>this</a:t>
            </a:r>
            <a:r>
              <a:rPr lang="en-US" sz="2000" dirty="0" smtClean="0">
                <a:solidFill>
                  <a:schemeClr val="bg1"/>
                </a:solidFill>
                <a:latin typeface="Aharoni" panose="02010803020104030203" pitchFamily="2" charset="-79"/>
                <a:cs typeface="Aharoni" panose="02010803020104030203" pitchFamily="2" charset="-79"/>
              </a:rPr>
              <a:t> </a:t>
            </a:r>
            <a:r>
              <a:rPr lang="en-US" sz="2000" dirty="0" smtClean="0">
                <a:solidFill>
                  <a:srgbClr val="FFFF00"/>
                </a:solidFill>
                <a:latin typeface="Aharoni" panose="02010803020104030203" pitchFamily="2" charset="-79"/>
                <a:cs typeface="Aharoni" panose="02010803020104030203" pitchFamily="2" charset="-79"/>
              </a:rPr>
              <a:t>takes away from the planters’ profits</a:t>
            </a:r>
            <a:r>
              <a:rPr lang="en-US" sz="2000" dirty="0" smtClean="0">
                <a:solidFill>
                  <a:schemeClr val="bg1"/>
                </a:solidFill>
              </a:rPr>
              <a:t>).</a:t>
            </a:r>
            <a:endParaRPr lang="en-US" sz="2000" dirty="0">
              <a:solidFill>
                <a:schemeClr val="bg1"/>
              </a:solidFill>
            </a:endParaRPr>
          </a:p>
        </p:txBody>
      </p:sp>
      <p:sp>
        <p:nvSpPr>
          <p:cNvPr id="4" name="TextBox 3"/>
          <p:cNvSpPr txBox="1"/>
          <p:nvPr/>
        </p:nvSpPr>
        <p:spPr>
          <a:xfrm>
            <a:off x="6216160" y="3875046"/>
            <a:ext cx="2851640" cy="2554545"/>
          </a:xfrm>
          <a:prstGeom prst="rect">
            <a:avLst/>
          </a:prstGeom>
          <a:noFill/>
          <a:ln>
            <a:solidFill>
              <a:schemeClr val="bg1"/>
            </a:solidFill>
          </a:ln>
        </p:spPr>
        <p:txBody>
          <a:bodyPr wrap="square" rtlCol="0">
            <a:spAutoFit/>
          </a:bodyPr>
          <a:lstStyle/>
          <a:p>
            <a:r>
              <a:rPr lang="en-US" sz="2000" dirty="0" smtClean="0">
                <a:solidFill>
                  <a:schemeClr val="bg1"/>
                </a:solidFill>
              </a:rPr>
              <a:t>Southern planters would </a:t>
            </a:r>
            <a:r>
              <a:rPr lang="en-US" sz="2000" dirty="0" smtClean="0">
                <a:solidFill>
                  <a:srgbClr val="FFC000"/>
                </a:solidFill>
                <a:latin typeface="Aharoni" panose="02010803020104030203" pitchFamily="2" charset="-79"/>
                <a:cs typeface="Aharoni" panose="02010803020104030203" pitchFamily="2" charset="-79"/>
              </a:rPr>
              <a:t>raise </a:t>
            </a:r>
            <a:r>
              <a:rPr lang="en-US" sz="2000" dirty="0">
                <a:solidFill>
                  <a:srgbClr val="FFC000"/>
                </a:solidFill>
                <a:latin typeface="Aharoni" panose="02010803020104030203" pitchFamily="2" charset="-79"/>
                <a:cs typeface="Aharoni" panose="02010803020104030203" pitchFamily="2" charset="-79"/>
              </a:rPr>
              <a:t>the price of </a:t>
            </a:r>
            <a:r>
              <a:rPr lang="en-US" sz="2000" dirty="0" smtClean="0">
                <a:solidFill>
                  <a:srgbClr val="FFC000"/>
                </a:solidFill>
                <a:latin typeface="Aharoni" panose="02010803020104030203" pitchFamily="2" charset="-79"/>
                <a:cs typeface="Aharoni" panose="02010803020104030203" pitchFamily="2" charset="-79"/>
              </a:rPr>
              <a:t>cotton </a:t>
            </a:r>
            <a:r>
              <a:rPr lang="en-US" sz="2000" dirty="0" smtClean="0">
                <a:solidFill>
                  <a:schemeClr val="bg1"/>
                </a:solidFill>
              </a:rPr>
              <a:t>to make up for their lost profits.  Northern merchants would then have to pay more for cotton </a:t>
            </a:r>
            <a:r>
              <a:rPr lang="en-US" sz="2000" dirty="0" smtClean="0">
                <a:solidFill>
                  <a:srgbClr val="FFC000"/>
                </a:solidFill>
                <a:latin typeface="Aharoni" panose="02010803020104030203" pitchFamily="2" charset="-79"/>
                <a:cs typeface="Aharoni" panose="02010803020104030203" pitchFamily="2" charset="-79"/>
              </a:rPr>
              <a:t>and they lose profits!</a:t>
            </a:r>
            <a:endParaRPr lang="en-US" sz="2000" dirty="0">
              <a:solidFill>
                <a:srgbClr val="FFC000"/>
              </a:solidFill>
              <a:latin typeface="Aharoni" panose="02010803020104030203" pitchFamily="2" charset="-79"/>
              <a:cs typeface="Aharoni" panose="02010803020104030203" pitchFamily="2" charset="-79"/>
            </a:endParaRPr>
          </a:p>
        </p:txBody>
      </p:sp>
      <p:sp>
        <p:nvSpPr>
          <p:cNvPr id="5" name="TextBox 4"/>
          <p:cNvSpPr txBox="1"/>
          <p:nvPr/>
        </p:nvSpPr>
        <p:spPr>
          <a:xfrm>
            <a:off x="1381581" y="1676640"/>
            <a:ext cx="1219200" cy="221599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3800" dirty="0" smtClean="0">
                <a:solidFill>
                  <a:srgbClr val="00B050"/>
                </a:solidFill>
                <a:latin typeface="Stencil" panose="040409050D0802020404" pitchFamily="82" charset="0"/>
              </a:rPr>
              <a:t>$</a:t>
            </a:r>
            <a:endParaRPr lang="en-US" sz="13800" dirty="0">
              <a:solidFill>
                <a:srgbClr val="00B050"/>
              </a:solidFill>
              <a:latin typeface="Stencil" panose="040409050D0802020404" pitchFamily="82" charset="0"/>
            </a:endParaRPr>
          </a:p>
        </p:txBody>
      </p:sp>
      <p:sp>
        <p:nvSpPr>
          <p:cNvPr id="6" name="Right Arrow 5"/>
          <p:cNvSpPr/>
          <p:nvPr/>
        </p:nvSpPr>
        <p:spPr>
          <a:xfrm rot="5400000">
            <a:off x="2990587" y="2500212"/>
            <a:ext cx="1367201" cy="947575"/>
          </a:xfrm>
          <a:prstGeom prst="rightArrow">
            <a:avLst/>
          </a:prstGeom>
          <a:solidFill>
            <a:srgbClr val="FF0000"/>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3202356" y="2466167"/>
            <a:ext cx="945620"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000" dirty="0" smtClean="0">
                <a:solidFill>
                  <a:srgbClr val="00B050"/>
                </a:solidFill>
                <a:latin typeface="Stencil" panose="040409050D0802020404" pitchFamily="82" charset="0"/>
              </a:rPr>
              <a:t>$</a:t>
            </a:r>
            <a:endParaRPr lang="en-US" sz="6000" dirty="0">
              <a:solidFill>
                <a:srgbClr val="00B050"/>
              </a:solidFill>
              <a:latin typeface="Stencil" panose="040409050D0802020404" pitchFamily="82" charset="0"/>
            </a:endParaRPr>
          </a:p>
        </p:txBody>
      </p:sp>
    </p:spTree>
    <p:extLst>
      <p:ext uri="{BB962C8B-B14F-4D97-AF65-F5344CB8AC3E}">
        <p14:creationId xmlns:p14="http://schemas.microsoft.com/office/powerpoint/2010/main" val="2434999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114300" y="3349870"/>
            <a:ext cx="8915400" cy="3508130"/>
          </a:xfrm>
          <a:prstGeom prst="rect">
            <a:avLst/>
          </a:prstGeom>
          <a:solidFill>
            <a:srgbClr val="ADCCBF"/>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smtClean="0"/>
              <a:t>In New York and other northern cities, supporters of slavery had little patience for abolitionists. </a:t>
            </a:r>
          </a:p>
          <a:p>
            <a:pPr marL="457200" indent="-457200" fontAlgn="auto">
              <a:spcAft>
                <a:spcPts val="0"/>
              </a:spcAft>
            </a:pPr>
            <a:r>
              <a:rPr lang="en-US" altLang="en-US" sz="2400" smtClean="0"/>
              <a:t>At times, crowds of pro-slavery men broke up antislavery meetings, or attacked the homes of abolitionists.</a:t>
            </a:r>
          </a:p>
          <a:p>
            <a:pPr marL="457200" indent="-457200" fontAlgn="auto">
              <a:spcAft>
                <a:spcPts val="0"/>
              </a:spcAft>
            </a:pPr>
            <a:r>
              <a:rPr lang="en-US" altLang="en-US" sz="2400" smtClean="0"/>
              <a:t>Sometimes the attacks became so violent and distasteful that the actions themselves convinced onlookers to become abolitionists.</a:t>
            </a:r>
          </a:p>
          <a:p>
            <a:pPr marL="457200" indent="-457200" fontAlgn="auto">
              <a:spcAft>
                <a:spcPts val="0"/>
              </a:spcAft>
            </a:pPr>
            <a:r>
              <a:rPr lang="en-US" altLang="en-US" sz="2400" smtClean="0"/>
              <a:t>One night, a Boston mob dragged William Lloyd Garrison through the streets at the end of rope. A witness wrote . . .  </a:t>
            </a:r>
            <a:r>
              <a:rPr lang="en-US" altLang="en-US" sz="2400" smtClean="0">
                <a:solidFill>
                  <a:srgbClr val="C00000"/>
                </a:solidFill>
              </a:rPr>
              <a:t>“</a:t>
            </a:r>
            <a:r>
              <a:rPr lang="en-US" altLang="en-US" sz="2800" smtClean="0">
                <a:solidFill>
                  <a:srgbClr val="C00000"/>
                </a:solidFill>
                <a:latin typeface="A Little Pot" panose="02000000000000000000" pitchFamily="2" charset="0"/>
              </a:rPr>
              <a:t>I am an abolitionist from this very moment.</a:t>
            </a:r>
            <a:r>
              <a:rPr lang="en-US" altLang="en-US" sz="2400" smtClean="0">
                <a:solidFill>
                  <a:srgbClr val="C00000"/>
                </a:solidFill>
              </a:rPr>
              <a:t>”</a:t>
            </a:r>
          </a:p>
          <a:p>
            <a:pPr fontAlgn="auto">
              <a:spcAft>
                <a:spcPts val="0"/>
              </a:spcAft>
              <a:buFont typeface="Arial" panose="020B0604020202020204" pitchFamily="34" charset="0"/>
              <a:buNone/>
            </a:pPr>
            <a:endParaRPr lang="en-US" altLang="en-US" sz="2800"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1249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133982" y="2892693"/>
            <a:ext cx="8839200" cy="3893503"/>
          </a:xfrm>
          <a:prstGeom prst="rect">
            <a:avLst/>
          </a:prstGeom>
          <a:solidFill>
            <a:srgbClr val="B7CBBF"/>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endParaRPr lang="en-US" altLang="en-US" sz="300" smtClean="0">
              <a:solidFill>
                <a:schemeClr val="tx2"/>
              </a:solidFill>
            </a:endParaRPr>
          </a:p>
          <a:p>
            <a:pPr marL="457200" indent="-457200" fontAlgn="auto">
              <a:spcAft>
                <a:spcPts val="0"/>
              </a:spcAft>
            </a:pPr>
            <a:r>
              <a:rPr lang="en-US" altLang="en-US" sz="2400" smtClean="0"/>
              <a:t>Just as not all northerners were abolitionists, not all white southerners favored slavery.  Some bravely spoke out against it.  Others moved North rather than live in a slaveholding state.</a:t>
            </a:r>
          </a:p>
          <a:p>
            <a:pPr marL="457200" indent="-457200" fontAlgn="auto">
              <a:spcAft>
                <a:spcPts val="0"/>
              </a:spcAft>
            </a:pPr>
            <a:r>
              <a:rPr lang="en-US" altLang="en-US" sz="2400" smtClean="0"/>
              <a:t>Most white southerners, however, were disturbed by the growing abolitionist movement. They accused abolitionists of preaching violence and believed if they would stop trying to convince their slaves to runaway and rebel, they would all live peacefully.</a:t>
            </a:r>
          </a:p>
          <a:p>
            <a:pPr marL="457200" indent="-457200" fontAlgn="auto">
              <a:spcAft>
                <a:spcPts val="0"/>
              </a:spcAft>
            </a:pPr>
            <a:r>
              <a:rPr lang="en-US" altLang="en-US" sz="2400" smtClean="0"/>
              <a:t>Many southerners blamed Nat Turner’s revolt on William Lloyd Garrison. (Garrison had founded </a:t>
            </a:r>
            <a:r>
              <a:rPr lang="en-US" altLang="en-US" sz="2400" i="1" smtClean="0"/>
              <a:t>The Liberator</a:t>
            </a:r>
            <a:r>
              <a:rPr lang="en-US" altLang="en-US" sz="2400" smtClean="0"/>
              <a:t> in 1831, only a few months before Turner’s rebellion).</a:t>
            </a:r>
            <a:endParaRPr lang="en-US" altLang="en-US" sz="2400" dirty="0"/>
          </a:p>
        </p:txBody>
      </p:sp>
    </p:spTree>
    <p:extLst>
      <p:ext uri="{BB962C8B-B14F-4D97-AF65-F5344CB8AC3E}">
        <p14:creationId xmlns:p14="http://schemas.microsoft.com/office/powerpoint/2010/main" val="2239402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152400" y="1756995"/>
            <a:ext cx="8839200" cy="2514600"/>
          </a:xfrm>
          <a:prstGeom prst="rect">
            <a:avLst/>
          </a:prstGeom>
          <a:solidFill>
            <a:schemeClr val="tx1"/>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buFont typeface="Wingdings" panose="05000000000000000000" pitchFamily="2" charset="2"/>
              <a:buChar char="Ø"/>
            </a:pPr>
            <a:r>
              <a:rPr lang="en-US" altLang="en-US" sz="2400" dirty="0" smtClean="0">
                <a:solidFill>
                  <a:schemeClr val="bg1"/>
                </a:solidFill>
              </a:rPr>
              <a:t>Many slave owners reacted to the abolitionist crusade by defending slavery even more.  One slave owner wrote that if slaves were treated well, they would, </a:t>
            </a:r>
            <a:r>
              <a:rPr lang="en-US" altLang="en-US" sz="2400" dirty="0" smtClean="0">
                <a:solidFill>
                  <a:srgbClr val="FFFF00"/>
                </a:solidFill>
                <a:latin typeface="Aharoni" panose="02010803020104030203" pitchFamily="2" charset="-79"/>
                <a:cs typeface="Aharoni" panose="02010803020104030203" pitchFamily="2" charset="-79"/>
              </a:rPr>
              <a:t>“love their master and serve him . . . faithfully.”</a:t>
            </a:r>
          </a:p>
          <a:p>
            <a:pPr marL="457200" indent="-457200" fontAlgn="auto">
              <a:spcAft>
                <a:spcPts val="0"/>
              </a:spcAft>
              <a:buFont typeface="Wingdings" panose="05000000000000000000" pitchFamily="2" charset="2"/>
              <a:buChar char="Ø"/>
            </a:pPr>
            <a:r>
              <a:rPr lang="en-US" altLang="en-US" sz="2400" dirty="0" smtClean="0">
                <a:solidFill>
                  <a:schemeClr val="bg1"/>
                </a:solidFill>
              </a:rPr>
              <a:t>Other slave owners argued that slaves were better off than northern workers who labored long hours in dusty, airless factories.</a:t>
            </a:r>
          </a:p>
          <a:p>
            <a:pPr marL="0" indent="0" fontAlgn="auto">
              <a:spcAft>
                <a:spcPts val="0"/>
              </a:spcAft>
              <a:buFont typeface="Arial" panose="020B0604020202020204" pitchFamily="34" charset="0"/>
              <a:buNone/>
            </a:pPr>
            <a:endParaRPr lang="en-US" altLang="en-US" sz="2400" dirty="0">
              <a:solidFill>
                <a:schemeClr val="bg1"/>
              </a:solidFill>
            </a:endParaRPr>
          </a:p>
        </p:txBody>
      </p:sp>
    </p:spTree>
    <p:extLst>
      <p:ext uri="{BB962C8B-B14F-4D97-AF65-F5344CB8AC3E}">
        <p14:creationId xmlns:p14="http://schemas.microsoft.com/office/powerpoint/2010/main" val="17848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513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087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78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936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3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225" y="1063944"/>
            <a:ext cx="8998295" cy="5525615"/>
          </a:xfrm>
          <a:prstGeom prst="rect">
            <a:avLst/>
          </a:prstGeom>
          <a:solidFill>
            <a:srgbClr val="ADCCBF"/>
          </a:solidFill>
          <a:scene3d>
            <a:camera prst="orthographicFront"/>
            <a:lightRig rig="threePt" dir="t"/>
          </a:scene3d>
          <a:sp3d>
            <a:bevelT/>
          </a:sp3d>
        </p:spPr>
        <p:txBody>
          <a:bodyPr wrap="square">
            <a:spAutoFit/>
          </a:bodyPr>
          <a:lstStyle/>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a:solidFill>
                  <a:schemeClr val="accent1">
                    <a:lumMod val="50000"/>
                  </a:schemeClr>
                </a:solidFill>
                <a:latin typeface="Calibri" panose="020F0502020204030204"/>
                <a:cs typeface="+mn-cs"/>
              </a:rPr>
              <a:t>The US population increases during this time, more people are working in factories and leaving their farms.  More people are moving West.</a:t>
            </a: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a:solidFill>
                  <a:schemeClr val="accent1">
                    <a:lumMod val="50000"/>
                  </a:schemeClr>
                </a:solidFill>
                <a:latin typeface="Calibri" panose="020F0502020204030204"/>
                <a:cs typeface="+mn-cs"/>
              </a:rPr>
              <a:t>Better roads are created, steamboats, covered bridges, turnpikes, to accommodate the many people traveling West.</a:t>
            </a: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a:solidFill>
                  <a:schemeClr val="accent1">
                    <a:lumMod val="50000"/>
                  </a:schemeClr>
                </a:solidFill>
                <a:latin typeface="Calibri" panose="020F0502020204030204"/>
                <a:cs typeface="+mn-cs"/>
              </a:rPr>
              <a:t>Tariffs are passed to keep American factories from going bankrupt, but </a:t>
            </a:r>
            <a:r>
              <a:rPr lang="en-US" altLang="en-US" sz="2400" dirty="0" smtClean="0">
                <a:solidFill>
                  <a:schemeClr val="accent1">
                    <a:lumMod val="50000"/>
                  </a:schemeClr>
                </a:solidFill>
                <a:latin typeface="Calibri" panose="020F0502020204030204"/>
                <a:cs typeface="+mn-cs"/>
              </a:rPr>
              <a:t>this </a:t>
            </a:r>
            <a:r>
              <a:rPr lang="en-US" altLang="en-US" sz="2400" dirty="0">
                <a:solidFill>
                  <a:schemeClr val="accent1">
                    <a:lumMod val="50000"/>
                  </a:schemeClr>
                </a:solidFill>
                <a:latin typeface="Calibri" panose="020F0502020204030204"/>
                <a:cs typeface="+mn-cs"/>
              </a:rPr>
              <a:t>angers the South – contributing to a growing sense of sectionalism in the country.</a:t>
            </a: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a:solidFill>
                  <a:schemeClr val="accent1">
                    <a:lumMod val="50000"/>
                  </a:schemeClr>
                </a:solidFill>
                <a:latin typeface="Calibri" panose="020F0502020204030204"/>
                <a:cs typeface="+mn-cs"/>
              </a:rPr>
              <a:t>With the tariffs a separation between the North and South becomes wider.  The Economy of the South depends on cotton and slave labor.  The Economy of the North depends on industry and paid labor.</a:t>
            </a:r>
          </a:p>
          <a:p>
            <a:pPr marL="457200" lvl="0" indent="-457200" defTabSz="685800" fontAlgn="auto">
              <a:lnSpc>
                <a:spcPct val="80000"/>
              </a:lnSpc>
              <a:spcBef>
                <a:spcPts val="750"/>
              </a:spcBef>
              <a:spcAft>
                <a:spcPts val="0"/>
              </a:spcAft>
              <a:buFont typeface="Arial" panose="020B0604020202020204" pitchFamily="34" charset="0"/>
              <a:buChar char="•"/>
            </a:pPr>
            <a:r>
              <a:rPr lang="en-US" altLang="en-US" sz="2400" dirty="0">
                <a:solidFill>
                  <a:schemeClr val="accent1">
                    <a:lumMod val="50000"/>
                  </a:schemeClr>
                </a:solidFill>
                <a:latin typeface="Calibri" panose="020F0502020204030204"/>
                <a:cs typeface="+mn-cs"/>
              </a:rPr>
              <a:t>Slave codes are passed by many southern states to discourage black slaves from rebelling or running away.  A slave, Nat Turner goes on a killing spree, murdering his master’s family and 60 other white southerners.   Over 200 innocent slaves are killed in the aftermath.</a:t>
            </a:r>
          </a:p>
        </p:txBody>
      </p:sp>
    </p:spTree>
    <p:extLst>
      <p:ext uri="{BB962C8B-B14F-4D97-AF65-F5344CB8AC3E}">
        <p14:creationId xmlns:p14="http://schemas.microsoft.com/office/powerpoint/2010/main" val="614052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128952" y="3401568"/>
            <a:ext cx="8894064" cy="3456432"/>
          </a:xfrm>
          <a:prstGeom prst="rect">
            <a:avLst/>
          </a:prstGeom>
          <a:solidFill>
            <a:schemeClr val="accent1">
              <a:lumMod val="50000"/>
              <a:alpha val="67000"/>
            </a:schemeClr>
          </a:solidFill>
          <a:scene3d>
            <a:camera prst="orthographicFront"/>
            <a:lightRig rig="threePt" dir="t"/>
          </a:scene3d>
          <a:sp3d>
            <a:bevelT/>
          </a:sp3d>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smtClean="0">
                <a:solidFill>
                  <a:schemeClr val="bg1"/>
                </a:solidFill>
              </a:rPr>
              <a:t>Thomas Jefferson wrote in the Declaration of Independence, “all men are created equal.”  But the statement when it was written applied to only </a:t>
            </a:r>
            <a:r>
              <a:rPr lang="en-US" altLang="en-US" sz="2000" b="1" smtClean="0">
                <a:solidFill>
                  <a:srgbClr val="FFFF00"/>
                </a:solidFill>
                <a:latin typeface="Howser" panose="02000000000000000000" pitchFamily="2" charset="0"/>
              </a:rPr>
              <a:t>WHITE</a:t>
            </a:r>
            <a:r>
              <a:rPr lang="en-US" altLang="en-US" sz="2400" smtClean="0">
                <a:solidFill>
                  <a:schemeClr val="bg1"/>
                </a:solidFill>
              </a:rPr>
              <a:t> men.</a:t>
            </a:r>
          </a:p>
          <a:p>
            <a:pPr marL="457200" indent="-457200" fontAlgn="auto">
              <a:spcAft>
                <a:spcPts val="0"/>
              </a:spcAft>
            </a:pPr>
            <a:r>
              <a:rPr lang="en-US" altLang="en-US" sz="2400" smtClean="0">
                <a:solidFill>
                  <a:schemeClr val="bg1"/>
                </a:solidFill>
              </a:rPr>
              <a:t>In the 1800s many Americans began to challenge this racist belief.  These people were called </a:t>
            </a:r>
            <a:r>
              <a:rPr lang="en-US" altLang="en-US" sz="2400" b="1" smtClean="0">
                <a:solidFill>
                  <a:srgbClr val="FFFF00"/>
                </a:solidFill>
              </a:rPr>
              <a:t>reformers</a:t>
            </a:r>
            <a:r>
              <a:rPr lang="en-US" altLang="en-US" sz="2400" smtClean="0">
                <a:solidFill>
                  <a:srgbClr val="FFFF00"/>
                </a:solidFill>
              </a:rPr>
              <a:t> – activists who challenged the existing state of political and social ideas and thoughts. </a:t>
            </a:r>
          </a:p>
          <a:p>
            <a:pPr marL="457200" indent="-457200" fontAlgn="auto">
              <a:spcAft>
                <a:spcPts val="0"/>
              </a:spcAft>
            </a:pPr>
            <a:r>
              <a:rPr lang="en-US" altLang="en-US" sz="2400" smtClean="0">
                <a:solidFill>
                  <a:schemeClr val="bg1"/>
                </a:solidFill>
              </a:rPr>
              <a:t>Religious beliefs led some Americans to speak out against slavery.</a:t>
            </a:r>
          </a:p>
          <a:p>
            <a:pPr marL="457200" indent="-457200" fontAlgn="auto">
              <a:spcAft>
                <a:spcPts val="0"/>
              </a:spcAft>
            </a:pPr>
            <a:r>
              <a:rPr lang="en-US" altLang="en-US" sz="2400" smtClean="0">
                <a:solidFill>
                  <a:schemeClr val="bg1"/>
                </a:solidFill>
              </a:rPr>
              <a:t>Since colonial times Quakers had said that it was a sin for one human being to own another.  They preached that all men and women were equal in the eyes of God.</a:t>
            </a:r>
            <a:endParaRPr lang="en-US" altLang="en-US" sz="2400" dirty="0">
              <a:solidFill>
                <a:schemeClr val="bg1"/>
              </a:solidFill>
            </a:endParaRPr>
          </a:p>
        </p:txBody>
      </p:sp>
    </p:spTree>
    <p:extLst>
      <p:ext uri="{BB962C8B-B14F-4D97-AF65-F5344CB8AC3E}">
        <p14:creationId xmlns:p14="http://schemas.microsoft.com/office/powerpoint/2010/main" val="277261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2362200"/>
            <a:ext cx="2286000" cy="4154984"/>
          </a:xfrm>
          <a:prstGeom prst="rect">
            <a:avLst/>
          </a:prstGeom>
          <a:solidFill>
            <a:srgbClr val="FFFF00"/>
          </a:solidFill>
        </p:spPr>
        <p:txBody>
          <a:bodyPr wrap="square" rtlCol="0">
            <a:spAutoFit/>
          </a:bodyPr>
          <a:lstStyle/>
          <a:p>
            <a:r>
              <a:rPr lang="en-US" sz="2400" dirty="0" smtClean="0">
                <a:solidFill>
                  <a:srgbClr val="FF0000"/>
                </a:solidFill>
              </a:rPr>
              <a:t>Write-in the names of the reformers in this column as you read about them in the PowerPoint presentation.  (The first one is done for you).</a:t>
            </a:r>
            <a:endParaRPr lang="en-US" sz="2400" dirty="0">
              <a:solidFill>
                <a:srgbClr val="FF0000"/>
              </a:solidFill>
            </a:endParaRPr>
          </a:p>
        </p:txBody>
      </p:sp>
      <p:sp>
        <p:nvSpPr>
          <p:cNvPr id="3" name="TextBox 2"/>
          <p:cNvSpPr txBox="1"/>
          <p:nvPr/>
        </p:nvSpPr>
        <p:spPr>
          <a:xfrm>
            <a:off x="6172200" y="2362200"/>
            <a:ext cx="2286000" cy="2677656"/>
          </a:xfrm>
          <a:prstGeom prst="rect">
            <a:avLst/>
          </a:prstGeom>
          <a:solidFill>
            <a:srgbClr val="FFFF00"/>
          </a:solidFill>
        </p:spPr>
        <p:txBody>
          <a:bodyPr wrap="square" rtlCol="0">
            <a:spAutoFit/>
          </a:bodyPr>
          <a:lstStyle/>
          <a:p>
            <a:r>
              <a:rPr lang="en-US" sz="2400" dirty="0" smtClean="0">
                <a:solidFill>
                  <a:srgbClr val="FF0000"/>
                </a:solidFill>
              </a:rPr>
              <a:t>In this column, write what each reformer believed needed to be done to help end slavery?</a:t>
            </a:r>
            <a:endParaRPr lang="en-US" sz="2400" dirty="0">
              <a:solidFill>
                <a:srgbClr val="FF0000"/>
              </a:solidFill>
            </a:endParaRPr>
          </a:p>
        </p:txBody>
      </p:sp>
    </p:spTree>
    <p:extLst>
      <p:ext uri="{BB962C8B-B14F-4D97-AF65-F5344CB8AC3E}">
        <p14:creationId xmlns:p14="http://schemas.microsoft.com/office/powerpoint/2010/main" val="91526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121417" y="4189333"/>
            <a:ext cx="8901166" cy="2362200"/>
          </a:xfrm>
          <a:prstGeom prst="rect">
            <a:avLst/>
          </a:prstGeom>
          <a:solidFill>
            <a:schemeClr val="bg1">
              <a:lumMod val="75000"/>
            </a:schemeClr>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smtClean="0">
                <a:solidFill>
                  <a:srgbClr val="4B49F7"/>
                </a:solidFill>
              </a:rPr>
              <a:t>In 1800, the North had only 50,000 slaves.</a:t>
            </a:r>
            <a:endParaRPr lang="en-US" altLang="en-US" sz="2400" smtClean="0"/>
          </a:p>
          <a:p>
            <a:pPr marL="457200" indent="-457200" fontAlgn="auto">
              <a:spcAft>
                <a:spcPts val="0"/>
              </a:spcAft>
            </a:pPr>
            <a:r>
              <a:rPr lang="en-US" altLang="en-US" sz="2400" smtClean="0"/>
              <a:t>By 1804, all states from Pennsylvania to New England had promised to free their slaves, essentially ending slavery in this region of the country. </a:t>
            </a:r>
          </a:p>
          <a:p>
            <a:pPr marL="457200" indent="-457200" fontAlgn="auto">
              <a:spcAft>
                <a:spcPts val="0"/>
              </a:spcAft>
            </a:pPr>
            <a:r>
              <a:rPr lang="en-US" altLang="en-US" sz="2400" b="1" smtClean="0">
                <a:solidFill>
                  <a:srgbClr val="FF7A7B"/>
                </a:solidFill>
              </a:rPr>
              <a:t>The South had over ONE MILLION slaves, and those numbers continued to grow!</a:t>
            </a:r>
          </a:p>
          <a:p>
            <a:pPr marL="609600" indent="-609600" fontAlgn="auto">
              <a:spcAft>
                <a:spcPts val="0"/>
              </a:spcAft>
              <a:buFont typeface="Arial" panose="020B0604020202020204" pitchFamily="34" charset="0"/>
              <a:buNone/>
            </a:pPr>
            <a:endParaRPr lang="en-US" altLang="en-US" sz="2400" dirty="0">
              <a:solidFill>
                <a:srgbClr val="800000"/>
              </a:solidFill>
            </a:endParaRPr>
          </a:p>
        </p:txBody>
      </p:sp>
    </p:spTree>
    <p:extLst>
      <p:ext uri="{BB962C8B-B14F-4D97-AF65-F5344CB8AC3E}">
        <p14:creationId xmlns:p14="http://schemas.microsoft.com/office/powerpoint/2010/main" val="409130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3"/>
          <p:cNvSpPr txBox="1">
            <a:spLocks noRot="1" noChangeArrowheads="1"/>
          </p:cNvSpPr>
          <p:nvPr/>
        </p:nvSpPr>
        <p:spPr>
          <a:xfrm>
            <a:off x="333274" y="4004896"/>
            <a:ext cx="8458200" cy="2686050"/>
          </a:xfrm>
          <a:prstGeom prst="rect">
            <a:avLst/>
          </a:prstGeom>
          <a:solidFill>
            <a:schemeClr val="accent5">
              <a:lumMod val="75000"/>
            </a:schemeClr>
          </a:solidFill>
          <a:scene3d>
            <a:camera prst="orthographicFront"/>
            <a:lightRig rig="threePt" dir="t"/>
          </a:scene3d>
          <a:sp3d>
            <a:bevelT/>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fontAlgn="auto">
              <a:spcAft>
                <a:spcPts val="0"/>
              </a:spcAft>
            </a:pPr>
            <a:r>
              <a:rPr lang="en-US" altLang="en-US" sz="2400" dirty="0" smtClean="0">
                <a:solidFill>
                  <a:srgbClr val="FFFF00"/>
                </a:solidFill>
                <a:latin typeface="+mj-lt"/>
              </a:rPr>
              <a:t>Some Americans believed the United States should establish an independent colony in Africa where freed slaves could be transported back to Africa</a:t>
            </a:r>
            <a:r>
              <a:rPr lang="en-US" altLang="en-US" sz="2400" dirty="0" smtClean="0">
                <a:latin typeface="+mj-lt"/>
              </a:rPr>
              <a:t>.</a:t>
            </a:r>
          </a:p>
          <a:p>
            <a:pPr marL="457200" indent="-457200" fontAlgn="auto">
              <a:spcAft>
                <a:spcPts val="0"/>
              </a:spcAft>
            </a:pPr>
            <a:r>
              <a:rPr lang="en-US" altLang="en-US" sz="2400" dirty="0" smtClean="0">
                <a:solidFill>
                  <a:schemeClr val="bg1"/>
                </a:solidFill>
                <a:latin typeface="+mj-lt"/>
              </a:rPr>
              <a:t>Supporters of this idea founded the </a:t>
            </a:r>
            <a:r>
              <a:rPr lang="en-US" altLang="en-US" sz="2400" b="1" dirty="0" smtClean="0">
                <a:solidFill>
                  <a:srgbClr val="FFFF00"/>
                </a:solidFill>
                <a:latin typeface="+mj-lt"/>
              </a:rPr>
              <a:t>American Colonization Society</a:t>
            </a:r>
            <a:r>
              <a:rPr lang="en-US" altLang="en-US" sz="2400" dirty="0" smtClean="0">
                <a:latin typeface="+mj-lt"/>
              </a:rPr>
              <a:t> </a:t>
            </a:r>
            <a:r>
              <a:rPr lang="en-US" altLang="en-US" sz="2400" dirty="0" smtClean="0">
                <a:solidFill>
                  <a:schemeClr val="bg1"/>
                </a:solidFill>
                <a:latin typeface="+mj-lt"/>
              </a:rPr>
              <a:t>in 1817. Five years later, President Monroe helped the society found the nation of Liberia in Western Africa - a colony where freed slaves could live.</a:t>
            </a:r>
          </a:p>
          <a:p>
            <a:pPr fontAlgn="auto">
              <a:spcAft>
                <a:spcPts val="0"/>
              </a:spcAft>
            </a:pPr>
            <a:endParaRPr lang="en-US" altLang="en-US" sz="2800" dirty="0"/>
          </a:p>
        </p:txBody>
      </p:sp>
    </p:spTree>
    <p:extLst>
      <p:ext uri="{BB962C8B-B14F-4D97-AF65-F5344CB8AC3E}">
        <p14:creationId xmlns:p14="http://schemas.microsoft.com/office/powerpoint/2010/main" val="3677273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864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25615</TotalTime>
  <Words>1713</Words>
  <Application>Microsoft Office PowerPoint</Application>
  <PresentationFormat>On-screen Show (4:3)</PresentationFormat>
  <Paragraphs>88</Paragraphs>
  <Slides>33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 Little Pot</vt:lpstr>
      <vt:lpstr>Aharoni</vt:lpstr>
      <vt:lpstr>Arial</vt:lpstr>
      <vt:lpstr>Calibri</vt:lpstr>
      <vt:lpstr>Calibri Light</vt:lpstr>
      <vt:lpstr>Howser</vt:lpstr>
      <vt:lpstr>Sitka Display</vt:lpstr>
      <vt:lpstr>Smitten Kitten</vt:lpstr>
      <vt:lpstr>Stencil</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Pamela</dc:creator>
  <cp:lastModifiedBy>Pamela</cp:lastModifiedBy>
  <cp:revision>486</cp:revision>
  <dcterms:created xsi:type="dcterms:W3CDTF">2008-02-15T18:50:46Z</dcterms:created>
  <dcterms:modified xsi:type="dcterms:W3CDTF">2016-02-17T20:22:26Z</dcterms:modified>
</cp:coreProperties>
</file>