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8" r:id="rId14"/>
    <p:sldId id="259" r:id="rId15"/>
    <p:sldId id="260" r:id="rId16"/>
    <p:sldId id="261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45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684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454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619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30387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66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1068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899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1884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65635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13117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00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636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409700"/>
            <a:ext cx="2925762" cy="730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409700"/>
            <a:ext cx="8624888" cy="7302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4354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435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207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38761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981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626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801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53471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24290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0941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110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801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808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864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009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5401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727200"/>
            <a:ext cx="5156200" cy="706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727200"/>
            <a:ext cx="5156200" cy="706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490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973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41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30797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4854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357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6868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354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978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9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17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7321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7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50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068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494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708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19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8494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38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90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16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53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9624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94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52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8907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4270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5649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606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79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627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94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49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0162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843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95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99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188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850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07740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0700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79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5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56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49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2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40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9390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5397500"/>
            <a:ext cx="3048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5397500"/>
            <a:ext cx="3048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60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670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511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96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1977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8325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4676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64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800" y="2476500"/>
            <a:ext cx="1562100" cy="543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476500"/>
            <a:ext cx="4533900" cy="543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89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518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5260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1363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31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97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7051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503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3624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780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308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6148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1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707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489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7141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8083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50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2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792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25019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5254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1039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59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09700"/>
            <a:ext cx="2616200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09700"/>
            <a:ext cx="7696200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787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231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91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83144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31959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845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845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25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7348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50751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78459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5078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09700"/>
            <a:ext cx="2616200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09700"/>
            <a:ext cx="7696200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123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35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3595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451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05579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51800" y="3124200"/>
            <a:ext cx="17653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9500" y="3124200"/>
            <a:ext cx="17653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3753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18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5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1933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31955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29102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06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7825" y="1409700"/>
            <a:ext cx="246697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6900" y="1409700"/>
            <a:ext cx="724852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11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636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93838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103438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730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3401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973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54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711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689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636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93838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103438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730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3401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973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54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711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689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727200"/>
            <a:ext cx="104648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128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43038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052638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6797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893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465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037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6609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181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5687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7543800"/>
            <a:ext cx="11430000" cy="1689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0"/>
            <a:ext cx="13004800" cy="9753600"/>
            <a:chOff x="0" y="0"/>
            <a:chExt cx="8192" cy="6144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2" cy="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1400"/>
              <a:ext cx="2976" cy="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2476500"/>
            <a:ext cx="6248400" cy="2819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5397500"/>
            <a:ext cx="6248400" cy="2514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124200"/>
            <a:ext cx="104648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124200"/>
            <a:ext cx="104648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128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43038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052638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679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893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46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03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6609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181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51800" y="3124200"/>
            <a:ext cx="3683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Saints and Strangers: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Push and Pull on the Way to Plymouth Colony</a:t>
            </a:r>
          </a:p>
          <a:p>
            <a:r>
              <a:rPr lang="en-US" dirty="0"/>
              <a:t>Why did the Saints and Strangers immigrate to North America?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1409700"/>
            <a:ext cx="11963400" cy="1714500"/>
          </a:xfrm>
          <a:ln/>
        </p:spPr>
        <p:txBody>
          <a:bodyPr/>
          <a:lstStyle/>
          <a:p>
            <a:r>
              <a:rPr lang="en-US" altLang="en-US" dirty="0" smtClean="0"/>
              <a:t>Saints and Strangers Readings</a:t>
            </a:r>
            <a:endParaRPr lang="en-US" alt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2600" y="2819400"/>
            <a:ext cx="11811000" cy="5969000"/>
          </a:xfrm>
          <a:ln/>
        </p:spPr>
        <p:txBody>
          <a:bodyPr/>
          <a:lstStyle/>
          <a:p>
            <a:pPr marL="781050">
              <a:buBlip>
                <a:blip r:embed="rId2"/>
              </a:buBlip>
            </a:pPr>
            <a:r>
              <a:rPr lang="en-US" sz="2800" dirty="0" smtClean="0"/>
              <a:t>One half of the class will be given the </a:t>
            </a:r>
            <a:r>
              <a:rPr lang="en-US" sz="2800" dirty="0"/>
              <a:t>worksheet </a:t>
            </a:r>
            <a:r>
              <a:rPr lang="en-US" sz="2800" dirty="0" smtClean="0"/>
              <a:t>“From </a:t>
            </a:r>
            <a:r>
              <a:rPr lang="en-US" sz="2800" dirty="0"/>
              <a:t>Europe to North America: The </a:t>
            </a:r>
            <a:r>
              <a:rPr lang="en-US" sz="2800" dirty="0" smtClean="0"/>
              <a:t>Saints”. The </a:t>
            </a:r>
            <a:r>
              <a:rPr lang="en-US" sz="2800" dirty="0"/>
              <a:t>other half of the </a:t>
            </a:r>
            <a:r>
              <a:rPr lang="en-US" sz="2800" dirty="0" smtClean="0"/>
              <a:t>class</a:t>
            </a:r>
            <a:r>
              <a:rPr lang="en-US" sz="2800" dirty="0"/>
              <a:t> </a:t>
            </a:r>
            <a:r>
              <a:rPr lang="en-US" sz="2800" dirty="0" smtClean="0"/>
              <a:t>will be given “From </a:t>
            </a:r>
            <a:r>
              <a:rPr lang="en-US" sz="2800" dirty="0"/>
              <a:t>Europe to North America: The </a:t>
            </a:r>
            <a:r>
              <a:rPr lang="en-US" sz="2800" dirty="0" smtClean="0"/>
              <a:t>Strangers” </a:t>
            </a:r>
          </a:p>
          <a:p>
            <a:pPr marL="781050">
              <a:buBlip>
                <a:blip r:embed="rId2"/>
              </a:buBlip>
            </a:pPr>
            <a:r>
              <a:rPr lang="en-US" sz="2800" dirty="0" smtClean="0"/>
              <a:t>Firstly, please work </a:t>
            </a:r>
            <a:r>
              <a:rPr lang="en-US" sz="2800" dirty="0"/>
              <a:t>individually to complete the reading and highlight and annotate the text to answer the question: </a:t>
            </a:r>
            <a:r>
              <a:rPr lang="en-US" sz="2800" b="1" dirty="0"/>
              <a:t>Why did the Saints (or Strangers) immigrate to North America? </a:t>
            </a:r>
            <a:endParaRPr lang="en-US" sz="2800" b="1" dirty="0" smtClean="0"/>
          </a:p>
          <a:p>
            <a:pPr marL="781050">
              <a:buFontTx/>
              <a:buBlip>
                <a:blip r:embed="rId2"/>
              </a:buBlip>
            </a:pPr>
            <a:r>
              <a:rPr lang="en-US" sz="2800" dirty="0" smtClean="0"/>
              <a:t>After, you’ll be divided into </a:t>
            </a:r>
            <a:r>
              <a:rPr lang="en-US" sz="2800" dirty="0"/>
              <a:t>groups of four, with two students who read about the Saints and two who read about the Strangers. </a:t>
            </a:r>
            <a:r>
              <a:rPr lang="en-US" sz="2800" dirty="0" smtClean="0"/>
              <a:t>You will summarize </a:t>
            </a:r>
            <a:r>
              <a:rPr lang="en-US" sz="2800" dirty="0"/>
              <a:t>the key points </a:t>
            </a:r>
            <a:r>
              <a:rPr lang="en-US" sz="2800" dirty="0" smtClean="0"/>
              <a:t>that you have </a:t>
            </a:r>
            <a:r>
              <a:rPr lang="en-US" sz="2800" dirty="0"/>
              <a:t>identified from </a:t>
            </a:r>
            <a:r>
              <a:rPr lang="en-US" sz="2800" dirty="0" smtClean="0"/>
              <a:t>your reading to the other group.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990600"/>
            <a:ext cx="12649200" cy="1714500"/>
          </a:xfrm>
          <a:ln/>
        </p:spPr>
        <p:txBody>
          <a:bodyPr/>
          <a:lstStyle/>
          <a:p>
            <a:r>
              <a:rPr lang="en-US" altLang="en-US" sz="5400" dirty="0" smtClean="0"/>
              <a:t>Saints &amp; Strangers </a:t>
            </a:r>
            <a:r>
              <a:rPr lang="en-US" sz="5400" dirty="0"/>
              <a:t>Graphic Organizer</a:t>
            </a:r>
            <a:endParaRPr lang="en-US" altLang="en-US" sz="5400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2600" y="2819400"/>
            <a:ext cx="11887200" cy="6477000"/>
          </a:xfrm>
          <a:ln/>
        </p:spPr>
        <p:txBody>
          <a:bodyPr/>
          <a:lstStyle/>
          <a:p>
            <a:pPr marL="781050">
              <a:buBlip>
                <a:blip r:embed="rId2"/>
              </a:buBlip>
            </a:pPr>
            <a:r>
              <a:rPr lang="en-US" sz="2800" dirty="0" smtClean="0"/>
              <a:t>You will each be given a “Saints </a:t>
            </a:r>
            <a:r>
              <a:rPr lang="en-US" sz="2800" dirty="0"/>
              <a:t>and Strangers Graphic </a:t>
            </a:r>
            <a:r>
              <a:rPr lang="en-US" sz="2800" dirty="0" smtClean="0"/>
              <a:t>Organizer” </a:t>
            </a:r>
            <a:r>
              <a:rPr lang="en-US" sz="2800" dirty="0"/>
              <a:t>and one set of Push &amp; Pull Factor Cards to each group. </a:t>
            </a:r>
            <a:endParaRPr lang="en-US" sz="2800" dirty="0" smtClean="0"/>
          </a:p>
          <a:p>
            <a:pPr marL="781050">
              <a:buBlip>
                <a:blip r:embed="rId2"/>
              </a:buBlip>
            </a:pPr>
            <a:r>
              <a:rPr lang="en-US" sz="2800" dirty="0" smtClean="0"/>
              <a:t>Work </a:t>
            </a:r>
            <a:r>
              <a:rPr lang="en-US" sz="2800" dirty="0"/>
              <a:t>together in </a:t>
            </a:r>
            <a:r>
              <a:rPr lang="en-US" sz="2800" dirty="0" smtClean="0"/>
              <a:t>your </a:t>
            </a:r>
            <a:r>
              <a:rPr lang="en-US" sz="2800" dirty="0"/>
              <a:t>groups of four to complete the organizer. </a:t>
            </a:r>
            <a:endParaRPr lang="en-US" sz="2800" dirty="0" smtClean="0"/>
          </a:p>
          <a:p>
            <a:pPr marL="781050">
              <a:buBlip>
                <a:blip r:embed="rId2"/>
              </a:buBlip>
            </a:pPr>
            <a:r>
              <a:rPr lang="en-US" sz="2800" dirty="0" smtClean="0"/>
              <a:t>Discussion Pointers:</a:t>
            </a:r>
          </a:p>
          <a:p>
            <a:pPr marL="1412875" lvl="1">
              <a:buBlip>
                <a:blip r:embed="rId2"/>
              </a:buBlip>
            </a:pPr>
            <a:r>
              <a:rPr lang="en-US" sz="2800" dirty="0" smtClean="0"/>
              <a:t>Be sure to discuss </a:t>
            </a:r>
            <a:r>
              <a:rPr lang="en-US" sz="2800" dirty="0"/>
              <a:t>how each card applies to the story of the Strangers or the Saints or both. </a:t>
            </a:r>
            <a:endParaRPr lang="en-US" sz="2800" dirty="0" smtClean="0"/>
          </a:p>
          <a:p>
            <a:pPr marL="1412875" lvl="1">
              <a:buBlip>
                <a:blip r:embed="rId2"/>
              </a:buBlip>
            </a:pPr>
            <a:r>
              <a:rPr lang="en-US" sz="2800" dirty="0" smtClean="0"/>
              <a:t>You </a:t>
            </a:r>
            <a:r>
              <a:rPr lang="en-US" sz="2800" dirty="0"/>
              <a:t>should include multiple pieces of evidence whenever possible. </a:t>
            </a:r>
            <a:endParaRPr lang="en-US" sz="2800" dirty="0" smtClean="0"/>
          </a:p>
          <a:p>
            <a:pPr marL="1412875" lvl="1">
              <a:buBlip>
                <a:blip r:embed="rId2"/>
              </a:buBlip>
            </a:pPr>
            <a:r>
              <a:rPr lang="en-US" sz="2800" dirty="0" smtClean="0"/>
              <a:t>You </a:t>
            </a:r>
            <a:r>
              <a:rPr lang="en-US" sz="2800" dirty="0"/>
              <a:t>can also write evidence on the back of the Push &amp; Pull Factor Card. 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086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990600"/>
            <a:ext cx="12649200" cy="1714500"/>
          </a:xfrm>
          <a:ln/>
        </p:spPr>
        <p:txBody>
          <a:bodyPr/>
          <a:lstStyle/>
          <a:p>
            <a:r>
              <a:rPr lang="en-US" altLang="en-US" sz="5400" dirty="0" smtClean="0"/>
              <a:t>Saints &amp; Strangers </a:t>
            </a:r>
            <a:r>
              <a:rPr lang="en-US" sz="5400" dirty="0" smtClean="0"/>
              <a:t>Class Discussion</a:t>
            </a:r>
            <a:endParaRPr lang="en-US" altLang="en-US" sz="5400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2600" y="2819400"/>
            <a:ext cx="11887200" cy="6477000"/>
          </a:xfrm>
          <a:ln/>
        </p:spPr>
        <p:txBody>
          <a:bodyPr anchor="t"/>
          <a:lstStyle/>
          <a:p>
            <a:r>
              <a:rPr lang="en-US" sz="2800" i="1" dirty="0"/>
              <a:t>Which cards did you identify as a push factor for the Saints?</a:t>
            </a:r>
            <a:endParaRPr lang="en-US" sz="2800" dirty="0"/>
          </a:p>
          <a:p>
            <a:r>
              <a:rPr lang="en-US" sz="2800" i="1" dirty="0"/>
              <a:t>What push or pull factors did the Saints and Strangers have in common?</a:t>
            </a:r>
            <a:endParaRPr lang="en-US" sz="2800" dirty="0"/>
          </a:p>
          <a:p>
            <a:r>
              <a:rPr lang="en-US" sz="2800" i="1" dirty="0"/>
              <a:t>How did the two groups differ in their reasons for moving to North America</a:t>
            </a:r>
            <a:r>
              <a:rPr lang="en-US" sz="2800" i="1" dirty="0" smtClean="0"/>
              <a:t>?</a:t>
            </a:r>
          </a:p>
          <a:p>
            <a:r>
              <a:rPr lang="en-US" sz="2800" i="1" dirty="0"/>
              <a:t>Can you point to evidence from the reading that supports your claim?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952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990600"/>
            <a:ext cx="12649200" cy="1714500"/>
          </a:xfrm>
          <a:ln/>
        </p:spPr>
        <p:txBody>
          <a:bodyPr/>
          <a:lstStyle/>
          <a:p>
            <a:r>
              <a:rPr lang="en-US" altLang="en-US" sz="5400" dirty="0" smtClean="0"/>
              <a:t>Saints &amp; Strangers </a:t>
            </a:r>
            <a:r>
              <a:rPr lang="en-US" sz="5400" dirty="0" smtClean="0"/>
              <a:t>Historical Narrative</a:t>
            </a:r>
            <a:endParaRPr lang="en-US" altLang="en-US" sz="5400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2600" y="2438400"/>
            <a:ext cx="11887200" cy="6477000"/>
          </a:xfrm>
          <a:ln/>
        </p:spPr>
        <p:txBody>
          <a:bodyPr/>
          <a:lstStyle/>
          <a:p>
            <a:r>
              <a:rPr lang="en-US" sz="2800" dirty="0" smtClean="0"/>
              <a:t>Think </a:t>
            </a:r>
            <a:r>
              <a:rPr lang="en-US" sz="2800" dirty="0"/>
              <a:t>about the motivations for immigration that </a:t>
            </a:r>
            <a:r>
              <a:rPr lang="en-US" sz="2800" dirty="0" smtClean="0"/>
              <a:t>you </a:t>
            </a:r>
            <a:r>
              <a:rPr lang="en-US" sz="2800" dirty="0"/>
              <a:t>have identified for the Saints and Strangers. </a:t>
            </a:r>
            <a:endParaRPr lang="en-US" sz="2800" dirty="0" smtClean="0"/>
          </a:p>
          <a:p>
            <a:r>
              <a:rPr lang="en-US" sz="2800" dirty="0" smtClean="0"/>
              <a:t>You </a:t>
            </a:r>
            <a:r>
              <a:rPr lang="en-US" sz="2800" dirty="0"/>
              <a:t>will now use that information to compose a letter from a Saint or a Stranger </a:t>
            </a:r>
            <a:r>
              <a:rPr lang="en-US" sz="2800" dirty="0" smtClean="0"/>
              <a:t>(your own </a:t>
            </a:r>
            <a:r>
              <a:rPr lang="en-US" sz="2800" dirty="0"/>
              <a:t>choice) to someone back in England. </a:t>
            </a:r>
            <a:endParaRPr lang="en-US" sz="2800" dirty="0" smtClean="0"/>
          </a:p>
          <a:p>
            <a:r>
              <a:rPr lang="en-US" sz="2800" dirty="0" smtClean="0"/>
              <a:t>In your </a:t>
            </a:r>
            <a:r>
              <a:rPr lang="en-US" sz="2800" dirty="0"/>
              <a:t>letter </a:t>
            </a:r>
            <a:r>
              <a:rPr lang="en-US" sz="2800" dirty="0" smtClean="0"/>
              <a:t>you </a:t>
            </a:r>
            <a:r>
              <a:rPr lang="en-US" sz="2800" dirty="0"/>
              <a:t>must clearly articulate some of the reasons </a:t>
            </a:r>
            <a:r>
              <a:rPr lang="en-US" sz="2800" dirty="0" smtClean="0"/>
              <a:t>that you </a:t>
            </a:r>
            <a:r>
              <a:rPr lang="en-US" sz="2800" dirty="0"/>
              <a:t>chose to immigrate to North America. </a:t>
            </a:r>
            <a:r>
              <a:rPr lang="en-US" sz="2800" dirty="0" smtClean="0"/>
              <a:t>Refer to the </a:t>
            </a:r>
            <a:r>
              <a:rPr lang="en-US" sz="2800" dirty="0"/>
              <a:t>rubric for the writing </a:t>
            </a:r>
            <a:r>
              <a:rPr lang="en-US" sz="2800" dirty="0" smtClean="0"/>
              <a:t>assignment.</a:t>
            </a:r>
          </a:p>
          <a:p>
            <a:r>
              <a:rPr lang="en-US" sz="2800" dirty="0" smtClean="0"/>
              <a:t>Well-chosen </a:t>
            </a:r>
            <a:r>
              <a:rPr lang="en-US" sz="2800" dirty="0"/>
              <a:t>historical details and clear writing will be keys to success for this assignment.</a:t>
            </a:r>
          </a:p>
        </p:txBody>
      </p:sp>
    </p:spTree>
    <p:extLst>
      <p:ext uri="{BB962C8B-B14F-4D97-AF65-F5344CB8AC3E}">
        <p14:creationId xmlns:p14="http://schemas.microsoft.com/office/powerpoint/2010/main" val="252379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Pages>0</Pages>
  <Words>388</Words>
  <Characters>0</Characters>
  <Application>Microsoft Office PowerPoint</Application>
  <PresentationFormat>Custom</PresentationFormat>
  <Lines>0</Lines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Title &amp; Subtitle</vt:lpstr>
      <vt:lpstr>Title, Bullets &amp; Photo</vt:lpstr>
      <vt:lpstr>Title - Center</vt:lpstr>
      <vt:lpstr>Photo - Horizontal</vt:lpstr>
      <vt:lpstr>Photo - Vertical</vt:lpstr>
      <vt:lpstr>Title &amp; Bullets - Left</vt:lpstr>
      <vt:lpstr>Title &amp; Bullets - 2 Column</vt:lpstr>
      <vt:lpstr>Title &amp; Bullets</vt:lpstr>
      <vt:lpstr>Title &amp; Bullets - Right</vt:lpstr>
      <vt:lpstr>Title - Top</vt:lpstr>
      <vt:lpstr>Blank</vt:lpstr>
      <vt:lpstr>Bullets</vt:lpstr>
      <vt:lpstr>Saints and Strangers:</vt:lpstr>
      <vt:lpstr>Saints and Strangers Readings</vt:lpstr>
      <vt:lpstr>Saints &amp; Strangers Graphic Organizer</vt:lpstr>
      <vt:lpstr>Saints &amp; Strangers Class Discussion</vt:lpstr>
      <vt:lpstr>Saints &amp; Strangers Historical Narrative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9</cp:revision>
  <dcterms:modified xsi:type="dcterms:W3CDTF">2018-06-01T22:06:06Z</dcterms:modified>
</cp:coreProperties>
</file>