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 id="2147483687" r:id="rId3"/>
  </p:sldMasterIdLst>
  <p:notesMasterIdLst>
    <p:notesMasterId r:id="rId31"/>
  </p:notesMasterIdLst>
  <p:sldIdLst>
    <p:sldId id="256" r:id="rId4"/>
    <p:sldId id="257" r:id="rId5"/>
    <p:sldId id="259" r:id="rId6"/>
    <p:sldId id="412" r:id="rId7"/>
    <p:sldId id="413" r:id="rId8"/>
    <p:sldId id="416" r:id="rId9"/>
    <p:sldId id="414" r:id="rId10"/>
    <p:sldId id="415" r:id="rId11"/>
    <p:sldId id="406" r:id="rId12"/>
    <p:sldId id="407" r:id="rId13"/>
    <p:sldId id="408" r:id="rId14"/>
    <p:sldId id="409" r:id="rId15"/>
    <p:sldId id="383" r:id="rId16"/>
    <p:sldId id="384" r:id="rId17"/>
    <p:sldId id="385" r:id="rId18"/>
    <p:sldId id="387" r:id="rId19"/>
    <p:sldId id="360" r:id="rId20"/>
    <p:sldId id="410" r:id="rId21"/>
    <p:sldId id="411" r:id="rId22"/>
    <p:sldId id="391" r:id="rId23"/>
    <p:sldId id="392" r:id="rId24"/>
    <p:sldId id="393" r:id="rId25"/>
    <p:sldId id="268" r:id="rId26"/>
    <p:sldId id="269" r:id="rId27"/>
    <p:sldId id="301" r:id="rId28"/>
    <p:sldId id="377" r:id="rId29"/>
    <p:sldId id="356" r:id="rId30"/>
  </p:sldIdLst>
  <p:sldSz cx="9144000" cy="6858000" type="screen4x3"/>
  <p:notesSz cx="6858000" cy="91440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93" autoAdjust="0"/>
  </p:normalViewPr>
  <p:slideViewPr>
    <p:cSldViewPr>
      <p:cViewPr>
        <p:scale>
          <a:sx n="82" d="100"/>
          <a:sy n="82" d="100"/>
        </p:scale>
        <p:origin x="-360" y="-26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958"/>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smtClean="0">
                <a:latin typeface="Times New Roman"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latin typeface="Times New Roman" charset="0"/>
              </a:defRPr>
            </a:lvl1pPr>
          </a:lstStyle>
          <a:p>
            <a:pPr>
              <a:defRPr/>
            </a:pPr>
            <a:endParaRPr lang="en-U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smtClean="0">
                <a:latin typeface="Times New Roman"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atin typeface="Times New Roman" charset="0"/>
              </a:defRPr>
            </a:lvl1pPr>
          </a:lstStyle>
          <a:p>
            <a:pPr>
              <a:defRPr/>
            </a:pPr>
            <a:fld id="{25CF8E52-A048-4107-A65D-BDC3DA5EE6E5}" type="slidenum">
              <a:rPr lang="en-US"/>
              <a:pPr>
                <a:defRPr/>
              </a:pPr>
              <a:t>‹#›</a:t>
            </a:fld>
            <a:endParaRPr lang="en-US"/>
          </a:p>
        </p:txBody>
      </p:sp>
    </p:spTree>
    <p:extLst>
      <p:ext uri="{BB962C8B-B14F-4D97-AF65-F5344CB8AC3E}">
        <p14:creationId xmlns:p14="http://schemas.microsoft.com/office/powerpoint/2010/main" val="2172974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fld id="{2505F4DC-76D2-4CFD-9EB2-EC6E1E8A48B8}" type="slidenum">
              <a:rPr lang="en-US" altLang="en-US" sz="1200"/>
              <a:pPr eaLnBrk="1" hangingPunct="1"/>
              <a:t>1</a:t>
            </a:fld>
            <a:endParaRPr lang="en-US" altLang="en-US" sz="1200"/>
          </a:p>
        </p:txBody>
      </p:sp>
      <p:sp>
        <p:nvSpPr>
          <p:cNvPr id="49155" name="Rectangle 2"/>
          <p:cNvSpPr>
            <a:spLocks noRo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fld id="{A402D9EF-D376-40E5-8832-3355A6CFAAAD}" type="slidenum">
              <a:rPr lang="en-US" altLang="en-US" sz="1200"/>
              <a:pPr eaLnBrk="1" hangingPunct="1"/>
              <a:t>2</a:t>
            </a:fld>
            <a:endParaRPr lang="en-US" altLang="en-US" sz="1200"/>
          </a:p>
        </p:txBody>
      </p:sp>
      <p:sp>
        <p:nvSpPr>
          <p:cNvPr id="50179" name="Rectangle 2"/>
          <p:cNvSpPr>
            <a:spLocks noRo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fld id="{4C70A5E0-38B6-49DB-8C44-C4D23221E410}" type="slidenum">
              <a:rPr lang="en-US" altLang="en-US" sz="1200"/>
              <a:pPr eaLnBrk="1" hangingPunct="1"/>
              <a:t>3</a:t>
            </a:fld>
            <a:endParaRPr lang="en-US" altLang="en-US" sz="1200"/>
          </a:p>
        </p:txBody>
      </p:sp>
      <p:sp>
        <p:nvSpPr>
          <p:cNvPr id="51203" name="Rectangle 2"/>
          <p:cNvSpPr>
            <a:spLocks noRo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8C54E-D919-4AEC-B411-2CE48330C0A4}" type="slidenum">
              <a:rPr lang="en-US" altLang="en-US"/>
              <a:pPr/>
              <a:t>17</a:t>
            </a:fld>
            <a:endParaRPr lang="en-US" altLang="en-US"/>
          </a:p>
        </p:txBody>
      </p:sp>
      <p:sp>
        <p:nvSpPr>
          <p:cNvPr id="9218" name="Rectangle 2"/>
          <p:cNvSpPr>
            <a:spLocks noRot="1" noChangeArrowheads="1" noTextEdit="1"/>
          </p:cNvSpPr>
          <p:nvPr>
            <p:ph type="sldImg"/>
          </p:nvPr>
        </p:nvSpPr>
        <p:spPr>
          <a:xfrm>
            <a:off x="1143000" y="685800"/>
            <a:ext cx="4572000" cy="3429000"/>
          </a:xfrm>
          <a:ln/>
        </p:spPr>
      </p:sp>
      <p:sp>
        <p:nvSpPr>
          <p:cNvPr id="9219" name="Rectangle 3"/>
          <p:cNvSpPr>
            <a:spLocks noGrp="1" noChangeArrowheads="1"/>
          </p:cNvSpPr>
          <p:nvPr>
            <p:ph type="body" idx="1"/>
          </p:nvPr>
        </p:nvSpPr>
        <p:spPr/>
        <p:txBody>
          <a:bodyPr/>
          <a:lstStyle/>
          <a:p>
            <a:r>
              <a:rPr lang="en-US" altLang="en-US"/>
              <a:t>Diseases kill of local Native American tribes</a:t>
            </a:r>
          </a:p>
          <a:p>
            <a:r>
              <a:rPr lang="en-US" altLang="en-US"/>
              <a:t>9,395,000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1C951F8-B7D0-4541-A594-942209D477D7}" type="slidenum">
              <a:rPr lang="en-US" altLang="en-US">
                <a:latin typeface="Arial" charset="0"/>
              </a:rPr>
              <a:pPr eaLnBrk="1" hangingPunct="1">
                <a:spcBef>
                  <a:spcPct val="0"/>
                </a:spcBef>
              </a:pPr>
              <a:t>18</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fld id="{1B678FDA-5CE5-405F-AFA0-BA41B3992E48}" type="slidenum">
              <a:rPr lang="en-US" altLang="en-US" sz="1200"/>
              <a:pPr eaLnBrk="1" hangingPunct="1"/>
              <a:t>23</a:t>
            </a:fld>
            <a:endParaRPr lang="en-US" altLang="en-US" sz="1200"/>
          </a:p>
        </p:txBody>
      </p:sp>
      <p:sp>
        <p:nvSpPr>
          <p:cNvPr id="57347" name="Rectangle 2"/>
          <p:cNvSpPr>
            <a:spLocks noRo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fld id="{F0F29E69-A27E-47D7-8285-3F4A9B100B7F}" type="slidenum">
              <a:rPr lang="en-US" altLang="en-US" sz="1200"/>
              <a:pPr eaLnBrk="1" hangingPunct="1"/>
              <a:t>24</a:t>
            </a:fld>
            <a:endParaRPr lang="en-US" altLang="en-US" sz="1200"/>
          </a:p>
        </p:txBody>
      </p:sp>
      <p:sp>
        <p:nvSpPr>
          <p:cNvPr id="58371" name="Rectangle 2"/>
          <p:cNvSpPr>
            <a:spLocks noRo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fld id="{32D3807E-A82F-40F3-A2EF-D9FAEC64F83B}" type="slidenum">
              <a:rPr lang="en-US" altLang="en-US" sz="1200"/>
              <a:pPr eaLnBrk="1" hangingPunct="1"/>
              <a:t>25</a:t>
            </a:fld>
            <a:endParaRPr lang="en-US" altLang="en-US" sz="1200"/>
          </a:p>
        </p:txBody>
      </p:sp>
      <p:sp>
        <p:nvSpPr>
          <p:cNvPr id="61443" name="Rectangle 2"/>
          <p:cNvSpPr>
            <a:spLocks noRo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fld id="{E3A7DB2E-8D7E-4F99-AE6F-E6E7D4F785E4}" type="slidenum">
              <a:rPr lang="en-US" altLang="en-US" sz="1200"/>
              <a:pPr eaLnBrk="1" hangingPunct="1"/>
              <a:t>27</a:t>
            </a:fld>
            <a:endParaRPr lang="en-US" altLang="en-US" sz="1200"/>
          </a:p>
        </p:txBody>
      </p:sp>
      <p:sp>
        <p:nvSpPr>
          <p:cNvPr id="92163" name="Rectangle 2"/>
          <p:cNvSpPr>
            <a:spLocks noRot="1" noChangeArrowheads="1" noTextEdit="1"/>
          </p:cNvSpPr>
          <p:nvPr>
            <p:ph type="sldImg"/>
          </p:nvPr>
        </p:nvSpPr>
        <p:spPr>
          <a:xfrm>
            <a:off x="1143000" y="685800"/>
            <a:ext cx="4572000"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smtClean="0"/>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smtClean="0"/>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vl1pPr>
          </a:lstStyle>
          <a:p>
            <a:pPr>
              <a:defRPr/>
            </a:pPr>
            <a:fld id="{54F04D3E-C1F8-42F9-B5D7-BDF21364B5E1}" type="slidenum">
              <a:rPr lang="en-US"/>
              <a:pPr>
                <a:defRPr/>
              </a:pPr>
              <a:t>‹#›</a:t>
            </a:fld>
            <a:endParaRPr lang="en-US"/>
          </a:p>
        </p:txBody>
      </p:sp>
    </p:spTree>
    <p:extLst>
      <p:ext uri="{BB962C8B-B14F-4D97-AF65-F5344CB8AC3E}">
        <p14:creationId xmlns:p14="http://schemas.microsoft.com/office/powerpoint/2010/main" val="418767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FFE4E-93DF-45A6-95CD-092E958C7227}" type="slidenum">
              <a:rPr lang="en-US"/>
              <a:pPr>
                <a:defRPr/>
              </a:pPr>
              <a:t>‹#›</a:t>
            </a:fld>
            <a:endParaRPr lang="en-US"/>
          </a:p>
        </p:txBody>
      </p:sp>
    </p:spTree>
    <p:extLst>
      <p:ext uri="{BB962C8B-B14F-4D97-AF65-F5344CB8AC3E}">
        <p14:creationId xmlns:p14="http://schemas.microsoft.com/office/powerpoint/2010/main" val="22488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9"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53157C-2AAE-4048-8046-F3E89A8B9DF0}" type="slidenum">
              <a:rPr lang="en-US"/>
              <a:pPr>
                <a:defRPr/>
              </a:pPr>
              <a:t>‹#›</a:t>
            </a:fld>
            <a:endParaRPr lang="en-US"/>
          </a:p>
        </p:txBody>
      </p:sp>
    </p:spTree>
    <p:extLst>
      <p:ext uri="{BB962C8B-B14F-4D97-AF65-F5344CB8AC3E}">
        <p14:creationId xmlns:p14="http://schemas.microsoft.com/office/powerpoint/2010/main" val="3527911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C55D2480-018E-4C07-916B-345A0D061CC5}" type="slidenum">
              <a:rPr lang="en-US" altLang="en-US"/>
              <a:pPr>
                <a:defRPr/>
              </a:pPr>
              <a:t>‹#›</a:t>
            </a:fld>
            <a:endParaRPr lang="en-US" altLang="en-US"/>
          </a:p>
        </p:txBody>
      </p:sp>
    </p:spTree>
    <p:extLst>
      <p:ext uri="{BB962C8B-B14F-4D97-AF65-F5344CB8AC3E}">
        <p14:creationId xmlns:p14="http://schemas.microsoft.com/office/powerpoint/2010/main" val="118008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1"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11" name="Slide Number Placeholder 10"/>
          <p:cNvSpPr>
            <a:spLocks noGrp="1"/>
          </p:cNvSpPr>
          <p:nvPr>
            <p:ph type="sldNum" sz="quarter" idx="11"/>
          </p:nvPr>
        </p:nvSpPr>
        <p:spPr>
          <a:xfrm>
            <a:off x="8638954" y="6509004"/>
            <a:ext cx="464288" cy="274320"/>
          </a:xfrm>
        </p:spPr>
        <p:txBody>
          <a:bodyPr vert="horz" rtlCol="0"/>
          <a:lstStyle>
            <a:lvl1pPr>
              <a:defRPr>
                <a:solidFill>
                  <a:schemeClr val="tx2">
                    <a:shade val="90000"/>
                  </a:schemeClr>
                </a:solidFill>
              </a:defRPr>
            </a:lvl1pPr>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208942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2554933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4" y="6513670"/>
            <a:ext cx="464288" cy="274320"/>
          </a:xfrm>
        </p:spPr>
        <p:txBody>
          <a:bodyPr vert="horz" rtlCol="0"/>
          <a:lstStyle>
            <a:lvl1pPr>
              <a:defRPr>
                <a:solidFill>
                  <a:schemeClr val="tx2">
                    <a:shade val="90000"/>
                  </a:schemeClr>
                </a:solidFill>
              </a:defRPr>
            </a:lvl1pPr>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398899532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7" name="Slide Number Placeholder 6"/>
          <p:cNvSpPr>
            <a:spLocks noGrp="1"/>
          </p:cNvSpPr>
          <p:nvPr>
            <p:ph type="sldNum" sz="quarter" idx="12"/>
          </p:nvPr>
        </p:nvSpPr>
        <p:spPr>
          <a:xfrm>
            <a:off x="8641081" y="6514568"/>
            <a:ext cx="464288" cy="274320"/>
          </a:xfrm>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53204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fontAlgn="auto">
              <a:spcBef>
                <a:spcPts val="0"/>
              </a:spcBef>
              <a:spcAft>
                <a:spcPts val="0"/>
              </a:spcAft>
            </a:pPr>
            <a:endParaRPr lang="en-US" sz="1800">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4"/>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362204"/>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9" name="Slide Number Placeholder 8"/>
          <p:cNvSpPr>
            <a:spLocks noGrp="1"/>
          </p:cNvSpPr>
          <p:nvPr>
            <p:ph type="sldNum" sz="quarter" idx="12"/>
          </p:nvPr>
        </p:nvSpPr>
        <p:spPr>
          <a:xfrm>
            <a:off x="8641081" y="6514568"/>
            <a:ext cx="464288" cy="274320"/>
          </a:xfrm>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5506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59479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34972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8CFFCD-445F-4DBD-811F-7CE1A392B63B}" type="slidenum">
              <a:rPr lang="en-US"/>
              <a:pPr>
                <a:defRPr/>
              </a:pPr>
              <a:t>‹#›</a:t>
            </a:fld>
            <a:endParaRPr lang="en-US"/>
          </a:p>
        </p:txBody>
      </p:sp>
    </p:spTree>
    <p:extLst>
      <p:ext uri="{BB962C8B-B14F-4D97-AF65-F5344CB8AC3E}">
        <p14:creationId xmlns:p14="http://schemas.microsoft.com/office/powerpoint/2010/main" val="4130672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1"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10" name="Slide Number Placeholder 9"/>
          <p:cNvSpPr>
            <a:spLocks noGrp="1"/>
          </p:cNvSpPr>
          <p:nvPr>
            <p:ph type="sldNum" sz="quarter" idx="11"/>
          </p:nvPr>
        </p:nvSpPr>
        <p:spPr>
          <a:xfrm>
            <a:off x="8638954" y="6513670"/>
            <a:ext cx="464288" cy="274320"/>
          </a:xfrm>
        </p:spPr>
        <p:txBody>
          <a:bodyPr vert="horz" rtlCol="0"/>
          <a:lstStyle>
            <a:lvl1pPr>
              <a:defRPr>
                <a:solidFill>
                  <a:schemeClr val="tx2">
                    <a:shade val="90000"/>
                  </a:schemeClr>
                </a:solidFill>
              </a:defRPr>
            </a:lvl1pPr>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2955835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40"/>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4" y="6509004"/>
            <a:ext cx="464288" cy="274320"/>
          </a:xfrm>
        </p:spPr>
        <p:txBody>
          <a:bodyPr vert="horz" rtlCol="0"/>
          <a:lstStyle>
            <a:lvl1pPr>
              <a:defRPr>
                <a:solidFill>
                  <a:schemeClr val="tx2">
                    <a:shade val="90000"/>
                  </a:schemeClr>
                </a:solidFill>
              </a:defRPr>
            </a:lvl1pPr>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2819199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3383797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954177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1"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11" name="Slide Number Placeholder 10"/>
          <p:cNvSpPr>
            <a:spLocks noGrp="1"/>
          </p:cNvSpPr>
          <p:nvPr>
            <p:ph type="sldNum" sz="quarter" idx="11"/>
          </p:nvPr>
        </p:nvSpPr>
        <p:spPr>
          <a:xfrm>
            <a:off x="8638953" y="6509004"/>
            <a:ext cx="464288" cy="274320"/>
          </a:xfrm>
        </p:spPr>
        <p:txBody>
          <a:bodyPr vert="horz" rtlCol="0"/>
          <a:lstStyle>
            <a:lvl1pPr>
              <a:defRPr>
                <a:solidFill>
                  <a:schemeClr val="tx2">
                    <a:shade val="90000"/>
                  </a:schemeClr>
                </a:solidFill>
              </a:defRPr>
            </a:lvl1pPr>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124828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2510870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3" y="6513670"/>
            <a:ext cx="464288" cy="274320"/>
          </a:xfrm>
        </p:spPr>
        <p:txBody>
          <a:bodyPr vert="horz" rtlCol="0"/>
          <a:lstStyle>
            <a:lvl1pPr>
              <a:defRPr>
                <a:solidFill>
                  <a:schemeClr val="tx2">
                    <a:shade val="90000"/>
                  </a:schemeClr>
                </a:solidFill>
              </a:defRPr>
            </a:lvl1pPr>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246181676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7" name="Slide Number Placeholder 6"/>
          <p:cNvSpPr>
            <a:spLocks noGrp="1"/>
          </p:cNvSpPr>
          <p:nvPr>
            <p:ph type="sldNum" sz="quarter" idx="12"/>
          </p:nvPr>
        </p:nvSpPr>
        <p:spPr>
          <a:xfrm>
            <a:off x="8641081" y="6514568"/>
            <a:ext cx="464288" cy="274320"/>
          </a:xfrm>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490498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fontAlgn="auto">
              <a:spcBef>
                <a:spcPts val="0"/>
              </a:spcBef>
              <a:spcAft>
                <a:spcPts val="0"/>
              </a:spcAft>
            </a:pPr>
            <a:endParaRPr lang="en-US" sz="1800">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2"/>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2"/>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9" name="Slide Number Placeholder 8"/>
          <p:cNvSpPr>
            <a:spLocks noGrp="1"/>
          </p:cNvSpPr>
          <p:nvPr>
            <p:ph type="sldNum" sz="quarter" idx="12"/>
          </p:nvPr>
        </p:nvSpPr>
        <p:spPr>
          <a:xfrm>
            <a:off x="8641081" y="6514568"/>
            <a:ext cx="464288" cy="274320"/>
          </a:xfrm>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892944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43833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1DD045-D5BE-4324-92D0-CE3DB434A81C}" type="slidenum">
              <a:rPr lang="en-US"/>
              <a:pPr>
                <a:defRPr/>
              </a:pPr>
              <a:t>‹#›</a:t>
            </a:fld>
            <a:endParaRPr lang="en-US"/>
          </a:p>
        </p:txBody>
      </p:sp>
    </p:spTree>
    <p:extLst>
      <p:ext uri="{BB962C8B-B14F-4D97-AF65-F5344CB8AC3E}">
        <p14:creationId xmlns:p14="http://schemas.microsoft.com/office/powerpoint/2010/main" val="4273572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2507001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1"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10" name="Slide Number Placeholder 9"/>
          <p:cNvSpPr>
            <a:spLocks noGrp="1"/>
          </p:cNvSpPr>
          <p:nvPr>
            <p:ph type="sldNum" sz="quarter" idx="11"/>
          </p:nvPr>
        </p:nvSpPr>
        <p:spPr>
          <a:xfrm>
            <a:off x="8638953" y="6513670"/>
            <a:ext cx="464288" cy="274320"/>
          </a:xfrm>
        </p:spPr>
        <p:txBody>
          <a:bodyPr vert="horz" rtlCol="0"/>
          <a:lstStyle>
            <a:lvl1pPr>
              <a:defRPr>
                <a:solidFill>
                  <a:schemeClr val="tx2">
                    <a:shade val="90000"/>
                  </a:schemeClr>
                </a:solidFill>
              </a:defRPr>
            </a:lvl1pPr>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103818125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8"/>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3" y="6509004"/>
            <a:ext cx="464288" cy="274320"/>
          </a:xfrm>
        </p:spPr>
        <p:txBody>
          <a:bodyPr vert="horz" rtlCol="0"/>
          <a:lstStyle>
            <a:lvl1pPr>
              <a:defRPr>
                <a:solidFill>
                  <a:schemeClr val="tx2">
                    <a:shade val="90000"/>
                  </a:schemeClr>
                </a:solidFill>
              </a:defRPr>
            </a:lvl1pPr>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1132041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871892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F45B12-45FB-48A3-97ED-E716A864CA5C}" type="datetimeFigureOut">
              <a:rPr lang="en-US" smtClean="0">
                <a:solidFill>
                  <a:srgbClr val="676A55">
                    <a:tint val="60000"/>
                    <a:satMod val="155000"/>
                  </a:srgbClr>
                </a:solidFill>
              </a:rPr>
              <a:pPr/>
              <a:t>7/6/2018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0EB0E29B-1948-4997-9760-3A007007B52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32236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9"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1"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802149-4FA5-4819-871B-FDE5D83F19B5}" type="slidenum">
              <a:rPr lang="en-US"/>
              <a:pPr>
                <a:defRPr/>
              </a:pPr>
              <a:t>‹#›</a:t>
            </a:fld>
            <a:endParaRPr lang="en-US"/>
          </a:p>
        </p:txBody>
      </p:sp>
    </p:spTree>
    <p:extLst>
      <p:ext uri="{BB962C8B-B14F-4D97-AF65-F5344CB8AC3E}">
        <p14:creationId xmlns:p14="http://schemas.microsoft.com/office/powerpoint/2010/main" val="395321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FF1E7F-2E71-4503-9842-6A4725E5844C}" type="slidenum">
              <a:rPr lang="en-US"/>
              <a:pPr>
                <a:defRPr/>
              </a:pPr>
              <a:t>‹#›</a:t>
            </a:fld>
            <a:endParaRPr lang="en-US"/>
          </a:p>
        </p:txBody>
      </p:sp>
    </p:spTree>
    <p:extLst>
      <p:ext uri="{BB962C8B-B14F-4D97-AF65-F5344CB8AC3E}">
        <p14:creationId xmlns:p14="http://schemas.microsoft.com/office/powerpoint/2010/main" val="332080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DFEBA9-C69D-42EF-991A-F605A9D2C302}" type="slidenum">
              <a:rPr lang="en-US"/>
              <a:pPr>
                <a:defRPr/>
              </a:pPr>
              <a:t>‹#›</a:t>
            </a:fld>
            <a:endParaRPr lang="en-US"/>
          </a:p>
        </p:txBody>
      </p:sp>
    </p:spTree>
    <p:extLst>
      <p:ext uri="{BB962C8B-B14F-4D97-AF65-F5344CB8AC3E}">
        <p14:creationId xmlns:p14="http://schemas.microsoft.com/office/powerpoint/2010/main" val="102959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5E97EA-347A-4BCF-8B67-E30DA73EF063}" type="slidenum">
              <a:rPr lang="en-US"/>
              <a:pPr>
                <a:defRPr/>
              </a:pPr>
              <a:t>‹#›</a:t>
            </a:fld>
            <a:endParaRPr lang="en-US"/>
          </a:p>
        </p:txBody>
      </p:sp>
    </p:spTree>
    <p:extLst>
      <p:ext uri="{BB962C8B-B14F-4D97-AF65-F5344CB8AC3E}">
        <p14:creationId xmlns:p14="http://schemas.microsoft.com/office/powerpoint/2010/main" val="271778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7E451-4E34-47DA-BB5C-81CCD0ED71B6}" type="slidenum">
              <a:rPr lang="en-US"/>
              <a:pPr>
                <a:defRPr/>
              </a:pPr>
              <a:t>‹#›</a:t>
            </a:fld>
            <a:endParaRPr lang="en-US"/>
          </a:p>
        </p:txBody>
      </p:sp>
    </p:spTree>
    <p:extLst>
      <p:ext uri="{BB962C8B-B14F-4D97-AF65-F5344CB8AC3E}">
        <p14:creationId xmlns:p14="http://schemas.microsoft.com/office/powerpoint/2010/main" val="35474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AAEDF2-1FD5-493A-956C-74BC29081A37}" type="slidenum">
              <a:rPr lang="en-US"/>
              <a:pPr>
                <a:defRPr/>
              </a:pPr>
              <a:t>‹#›</a:t>
            </a:fld>
            <a:endParaRPr lang="en-US"/>
          </a:p>
        </p:txBody>
      </p:sp>
    </p:spTree>
    <p:extLst>
      <p:ext uri="{BB962C8B-B14F-4D97-AF65-F5344CB8AC3E}">
        <p14:creationId xmlns:p14="http://schemas.microsoft.com/office/powerpoint/2010/main" val="300282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8.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smtClean="0">
                <a:solidFill>
                  <a:schemeClr val="tx2"/>
                </a:solidFill>
                <a:latin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smtClean="0">
                <a:solidFill>
                  <a:schemeClr val="tx2"/>
                </a:solidFill>
                <a:latin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smtClean="0">
                <a:solidFill>
                  <a:schemeClr val="tx2"/>
                </a:solidFill>
                <a:latin typeface="Arial" charset="0"/>
              </a:defRPr>
            </a:lvl1pPr>
          </a:lstStyle>
          <a:p>
            <a:pPr>
              <a:defRPr/>
            </a:pPr>
            <a:fld id="{886373D4-ED7B-42B3-9C8B-64B09864614F}" type="slidenum">
              <a:rPr lang="en-US"/>
              <a:pPr>
                <a:defRPr/>
              </a:pPr>
              <a:t>‹#›</a:t>
            </a:fld>
            <a:endParaRPr lang="en-US"/>
          </a:p>
        </p:txBody>
      </p:sp>
      <p:pic>
        <p:nvPicPr>
          <p:cNvPr id="1031" name="Picture 7" descr="EXPHORS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1574802"/>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body" idx="1"/>
          </p:nvPr>
        </p:nvSpPr>
        <p:spPr bwMode="auto">
          <a:xfrm>
            <a:off x="1062039"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9"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8"/>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3"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fontAlgn="auto">
              <a:spcBef>
                <a:spcPts val="0"/>
              </a:spcBef>
              <a:spcAft>
                <a:spcPts val="0"/>
              </a:spcAft>
            </a:pPr>
            <a:endParaRPr lang="en-US">
              <a:solidFill>
                <a:srgbClr val="676A55">
                  <a:tint val="60000"/>
                  <a:satMod val="155000"/>
                </a:srgbClr>
              </a:solidFill>
              <a:latin typeface="Rockwe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fontAlgn="auto">
              <a:spcBef>
                <a:spcPts val="0"/>
              </a:spcBef>
              <a:spcAft>
                <a:spcPts val="0"/>
              </a:spcAft>
            </a:pPr>
            <a:fld id="{D3F45B12-45FB-48A3-97ED-E716A864CA5C}" type="datetimeFigureOut">
              <a:rPr lang="en-US" smtClean="0">
                <a:solidFill>
                  <a:srgbClr val="676A55">
                    <a:tint val="60000"/>
                    <a:satMod val="155000"/>
                  </a:srgbClr>
                </a:solidFill>
                <a:latin typeface="Rockwell"/>
              </a:rPr>
              <a:pPr fontAlgn="auto">
                <a:spcBef>
                  <a:spcPts val="0"/>
                </a:spcBef>
                <a:spcAft>
                  <a:spcPts val="0"/>
                </a:spcAft>
              </a:pPr>
              <a:t>7/6/2018</a:t>
            </a:fld>
            <a:endParaRPr lang="en-US">
              <a:solidFill>
                <a:srgbClr val="676A55">
                  <a:tint val="60000"/>
                  <a:satMod val="155000"/>
                </a:srgbClr>
              </a:solidFill>
              <a:latin typeface="Rockwell"/>
            </a:endParaRPr>
          </a:p>
        </p:txBody>
      </p:sp>
      <p:sp>
        <p:nvSpPr>
          <p:cNvPr id="23" name="Slide Number Placeholder 22"/>
          <p:cNvSpPr>
            <a:spLocks noGrp="1"/>
          </p:cNvSpPr>
          <p:nvPr>
            <p:ph type="sldNum" sz="quarter" idx="4"/>
          </p:nvPr>
        </p:nvSpPr>
        <p:spPr>
          <a:xfrm>
            <a:off x="8638954"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fontAlgn="auto">
              <a:spcBef>
                <a:spcPts val="0"/>
              </a:spcBef>
              <a:spcAft>
                <a:spcPts val="0"/>
              </a:spcAft>
            </a:pPr>
            <a:fld id="{0EB0E29B-1948-4997-9760-3A007007B524}" type="slidenum">
              <a:rPr lang="en-US" smtClean="0">
                <a:solidFill>
                  <a:srgbClr val="EAEBDE">
                    <a:shade val="90000"/>
                  </a:srgbClr>
                </a:solidFill>
                <a:latin typeface="Rockwell"/>
              </a:rPr>
              <a:pPr fontAlgn="auto">
                <a:spcBef>
                  <a:spcPts val="0"/>
                </a:spcBef>
                <a:spcAft>
                  <a:spcPts val="0"/>
                </a:spcAft>
              </a:pPr>
              <a:t>‹#›</a:t>
            </a:fld>
            <a:endParaRPr lang="en-US">
              <a:solidFill>
                <a:srgbClr val="EAEBDE">
                  <a:shade val="90000"/>
                </a:srgbClr>
              </a:solidFill>
              <a:latin typeface="Rockwe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99518138"/>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3"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sz="1800">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fontAlgn="auto">
              <a:spcBef>
                <a:spcPts val="0"/>
              </a:spcBef>
              <a:spcAft>
                <a:spcPts val="0"/>
              </a:spcAft>
            </a:pPr>
            <a:endParaRPr lang="en-US">
              <a:solidFill>
                <a:srgbClr val="676A55">
                  <a:tint val="60000"/>
                  <a:satMod val="155000"/>
                </a:srgbClr>
              </a:solidFill>
              <a:latin typeface="Rockwe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fontAlgn="auto">
              <a:spcBef>
                <a:spcPts val="0"/>
              </a:spcBef>
              <a:spcAft>
                <a:spcPts val="0"/>
              </a:spcAft>
            </a:pPr>
            <a:fld id="{D3F45B12-45FB-48A3-97ED-E716A864CA5C}" type="datetimeFigureOut">
              <a:rPr lang="en-US" smtClean="0">
                <a:solidFill>
                  <a:srgbClr val="676A55">
                    <a:tint val="60000"/>
                    <a:satMod val="155000"/>
                  </a:srgbClr>
                </a:solidFill>
                <a:latin typeface="Rockwell"/>
              </a:rPr>
              <a:pPr fontAlgn="auto">
                <a:spcBef>
                  <a:spcPts val="0"/>
                </a:spcBef>
                <a:spcAft>
                  <a:spcPts val="0"/>
                </a:spcAft>
              </a:pPr>
              <a:t>7/6/2018</a:t>
            </a:fld>
            <a:endParaRPr lang="en-US">
              <a:solidFill>
                <a:srgbClr val="676A55">
                  <a:tint val="60000"/>
                  <a:satMod val="155000"/>
                </a:srgbClr>
              </a:solidFill>
              <a:latin typeface="Rockwell"/>
            </a:endParaRPr>
          </a:p>
        </p:txBody>
      </p:sp>
      <p:sp>
        <p:nvSpPr>
          <p:cNvPr id="23" name="Slide Number Placeholder 22"/>
          <p:cNvSpPr>
            <a:spLocks noGrp="1"/>
          </p:cNvSpPr>
          <p:nvPr>
            <p:ph type="sldNum" sz="quarter" idx="4"/>
          </p:nvPr>
        </p:nvSpPr>
        <p:spPr>
          <a:xfrm>
            <a:off x="8638953"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fontAlgn="auto">
              <a:spcBef>
                <a:spcPts val="0"/>
              </a:spcBef>
              <a:spcAft>
                <a:spcPts val="0"/>
              </a:spcAft>
            </a:pPr>
            <a:fld id="{0EB0E29B-1948-4997-9760-3A007007B524}" type="slidenum">
              <a:rPr lang="en-US" smtClean="0">
                <a:solidFill>
                  <a:srgbClr val="EAEBDE">
                    <a:shade val="90000"/>
                  </a:srgbClr>
                </a:solidFill>
                <a:latin typeface="Rockwell"/>
              </a:rPr>
              <a:pPr fontAlgn="auto">
                <a:spcBef>
                  <a:spcPts val="0"/>
                </a:spcBef>
                <a:spcAft>
                  <a:spcPts val="0"/>
                </a:spcAft>
              </a:pPr>
              <a:t>‹#›</a:t>
            </a:fld>
            <a:endParaRPr lang="en-US">
              <a:solidFill>
                <a:srgbClr val="EAEBDE">
                  <a:shade val="90000"/>
                </a:srgbClr>
              </a:solidFill>
              <a:latin typeface="Rockwe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54809530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GB" altLang="en-US" dirty="0" smtClean="0"/>
              <a:t>Servitude and Slavery</a:t>
            </a:r>
            <a:endParaRPr lang="en-US" altLang="en-US" dirty="0" smtClean="0"/>
          </a:p>
        </p:txBody>
      </p:sp>
      <p:sp>
        <p:nvSpPr>
          <p:cNvPr id="3075" name="Rectangle 3"/>
          <p:cNvSpPr>
            <a:spLocks noGrp="1" noChangeArrowheads="1"/>
          </p:cNvSpPr>
          <p:nvPr>
            <p:ph type="subTitle" idx="1"/>
          </p:nvPr>
        </p:nvSpPr>
        <p:spPr>
          <a:ln w="9525"/>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82000" cy="1295400"/>
          </a:xfrm>
        </p:spPr>
        <p:txBody>
          <a:bodyPr>
            <a:normAutofit/>
          </a:bodyPr>
          <a:lstStyle/>
          <a:p>
            <a:pPr eaLnBrk="1" hangingPunct="1">
              <a:defRPr/>
            </a:pPr>
            <a:r>
              <a:rPr lang="en-US" altLang="en-US" sz="3600" b="1" dirty="0" smtClean="0">
                <a:solidFill>
                  <a:srgbClr val="632523"/>
                </a:solidFill>
                <a:effectLst>
                  <a:outerShdw blurRad="38100" dist="38100" dir="2700000" algn="tl">
                    <a:srgbClr val="000000"/>
                  </a:outerShdw>
                </a:effectLst>
                <a:latin typeface="Comic Sans MS" pitchFamily="66" charset="0"/>
                <a:ea typeface="ＭＳ Ｐゴシック" pitchFamily="34" charset="-128"/>
              </a:rPr>
              <a:t>Origins of the Atlantic Slave Trade</a:t>
            </a:r>
          </a:p>
        </p:txBody>
      </p:sp>
      <p:sp>
        <p:nvSpPr>
          <p:cNvPr id="3" name="Content Placeholder 2"/>
          <p:cNvSpPr>
            <a:spLocks noGrp="1"/>
          </p:cNvSpPr>
          <p:nvPr>
            <p:ph idx="1"/>
          </p:nvPr>
        </p:nvSpPr>
        <p:spPr>
          <a:xfrm>
            <a:off x="838200" y="2057400"/>
            <a:ext cx="3398838" cy="5611812"/>
          </a:xfrm>
        </p:spPr>
        <p:txBody>
          <a:bodyPr/>
          <a:lstStyle/>
          <a:p>
            <a:pPr eaLnBrk="1" hangingPunct="1"/>
            <a:r>
              <a:rPr lang="en-US" altLang="en-US" dirty="0" smtClean="0">
                <a:latin typeface="Comic Sans MS" pitchFamily="66" charset="0"/>
                <a:ea typeface="ＭＳ Ｐゴシック" pitchFamily="34" charset="-128"/>
              </a:rPr>
              <a:t>European landowners needed a large supply of workers on American plantations</a:t>
            </a:r>
          </a:p>
          <a:p>
            <a:pPr eaLnBrk="1" hangingPunct="1">
              <a:buFont typeface="Arial" charset="0"/>
              <a:buNone/>
            </a:pPr>
            <a:r>
              <a:rPr lang="en-US" altLang="en-US" dirty="0" smtClean="0">
                <a:ea typeface="ＭＳ Ｐゴシック" pitchFamily="34" charset="-128"/>
              </a:rPr>
              <a:t>	</a:t>
            </a:r>
          </a:p>
        </p:txBody>
      </p:sp>
      <p:pic>
        <p:nvPicPr>
          <p:cNvPr id="337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52600"/>
            <a:ext cx="5045075"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933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animEffect transition="in" filter="checkerboard(across)">
                                      <p:cBhvr>
                                        <p:cTn id="9"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35" y="152400"/>
            <a:ext cx="8458200" cy="1143000"/>
          </a:xfrm>
        </p:spPr>
        <p:txBody>
          <a:bodyPr>
            <a:normAutofit fontScale="90000"/>
          </a:bodyPr>
          <a:lstStyle/>
          <a:p>
            <a:pPr eaLnBrk="1" hangingPunct="1">
              <a:defRPr/>
            </a:pPr>
            <a:r>
              <a:rPr lang="en-US" sz="4000" b="1" dirty="0" smtClean="0">
                <a:solidFill>
                  <a:srgbClr val="632523"/>
                </a:solidFill>
                <a:effectLst>
                  <a:outerShdw blurRad="38100" dist="38100" dir="2700000" algn="tl">
                    <a:srgbClr val="000000"/>
                  </a:outerShdw>
                </a:effectLst>
                <a:latin typeface="Comic Sans MS" pitchFamily="66" charset="0"/>
                <a:ea typeface="+mj-ea"/>
                <a:cs typeface="+mj-cs"/>
              </a:rPr>
              <a:t>Origins of the Atlantic Slave Trade</a:t>
            </a:r>
            <a:endParaRPr lang="en-US" sz="4000" dirty="0" smtClean="0">
              <a:solidFill>
                <a:srgbClr val="632523"/>
              </a:solidFill>
              <a:effectLst>
                <a:outerShdw blurRad="38100" dist="38100" dir="2700000" algn="tl">
                  <a:srgbClr val="000000"/>
                </a:outerShdw>
              </a:effectLst>
              <a:ea typeface="+mj-ea"/>
              <a:cs typeface="+mj-cs"/>
            </a:endParaRPr>
          </a:p>
        </p:txBody>
      </p:sp>
      <p:sp>
        <p:nvSpPr>
          <p:cNvPr id="3" name="Content Placeholder 2"/>
          <p:cNvSpPr>
            <a:spLocks noGrp="1"/>
          </p:cNvSpPr>
          <p:nvPr>
            <p:ph idx="1"/>
          </p:nvPr>
        </p:nvSpPr>
        <p:spPr>
          <a:xfrm>
            <a:off x="631693" y="1731962"/>
            <a:ext cx="4879975" cy="5126038"/>
          </a:xfrm>
        </p:spPr>
        <p:txBody>
          <a:bodyPr/>
          <a:lstStyle/>
          <a:p>
            <a:pPr eaLnBrk="1" hangingPunct="1">
              <a:lnSpc>
                <a:spcPct val="80000"/>
              </a:lnSpc>
            </a:pPr>
            <a:r>
              <a:rPr lang="en-US" altLang="en-US" sz="3000" dirty="0" smtClean="0">
                <a:latin typeface="Comic Sans MS" pitchFamily="66" charset="0"/>
                <a:ea typeface="ＭＳ Ｐゴシック" pitchFamily="34" charset="-128"/>
              </a:rPr>
              <a:t>Spanish attempts to use Native Americans as laborers were not successful </a:t>
            </a:r>
          </a:p>
          <a:p>
            <a:pPr lvl="2" eaLnBrk="1" hangingPunct="1">
              <a:lnSpc>
                <a:spcPct val="80000"/>
              </a:lnSpc>
            </a:pPr>
            <a:r>
              <a:rPr lang="en-US" altLang="en-US" sz="2200" dirty="0" smtClean="0">
                <a:latin typeface="Comic Sans MS" pitchFamily="66" charset="0"/>
                <a:ea typeface="ＭＳ Ｐゴシック" pitchFamily="34" charset="-128"/>
              </a:rPr>
              <a:t>Large death rate due to disease and overwork </a:t>
            </a:r>
          </a:p>
          <a:p>
            <a:pPr lvl="2" eaLnBrk="1" hangingPunct="1">
              <a:lnSpc>
                <a:spcPct val="80000"/>
              </a:lnSpc>
            </a:pPr>
            <a:r>
              <a:rPr lang="en-US" altLang="en-US" sz="2200" dirty="0" smtClean="0">
                <a:latin typeface="Comic Sans MS" pitchFamily="66" charset="0"/>
                <a:ea typeface="ＭＳ Ｐゴシック" pitchFamily="34" charset="-128"/>
              </a:rPr>
              <a:t>Bartolome de la Casas convinces Spanish to stop using Native Americans</a:t>
            </a:r>
          </a:p>
          <a:p>
            <a:pPr eaLnBrk="1" hangingPunct="1">
              <a:lnSpc>
                <a:spcPct val="80000"/>
              </a:lnSpc>
            </a:pPr>
            <a:r>
              <a:rPr lang="en-US" altLang="en-US" sz="3000" dirty="0" smtClean="0">
                <a:latin typeface="Comic Sans MS" pitchFamily="66" charset="0"/>
                <a:ea typeface="ＭＳ Ｐゴシック" pitchFamily="34" charset="-128"/>
              </a:rPr>
              <a:t>English use of Indentured Servants was expensive</a:t>
            </a:r>
          </a:p>
          <a:p>
            <a:pPr lvl="2" eaLnBrk="1" hangingPunct="1">
              <a:lnSpc>
                <a:spcPct val="80000"/>
              </a:lnSpc>
            </a:pPr>
            <a:r>
              <a:rPr lang="en-US" altLang="en-US" sz="2200" dirty="0" smtClean="0">
                <a:latin typeface="Comic Sans MS" pitchFamily="66" charset="0"/>
                <a:ea typeface="ＭＳ Ｐゴシック" pitchFamily="34" charset="-128"/>
              </a:rPr>
              <a:t>People who worked for a set period in exchange for passage to the Americas </a:t>
            </a:r>
            <a:endParaRPr lang="en-US" altLang="en-US" sz="2200" dirty="0" smtClean="0">
              <a:ea typeface="ＭＳ Ｐゴシック" pitchFamily="34" charset="-128"/>
            </a:endParaRPr>
          </a:p>
        </p:txBody>
      </p:sp>
      <p:pic>
        <p:nvPicPr>
          <p:cNvPr id="5" name="Picture 5" descr="http://apwhwiki.pbworks.com/f/5111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944" y="1981200"/>
            <a:ext cx="3634261"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660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heckerboard(across)">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686800" cy="1143000"/>
          </a:xfrm>
        </p:spPr>
        <p:txBody>
          <a:bodyPr>
            <a:normAutofit fontScale="90000"/>
          </a:bodyPr>
          <a:lstStyle/>
          <a:p>
            <a:pPr eaLnBrk="1" hangingPunct="1">
              <a:defRPr/>
            </a:pPr>
            <a:r>
              <a:rPr lang="en-US" altLang="en-US" sz="4000" b="1" dirty="0" smtClean="0">
                <a:solidFill>
                  <a:srgbClr val="632523"/>
                </a:solidFill>
                <a:effectLst>
                  <a:outerShdw blurRad="38100" dist="38100" dir="2700000" algn="tl">
                    <a:srgbClr val="000000"/>
                  </a:outerShdw>
                </a:effectLst>
                <a:latin typeface="Comic Sans MS" pitchFamily="66" charset="0"/>
                <a:ea typeface="ＭＳ Ｐゴシック" pitchFamily="34" charset="-128"/>
              </a:rPr>
              <a:t>Origins of the Atlantic Slave Trade</a:t>
            </a:r>
          </a:p>
        </p:txBody>
      </p:sp>
      <p:sp>
        <p:nvSpPr>
          <p:cNvPr id="3" name="Content Placeholder 2"/>
          <p:cNvSpPr>
            <a:spLocks noGrp="1"/>
          </p:cNvSpPr>
          <p:nvPr>
            <p:ph idx="1"/>
          </p:nvPr>
        </p:nvSpPr>
        <p:spPr>
          <a:xfrm>
            <a:off x="4497388" y="1647825"/>
            <a:ext cx="4646612" cy="4772025"/>
          </a:xfrm>
        </p:spPr>
        <p:txBody>
          <a:bodyPr/>
          <a:lstStyle/>
          <a:p>
            <a:pPr eaLnBrk="1" hangingPunct="1">
              <a:lnSpc>
                <a:spcPct val="90000"/>
              </a:lnSpc>
            </a:pPr>
            <a:r>
              <a:rPr lang="en-US" altLang="en-US" sz="2700" dirty="0" smtClean="0">
                <a:latin typeface="Comic Sans MS" pitchFamily="66" charset="0"/>
                <a:ea typeface="ＭＳ Ｐゴシック" pitchFamily="34" charset="-128"/>
              </a:rPr>
              <a:t>Europeans began buying large numbers of Africans to fill labor shortages in Americas</a:t>
            </a:r>
          </a:p>
          <a:p>
            <a:pPr eaLnBrk="1" hangingPunct="1">
              <a:lnSpc>
                <a:spcPct val="90000"/>
              </a:lnSpc>
            </a:pPr>
            <a:r>
              <a:rPr lang="en-US" altLang="en-US" sz="2700" dirty="0" smtClean="0">
                <a:latin typeface="Comic Sans MS" pitchFamily="66" charset="0"/>
                <a:ea typeface="ＭＳ Ｐゴシック" pitchFamily="34" charset="-128"/>
              </a:rPr>
              <a:t>Most slaves came from coast of West Africa</a:t>
            </a:r>
          </a:p>
          <a:p>
            <a:pPr lvl="1" eaLnBrk="1" hangingPunct="1">
              <a:lnSpc>
                <a:spcPct val="90000"/>
              </a:lnSpc>
            </a:pPr>
            <a:r>
              <a:rPr lang="en-US" altLang="en-US" sz="2400" dirty="0" smtClean="0">
                <a:latin typeface="Comic Sans MS" pitchFamily="66" charset="0"/>
                <a:ea typeface="ＭＳ Ｐゴシック" pitchFamily="34" charset="-128"/>
              </a:rPr>
              <a:t>Were supplied by African rulers in exchange for guns or trade goods</a:t>
            </a:r>
          </a:p>
          <a:p>
            <a:pPr lvl="1" eaLnBrk="1" hangingPunct="1">
              <a:lnSpc>
                <a:spcPct val="90000"/>
              </a:lnSpc>
            </a:pPr>
            <a:r>
              <a:rPr lang="en-US" altLang="en-US" sz="2400" dirty="0" smtClean="0">
                <a:latin typeface="Comic Sans MS" pitchFamily="66" charset="0"/>
                <a:ea typeface="ＭＳ Ｐゴシック" pitchFamily="34" charset="-128"/>
              </a:rPr>
              <a:t>Kidnapped by Europeans on slave raids</a:t>
            </a:r>
          </a:p>
          <a:p>
            <a:pPr marL="0" indent="0" eaLnBrk="1" hangingPunct="1">
              <a:lnSpc>
                <a:spcPct val="90000"/>
              </a:lnSpc>
              <a:buNone/>
            </a:pPr>
            <a:endParaRPr lang="en-US" altLang="en-US" sz="2700" dirty="0" smtClean="0">
              <a:ea typeface="ＭＳ Ｐゴシック" pitchFamily="34" charset="-128"/>
            </a:endParaRPr>
          </a:p>
        </p:txBody>
      </p:sp>
      <p:pic>
        <p:nvPicPr>
          <p:cNvPr id="358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838" y="2057400"/>
            <a:ext cx="3737334" cy="38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247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5" presetClass="entr" presetSubtype="10" fill="hold" nodeType="with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checkerboard(across)">
                                      <p:cBhvr>
                                        <p:cTn id="13" dur="500"/>
                                        <p:tgtEl>
                                          <p:spTgt spid="358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1676400"/>
            <a:ext cx="8464789" cy="5105400"/>
          </a:xfrm>
        </p:spPr>
        <p:txBody>
          <a:bodyPr>
            <a:normAutofit fontScale="85000" lnSpcReduction="10000"/>
          </a:bodyPr>
          <a:lstStyle/>
          <a:p>
            <a:pPr marL="0" indent="0" algn="ctr">
              <a:buNone/>
            </a:pPr>
            <a:r>
              <a:rPr lang="en-US" sz="1000" spc="20" dirty="0" smtClean="0">
                <a:latin typeface="Times New Roman"/>
                <a:ea typeface="Times New Roman"/>
              </a:rPr>
              <a:t> </a:t>
            </a:r>
          </a:p>
          <a:p>
            <a:pPr marL="0" indent="0" algn="ctr">
              <a:buNone/>
            </a:pPr>
            <a:r>
              <a:rPr lang="en-US" sz="1000" spc="20" dirty="0" smtClean="0">
                <a:latin typeface="Times New Roman"/>
                <a:ea typeface="Times New Roman"/>
              </a:rPr>
              <a:t> </a:t>
            </a:r>
            <a:endParaRPr lang="en-US" sz="1000" spc="20" dirty="0" smtClean="0">
              <a:latin typeface="Times New Roman"/>
              <a:ea typeface="Times New Roman"/>
            </a:endParaRPr>
          </a:p>
          <a:p>
            <a:pPr>
              <a:spcBef>
                <a:spcPts val="600"/>
              </a:spcBef>
              <a:spcAft>
                <a:spcPts val="600"/>
              </a:spcAft>
              <a:buClrTx/>
              <a:buFont typeface="Arial" panose="020B0604020202020204" pitchFamily="34" charset="0"/>
              <a:buChar char="•"/>
            </a:pPr>
            <a:r>
              <a:rPr lang="en-US" dirty="0">
                <a:ea typeface="Times New Roman"/>
              </a:rPr>
              <a:t>System of royal monopoly control of </a:t>
            </a:r>
            <a:r>
              <a:rPr lang="en-US" b="1" dirty="0">
                <a:ea typeface="Times New Roman"/>
              </a:rPr>
              <a:t>colonies &amp; their trade </a:t>
            </a:r>
            <a:r>
              <a:rPr lang="en-US" dirty="0">
                <a:ea typeface="Times New Roman"/>
              </a:rPr>
              <a:t>&amp; manufacturing as practiced by Spain &amp; Portugal in the 15</a:t>
            </a:r>
            <a:r>
              <a:rPr lang="en-US" u="sng" baseline="30000" dirty="0">
                <a:ea typeface="Times New Roman"/>
              </a:rPr>
              <a:t>th</a:t>
            </a:r>
            <a:r>
              <a:rPr lang="en-US" dirty="0">
                <a:ea typeface="Times New Roman"/>
              </a:rPr>
              <a:t> &amp; 16</a:t>
            </a:r>
            <a:r>
              <a:rPr lang="en-US" u="sng" baseline="30000" dirty="0">
                <a:ea typeface="Times New Roman"/>
              </a:rPr>
              <a:t>th</a:t>
            </a:r>
            <a:r>
              <a:rPr lang="en-US" dirty="0">
                <a:ea typeface="Times New Roman"/>
              </a:rPr>
              <a:t> centuries proved to be inefficient &amp; expensive</a:t>
            </a:r>
          </a:p>
          <a:p>
            <a:pPr>
              <a:spcBef>
                <a:spcPts val="600"/>
              </a:spcBef>
              <a:spcAft>
                <a:spcPts val="600"/>
              </a:spcAft>
              <a:buClrTx/>
              <a:buFont typeface="Arial" panose="020B0604020202020204" pitchFamily="34" charset="0"/>
              <a:buChar char="•"/>
            </a:pPr>
            <a:r>
              <a:rPr lang="en-US" dirty="0">
                <a:ea typeface="Times New Roman"/>
              </a:rPr>
              <a:t>In the 17</a:t>
            </a:r>
            <a:r>
              <a:rPr lang="en-US" u="sng" baseline="30000" dirty="0">
                <a:ea typeface="Times New Roman"/>
              </a:rPr>
              <a:t>th</a:t>
            </a:r>
            <a:r>
              <a:rPr lang="en-US" dirty="0">
                <a:ea typeface="Times New Roman"/>
              </a:rPr>
              <a:t> and 18</a:t>
            </a:r>
            <a:r>
              <a:rPr lang="en-US" u="sng" baseline="30000" dirty="0">
                <a:ea typeface="Times New Roman"/>
              </a:rPr>
              <a:t>th</a:t>
            </a:r>
            <a:r>
              <a:rPr lang="en-US" dirty="0">
                <a:ea typeface="Times New Roman"/>
              </a:rPr>
              <a:t> centuries, the two new institutions of </a:t>
            </a:r>
            <a:r>
              <a:rPr lang="en-US" b="1" dirty="0">
                <a:ea typeface="Times New Roman"/>
              </a:rPr>
              <a:t>capitalism</a:t>
            </a:r>
            <a:r>
              <a:rPr lang="en-US" dirty="0">
                <a:ea typeface="Times New Roman"/>
              </a:rPr>
              <a:t> &amp; </a:t>
            </a:r>
            <a:r>
              <a:rPr lang="en-US" b="1" dirty="0">
                <a:ea typeface="Times New Roman"/>
              </a:rPr>
              <a:t>mercantilism</a:t>
            </a:r>
            <a:r>
              <a:rPr lang="en-US" dirty="0">
                <a:ea typeface="Times New Roman"/>
              </a:rPr>
              <a:t> established the framework within which government-protected private enterprise participated in the Atlantic economy</a:t>
            </a:r>
          </a:p>
          <a:p>
            <a:pPr>
              <a:spcBef>
                <a:spcPts val="600"/>
              </a:spcBef>
              <a:spcAft>
                <a:spcPts val="600"/>
              </a:spcAft>
              <a:buClrTx/>
              <a:buFont typeface="Arial" panose="020B0604020202020204" pitchFamily="34" charset="0"/>
              <a:buChar char="•"/>
            </a:pPr>
            <a:r>
              <a:rPr lang="en-US" dirty="0">
                <a:ea typeface="Times New Roman"/>
              </a:rPr>
              <a:t>The mechanisms of early capitalism (Dutch) included banks, </a:t>
            </a:r>
            <a:r>
              <a:rPr lang="en-US" b="1" dirty="0">
                <a:ea typeface="Times New Roman"/>
              </a:rPr>
              <a:t>joint-stock companies</a:t>
            </a:r>
            <a:r>
              <a:rPr lang="en-US" dirty="0">
                <a:ea typeface="Times New Roman"/>
              </a:rPr>
              <a:t>, </a:t>
            </a:r>
            <a:r>
              <a:rPr lang="en-US" b="1" dirty="0">
                <a:ea typeface="Times New Roman"/>
              </a:rPr>
              <a:t>stock exchanges</a:t>
            </a:r>
            <a:r>
              <a:rPr lang="en-US" dirty="0">
                <a:ea typeface="Times New Roman"/>
              </a:rPr>
              <a:t>, and </a:t>
            </a:r>
            <a:r>
              <a:rPr lang="en-US" b="1" dirty="0">
                <a:ea typeface="Times New Roman"/>
              </a:rPr>
              <a:t>insurance</a:t>
            </a:r>
            <a:endParaRPr lang="en-US" b="1" dirty="0">
              <a:ea typeface="Times New Roman"/>
            </a:endParaRPr>
          </a:p>
        </p:txBody>
      </p:sp>
      <p:sp>
        <p:nvSpPr>
          <p:cNvPr id="4" name="Rectangle 3"/>
          <p:cNvSpPr/>
          <p:nvPr/>
        </p:nvSpPr>
        <p:spPr>
          <a:xfrm>
            <a:off x="1398354" y="609602"/>
            <a:ext cx="6738704" cy="769441"/>
          </a:xfrm>
          <a:prstGeom prst="rect">
            <a:avLst/>
          </a:prstGeom>
        </p:spPr>
        <p:txBody>
          <a:bodyPr wrap="none">
            <a:spAutoFit/>
          </a:bodyPr>
          <a:lstStyle/>
          <a:p>
            <a:pPr>
              <a:spcBef>
                <a:spcPts val="600"/>
              </a:spcBef>
              <a:spcAft>
                <a:spcPts val="600"/>
              </a:spcAft>
            </a:pPr>
            <a:r>
              <a:rPr lang="en-US" sz="4400" dirty="0">
                <a:solidFill>
                  <a:schemeClr val="tx2"/>
                </a:solidFill>
                <a:latin typeface="+mj-lt"/>
                <a:ea typeface="+mj-ea"/>
                <a:cs typeface="+mj-cs"/>
              </a:rPr>
              <a:t>Mercantilism</a:t>
            </a:r>
            <a:r>
              <a:rPr lang="en-US" sz="4400" spc="20" dirty="0" smtClean="0">
                <a:solidFill>
                  <a:schemeClr val="bg1"/>
                </a:solidFill>
                <a:latin typeface="Times New Roman"/>
                <a:ea typeface="Times New Roman"/>
              </a:rPr>
              <a:t> </a:t>
            </a:r>
            <a:r>
              <a:rPr lang="en-US" sz="4400" dirty="0">
                <a:solidFill>
                  <a:schemeClr val="tx2"/>
                </a:solidFill>
                <a:latin typeface="+mj-lt"/>
                <a:ea typeface="+mj-ea"/>
                <a:cs typeface="+mj-cs"/>
              </a:rPr>
              <a:t>and Capitalism</a:t>
            </a:r>
          </a:p>
        </p:txBody>
      </p:sp>
    </p:spTree>
    <p:extLst>
      <p:ext uri="{BB962C8B-B14F-4D97-AF65-F5344CB8AC3E}">
        <p14:creationId xmlns:p14="http://schemas.microsoft.com/office/powerpoint/2010/main" val="3633890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1676400"/>
            <a:ext cx="8229600" cy="5105400"/>
          </a:xfrm>
        </p:spPr>
        <p:txBody>
          <a:bodyPr>
            <a:normAutofit fontScale="77500" lnSpcReduction="20000"/>
          </a:bodyPr>
          <a:lstStyle/>
          <a:p>
            <a:pPr marL="0" indent="0" algn="ctr">
              <a:buNone/>
            </a:pPr>
            <a:r>
              <a:rPr lang="en-US" sz="1000" spc="20" dirty="0" smtClean="0">
                <a:latin typeface="Times New Roman"/>
                <a:ea typeface="Times New Roman"/>
              </a:rPr>
              <a:t> </a:t>
            </a:r>
          </a:p>
          <a:p>
            <a:pPr marL="0" indent="0" algn="ctr">
              <a:buNone/>
            </a:pPr>
            <a:r>
              <a:rPr lang="en-US" sz="1000" spc="20" dirty="0" smtClean="0">
                <a:latin typeface="Times New Roman"/>
                <a:ea typeface="Times New Roman"/>
              </a:rPr>
              <a:t> </a:t>
            </a:r>
            <a:endParaRPr lang="en-US" sz="1000" spc="20" dirty="0" smtClean="0">
              <a:latin typeface="Times New Roman"/>
              <a:ea typeface="Times New Roman"/>
            </a:endParaRPr>
          </a:p>
          <a:p>
            <a:pPr marL="457200" indent="-457200">
              <a:lnSpc>
                <a:spcPct val="110000"/>
              </a:lnSpc>
              <a:spcBef>
                <a:spcPts val="600"/>
              </a:spcBef>
              <a:spcAft>
                <a:spcPts val="600"/>
              </a:spcAft>
              <a:buClrTx/>
              <a:buFont typeface="Arial" panose="020B0604020202020204" pitchFamily="34" charset="0"/>
              <a:buChar char="•"/>
            </a:pPr>
            <a:r>
              <a:rPr lang="en-US" dirty="0">
                <a:ea typeface="Times New Roman"/>
              </a:rPr>
              <a:t>Mercantilism was TOTAL control of Trade &amp; </a:t>
            </a:r>
            <a:r>
              <a:rPr lang="en-US" b="1" u="sng" dirty="0">
                <a:ea typeface="Times New Roman"/>
              </a:rPr>
              <a:t>not</a:t>
            </a:r>
            <a:r>
              <a:rPr lang="en-US" dirty="0">
                <a:ea typeface="Times New Roman"/>
              </a:rPr>
              <a:t> allowing Manufacturing in </a:t>
            </a:r>
            <a:r>
              <a:rPr lang="en-US" dirty="0" smtClean="0">
                <a:ea typeface="Times New Roman"/>
              </a:rPr>
              <a:t>Colonies, resulting in colonies being dependent upon the mother country. The </a:t>
            </a:r>
            <a:r>
              <a:rPr lang="en-US" dirty="0">
                <a:ea typeface="Times New Roman"/>
              </a:rPr>
              <a:t>instruments of mercantilism included chartered companies, such as the Dutch West India Company &amp; the French Royal African Company, &amp; the use of military force to pursue commercial </a:t>
            </a:r>
            <a:r>
              <a:rPr lang="en-US" dirty="0" smtClean="0">
                <a:ea typeface="Times New Roman"/>
              </a:rPr>
              <a:t>dominance.</a:t>
            </a:r>
            <a:endParaRPr lang="en-US" dirty="0">
              <a:ea typeface="Times New Roman"/>
            </a:endParaRPr>
          </a:p>
          <a:p>
            <a:pPr marL="457200" indent="-457200">
              <a:lnSpc>
                <a:spcPct val="110000"/>
              </a:lnSpc>
              <a:spcBef>
                <a:spcPts val="600"/>
              </a:spcBef>
              <a:spcAft>
                <a:spcPts val="600"/>
              </a:spcAft>
              <a:buClrTx/>
              <a:buFont typeface="Arial" panose="020B0604020202020204" pitchFamily="34" charset="0"/>
              <a:buChar char="•"/>
            </a:pPr>
            <a:r>
              <a:rPr lang="en-US" dirty="0">
                <a:ea typeface="Times New Roman"/>
              </a:rPr>
              <a:t>The French &amp; English eliminated Dutch competition from the Americas by in a series of wars between 1652 &amp; 1678. The French &amp; English then revoked the monopoly privileges of their chartered companies but continued to use high tariffs to prevent foreigners from gaining access to trade with their colonies. </a:t>
            </a:r>
            <a:endParaRPr lang="en-US" dirty="0">
              <a:ea typeface="Times New Roman"/>
            </a:endParaRPr>
          </a:p>
        </p:txBody>
      </p:sp>
      <p:sp>
        <p:nvSpPr>
          <p:cNvPr id="4" name="Rectangle 3"/>
          <p:cNvSpPr/>
          <p:nvPr/>
        </p:nvSpPr>
        <p:spPr>
          <a:xfrm>
            <a:off x="739890" y="609602"/>
            <a:ext cx="8368959" cy="769441"/>
          </a:xfrm>
          <a:prstGeom prst="rect">
            <a:avLst/>
          </a:prstGeom>
        </p:spPr>
        <p:txBody>
          <a:bodyPr wrap="none">
            <a:spAutoFit/>
          </a:bodyPr>
          <a:lstStyle/>
          <a:p>
            <a:pPr>
              <a:spcBef>
                <a:spcPts val="600"/>
              </a:spcBef>
              <a:spcAft>
                <a:spcPts val="600"/>
              </a:spcAft>
            </a:pPr>
            <a:r>
              <a:rPr lang="en-US" sz="4400" dirty="0">
                <a:solidFill>
                  <a:schemeClr val="tx2"/>
                </a:solidFill>
                <a:latin typeface="+mj-lt"/>
                <a:ea typeface="+mj-ea"/>
                <a:cs typeface="+mj-cs"/>
              </a:rPr>
              <a:t>Mercantilism</a:t>
            </a:r>
            <a:r>
              <a:rPr lang="en-US" sz="4400" spc="20" dirty="0" smtClean="0">
                <a:solidFill>
                  <a:schemeClr val="bg1"/>
                </a:solidFill>
                <a:latin typeface="Times New Roman"/>
                <a:ea typeface="Times New Roman"/>
              </a:rPr>
              <a:t> </a:t>
            </a:r>
            <a:r>
              <a:rPr lang="en-US" sz="4400" dirty="0" smtClean="0">
                <a:solidFill>
                  <a:schemeClr val="tx2"/>
                </a:solidFill>
                <a:latin typeface="+mj-lt"/>
                <a:ea typeface="+mj-ea"/>
                <a:cs typeface="+mj-cs"/>
              </a:rPr>
              <a:t>&amp; Capitalism – cont’d</a:t>
            </a:r>
            <a:endParaRPr lang="en-US" sz="4400" dirty="0">
              <a:solidFill>
                <a:schemeClr val="tx2"/>
              </a:solidFill>
              <a:latin typeface="+mj-lt"/>
              <a:ea typeface="+mj-ea"/>
              <a:cs typeface="+mj-cs"/>
            </a:endParaRPr>
          </a:p>
        </p:txBody>
      </p:sp>
    </p:spTree>
    <p:extLst>
      <p:ext uri="{BB962C8B-B14F-4D97-AF65-F5344CB8AC3E}">
        <p14:creationId xmlns:p14="http://schemas.microsoft.com/office/powerpoint/2010/main" val="36703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1676400"/>
            <a:ext cx="8229600" cy="5105400"/>
          </a:xfrm>
        </p:spPr>
        <p:txBody>
          <a:bodyPr>
            <a:normAutofit fontScale="77500" lnSpcReduction="20000"/>
          </a:bodyPr>
          <a:lstStyle/>
          <a:p>
            <a:pPr marL="0" indent="0" algn="ctr">
              <a:buNone/>
            </a:pPr>
            <a:r>
              <a:rPr lang="en-US" sz="1000" spc="20" dirty="0" smtClean="0">
                <a:latin typeface="Times New Roman"/>
                <a:ea typeface="Times New Roman"/>
              </a:rPr>
              <a:t> </a:t>
            </a:r>
          </a:p>
          <a:p>
            <a:pPr marL="0" indent="0" algn="ctr">
              <a:buNone/>
            </a:pPr>
            <a:r>
              <a:rPr lang="en-US" sz="1000" spc="20" dirty="0" smtClean="0">
                <a:latin typeface="Times New Roman"/>
                <a:ea typeface="Times New Roman"/>
              </a:rPr>
              <a:t> </a:t>
            </a:r>
            <a:endParaRPr lang="en-US" sz="1000" spc="20" dirty="0" smtClean="0">
              <a:latin typeface="Times New Roman"/>
              <a:ea typeface="Times New Roman"/>
            </a:endParaRPr>
          </a:p>
          <a:p>
            <a:pPr>
              <a:buClrTx/>
              <a:buFont typeface="Arial" panose="020B0604020202020204" pitchFamily="34" charset="0"/>
              <a:buChar char="•"/>
            </a:pPr>
            <a:r>
              <a:rPr lang="en-US" dirty="0">
                <a:ea typeface="Times New Roman"/>
              </a:rPr>
              <a:t>The Atlantic Circuit was a </a:t>
            </a:r>
            <a:r>
              <a:rPr lang="en-US" b="1" dirty="0">
                <a:ea typeface="Times New Roman"/>
              </a:rPr>
              <a:t>clockwise</a:t>
            </a:r>
            <a:r>
              <a:rPr lang="en-US" dirty="0">
                <a:ea typeface="Times New Roman"/>
              </a:rPr>
              <a:t> network of trade routes going from Europe to Africa, from Africa to the plantation colonies of the Americas (the </a:t>
            </a:r>
            <a:r>
              <a:rPr lang="en-US" b="1" dirty="0">
                <a:ea typeface="Times New Roman"/>
              </a:rPr>
              <a:t>Middle Passage</a:t>
            </a:r>
            <a:r>
              <a:rPr lang="en-US" dirty="0">
                <a:ea typeface="Times New Roman"/>
              </a:rPr>
              <a:t>), and then from the colonies to Europe. If all went well, a ship would make a profit on each leg of the circuit</a:t>
            </a:r>
          </a:p>
          <a:p>
            <a:pPr>
              <a:buClrTx/>
              <a:buFont typeface="Arial" panose="020B0604020202020204" pitchFamily="34" charset="0"/>
              <a:buChar char="•"/>
            </a:pPr>
            <a:r>
              <a:rPr lang="en-US" dirty="0">
                <a:ea typeface="Times New Roman"/>
              </a:rPr>
              <a:t>The </a:t>
            </a:r>
            <a:r>
              <a:rPr lang="en-US" b="1" dirty="0">
                <a:ea typeface="Times New Roman"/>
              </a:rPr>
              <a:t>Atlantic Circuit</a:t>
            </a:r>
            <a:r>
              <a:rPr lang="en-US" dirty="0">
                <a:ea typeface="Times New Roman"/>
              </a:rPr>
              <a:t> was supplemented by a number of other trade routes: Europe to the Indian Ocean; Europe to the West Indies; New England to the West Indies; and the “</a:t>
            </a:r>
            <a:r>
              <a:rPr lang="en-US" b="1" dirty="0">
                <a:ea typeface="Times New Roman"/>
              </a:rPr>
              <a:t>Triangular Trade</a:t>
            </a:r>
            <a:r>
              <a:rPr lang="en-US" dirty="0">
                <a:ea typeface="Times New Roman"/>
              </a:rPr>
              <a:t>” among New England, Africa, and the West Indies</a:t>
            </a:r>
          </a:p>
          <a:p>
            <a:pPr>
              <a:buClrTx/>
              <a:buFont typeface="Arial" panose="020B0604020202020204" pitchFamily="34" charset="0"/>
              <a:buChar char="•"/>
            </a:pPr>
            <a:r>
              <a:rPr lang="en-US" dirty="0">
                <a:ea typeface="Times New Roman"/>
              </a:rPr>
              <a:t>As the Atlantic system developed, increased demand for sugar in 17</a:t>
            </a:r>
            <a:r>
              <a:rPr lang="en-US" baseline="30000" dirty="0">
                <a:ea typeface="Times New Roman"/>
              </a:rPr>
              <a:t>th</a:t>
            </a:r>
            <a:r>
              <a:rPr lang="en-US" dirty="0">
                <a:ea typeface="Times New Roman"/>
              </a:rPr>
              <a:t> &amp; 18</a:t>
            </a:r>
            <a:r>
              <a:rPr lang="en-US" baseline="30000" dirty="0">
                <a:ea typeface="Times New Roman"/>
              </a:rPr>
              <a:t>th</a:t>
            </a:r>
            <a:r>
              <a:rPr lang="en-US" dirty="0">
                <a:ea typeface="Times New Roman"/>
              </a:rPr>
              <a:t> Century Europe was associated with an increase in the flow of slaves from Africa to the New World</a:t>
            </a:r>
            <a:endParaRPr lang="en-US" dirty="0">
              <a:ea typeface="Times New Roman"/>
            </a:endParaRPr>
          </a:p>
        </p:txBody>
      </p:sp>
      <p:sp>
        <p:nvSpPr>
          <p:cNvPr id="4" name="Rectangle 3"/>
          <p:cNvSpPr/>
          <p:nvPr/>
        </p:nvSpPr>
        <p:spPr>
          <a:xfrm>
            <a:off x="2207921" y="152400"/>
            <a:ext cx="5432899" cy="1581972"/>
          </a:xfrm>
          <a:prstGeom prst="rect">
            <a:avLst/>
          </a:prstGeom>
        </p:spPr>
        <p:txBody>
          <a:bodyPr wrap="none">
            <a:spAutoFit/>
          </a:bodyPr>
          <a:lstStyle/>
          <a:p>
            <a:r>
              <a:rPr lang="en-US" sz="4400" dirty="0">
                <a:solidFill>
                  <a:schemeClr val="tx2"/>
                </a:solidFill>
                <a:latin typeface="+mj-lt"/>
                <a:ea typeface="+mj-ea"/>
                <a:cs typeface="+mj-cs"/>
              </a:rPr>
              <a:t>The Atlantic Circuit </a:t>
            </a:r>
          </a:p>
          <a:p>
            <a:r>
              <a:rPr lang="en-US" sz="4400" dirty="0">
                <a:solidFill>
                  <a:schemeClr val="tx2"/>
                </a:solidFill>
                <a:latin typeface="+mj-lt"/>
                <a:ea typeface="+mj-ea"/>
                <a:cs typeface="+mj-cs"/>
              </a:rPr>
              <a:t>(Columbian Exchange)</a:t>
            </a:r>
          </a:p>
        </p:txBody>
      </p:sp>
    </p:spTree>
    <p:extLst>
      <p:ext uri="{BB962C8B-B14F-4D97-AF65-F5344CB8AC3E}">
        <p14:creationId xmlns:p14="http://schemas.microsoft.com/office/powerpoint/2010/main" val="3795461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busdcommoncore.wikispaces.com/file/view/Columbian%20Exchange.jpg/453934418/800x591/Columbian%20Exchange.jpg"/>
          <p:cNvPicPr>
            <a:picLocks noChangeAspect="1" noChangeArrowheads="1"/>
          </p:cNvPicPr>
          <p:nvPr/>
        </p:nvPicPr>
        <p:blipFill rotWithShape="1">
          <a:blip r:embed="rId2">
            <a:extLst>
              <a:ext uri="{28A0092B-C50C-407E-A947-70E740481C1C}">
                <a14:useLocalDpi xmlns:a14="http://schemas.microsoft.com/office/drawing/2010/main" val="0"/>
              </a:ext>
            </a:extLst>
          </a:blip>
          <a:srcRect t="16322" b="3847"/>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41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Origins of the Slave Trade</a:t>
            </a:r>
          </a:p>
        </p:txBody>
      </p:sp>
      <p:sp>
        <p:nvSpPr>
          <p:cNvPr id="7171" name="Rectangle 3"/>
          <p:cNvSpPr>
            <a:spLocks noGrp="1" noChangeArrowheads="1"/>
          </p:cNvSpPr>
          <p:nvPr>
            <p:ph type="body" idx="1"/>
          </p:nvPr>
        </p:nvSpPr>
        <p:spPr>
          <a:xfrm>
            <a:off x="1066800" y="1752600"/>
            <a:ext cx="7696200" cy="4572000"/>
          </a:xfrm>
        </p:spPr>
        <p:txBody>
          <a:bodyPr/>
          <a:lstStyle/>
          <a:p>
            <a:r>
              <a:rPr lang="en-US" altLang="en-US" dirty="0"/>
              <a:t>High demand for labor!  </a:t>
            </a:r>
          </a:p>
          <a:p>
            <a:pPr lvl="1"/>
            <a:r>
              <a:rPr lang="en-US" altLang="en-US" u="sng" dirty="0"/>
              <a:t>Plantations-</a:t>
            </a:r>
            <a:r>
              <a:rPr lang="en-US" altLang="en-US" dirty="0"/>
              <a:t> estates where cash crops such as sugar or tobacco were grown on large scale.</a:t>
            </a:r>
          </a:p>
          <a:p>
            <a:r>
              <a:rPr lang="en-US" altLang="en-US" u="sng" dirty="0"/>
              <a:t>Shortage of Labor</a:t>
            </a:r>
            <a:r>
              <a:rPr lang="en-US" altLang="en-US" dirty="0"/>
              <a:t> (Why?)</a:t>
            </a:r>
          </a:p>
          <a:p>
            <a:pPr lvl="1"/>
            <a:r>
              <a:rPr lang="en-US" altLang="en-US" dirty="0"/>
              <a:t>Planter had first used Native Americans as workers, but </a:t>
            </a:r>
            <a:r>
              <a:rPr lang="en-US" altLang="en-US" u="sng" dirty="0"/>
              <a:t>European diseases</a:t>
            </a:r>
            <a:r>
              <a:rPr lang="en-US" altLang="en-US" dirty="0"/>
              <a:t> had killed millions of them.</a:t>
            </a:r>
          </a:p>
          <a:p>
            <a:r>
              <a:rPr lang="en-US" altLang="en-US" u="sng" dirty="0"/>
              <a:t>Indentured servants</a:t>
            </a:r>
            <a:r>
              <a:rPr lang="en-US" altLang="en-US" dirty="0"/>
              <a:t> were too expensive!</a:t>
            </a:r>
          </a:p>
        </p:txBody>
      </p:sp>
    </p:spTree>
    <p:extLst>
      <p:ext uri="{BB962C8B-B14F-4D97-AF65-F5344CB8AC3E}">
        <p14:creationId xmlns:p14="http://schemas.microsoft.com/office/powerpoint/2010/main" val="4129042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4763"/>
            <a:ext cx="7620000" cy="1143000"/>
          </a:xfrm>
        </p:spPr>
        <p:txBody>
          <a:bodyPr>
            <a:normAutofit/>
          </a:bodyPr>
          <a:lstStyle/>
          <a:p>
            <a:pPr eaLnBrk="1" hangingPunct="1">
              <a:defRPr/>
            </a:pPr>
            <a:r>
              <a:rPr lang="en-US" altLang="en-US" b="1" dirty="0" smtClean="0">
                <a:solidFill>
                  <a:srgbClr val="632523"/>
                </a:solidFill>
                <a:effectLst>
                  <a:outerShdw blurRad="38100" dist="38100" dir="2700000" algn="tl">
                    <a:srgbClr val="000000"/>
                  </a:outerShdw>
                </a:effectLst>
                <a:latin typeface="Comic Sans MS" pitchFamily="66" charset="0"/>
                <a:ea typeface="ＭＳ Ｐゴシック" pitchFamily="34" charset="-128"/>
              </a:rPr>
              <a:t>Triangular Trade</a:t>
            </a:r>
          </a:p>
        </p:txBody>
      </p:sp>
      <p:sp>
        <p:nvSpPr>
          <p:cNvPr id="20485" name="Rectangle 5"/>
          <p:cNvSpPr>
            <a:spLocks noGrp="1" noChangeArrowheads="1"/>
          </p:cNvSpPr>
          <p:nvPr>
            <p:ph type="body" sz="half" idx="2"/>
          </p:nvPr>
        </p:nvSpPr>
        <p:spPr>
          <a:xfrm>
            <a:off x="5583238" y="1905000"/>
            <a:ext cx="3560762" cy="4597400"/>
          </a:xfrm>
        </p:spPr>
        <p:txBody>
          <a:bodyPr/>
          <a:lstStyle/>
          <a:p>
            <a:pPr eaLnBrk="1" hangingPunct="1"/>
            <a:r>
              <a:rPr lang="en-US" altLang="en-US" sz="2800" dirty="0" smtClean="0">
                <a:latin typeface="Comic Sans MS" pitchFamily="66" charset="0"/>
                <a:ea typeface="ＭＳ Ｐゴシック" pitchFamily="34" charset="-128"/>
              </a:rPr>
              <a:t>Trade routes that linked the Americas, Europe, Africa, and the West Indies</a:t>
            </a:r>
          </a:p>
          <a:p>
            <a:pPr eaLnBrk="1" hangingPunct="1"/>
            <a:r>
              <a:rPr lang="en-US" altLang="en-US" sz="2800" dirty="0" smtClean="0">
                <a:latin typeface="Comic Sans MS" pitchFamily="66" charset="0"/>
                <a:ea typeface="ＭＳ Ｐゴシック" pitchFamily="34" charset="-128"/>
              </a:rPr>
              <a:t>Sea routes formed a triangle</a:t>
            </a:r>
          </a:p>
          <a:p>
            <a:pPr eaLnBrk="1" hangingPunct="1">
              <a:buFontTx/>
              <a:buNone/>
            </a:pPr>
            <a:endParaRPr lang="en-US" altLang="en-US" sz="2800" dirty="0" smtClean="0">
              <a:latin typeface="Comic Sans MS" pitchFamily="66" charset="0"/>
              <a:ea typeface="ＭＳ Ｐゴシック" pitchFamily="34" charset="-128"/>
            </a:endParaRPr>
          </a:p>
        </p:txBody>
      </p:sp>
      <p:pic>
        <p:nvPicPr>
          <p:cNvPr id="37891" name="Picture 6" descr="slavemap"/>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2286000"/>
            <a:ext cx="4876800" cy="4227421"/>
          </a:xfrm>
        </p:spPr>
      </p:pic>
    </p:spTree>
    <p:extLst>
      <p:ext uri="{BB962C8B-B14F-4D97-AF65-F5344CB8AC3E}">
        <p14:creationId xmlns:p14="http://schemas.microsoft.com/office/powerpoint/2010/main" val="2385575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slide(fromBottom)">
                                      <p:cBhvr>
                                        <p:cTn id="7" dur="500">
                                          <p:stCondLst>
                                            <p:cond delay="0"/>
                                          </p:stCondLst>
                                        </p:cTn>
                                        <p:tgtEl>
                                          <p:spTgt spid="2048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checkerboard(across)">
                                      <p:cBhvr>
                                        <p:cTn id="10" dur="500"/>
                                        <p:tgtEl>
                                          <p:spTgt spid="378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0485">
                                            <p:txEl>
                                              <p:pRg st="1" end="1"/>
                                            </p:txEl>
                                          </p:spTgt>
                                        </p:tgtEl>
                                        <p:attrNameLst>
                                          <p:attrName>style.visibility</p:attrName>
                                        </p:attrNameLst>
                                      </p:cBhvr>
                                      <p:to>
                                        <p:strVal val="visible"/>
                                      </p:to>
                                    </p:set>
                                    <p:animEffect transition="in" filter="slide(fromBottom)">
                                      <p:cBhvr>
                                        <p:cTn id="15" dur="500">
                                          <p:stCondLst>
                                            <p:cond delay="0"/>
                                          </p:stCondLst>
                                        </p:cTn>
                                        <p:tgtEl>
                                          <p:spTgt spid="204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38200" y="85725"/>
            <a:ext cx="7848600" cy="1143000"/>
          </a:xfrm>
        </p:spPr>
        <p:txBody>
          <a:bodyPr/>
          <a:lstStyle/>
          <a:p>
            <a:pPr eaLnBrk="1" hangingPunct="1">
              <a:defRPr/>
            </a:pPr>
            <a:r>
              <a:rPr lang="en-US" altLang="en-US" b="1" dirty="0" smtClean="0">
                <a:solidFill>
                  <a:srgbClr val="632523"/>
                </a:solidFill>
                <a:effectLst>
                  <a:outerShdw blurRad="38100" dist="38100" dir="2700000" algn="tl">
                    <a:srgbClr val="000000"/>
                  </a:outerShdw>
                </a:effectLst>
                <a:latin typeface="Comic Sans MS" pitchFamily="66" charset="0"/>
                <a:ea typeface="ＭＳ Ｐゴシック" pitchFamily="34" charset="-128"/>
              </a:rPr>
              <a:t>The Middle Passage</a:t>
            </a:r>
          </a:p>
        </p:txBody>
      </p:sp>
      <p:sp>
        <p:nvSpPr>
          <p:cNvPr id="3" name="Content Placeholder 2"/>
          <p:cNvSpPr>
            <a:spLocks noGrp="1"/>
          </p:cNvSpPr>
          <p:nvPr>
            <p:ph idx="1"/>
          </p:nvPr>
        </p:nvSpPr>
        <p:spPr>
          <a:xfrm>
            <a:off x="838200" y="1752600"/>
            <a:ext cx="4476750" cy="5019675"/>
          </a:xfrm>
        </p:spPr>
        <p:txBody>
          <a:bodyPr/>
          <a:lstStyle/>
          <a:p>
            <a:pPr eaLnBrk="1" hangingPunct="1"/>
            <a:r>
              <a:rPr lang="en-US" altLang="en-US" sz="2400" dirty="0" smtClean="0">
                <a:latin typeface="Comic Sans MS" pitchFamily="66" charset="0"/>
                <a:ea typeface="ＭＳ Ｐゴシック" pitchFamily="34" charset="-128"/>
              </a:rPr>
              <a:t>The voyage from Africa to the Americas on slave ships </a:t>
            </a:r>
          </a:p>
          <a:p>
            <a:pPr eaLnBrk="1" hangingPunct="1"/>
            <a:r>
              <a:rPr lang="en-US" altLang="en-US" sz="2400" dirty="0" smtClean="0">
                <a:latin typeface="Comic Sans MS" pitchFamily="66" charset="0"/>
                <a:ea typeface="ＭＳ Ｐゴシック" pitchFamily="34" charset="-128"/>
              </a:rPr>
              <a:t>Hundreds of captive Africans were crammed into tight quarters below deck in terrible conditions </a:t>
            </a:r>
          </a:p>
          <a:p>
            <a:pPr eaLnBrk="1" hangingPunct="1"/>
            <a:r>
              <a:rPr lang="en-US" altLang="en-US" sz="2400" dirty="0" smtClean="0">
                <a:latin typeface="Comic Sans MS" pitchFamily="66" charset="0"/>
                <a:ea typeface="ＭＳ Ｐゴシック" pitchFamily="34" charset="-128"/>
              </a:rPr>
              <a:t>Millions died from disease, brutal mistreatment, and suicide on the trip </a:t>
            </a:r>
          </a:p>
          <a:p>
            <a:pPr eaLnBrk="1" hangingPunct="1"/>
            <a:endParaRPr lang="en-US" altLang="en-US" sz="2400" dirty="0" smtClean="0">
              <a:ea typeface="ＭＳ Ｐゴシック" pitchFamily="34" charset="-128"/>
            </a:endParaRP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81200"/>
            <a:ext cx="3352800" cy="470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728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altLang="en-US" dirty="0" smtClean="0"/>
              <a:t>The Main </a:t>
            </a:r>
            <a:r>
              <a:rPr lang="en-US" altLang="en-US" dirty="0" smtClean="0"/>
              <a:t>Ideas</a:t>
            </a:r>
            <a:endParaRPr lang="en-US" altLang="en-US" dirty="0" smtClean="0"/>
          </a:p>
        </p:txBody>
      </p:sp>
      <p:sp>
        <p:nvSpPr>
          <p:cNvPr id="4099" name="Rectangle 3"/>
          <p:cNvSpPr>
            <a:spLocks noGrp="1" noChangeArrowheads="1"/>
          </p:cNvSpPr>
          <p:nvPr>
            <p:ph type="body" idx="1"/>
          </p:nvPr>
        </p:nvSpPr>
        <p:spPr>
          <a:xfrm>
            <a:off x="1062039" y="1766888"/>
            <a:ext cx="8081961" cy="4938712"/>
          </a:xfrm>
        </p:spPr>
        <p:txBody>
          <a:bodyPr/>
          <a:lstStyle/>
          <a:p>
            <a:pPr eaLnBrk="1" hangingPunct="1"/>
            <a:r>
              <a:rPr lang="en-US" altLang="en-US" sz="2400" dirty="0" smtClean="0"/>
              <a:t>To </a:t>
            </a:r>
            <a:r>
              <a:rPr lang="en-US" altLang="en-US" sz="2400" dirty="0" smtClean="0"/>
              <a:t>meet </a:t>
            </a:r>
            <a:r>
              <a:rPr lang="en-US" altLang="en-US" sz="2400" dirty="0" smtClean="0"/>
              <a:t>their growing labor needs, </a:t>
            </a:r>
            <a:r>
              <a:rPr lang="en-US" altLang="en-US" sz="2400" dirty="0" smtClean="0"/>
              <a:t>Europeans hired indentured servants and  </a:t>
            </a:r>
            <a:r>
              <a:rPr lang="en-US" altLang="en-US" sz="2400" dirty="0" smtClean="0"/>
              <a:t>enslaved millions of Africans in forced labor in the Americas</a:t>
            </a:r>
            <a:r>
              <a:rPr lang="en-US" altLang="en-US" sz="2400" dirty="0" smtClean="0"/>
              <a:t>.</a:t>
            </a:r>
          </a:p>
          <a:p>
            <a:pPr>
              <a:spcAft>
                <a:spcPts val="600"/>
              </a:spcAft>
              <a:buClrTx/>
              <a:buFont typeface="Arial" panose="020B0604020202020204" pitchFamily="34" charset="0"/>
              <a:buChar char="•"/>
            </a:pPr>
            <a:r>
              <a:rPr lang="en-US" sz="2400" dirty="0">
                <a:ea typeface="Times New Roman"/>
              </a:rPr>
              <a:t>What were the effects of the Atlantic system on African, European, &amp; American societies &amp; their environments?</a:t>
            </a:r>
          </a:p>
          <a:p>
            <a:pPr>
              <a:spcAft>
                <a:spcPts val="600"/>
              </a:spcAft>
              <a:buClrTx/>
              <a:buFont typeface="Arial" panose="020B0604020202020204" pitchFamily="34" charset="0"/>
              <a:buChar char="•"/>
            </a:pPr>
            <a:r>
              <a:rPr lang="en-US" sz="2400" dirty="0">
                <a:ea typeface="Times New Roman"/>
              </a:rPr>
              <a:t>What was the relationship between the spread of </a:t>
            </a:r>
            <a:r>
              <a:rPr lang="en-US" sz="2400" b="1" dirty="0">
                <a:ea typeface="Times New Roman"/>
              </a:rPr>
              <a:t>Sugar</a:t>
            </a:r>
            <a:r>
              <a:rPr lang="en-US" sz="2400" dirty="0">
                <a:ea typeface="Times New Roman"/>
              </a:rPr>
              <a:t> plantations and the </a:t>
            </a:r>
            <a:r>
              <a:rPr lang="en-US" sz="2400" b="1" dirty="0">
                <a:ea typeface="Times New Roman"/>
              </a:rPr>
              <a:t>growth</a:t>
            </a:r>
            <a:r>
              <a:rPr lang="en-US" sz="2400" dirty="0">
                <a:ea typeface="Times New Roman"/>
              </a:rPr>
              <a:t> of the slave trade?</a:t>
            </a:r>
          </a:p>
          <a:p>
            <a:pPr>
              <a:spcAft>
                <a:spcPts val="600"/>
              </a:spcAft>
              <a:buClrTx/>
              <a:buFont typeface="Arial" panose="020B0604020202020204" pitchFamily="34" charset="0"/>
              <a:buChar char="•"/>
            </a:pPr>
            <a:r>
              <a:rPr lang="en-US" sz="2400" dirty="0">
                <a:ea typeface="Times New Roman"/>
              </a:rPr>
              <a:t>Explain </a:t>
            </a:r>
            <a:r>
              <a:rPr lang="en-US" sz="2400" b="1" dirty="0">
                <a:ea typeface="Times New Roman"/>
              </a:rPr>
              <a:t>capitalism</a:t>
            </a:r>
            <a:r>
              <a:rPr lang="en-US" sz="2400" dirty="0">
                <a:ea typeface="Times New Roman"/>
              </a:rPr>
              <a:t> vs. </a:t>
            </a:r>
            <a:r>
              <a:rPr lang="en-US" sz="2400" b="1" dirty="0">
                <a:ea typeface="Times New Roman"/>
              </a:rPr>
              <a:t>mercantilism</a:t>
            </a:r>
            <a:r>
              <a:rPr lang="en-US" sz="2400" dirty="0">
                <a:ea typeface="Times New Roman"/>
              </a:rPr>
              <a:t>, and their roles in the development of the Atlantic System</a:t>
            </a:r>
          </a:p>
          <a:p>
            <a:pPr>
              <a:spcAft>
                <a:spcPts val="600"/>
              </a:spcAft>
              <a:buClrTx/>
              <a:buFont typeface="Arial" panose="020B0604020202020204" pitchFamily="34" charset="0"/>
              <a:buChar char="•"/>
            </a:pPr>
            <a:r>
              <a:rPr lang="en-US" sz="2400" dirty="0">
                <a:ea typeface="Times New Roman"/>
              </a:rPr>
              <a:t>What were the different roles &amp; influences of  Western Europe &amp; </a:t>
            </a:r>
            <a:r>
              <a:rPr lang="en-US" sz="2400" dirty="0" smtClean="0">
                <a:ea typeface="Times New Roman"/>
              </a:rPr>
              <a:t>Arabs </a:t>
            </a:r>
            <a:r>
              <a:rPr lang="en-US" sz="2400" dirty="0">
                <a:ea typeface="Times New Roman"/>
              </a:rPr>
              <a:t>in sub-Saharan Africa 1550 – 1800?</a:t>
            </a:r>
          </a:p>
          <a:p>
            <a:pPr eaLnBrk="1" hangingPunct="1"/>
            <a:endParaRPr lang="en-US" altLang="en-US" sz="24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AEBDE">
                    <a:tint val="100000"/>
                    <a:shade val="90000"/>
                    <a:satMod val="250000"/>
                    <a:alpha val="100000"/>
                  </a:srgbClr>
                </a:solidFill>
                <a:effectLst/>
                <a:latin typeface="Times New Roman"/>
                <a:ea typeface="Times New Roman"/>
              </a:rPr>
              <a:t>Africa, the Atlantic, and Islam</a:t>
            </a:r>
            <a:endParaRPr lang="en-US" dirty="0"/>
          </a:p>
        </p:txBody>
      </p:sp>
      <p:pic>
        <p:nvPicPr>
          <p:cNvPr id="5" name="Picture 4" descr="19map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90" b="5486"/>
          <a:stretch/>
        </p:blipFill>
        <p:spPr bwMode="auto">
          <a:xfrm>
            <a:off x="-1" y="0"/>
            <a:ext cx="91672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655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11" b="1111"/>
          <a:stretch/>
        </p:blipFill>
        <p:spPr>
          <a:xfrm>
            <a:off x="0" y="0"/>
            <a:ext cx="9144000" cy="6858000"/>
          </a:xfrm>
          <a:prstGeom prst="rect">
            <a:avLst/>
          </a:prstGeom>
        </p:spPr>
      </p:pic>
    </p:spTree>
    <p:extLst>
      <p:ext uri="{BB962C8B-B14F-4D97-AF65-F5344CB8AC3E}">
        <p14:creationId xmlns:p14="http://schemas.microsoft.com/office/powerpoint/2010/main" val="313192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9map03"/>
          <p:cNvPicPr>
            <a:picLocks noChangeAspect="1" noChangeArrowheads="1"/>
          </p:cNvPicPr>
          <p:nvPr/>
        </p:nvPicPr>
        <p:blipFill rotWithShape="1">
          <a:blip r:embed="rId2">
            <a:extLst>
              <a:ext uri="{28A0092B-C50C-407E-A947-70E740481C1C}">
                <a14:useLocalDpi xmlns:a14="http://schemas.microsoft.com/office/drawing/2010/main" val="0"/>
              </a:ext>
            </a:extLst>
          </a:blip>
          <a:srcRect l="4719" t="4026" r="5162" b="9452"/>
          <a:stretch/>
        </p:blipFill>
        <p:spPr bwMode="auto">
          <a:xfrm>
            <a:off x="800100" y="1"/>
            <a:ext cx="748665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246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The Desire for Africans</a:t>
            </a:r>
          </a:p>
        </p:txBody>
      </p:sp>
      <p:sp>
        <p:nvSpPr>
          <p:cNvPr id="11267" name="Rectangle 3"/>
          <p:cNvSpPr>
            <a:spLocks noGrp="1" noChangeArrowheads="1"/>
          </p:cNvSpPr>
          <p:nvPr>
            <p:ph type="body" idx="1"/>
          </p:nvPr>
        </p:nvSpPr>
        <p:spPr>
          <a:xfrm>
            <a:off x="1062039" y="1766888"/>
            <a:ext cx="7700962" cy="4633912"/>
          </a:xfrm>
        </p:spPr>
        <p:txBody>
          <a:bodyPr/>
          <a:lstStyle/>
          <a:p>
            <a:pPr eaLnBrk="1" hangingPunct="1"/>
            <a:r>
              <a:rPr lang="en-US" altLang="en-US" dirty="0" smtClean="0"/>
              <a:t>There were several advantages in using Africans:</a:t>
            </a:r>
          </a:p>
          <a:p>
            <a:pPr marL="890588" lvl="1" indent="-433388" eaLnBrk="1" hangingPunct="1"/>
            <a:r>
              <a:rPr lang="en-US" altLang="en-US" dirty="0" smtClean="0"/>
              <a:t>They had been </a:t>
            </a:r>
            <a:r>
              <a:rPr lang="en-US" altLang="en-US" dirty="0" smtClean="0"/>
              <a:t>exposed (and were immune) </a:t>
            </a:r>
            <a:r>
              <a:rPr lang="en-US" altLang="en-US" dirty="0" smtClean="0"/>
              <a:t>to European diseases</a:t>
            </a:r>
          </a:p>
          <a:p>
            <a:pPr marL="890588" lvl="1" indent="-433388" eaLnBrk="1" hangingPunct="1"/>
            <a:r>
              <a:rPr lang="en-US" altLang="en-US" dirty="0" smtClean="0"/>
              <a:t>They had experience in </a:t>
            </a:r>
            <a:r>
              <a:rPr lang="en-US" altLang="en-US" dirty="0" smtClean="0"/>
              <a:t>farming</a:t>
            </a:r>
          </a:p>
          <a:p>
            <a:pPr marL="890588" lvl="1" indent="-433388" eaLnBrk="1" hangingPunct="1"/>
            <a:r>
              <a:rPr lang="en-US" sz="2800" dirty="0" smtClean="0"/>
              <a:t>Africans </a:t>
            </a:r>
            <a:r>
              <a:rPr lang="en-US" sz="2800" dirty="0"/>
              <a:t>had no friends or family in America to help them </a:t>
            </a:r>
            <a:r>
              <a:rPr lang="en-US" sz="2800" dirty="0" smtClean="0"/>
              <a:t>escape.</a:t>
            </a:r>
          </a:p>
          <a:p>
            <a:pPr marL="890588" lvl="1" indent="-433388" eaLnBrk="1" hangingPunct="1"/>
            <a:r>
              <a:rPr lang="en-US" sz="2800" dirty="0" smtClean="0"/>
              <a:t>Enslaved </a:t>
            </a:r>
            <a:r>
              <a:rPr lang="en-US" sz="2800" dirty="0"/>
              <a:t>Africans provided a permanent source of </a:t>
            </a:r>
            <a:r>
              <a:rPr lang="en-US" sz="2800" dirty="0" smtClean="0"/>
              <a:t>labor - even </a:t>
            </a:r>
            <a:r>
              <a:rPr lang="en-US" sz="2800" dirty="0"/>
              <a:t>their children were enslaved.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The Desire for Africans</a:t>
            </a:r>
          </a:p>
        </p:txBody>
      </p:sp>
      <p:sp>
        <p:nvSpPr>
          <p:cNvPr id="12291" name="Rectangle 3"/>
          <p:cNvSpPr>
            <a:spLocks noGrp="1" noChangeArrowheads="1"/>
          </p:cNvSpPr>
          <p:nvPr>
            <p:ph type="body" idx="1"/>
          </p:nvPr>
        </p:nvSpPr>
        <p:spPr/>
        <p:txBody>
          <a:bodyPr/>
          <a:lstStyle/>
          <a:p>
            <a:pPr eaLnBrk="1" hangingPunct="1"/>
            <a:r>
              <a:rPr lang="en-US" altLang="en-US" dirty="0" smtClean="0"/>
              <a:t>This trade for slaves became the </a:t>
            </a:r>
            <a:r>
              <a:rPr lang="en-US" altLang="en-US" b="1" dirty="0" smtClean="0"/>
              <a:t>Atlantic Slave Trade</a:t>
            </a:r>
          </a:p>
          <a:p>
            <a:pPr eaLnBrk="1" hangingPunct="1"/>
            <a:r>
              <a:rPr lang="en-US" altLang="en-US" dirty="0" smtClean="0"/>
              <a:t>Between 1500 and 1600, about 300,000 slaves were taken to the Americas.</a:t>
            </a:r>
          </a:p>
          <a:p>
            <a:pPr eaLnBrk="1" hangingPunct="1"/>
            <a:r>
              <a:rPr lang="en-US" altLang="en-US" dirty="0" smtClean="0"/>
              <a:t>During the next 100 years, the number jumped to 1.5 million, and by 1870 the number was about </a:t>
            </a:r>
            <a:r>
              <a:rPr lang="en-US" altLang="en-US" dirty="0" smtClean="0"/>
              <a:t>11 </a:t>
            </a:r>
            <a:r>
              <a:rPr lang="en-US" altLang="en-US" dirty="0" smtClean="0"/>
              <a:t>million.</a:t>
            </a:r>
          </a:p>
          <a:p>
            <a:pPr eaLnBrk="1" hangingPunct="1"/>
            <a:endParaRPr lang="en-US" alt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71628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228600"/>
            <a:ext cx="7696200" cy="1143000"/>
          </a:xfrm>
        </p:spPr>
        <p:txBody>
          <a:bodyPr/>
          <a:lstStyle/>
          <a:p>
            <a:pPr eaLnBrk="1" hangingPunct="1"/>
            <a:r>
              <a:rPr lang="en-US" altLang="en-US" dirty="0"/>
              <a:t>Where did the captured Africans end up?</a:t>
            </a:r>
          </a:p>
        </p:txBody>
      </p:sp>
      <p:pic>
        <p:nvPicPr>
          <p:cNvPr id="15363" name="Picture 5" descr="MILLEREN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69653"/>
            <a:ext cx="4391026" cy="495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a:off x="5045076" y="4197350"/>
            <a:ext cx="3175" cy="0"/>
          </a:xfrm>
          <a:custGeom>
            <a:avLst/>
            <a:gdLst/>
            <a:ahLst/>
            <a:cxnLst/>
            <a:rect l="0" t="0" r="0" b="0"/>
            <a:pathLst>
              <a:path w="2649" h="1">
                <a:moveTo>
                  <a:pt x="0" y="0"/>
                </a:moveTo>
                <a:lnTo>
                  <a:pt x="2648"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SMARTInkAnnotation13"/>
          <p:cNvSpPr/>
          <p:nvPr/>
        </p:nvSpPr>
        <p:spPr>
          <a:xfrm>
            <a:off x="5037138" y="4179890"/>
            <a:ext cx="0" cy="7937"/>
          </a:xfrm>
          <a:custGeom>
            <a:avLst/>
            <a:gdLst/>
            <a:ahLst/>
            <a:cxnLst/>
            <a:rect l="0" t="0" r="0" b="0"/>
            <a:pathLst>
              <a:path w="1" h="8931">
                <a:moveTo>
                  <a:pt x="0" y="893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5045076" y="4170363"/>
            <a:ext cx="3175" cy="0"/>
          </a:xfrm>
          <a:custGeom>
            <a:avLst/>
            <a:gdLst/>
            <a:ahLst/>
            <a:cxnLst/>
            <a:rect l="0" t="0" r="0" b="0"/>
            <a:pathLst>
              <a:path w="2649" h="1">
                <a:moveTo>
                  <a:pt x="0" y="0"/>
                </a:moveTo>
                <a:lnTo>
                  <a:pt x="2648"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p:cNvSpPr/>
          <p:nvPr/>
        </p:nvSpPr>
        <p:spPr>
          <a:xfrm>
            <a:off x="5992814" y="5170488"/>
            <a:ext cx="3175" cy="0"/>
          </a:xfrm>
          <a:custGeom>
            <a:avLst/>
            <a:gdLst/>
            <a:ahLst/>
            <a:cxnLst/>
            <a:rect l="0" t="0" r="0" b="0"/>
            <a:pathLst>
              <a:path w="2650" h="1">
                <a:moveTo>
                  <a:pt x="0" y="0"/>
                </a:moveTo>
                <a:lnTo>
                  <a:pt x="2649"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99847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altLang="en-US" dirty="0" smtClean="0"/>
              <a:t>Conclusion</a:t>
            </a:r>
          </a:p>
        </p:txBody>
      </p:sp>
      <p:sp>
        <p:nvSpPr>
          <p:cNvPr id="46083" name="Rectangle 3"/>
          <p:cNvSpPr>
            <a:spLocks noGrp="1" noChangeArrowheads="1"/>
          </p:cNvSpPr>
          <p:nvPr>
            <p:ph type="body" idx="1"/>
          </p:nvPr>
        </p:nvSpPr>
        <p:spPr/>
        <p:txBody>
          <a:bodyPr/>
          <a:lstStyle/>
          <a:p>
            <a:pPr eaLnBrk="1" hangingPunct="1"/>
            <a:r>
              <a:rPr lang="en-US" altLang="en-US" dirty="0" smtClean="0"/>
              <a:t>Nine to eleven million Africans brought to the Americas during three centuries of trade</a:t>
            </a:r>
          </a:p>
          <a:p>
            <a:pPr lvl="1" eaLnBrk="1" hangingPunct="1"/>
            <a:r>
              <a:rPr lang="en-US" altLang="en-US" dirty="0" smtClean="0"/>
              <a:t>Millions more died</a:t>
            </a:r>
          </a:p>
          <a:p>
            <a:pPr lvl="1" eaLnBrk="1" hangingPunct="1"/>
            <a:r>
              <a:rPr lang="en-US" altLang="en-US" dirty="0" smtClean="0"/>
              <a:t>Most arrived between 1701 and 1810</a:t>
            </a:r>
          </a:p>
          <a:p>
            <a:pPr lvl="1" eaLnBrk="1" hangingPunct="1"/>
            <a:r>
              <a:rPr lang="en-US" altLang="en-US" dirty="0" smtClean="0"/>
              <a:t>Only 600,000 reached the British colonies of north America</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Terms and Names</a:t>
            </a:r>
          </a:p>
        </p:txBody>
      </p:sp>
      <p:sp>
        <p:nvSpPr>
          <p:cNvPr id="5123" name="Rectangle 3"/>
          <p:cNvSpPr>
            <a:spLocks noGrp="1" noChangeArrowheads="1"/>
          </p:cNvSpPr>
          <p:nvPr>
            <p:ph type="body" idx="1"/>
          </p:nvPr>
        </p:nvSpPr>
        <p:spPr/>
        <p:txBody>
          <a:bodyPr/>
          <a:lstStyle/>
          <a:p>
            <a:pPr eaLnBrk="1" hangingPunct="1"/>
            <a:r>
              <a:rPr lang="en-US" altLang="en-US" dirty="0" smtClean="0"/>
              <a:t>Indentured Servants</a:t>
            </a:r>
          </a:p>
          <a:p>
            <a:pPr eaLnBrk="1" hangingPunct="1"/>
            <a:r>
              <a:rPr lang="en-US" altLang="en-US" dirty="0" smtClean="0"/>
              <a:t>Triangular </a:t>
            </a:r>
            <a:r>
              <a:rPr lang="en-US" altLang="en-US" dirty="0"/>
              <a:t>T</a:t>
            </a:r>
            <a:r>
              <a:rPr lang="en-US" altLang="en-US" dirty="0" smtClean="0"/>
              <a:t>rade</a:t>
            </a:r>
          </a:p>
          <a:p>
            <a:pPr eaLnBrk="1" hangingPunct="1"/>
            <a:r>
              <a:rPr lang="en-US" altLang="en-US" dirty="0" smtClean="0"/>
              <a:t>Atlantic </a:t>
            </a:r>
            <a:r>
              <a:rPr lang="en-US" altLang="en-US" dirty="0" smtClean="0"/>
              <a:t>Slave Trade</a:t>
            </a:r>
          </a:p>
          <a:p>
            <a:pPr eaLnBrk="1" hangingPunct="1"/>
            <a:r>
              <a:rPr lang="en-US" altLang="en-US" dirty="0" smtClean="0"/>
              <a:t>Middle </a:t>
            </a:r>
            <a:r>
              <a:rPr lang="en-US" altLang="en-US" dirty="0" smtClean="0"/>
              <a:t>Passage</a:t>
            </a:r>
          </a:p>
        </p:txBody>
      </p:sp>
      <p:pic>
        <p:nvPicPr>
          <p:cNvPr id="4" name="Slave-Hands-Chained-Does-the-Bible-Condone-Slavery.jpg"/>
          <p:cNvPicPr>
            <a:picLocks noChangeAspect="1"/>
          </p:cNvPicPr>
          <p:nvPr/>
        </p:nvPicPr>
        <p:blipFill>
          <a:blip r:embed="rId3">
            <a:extLst/>
          </a:blip>
          <a:srcRect l="16285" t="354" r="14840" b="1064"/>
          <a:stretch>
            <a:fillRect/>
          </a:stretch>
        </p:blipFill>
        <p:spPr>
          <a:xfrm>
            <a:off x="4983181" y="2057400"/>
            <a:ext cx="4145386" cy="3937000"/>
          </a:xfrm>
          <a:custGeom>
            <a:avLst/>
            <a:gdLst/>
            <a:ahLst/>
            <a:cxnLst>
              <a:cxn ang="0">
                <a:pos x="wd2" y="hd2"/>
              </a:cxn>
              <a:cxn ang="5400000">
                <a:pos x="wd2" y="hd2"/>
              </a:cxn>
              <a:cxn ang="10800000">
                <a:pos x="wd2" y="hd2"/>
              </a:cxn>
              <a:cxn ang="16200000">
                <a:pos x="wd2" y="hd2"/>
              </a:cxn>
            </a:cxnLst>
            <a:rect l="0" t="0" r="r" b="b"/>
            <a:pathLst>
              <a:path w="21520" h="21600" extrusionOk="0">
                <a:moveTo>
                  <a:pt x="4660" y="0"/>
                </a:moveTo>
                <a:cubicBezTo>
                  <a:pt x="4547" y="9"/>
                  <a:pt x="4469" y="18"/>
                  <a:pt x="4469" y="29"/>
                </a:cubicBezTo>
                <a:cubicBezTo>
                  <a:pt x="4469" y="87"/>
                  <a:pt x="4419" y="180"/>
                  <a:pt x="4358" y="234"/>
                </a:cubicBezTo>
                <a:cubicBezTo>
                  <a:pt x="4224" y="351"/>
                  <a:pt x="4215" y="474"/>
                  <a:pt x="4341" y="447"/>
                </a:cubicBezTo>
                <a:cubicBezTo>
                  <a:pt x="4393" y="436"/>
                  <a:pt x="4435" y="512"/>
                  <a:pt x="4439" y="622"/>
                </a:cubicBezTo>
                <a:cubicBezTo>
                  <a:pt x="4444" y="729"/>
                  <a:pt x="4456" y="833"/>
                  <a:pt x="4465" y="854"/>
                </a:cubicBezTo>
                <a:cubicBezTo>
                  <a:pt x="4474" y="876"/>
                  <a:pt x="4490" y="976"/>
                  <a:pt x="4500" y="1076"/>
                </a:cubicBezTo>
                <a:cubicBezTo>
                  <a:pt x="4517" y="1237"/>
                  <a:pt x="4374" y="1364"/>
                  <a:pt x="4101" y="1433"/>
                </a:cubicBezTo>
                <a:cubicBezTo>
                  <a:pt x="4081" y="1438"/>
                  <a:pt x="3989" y="1487"/>
                  <a:pt x="3897" y="1541"/>
                </a:cubicBezTo>
                <a:cubicBezTo>
                  <a:pt x="3806" y="1595"/>
                  <a:pt x="3701" y="1619"/>
                  <a:pt x="3665" y="1596"/>
                </a:cubicBezTo>
                <a:cubicBezTo>
                  <a:pt x="3629" y="1572"/>
                  <a:pt x="3617" y="1620"/>
                  <a:pt x="3637" y="1700"/>
                </a:cubicBezTo>
                <a:cubicBezTo>
                  <a:pt x="3661" y="1798"/>
                  <a:pt x="3595" y="1909"/>
                  <a:pt x="3428" y="2048"/>
                </a:cubicBezTo>
                <a:cubicBezTo>
                  <a:pt x="3288" y="2165"/>
                  <a:pt x="3225" y="2204"/>
                  <a:pt x="3176" y="2192"/>
                </a:cubicBezTo>
                <a:cubicBezTo>
                  <a:pt x="3180" y="2214"/>
                  <a:pt x="3186" y="2234"/>
                  <a:pt x="3189" y="2256"/>
                </a:cubicBezTo>
                <a:cubicBezTo>
                  <a:pt x="3215" y="2464"/>
                  <a:pt x="3302" y="2682"/>
                  <a:pt x="3407" y="2799"/>
                </a:cubicBezTo>
                <a:cubicBezTo>
                  <a:pt x="3622" y="3042"/>
                  <a:pt x="3657" y="3410"/>
                  <a:pt x="3490" y="3681"/>
                </a:cubicBezTo>
                <a:cubicBezTo>
                  <a:pt x="3366" y="3880"/>
                  <a:pt x="3289" y="3920"/>
                  <a:pt x="3083" y="3890"/>
                </a:cubicBezTo>
                <a:cubicBezTo>
                  <a:pt x="3029" y="3882"/>
                  <a:pt x="3003" y="3907"/>
                  <a:pt x="3026" y="3948"/>
                </a:cubicBezTo>
                <a:cubicBezTo>
                  <a:pt x="3043" y="3976"/>
                  <a:pt x="3038" y="4010"/>
                  <a:pt x="3022" y="4041"/>
                </a:cubicBezTo>
                <a:cubicBezTo>
                  <a:pt x="3129" y="4110"/>
                  <a:pt x="3223" y="4263"/>
                  <a:pt x="3143" y="4315"/>
                </a:cubicBezTo>
                <a:cubicBezTo>
                  <a:pt x="3096" y="4346"/>
                  <a:pt x="3075" y="4460"/>
                  <a:pt x="3095" y="4571"/>
                </a:cubicBezTo>
                <a:cubicBezTo>
                  <a:pt x="3101" y="4604"/>
                  <a:pt x="3088" y="4635"/>
                  <a:pt x="3086" y="4666"/>
                </a:cubicBezTo>
                <a:cubicBezTo>
                  <a:pt x="3086" y="4737"/>
                  <a:pt x="3059" y="4816"/>
                  <a:pt x="3016" y="4880"/>
                </a:cubicBezTo>
                <a:cubicBezTo>
                  <a:pt x="2990" y="4925"/>
                  <a:pt x="2973" y="4967"/>
                  <a:pt x="2929" y="5019"/>
                </a:cubicBezTo>
                <a:cubicBezTo>
                  <a:pt x="2858" y="5104"/>
                  <a:pt x="2819" y="5178"/>
                  <a:pt x="2787" y="5261"/>
                </a:cubicBezTo>
                <a:cubicBezTo>
                  <a:pt x="2751" y="5383"/>
                  <a:pt x="2735" y="5552"/>
                  <a:pt x="2720" y="5847"/>
                </a:cubicBezTo>
                <a:cubicBezTo>
                  <a:pt x="2713" y="5987"/>
                  <a:pt x="2705" y="6073"/>
                  <a:pt x="2696" y="6171"/>
                </a:cubicBezTo>
                <a:lnTo>
                  <a:pt x="2714" y="6348"/>
                </a:lnTo>
                <a:cubicBezTo>
                  <a:pt x="2735" y="6368"/>
                  <a:pt x="2737" y="6395"/>
                  <a:pt x="2723" y="6432"/>
                </a:cubicBezTo>
                <a:lnTo>
                  <a:pt x="2726" y="6453"/>
                </a:lnTo>
                <a:lnTo>
                  <a:pt x="2691" y="6485"/>
                </a:lnTo>
                <a:cubicBezTo>
                  <a:pt x="2680" y="6502"/>
                  <a:pt x="2678" y="6515"/>
                  <a:pt x="2661" y="6535"/>
                </a:cubicBezTo>
                <a:cubicBezTo>
                  <a:pt x="2601" y="6605"/>
                  <a:pt x="2561" y="6634"/>
                  <a:pt x="2525" y="6634"/>
                </a:cubicBezTo>
                <a:lnTo>
                  <a:pt x="2425" y="6726"/>
                </a:lnTo>
                <a:cubicBezTo>
                  <a:pt x="2260" y="6875"/>
                  <a:pt x="2103" y="7070"/>
                  <a:pt x="2077" y="7158"/>
                </a:cubicBezTo>
                <a:cubicBezTo>
                  <a:pt x="2008" y="7386"/>
                  <a:pt x="1497" y="8246"/>
                  <a:pt x="998" y="8972"/>
                </a:cubicBezTo>
                <a:cubicBezTo>
                  <a:pt x="733" y="9357"/>
                  <a:pt x="573" y="9667"/>
                  <a:pt x="573" y="9795"/>
                </a:cubicBezTo>
                <a:cubicBezTo>
                  <a:pt x="573" y="9976"/>
                  <a:pt x="772" y="10617"/>
                  <a:pt x="935" y="10955"/>
                </a:cubicBezTo>
                <a:cubicBezTo>
                  <a:pt x="966" y="11020"/>
                  <a:pt x="963" y="11158"/>
                  <a:pt x="928" y="11260"/>
                </a:cubicBezTo>
                <a:cubicBezTo>
                  <a:pt x="849" y="11484"/>
                  <a:pt x="922" y="11591"/>
                  <a:pt x="1023" y="11400"/>
                </a:cubicBezTo>
                <a:cubicBezTo>
                  <a:pt x="1132" y="11195"/>
                  <a:pt x="1234" y="11314"/>
                  <a:pt x="1234" y="11645"/>
                </a:cubicBezTo>
                <a:cubicBezTo>
                  <a:pt x="1234" y="11857"/>
                  <a:pt x="1183" y="11989"/>
                  <a:pt x="1050" y="12121"/>
                </a:cubicBezTo>
                <a:cubicBezTo>
                  <a:pt x="764" y="12406"/>
                  <a:pt x="810" y="12493"/>
                  <a:pt x="1213" y="12429"/>
                </a:cubicBezTo>
                <a:cubicBezTo>
                  <a:pt x="1489" y="12384"/>
                  <a:pt x="1611" y="12312"/>
                  <a:pt x="1802" y="12079"/>
                </a:cubicBezTo>
                <a:cubicBezTo>
                  <a:pt x="2144" y="11661"/>
                  <a:pt x="2340" y="11184"/>
                  <a:pt x="2388" y="10666"/>
                </a:cubicBezTo>
                <a:cubicBezTo>
                  <a:pt x="2419" y="10325"/>
                  <a:pt x="2476" y="10161"/>
                  <a:pt x="2626" y="9985"/>
                </a:cubicBezTo>
                <a:cubicBezTo>
                  <a:pt x="2735" y="9857"/>
                  <a:pt x="2883" y="9653"/>
                  <a:pt x="2952" y="9534"/>
                </a:cubicBezTo>
                <a:cubicBezTo>
                  <a:pt x="3022" y="9415"/>
                  <a:pt x="3106" y="9337"/>
                  <a:pt x="3140" y="9360"/>
                </a:cubicBezTo>
                <a:cubicBezTo>
                  <a:pt x="3256" y="9435"/>
                  <a:pt x="3392" y="10213"/>
                  <a:pt x="3383" y="10756"/>
                </a:cubicBezTo>
                <a:cubicBezTo>
                  <a:pt x="3370" y="11543"/>
                  <a:pt x="3016" y="13084"/>
                  <a:pt x="2808" y="13257"/>
                </a:cubicBezTo>
                <a:cubicBezTo>
                  <a:pt x="2751" y="13305"/>
                  <a:pt x="2712" y="13411"/>
                  <a:pt x="2723" y="13491"/>
                </a:cubicBezTo>
                <a:cubicBezTo>
                  <a:pt x="2738" y="13607"/>
                  <a:pt x="2464" y="14574"/>
                  <a:pt x="2211" y="15307"/>
                </a:cubicBezTo>
                <a:cubicBezTo>
                  <a:pt x="2151" y="15481"/>
                  <a:pt x="2155" y="15805"/>
                  <a:pt x="2219" y="15915"/>
                </a:cubicBezTo>
                <a:cubicBezTo>
                  <a:pt x="2290" y="16036"/>
                  <a:pt x="2213" y="16264"/>
                  <a:pt x="2122" y="16205"/>
                </a:cubicBezTo>
                <a:cubicBezTo>
                  <a:pt x="2005" y="16128"/>
                  <a:pt x="1835" y="17258"/>
                  <a:pt x="1847" y="18016"/>
                </a:cubicBezTo>
                <a:cubicBezTo>
                  <a:pt x="1859" y="18708"/>
                  <a:pt x="1868" y="18756"/>
                  <a:pt x="2054" y="18903"/>
                </a:cubicBezTo>
                <a:cubicBezTo>
                  <a:pt x="2288" y="19088"/>
                  <a:pt x="2559" y="19041"/>
                  <a:pt x="2812" y="18773"/>
                </a:cubicBezTo>
                <a:cubicBezTo>
                  <a:pt x="2982" y="18595"/>
                  <a:pt x="3219" y="17863"/>
                  <a:pt x="3497" y="16666"/>
                </a:cubicBezTo>
                <a:cubicBezTo>
                  <a:pt x="3509" y="16611"/>
                  <a:pt x="3524" y="16579"/>
                  <a:pt x="3537" y="16525"/>
                </a:cubicBezTo>
                <a:cubicBezTo>
                  <a:pt x="3545" y="16492"/>
                  <a:pt x="3556" y="16463"/>
                  <a:pt x="3561" y="16434"/>
                </a:cubicBezTo>
                <a:cubicBezTo>
                  <a:pt x="3571" y="16374"/>
                  <a:pt x="3611" y="16259"/>
                  <a:pt x="3639" y="16164"/>
                </a:cubicBezTo>
                <a:cubicBezTo>
                  <a:pt x="3758" y="15749"/>
                  <a:pt x="3873" y="15400"/>
                  <a:pt x="3956" y="15282"/>
                </a:cubicBezTo>
                <a:cubicBezTo>
                  <a:pt x="3963" y="15107"/>
                  <a:pt x="4577" y="13780"/>
                  <a:pt x="4744" y="13580"/>
                </a:cubicBezTo>
                <a:cubicBezTo>
                  <a:pt x="5019" y="13251"/>
                  <a:pt x="5060" y="13765"/>
                  <a:pt x="4844" y="14862"/>
                </a:cubicBezTo>
                <a:cubicBezTo>
                  <a:pt x="4834" y="14913"/>
                  <a:pt x="4828" y="14971"/>
                  <a:pt x="4818" y="15020"/>
                </a:cubicBezTo>
                <a:cubicBezTo>
                  <a:pt x="4817" y="15104"/>
                  <a:pt x="4802" y="15210"/>
                  <a:pt x="4774" y="15355"/>
                </a:cubicBezTo>
                <a:cubicBezTo>
                  <a:pt x="4728" y="15599"/>
                  <a:pt x="4690" y="15893"/>
                  <a:pt x="4690" y="16009"/>
                </a:cubicBezTo>
                <a:cubicBezTo>
                  <a:pt x="4690" y="16084"/>
                  <a:pt x="4669" y="16152"/>
                  <a:pt x="4642" y="16212"/>
                </a:cubicBezTo>
                <a:cubicBezTo>
                  <a:pt x="4603" y="16541"/>
                  <a:pt x="4559" y="16957"/>
                  <a:pt x="4503" y="17506"/>
                </a:cubicBezTo>
                <a:cubicBezTo>
                  <a:pt x="4524" y="17624"/>
                  <a:pt x="4525" y="17804"/>
                  <a:pt x="4485" y="18162"/>
                </a:cubicBezTo>
                <a:cubicBezTo>
                  <a:pt x="4443" y="18535"/>
                  <a:pt x="4404" y="19032"/>
                  <a:pt x="4398" y="19266"/>
                </a:cubicBezTo>
                <a:cubicBezTo>
                  <a:pt x="4391" y="19500"/>
                  <a:pt x="4375" y="19706"/>
                  <a:pt x="4361" y="19721"/>
                </a:cubicBezTo>
                <a:cubicBezTo>
                  <a:pt x="4315" y="19770"/>
                  <a:pt x="4484" y="20235"/>
                  <a:pt x="4600" y="20377"/>
                </a:cubicBezTo>
                <a:cubicBezTo>
                  <a:pt x="4724" y="20528"/>
                  <a:pt x="5200" y="20562"/>
                  <a:pt x="5424" y="20435"/>
                </a:cubicBezTo>
                <a:cubicBezTo>
                  <a:pt x="5630" y="20319"/>
                  <a:pt x="5784" y="19627"/>
                  <a:pt x="5893" y="18336"/>
                </a:cubicBezTo>
                <a:cubicBezTo>
                  <a:pt x="5940" y="17791"/>
                  <a:pt x="6004" y="17318"/>
                  <a:pt x="6089" y="16898"/>
                </a:cubicBezTo>
                <a:cubicBezTo>
                  <a:pt x="6132" y="16685"/>
                  <a:pt x="6178" y="16407"/>
                  <a:pt x="6191" y="16278"/>
                </a:cubicBezTo>
                <a:cubicBezTo>
                  <a:pt x="6205" y="16150"/>
                  <a:pt x="6269" y="15770"/>
                  <a:pt x="6334" y="15435"/>
                </a:cubicBezTo>
                <a:cubicBezTo>
                  <a:pt x="6399" y="15100"/>
                  <a:pt x="6454" y="14678"/>
                  <a:pt x="6454" y="14497"/>
                </a:cubicBezTo>
                <a:cubicBezTo>
                  <a:pt x="6454" y="14128"/>
                  <a:pt x="6598" y="13862"/>
                  <a:pt x="6762" y="13928"/>
                </a:cubicBezTo>
                <a:cubicBezTo>
                  <a:pt x="6876" y="13974"/>
                  <a:pt x="6967" y="15448"/>
                  <a:pt x="7005" y="17871"/>
                </a:cubicBezTo>
                <a:cubicBezTo>
                  <a:pt x="7037" y="19875"/>
                  <a:pt x="7209" y="20283"/>
                  <a:pt x="7881" y="19959"/>
                </a:cubicBezTo>
                <a:cubicBezTo>
                  <a:pt x="8225" y="19793"/>
                  <a:pt x="8246" y="19603"/>
                  <a:pt x="8256" y="16324"/>
                </a:cubicBezTo>
                <a:lnTo>
                  <a:pt x="8264" y="13259"/>
                </a:lnTo>
                <a:lnTo>
                  <a:pt x="8468" y="13253"/>
                </a:lnTo>
                <a:cubicBezTo>
                  <a:pt x="8581" y="13248"/>
                  <a:pt x="8686" y="13278"/>
                  <a:pt x="8696" y="13322"/>
                </a:cubicBezTo>
                <a:cubicBezTo>
                  <a:pt x="8707" y="13367"/>
                  <a:pt x="8753" y="13631"/>
                  <a:pt x="8802" y="13908"/>
                </a:cubicBezTo>
                <a:cubicBezTo>
                  <a:pt x="8850" y="14186"/>
                  <a:pt x="8958" y="14719"/>
                  <a:pt x="9041" y="15093"/>
                </a:cubicBezTo>
                <a:cubicBezTo>
                  <a:pt x="9163" y="15641"/>
                  <a:pt x="9175" y="15796"/>
                  <a:pt x="9101" y="15890"/>
                </a:cubicBezTo>
                <a:cubicBezTo>
                  <a:pt x="9035" y="15974"/>
                  <a:pt x="9033" y="16032"/>
                  <a:pt x="9090" y="16105"/>
                </a:cubicBezTo>
                <a:cubicBezTo>
                  <a:pt x="9133" y="16160"/>
                  <a:pt x="9167" y="16275"/>
                  <a:pt x="9165" y="16358"/>
                </a:cubicBezTo>
                <a:cubicBezTo>
                  <a:pt x="9159" y="16646"/>
                  <a:pt x="9327" y="17504"/>
                  <a:pt x="9433" y="17720"/>
                </a:cubicBezTo>
                <a:cubicBezTo>
                  <a:pt x="9628" y="18119"/>
                  <a:pt x="10055" y="18082"/>
                  <a:pt x="10214" y="17652"/>
                </a:cubicBezTo>
                <a:cubicBezTo>
                  <a:pt x="10257" y="17538"/>
                  <a:pt x="10299" y="17059"/>
                  <a:pt x="10307" y="16589"/>
                </a:cubicBezTo>
                <a:cubicBezTo>
                  <a:pt x="10319" y="15923"/>
                  <a:pt x="10350" y="15687"/>
                  <a:pt x="10451" y="15525"/>
                </a:cubicBezTo>
                <a:cubicBezTo>
                  <a:pt x="10631" y="15235"/>
                  <a:pt x="10838" y="14645"/>
                  <a:pt x="10976" y="14015"/>
                </a:cubicBezTo>
                <a:cubicBezTo>
                  <a:pt x="11040" y="13722"/>
                  <a:pt x="11188" y="13263"/>
                  <a:pt x="11308" y="12995"/>
                </a:cubicBezTo>
                <a:cubicBezTo>
                  <a:pt x="11427" y="12728"/>
                  <a:pt x="11526" y="12473"/>
                  <a:pt x="11526" y="12429"/>
                </a:cubicBezTo>
                <a:cubicBezTo>
                  <a:pt x="11526" y="12290"/>
                  <a:pt x="11797" y="11778"/>
                  <a:pt x="11947" y="11635"/>
                </a:cubicBezTo>
                <a:cubicBezTo>
                  <a:pt x="12083" y="11504"/>
                  <a:pt x="12096" y="11505"/>
                  <a:pt x="12220" y="11650"/>
                </a:cubicBezTo>
                <a:cubicBezTo>
                  <a:pt x="12330" y="11778"/>
                  <a:pt x="12344" y="11905"/>
                  <a:pt x="12314" y="12484"/>
                </a:cubicBezTo>
                <a:cubicBezTo>
                  <a:pt x="12275" y="13245"/>
                  <a:pt x="12091" y="14883"/>
                  <a:pt x="11972" y="15530"/>
                </a:cubicBezTo>
                <a:cubicBezTo>
                  <a:pt x="11930" y="15760"/>
                  <a:pt x="11894" y="16157"/>
                  <a:pt x="11894" y="16409"/>
                </a:cubicBezTo>
                <a:cubicBezTo>
                  <a:pt x="11894" y="16798"/>
                  <a:pt x="11923" y="16899"/>
                  <a:pt x="12082" y="17066"/>
                </a:cubicBezTo>
                <a:cubicBezTo>
                  <a:pt x="12228" y="17220"/>
                  <a:pt x="12314" y="17252"/>
                  <a:pt x="12468" y="17213"/>
                </a:cubicBezTo>
                <a:cubicBezTo>
                  <a:pt x="12871" y="17109"/>
                  <a:pt x="12945" y="16932"/>
                  <a:pt x="13153" y="15617"/>
                </a:cubicBezTo>
                <a:cubicBezTo>
                  <a:pt x="13196" y="15339"/>
                  <a:pt x="13308" y="14833"/>
                  <a:pt x="13401" y="14491"/>
                </a:cubicBezTo>
                <a:cubicBezTo>
                  <a:pt x="13493" y="14150"/>
                  <a:pt x="13591" y="13572"/>
                  <a:pt x="13617" y="13209"/>
                </a:cubicBezTo>
                <a:cubicBezTo>
                  <a:pt x="13664" y="12563"/>
                  <a:pt x="13737" y="12329"/>
                  <a:pt x="13840" y="12504"/>
                </a:cubicBezTo>
                <a:cubicBezTo>
                  <a:pt x="13868" y="12552"/>
                  <a:pt x="13914" y="13862"/>
                  <a:pt x="13941" y="15414"/>
                </a:cubicBezTo>
                <a:cubicBezTo>
                  <a:pt x="13995" y="18500"/>
                  <a:pt x="13984" y="18449"/>
                  <a:pt x="14437" y="18538"/>
                </a:cubicBezTo>
                <a:cubicBezTo>
                  <a:pt x="15019" y="18654"/>
                  <a:pt x="15139" y="18332"/>
                  <a:pt x="15281" y="16239"/>
                </a:cubicBezTo>
                <a:cubicBezTo>
                  <a:pt x="15326" y="15577"/>
                  <a:pt x="15381" y="15006"/>
                  <a:pt x="15402" y="14969"/>
                </a:cubicBezTo>
                <a:cubicBezTo>
                  <a:pt x="15424" y="14932"/>
                  <a:pt x="15436" y="14453"/>
                  <a:pt x="15432" y="13904"/>
                </a:cubicBezTo>
                <a:cubicBezTo>
                  <a:pt x="15428" y="13354"/>
                  <a:pt x="15454" y="12887"/>
                  <a:pt x="15489" y="12864"/>
                </a:cubicBezTo>
                <a:cubicBezTo>
                  <a:pt x="15662" y="12751"/>
                  <a:pt x="15728" y="13078"/>
                  <a:pt x="15717" y="14000"/>
                </a:cubicBezTo>
                <a:cubicBezTo>
                  <a:pt x="15711" y="14526"/>
                  <a:pt x="15705" y="15184"/>
                  <a:pt x="15702" y="15462"/>
                </a:cubicBezTo>
                <a:cubicBezTo>
                  <a:pt x="15692" y="16357"/>
                  <a:pt x="16032" y="16853"/>
                  <a:pt x="16493" y="16616"/>
                </a:cubicBezTo>
                <a:cubicBezTo>
                  <a:pt x="16655" y="16533"/>
                  <a:pt x="16743" y="16380"/>
                  <a:pt x="16909" y="15894"/>
                </a:cubicBezTo>
                <a:cubicBezTo>
                  <a:pt x="17231" y="14953"/>
                  <a:pt x="17364" y="13861"/>
                  <a:pt x="17344" y="12301"/>
                </a:cubicBezTo>
                <a:lnTo>
                  <a:pt x="17330" y="11074"/>
                </a:lnTo>
                <a:cubicBezTo>
                  <a:pt x="17322" y="10889"/>
                  <a:pt x="17313" y="10864"/>
                  <a:pt x="17307" y="10645"/>
                </a:cubicBezTo>
                <a:cubicBezTo>
                  <a:pt x="17288" y="9982"/>
                  <a:pt x="17248" y="9333"/>
                  <a:pt x="17221" y="9203"/>
                </a:cubicBezTo>
                <a:cubicBezTo>
                  <a:pt x="17188" y="9040"/>
                  <a:pt x="17208" y="8936"/>
                  <a:pt x="17281" y="8871"/>
                </a:cubicBezTo>
                <a:cubicBezTo>
                  <a:pt x="17369" y="8795"/>
                  <a:pt x="17425" y="8836"/>
                  <a:pt x="17592" y="9103"/>
                </a:cubicBezTo>
                <a:cubicBezTo>
                  <a:pt x="17704" y="9282"/>
                  <a:pt x="17887" y="9509"/>
                  <a:pt x="17998" y="9608"/>
                </a:cubicBezTo>
                <a:cubicBezTo>
                  <a:pt x="18114" y="9711"/>
                  <a:pt x="18220" y="9903"/>
                  <a:pt x="18246" y="10054"/>
                </a:cubicBezTo>
                <a:cubicBezTo>
                  <a:pt x="18309" y="10409"/>
                  <a:pt x="18873" y="11062"/>
                  <a:pt x="19373" y="11360"/>
                </a:cubicBezTo>
                <a:cubicBezTo>
                  <a:pt x="19480" y="11424"/>
                  <a:pt x="19573" y="11492"/>
                  <a:pt x="19639" y="11550"/>
                </a:cubicBezTo>
                <a:cubicBezTo>
                  <a:pt x="19694" y="11549"/>
                  <a:pt x="19762" y="11561"/>
                  <a:pt x="19876" y="11594"/>
                </a:cubicBezTo>
                <a:cubicBezTo>
                  <a:pt x="20262" y="11705"/>
                  <a:pt x="20569" y="11625"/>
                  <a:pt x="20569" y="11416"/>
                </a:cubicBezTo>
                <a:cubicBezTo>
                  <a:pt x="20569" y="11327"/>
                  <a:pt x="20639" y="11230"/>
                  <a:pt x="20734" y="11190"/>
                </a:cubicBezTo>
                <a:cubicBezTo>
                  <a:pt x="20880" y="11128"/>
                  <a:pt x="20882" y="11121"/>
                  <a:pt x="20757" y="11116"/>
                </a:cubicBezTo>
                <a:cubicBezTo>
                  <a:pt x="20608" y="11111"/>
                  <a:pt x="20275" y="10824"/>
                  <a:pt x="20275" y="10701"/>
                </a:cubicBezTo>
                <a:cubicBezTo>
                  <a:pt x="20275" y="10661"/>
                  <a:pt x="20206" y="10526"/>
                  <a:pt x="20121" y="10399"/>
                </a:cubicBezTo>
                <a:cubicBezTo>
                  <a:pt x="20096" y="10361"/>
                  <a:pt x="20100" y="10351"/>
                  <a:pt x="20083" y="10324"/>
                </a:cubicBezTo>
                <a:cubicBezTo>
                  <a:pt x="20044" y="10303"/>
                  <a:pt x="19994" y="10201"/>
                  <a:pt x="19947" y="10072"/>
                </a:cubicBezTo>
                <a:lnTo>
                  <a:pt x="19912" y="10014"/>
                </a:lnTo>
                <a:cubicBezTo>
                  <a:pt x="19797" y="9816"/>
                  <a:pt x="19753" y="9656"/>
                  <a:pt x="19772" y="9549"/>
                </a:cubicBezTo>
                <a:cubicBezTo>
                  <a:pt x="19709" y="9353"/>
                  <a:pt x="19694" y="9268"/>
                  <a:pt x="19722" y="9209"/>
                </a:cubicBezTo>
                <a:cubicBezTo>
                  <a:pt x="19713" y="9181"/>
                  <a:pt x="19696" y="9149"/>
                  <a:pt x="19685" y="9120"/>
                </a:cubicBezTo>
                <a:cubicBezTo>
                  <a:pt x="19657" y="9070"/>
                  <a:pt x="19630" y="9025"/>
                  <a:pt x="19602" y="8959"/>
                </a:cubicBezTo>
                <a:cubicBezTo>
                  <a:pt x="19516" y="8753"/>
                  <a:pt x="19297" y="8313"/>
                  <a:pt x="19115" y="7981"/>
                </a:cubicBezTo>
                <a:cubicBezTo>
                  <a:pt x="19109" y="7970"/>
                  <a:pt x="19108" y="7963"/>
                  <a:pt x="19102" y="7952"/>
                </a:cubicBezTo>
                <a:cubicBezTo>
                  <a:pt x="19100" y="7950"/>
                  <a:pt x="19097" y="7947"/>
                  <a:pt x="19096" y="7945"/>
                </a:cubicBezTo>
                <a:cubicBezTo>
                  <a:pt x="19078" y="7917"/>
                  <a:pt x="19064" y="7898"/>
                  <a:pt x="19036" y="7850"/>
                </a:cubicBezTo>
                <a:cubicBezTo>
                  <a:pt x="18999" y="7785"/>
                  <a:pt x="18976" y="7730"/>
                  <a:pt x="18959" y="7683"/>
                </a:cubicBezTo>
                <a:cubicBezTo>
                  <a:pt x="18957" y="7678"/>
                  <a:pt x="18954" y="7672"/>
                  <a:pt x="18952" y="7668"/>
                </a:cubicBezTo>
                <a:cubicBezTo>
                  <a:pt x="18940" y="7643"/>
                  <a:pt x="18936" y="7629"/>
                  <a:pt x="18926" y="7607"/>
                </a:cubicBezTo>
                <a:cubicBezTo>
                  <a:pt x="18859" y="7459"/>
                  <a:pt x="18815" y="7346"/>
                  <a:pt x="18829" y="7330"/>
                </a:cubicBezTo>
                <a:cubicBezTo>
                  <a:pt x="18835" y="7324"/>
                  <a:pt x="18829" y="7312"/>
                  <a:pt x="18829" y="7303"/>
                </a:cubicBezTo>
                <a:cubicBezTo>
                  <a:pt x="18812" y="7270"/>
                  <a:pt x="18796" y="7246"/>
                  <a:pt x="18780" y="7211"/>
                </a:cubicBezTo>
                <a:cubicBezTo>
                  <a:pt x="18779" y="7210"/>
                  <a:pt x="18778" y="7210"/>
                  <a:pt x="18777" y="7210"/>
                </a:cubicBezTo>
                <a:cubicBezTo>
                  <a:pt x="18769" y="7202"/>
                  <a:pt x="18766" y="7194"/>
                  <a:pt x="18757" y="7187"/>
                </a:cubicBezTo>
                <a:cubicBezTo>
                  <a:pt x="18680" y="7128"/>
                  <a:pt x="18669" y="7076"/>
                  <a:pt x="18694" y="7032"/>
                </a:cubicBezTo>
                <a:cubicBezTo>
                  <a:pt x="18694" y="7028"/>
                  <a:pt x="18698" y="7026"/>
                  <a:pt x="18700" y="7023"/>
                </a:cubicBezTo>
                <a:cubicBezTo>
                  <a:pt x="18644" y="6887"/>
                  <a:pt x="18602" y="6767"/>
                  <a:pt x="18593" y="6687"/>
                </a:cubicBezTo>
                <a:cubicBezTo>
                  <a:pt x="18552" y="6632"/>
                  <a:pt x="18500" y="6543"/>
                  <a:pt x="18442" y="6417"/>
                </a:cubicBezTo>
                <a:cubicBezTo>
                  <a:pt x="18440" y="6413"/>
                  <a:pt x="18439" y="6413"/>
                  <a:pt x="18437" y="6409"/>
                </a:cubicBezTo>
                <a:cubicBezTo>
                  <a:pt x="18437" y="6408"/>
                  <a:pt x="18435" y="6407"/>
                  <a:pt x="18435" y="6405"/>
                </a:cubicBezTo>
                <a:cubicBezTo>
                  <a:pt x="18432" y="6400"/>
                  <a:pt x="18429" y="6394"/>
                  <a:pt x="18426" y="6388"/>
                </a:cubicBezTo>
                <a:cubicBezTo>
                  <a:pt x="18337" y="6202"/>
                  <a:pt x="18159" y="5973"/>
                  <a:pt x="18017" y="5860"/>
                </a:cubicBezTo>
                <a:cubicBezTo>
                  <a:pt x="18014" y="5857"/>
                  <a:pt x="18010" y="5851"/>
                  <a:pt x="18007" y="5849"/>
                </a:cubicBezTo>
                <a:cubicBezTo>
                  <a:pt x="17891" y="5758"/>
                  <a:pt x="17731" y="5626"/>
                  <a:pt x="17582" y="5487"/>
                </a:cubicBezTo>
                <a:cubicBezTo>
                  <a:pt x="17546" y="5454"/>
                  <a:pt x="17545" y="5440"/>
                  <a:pt x="17516" y="5412"/>
                </a:cubicBezTo>
                <a:cubicBezTo>
                  <a:pt x="17479" y="5372"/>
                  <a:pt x="17433" y="5330"/>
                  <a:pt x="17408" y="5296"/>
                </a:cubicBezTo>
                <a:cubicBezTo>
                  <a:pt x="17334" y="5203"/>
                  <a:pt x="17302" y="5132"/>
                  <a:pt x="17344" y="5079"/>
                </a:cubicBezTo>
                <a:cubicBezTo>
                  <a:pt x="17345" y="5078"/>
                  <a:pt x="17345" y="5078"/>
                  <a:pt x="17345" y="5078"/>
                </a:cubicBezTo>
                <a:cubicBezTo>
                  <a:pt x="17346" y="5077"/>
                  <a:pt x="17345" y="5075"/>
                  <a:pt x="17345" y="5075"/>
                </a:cubicBezTo>
                <a:cubicBezTo>
                  <a:pt x="17390" y="5018"/>
                  <a:pt x="17487" y="4972"/>
                  <a:pt x="17562" y="4972"/>
                </a:cubicBezTo>
                <a:cubicBezTo>
                  <a:pt x="17598" y="4972"/>
                  <a:pt x="17645" y="4950"/>
                  <a:pt x="17690" y="4916"/>
                </a:cubicBezTo>
                <a:cubicBezTo>
                  <a:pt x="17692" y="4915"/>
                  <a:pt x="17693" y="4916"/>
                  <a:pt x="17695" y="4915"/>
                </a:cubicBezTo>
                <a:cubicBezTo>
                  <a:pt x="17705" y="4907"/>
                  <a:pt x="17713" y="4892"/>
                  <a:pt x="17723" y="4883"/>
                </a:cubicBezTo>
                <a:cubicBezTo>
                  <a:pt x="17750" y="4859"/>
                  <a:pt x="17774" y="4831"/>
                  <a:pt x="17796" y="4800"/>
                </a:cubicBezTo>
                <a:cubicBezTo>
                  <a:pt x="17766" y="4783"/>
                  <a:pt x="17737" y="4767"/>
                  <a:pt x="17706" y="4742"/>
                </a:cubicBezTo>
                <a:lnTo>
                  <a:pt x="17532" y="4603"/>
                </a:lnTo>
                <a:lnTo>
                  <a:pt x="17698" y="4510"/>
                </a:lnTo>
                <a:cubicBezTo>
                  <a:pt x="17724" y="4495"/>
                  <a:pt x="17745" y="4496"/>
                  <a:pt x="17769" y="4487"/>
                </a:cubicBezTo>
                <a:cubicBezTo>
                  <a:pt x="17748" y="4456"/>
                  <a:pt x="17737" y="4424"/>
                  <a:pt x="17747" y="4395"/>
                </a:cubicBezTo>
                <a:cubicBezTo>
                  <a:pt x="17769" y="4336"/>
                  <a:pt x="17753" y="4267"/>
                  <a:pt x="17713" y="4241"/>
                </a:cubicBezTo>
                <a:cubicBezTo>
                  <a:pt x="17615" y="4177"/>
                  <a:pt x="17731" y="3762"/>
                  <a:pt x="17840" y="3788"/>
                </a:cubicBezTo>
                <a:cubicBezTo>
                  <a:pt x="17887" y="3799"/>
                  <a:pt x="17947" y="3704"/>
                  <a:pt x="17971" y="3577"/>
                </a:cubicBezTo>
                <a:cubicBezTo>
                  <a:pt x="17995" y="3449"/>
                  <a:pt x="18060" y="3305"/>
                  <a:pt x="18115" y="3256"/>
                </a:cubicBezTo>
                <a:cubicBezTo>
                  <a:pt x="18136" y="3238"/>
                  <a:pt x="18148" y="3206"/>
                  <a:pt x="18159" y="3176"/>
                </a:cubicBezTo>
                <a:cubicBezTo>
                  <a:pt x="18155" y="3170"/>
                  <a:pt x="18153" y="3152"/>
                  <a:pt x="18148" y="3149"/>
                </a:cubicBezTo>
                <a:cubicBezTo>
                  <a:pt x="18105" y="3121"/>
                  <a:pt x="18070" y="3022"/>
                  <a:pt x="18070" y="2926"/>
                </a:cubicBezTo>
                <a:cubicBezTo>
                  <a:pt x="18070" y="2830"/>
                  <a:pt x="18031" y="2709"/>
                  <a:pt x="17984" y="2659"/>
                </a:cubicBezTo>
                <a:cubicBezTo>
                  <a:pt x="17891" y="2561"/>
                  <a:pt x="17923" y="2542"/>
                  <a:pt x="18309" y="2453"/>
                </a:cubicBezTo>
                <a:cubicBezTo>
                  <a:pt x="18420" y="2427"/>
                  <a:pt x="18503" y="2362"/>
                  <a:pt x="18493" y="2310"/>
                </a:cubicBezTo>
                <a:cubicBezTo>
                  <a:pt x="18485" y="2268"/>
                  <a:pt x="18521" y="2243"/>
                  <a:pt x="18569" y="2234"/>
                </a:cubicBezTo>
                <a:cubicBezTo>
                  <a:pt x="18611" y="2186"/>
                  <a:pt x="18660" y="2151"/>
                  <a:pt x="18711" y="2127"/>
                </a:cubicBezTo>
                <a:cubicBezTo>
                  <a:pt x="18711" y="2082"/>
                  <a:pt x="18712" y="2031"/>
                  <a:pt x="18738" y="1959"/>
                </a:cubicBezTo>
                <a:cubicBezTo>
                  <a:pt x="18758" y="1903"/>
                  <a:pt x="18777" y="1880"/>
                  <a:pt x="18798" y="1859"/>
                </a:cubicBezTo>
                <a:cubicBezTo>
                  <a:pt x="18792" y="1795"/>
                  <a:pt x="18789" y="1720"/>
                  <a:pt x="18795" y="1648"/>
                </a:cubicBezTo>
                <a:cubicBezTo>
                  <a:pt x="18807" y="1499"/>
                  <a:pt x="18790" y="1394"/>
                  <a:pt x="18730" y="1303"/>
                </a:cubicBezTo>
                <a:cubicBezTo>
                  <a:pt x="18661" y="1250"/>
                  <a:pt x="18592" y="1198"/>
                  <a:pt x="18570" y="1148"/>
                </a:cubicBezTo>
                <a:cubicBezTo>
                  <a:pt x="18569" y="1148"/>
                  <a:pt x="18569" y="1147"/>
                  <a:pt x="18569" y="1147"/>
                </a:cubicBezTo>
                <a:cubicBezTo>
                  <a:pt x="18504" y="1104"/>
                  <a:pt x="18422" y="1062"/>
                  <a:pt x="18322" y="1016"/>
                </a:cubicBezTo>
                <a:cubicBezTo>
                  <a:pt x="18093" y="908"/>
                  <a:pt x="17964" y="781"/>
                  <a:pt x="17854" y="553"/>
                </a:cubicBezTo>
                <a:cubicBezTo>
                  <a:pt x="17771" y="380"/>
                  <a:pt x="17634" y="200"/>
                  <a:pt x="17552" y="154"/>
                </a:cubicBezTo>
                <a:cubicBezTo>
                  <a:pt x="17487" y="117"/>
                  <a:pt x="17454" y="68"/>
                  <a:pt x="17451" y="27"/>
                </a:cubicBezTo>
                <a:cubicBezTo>
                  <a:pt x="17438" y="17"/>
                  <a:pt x="17321" y="8"/>
                  <a:pt x="17221" y="0"/>
                </a:cubicBezTo>
                <a:lnTo>
                  <a:pt x="4660" y="0"/>
                </a:lnTo>
                <a:close/>
                <a:moveTo>
                  <a:pt x="1551" y="2323"/>
                </a:moveTo>
                <a:cubicBezTo>
                  <a:pt x="1464" y="2312"/>
                  <a:pt x="1369" y="2334"/>
                  <a:pt x="1280" y="2375"/>
                </a:cubicBezTo>
                <a:cubicBezTo>
                  <a:pt x="1281" y="2376"/>
                  <a:pt x="1283" y="2376"/>
                  <a:pt x="1284" y="2378"/>
                </a:cubicBezTo>
                <a:cubicBezTo>
                  <a:pt x="1403" y="2550"/>
                  <a:pt x="1469" y="2548"/>
                  <a:pt x="1528" y="2370"/>
                </a:cubicBezTo>
                <a:cubicBezTo>
                  <a:pt x="1534" y="2352"/>
                  <a:pt x="1545" y="2339"/>
                  <a:pt x="1554" y="2323"/>
                </a:cubicBezTo>
                <a:cubicBezTo>
                  <a:pt x="1553" y="2323"/>
                  <a:pt x="1551" y="2323"/>
                  <a:pt x="1551" y="2323"/>
                </a:cubicBezTo>
                <a:close/>
                <a:moveTo>
                  <a:pt x="21327" y="3771"/>
                </a:moveTo>
                <a:cubicBezTo>
                  <a:pt x="21300" y="3777"/>
                  <a:pt x="21278" y="3788"/>
                  <a:pt x="21266" y="3809"/>
                </a:cubicBezTo>
                <a:cubicBezTo>
                  <a:pt x="21242" y="3850"/>
                  <a:pt x="21290" y="3884"/>
                  <a:pt x="21373" y="3884"/>
                </a:cubicBezTo>
                <a:cubicBezTo>
                  <a:pt x="21550" y="3884"/>
                  <a:pt x="21569" y="3842"/>
                  <a:pt x="21417" y="3780"/>
                </a:cubicBezTo>
                <a:cubicBezTo>
                  <a:pt x="21387" y="3768"/>
                  <a:pt x="21355" y="3766"/>
                  <a:pt x="21327" y="3771"/>
                </a:cubicBezTo>
                <a:close/>
                <a:moveTo>
                  <a:pt x="19561" y="6400"/>
                </a:moveTo>
                <a:cubicBezTo>
                  <a:pt x="19553" y="6409"/>
                  <a:pt x="19548" y="6435"/>
                  <a:pt x="19547" y="6480"/>
                </a:cubicBezTo>
                <a:cubicBezTo>
                  <a:pt x="19543" y="6562"/>
                  <a:pt x="19559" y="6609"/>
                  <a:pt x="19584" y="6583"/>
                </a:cubicBezTo>
                <a:cubicBezTo>
                  <a:pt x="19608" y="6557"/>
                  <a:pt x="19612" y="6491"/>
                  <a:pt x="19591" y="6435"/>
                </a:cubicBezTo>
                <a:cubicBezTo>
                  <a:pt x="19579" y="6404"/>
                  <a:pt x="19569" y="6392"/>
                  <a:pt x="19561" y="6400"/>
                </a:cubicBezTo>
                <a:close/>
                <a:moveTo>
                  <a:pt x="19591" y="7163"/>
                </a:moveTo>
                <a:cubicBezTo>
                  <a:pt x="19579" y="7169"/>
                  <a:pt x="19566" y="7173"/>
                  <a:pt x="19558" y="7187"/>
                </a:cubicBezTo>
                <a:cubicBezTo>
                  <a:pt x="19556" y="7226"/>
                  <a:pt x="19555" y="7264"/>
                  <a:pt x="19575" y="7323"/>
                </a:cubicBezTo>
                <a:cubicBezTo>
                  <a:pt x="19602" y="7339"/>
                  <a:pt x="19626" y="7343"/>
                  <a:pt x="19639" y="7329"/>
                </a:cubicBezTo>
                <a:cubicBezTo>
                  <a:pt x="19706" y="7258"/>
                  <a:pt x="19674" y="7205"/>
                  <a:pt x="19591" y="7163"/>
                </a:cubicBezTo>
                <a:close/>
                <a:moveTo>
                  <a:pt x="10420" y="7585"/>
                </a:moveTo>
                <a:cubicBezTo>
                  <a:pt x="10459" y="7591"/>
                  <a:pt x="10507" y="7604"/>
                  <a:pt x="10552" y="7622"/>
                </a:cubicBezTo>
                <a:cubicBezTo>
                  <a:pt x="10708" y="7684"/>
                  <a:pt x="10717" y="7732"/>
                  <a:pt x="10716" y="8409"/>
                </a:cubicBezTo>
                <a:cubicBezTo>
                  <a:pt x="10715" y="8939"/>
                  <a:pt x="10704" y="9090"/>
                  <a:pt x="10615" y="9215"/>
                </a:cubicBezTo>
                <a:cubicBezTo>
                  <a:pt x="10639" y="9233"/>
                  <a:pt x="10661" y="9242"/>
                  <a:pt x="10686" y="9278"/>
                </a:cubicBezTo>
                <a:cubicBezTo>
                  <a:pt x="10890" y="9573"/>
                  <a:pt x="10689" y="11216"/>
                  <a:pt x="10350" y="12026"/>
                </a:cubicBezTo>
                <a:cubicBezTo>
                  <a:pt x="10270" y="12218"/>
                  <a:pt x="10203" y="12417"/>
                  <a:pt x="10203" y="12471"/>
                </a:cubicBezTo>
                <a:cubicBezTo>
                  <a:pt x="10203" y="12598"/>
                  <a:pt x="10007" y="12769"/>
                  <a:pt x="9958" y="12685"/>
                </a:cubicBezTo>
                <a:cubicBezTo>
                  <a:pt x="9914" y="12611"/>
                  <a:pt x="10006" y="11777"/>
                  <a:pt x="10164" y="10800"/>
                </a:cubicBezTo>
                <a:cubicBezTo>
                  <a:pt x="10223" y="10437"/>
                  <a:pt x="10290" y="9936"/>
                  <a:pt x="10316" y="9688"/>
                </a:cubicBezTo>
                <a:cubicBezTo>
                  <a:pt x="10327" y="9577"/>
                  <a:pt x="10352" y="9518"/>
                  <a:pt x="10373" y="9441"/>
                </a:cubicBezTo>
                <a:cubicBezTo>
                  <a:pt x="10368" y="9443"/>
                  <a:pt x="10342" y="9469"/>
                  <a:pt x="10341" y="9467"/>
                </a:cubicBezTo>
                <a:cubicBezTo>
                  <a:pt x="10300" y="9328"/>
                  <a:pt x="10294" y="7613"/>
                  <a:pt x="10334" y="7588"/>
                </a:cubicBezTo>
                <a:cubicBezTo>
                  <a:pt x="10349" y="7579"/>
                  <a:pt x="10380" y="7578"/>
                  <a:pt x="10420" y="7585"/>
                </a:cubicBezTo>
                <a:close/>
                <a:moveTo>
                  <a:pt x="1892" y="13054"/>
                </a:moveTo>
                <a:cubicBezTo>
                  <a:pt x="1849" y="13054"/>
                  <a:pt x="1834" y="13088"/>
                  <a:pt x="1859" y="13131"/>
                </a:cubicBezTo>
                <a:cubicBezTo>
                  <a:pt x="1884" y="13174"/>
                  <a:pt x="1919" y="13209"/>
                  <a:pt x="1937" y="13209"/>
                </a:cubicBezTo>
                <a:cubicBezTo>
                  <a:pt x="1955" y="13209"/>
                  <a:pt x="1969" y="13174"/>
                  <a:pt x="1969" y="13131"/>
                </a:cubicBezTo>
                <a:cubicBezTo>
                  <a:pt x="1969" y="13088"/>
                  <a:pt x="1934" y="13054"/>
                  <a:pt x="1892" y="13054"/>
                </a:cubicBezTo>
                <a:close/>
                <a:moveTo>
                  <a:pt x="112" y="13286"/>
                </a:moveTo>
                <a:cubicBezTo>
                  <a:pt x="-21" y="13287"/>
                  <a:pt x="-31" y="13303"/>
                  <a:pt x="58" y="13364"/>
                </a:cubicBezTo>
                <a:cubicBezTo>
                  <a:pt x="201" y="13462"/>
                  <a:pt x="278" y="13462"/>
                  <a:pt x="278" y="13364"/>
                </a:cubicBezTo>
                <a:cubicBezTo>
                  <a:pt x="278" y="13322"/>
                  <a:pt x="203" y="13285"/>
                  <a:pt x="112" y="13286"/>
                </a:cubicBezTo>
                <a:close/>
                <a:moveTo>
                  <a:pt x="3140" y="21211"/>
                </a:moveTo>
                <a:cubicBezTo>
                  <a:pt x="3098" y="21211"/>
                  <a:pt x="3084" y="21247"/>
                  <a:pt x="3109" y="21290"/>
                </a:cubicBezTo>
                <a:cubicBezTo>
                  <a:pt x="3134" y="21332"/>
                  <a:pt x="3170" y="21366"/>
                  <a:pt x="3187" y="21366"/>
                </a:cubicBezTo>
                <a:cubicBezTo>
                  <a:pt x="3205" y="21366"/>
                  <a:pt x="3219" y="21332"/>
                  <a:pt x="3219" y="21290"/>
                </a:cubicBezTo>
                <a:cubicBezTo>
                  <a:pt x="3219" y="21247"/>
                  <a:pt x="3183" y="21211"/>
                  <a:pt x="3140" y="21211"/>
                </a:cubicBezTo>
                <a:close/>
                <a:moveTo>
                  <a:pt x="4304" y="21219"/>
                </a:moveTo>
                <a:cubicBezTo>
                  <a:pt x="4276" y="21226"/>
                  <a:pt x="4271" y="21260"/>
                  <a:pt x="4294" y="21323"/>
                </a:cubicBezTo>
                <a:cubicBezTo>
                  <a:pt x="4316" y="21384"/>
                  <a:pt x="4383" y="21415"/>
                  <a:pt x="4443" y="21391"/>
                </a:cubicBezTo>
                <a:cubicBezTo>
                  <a:pt x="4533" y="21354"/>
                  <a:pt x="4537" y="21333"/>
                  <a:pt x="4458" y="21279"/>
                </a:cubicBezTo>
                <a:cubicBezTo>
                  <a:pt x="4384" y="21230"/>
                  <a:pt x="4332" y="21211"/>
                  <a:pt x="4304" y="21219"/>
                </a:cubicBezTo>
                <a:close/>
                <a:moveTo>
                  <a:pt x="2440" y="21522"/>
                </a:moveTo>
                <a:cubicBezTo>
                  <a:pt x="2419" y="21522"/>
                  <a:pt x="2421" y="21555"/>
                  <a:pt x="2445" y="21595"/>
                </a:cubicBezTo>
                <a:cubicBezTo>
                  <a:pt x="2445" y="21597"/>
                  <a:pt x="2444" y="21599"/>
                  <a:pt x="2445" y="21600"/>
                </a:cubicBezTo>
                <a:lnTo>
                  <a:pt x="2510" y="21600"/>
                </a:lnTo>
                <a:cubicBezTo>
                  <a:pt x="2481" y="21556"/>
                  <a:pt x="2454" y="21522"/>
                  <a:pt x="2440" y="21522"/>
                </a:cubicBezTo>
                <a:close/>
              </a:path>
            </a:pathLst>
          </a:custGeom>
          <a:ln w="12700">
            <a:miter lim="400000"/>
          </a:ln>
          <a:effectLst>
            <a:outerShdw blurRad="152400" dist="50800" dir="2580000" rotWithShape="0">
              <a:srgbClr val="000000">
                <a:alpha val="7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228600"/>
            <a:ext cx="8229600" cy="1325562"/>
          </a:xfrm>
        </p:spPr>
        <p:txBody>
          <a:bodyPr/>
          <a:lstStyle/>
          <a:p>
            <a:pPr marL="838200" indent="-838200"/>
            <a:r>
              <a:rPr lang="en-US" altLang="en-US" sz="4000" dirty="0"/>
              <a:t>The Planters’ First Labor Source: </a:t>
            </a:r>
            <a:br>
              <a:rPr lang="en-US" altLang="en-US" sz="4000" dirty="0"/>
            </a:br>
            <a:r>
              <a:rPr lang="en-US" altLang="en-US" sz="4000" dirty="0"/>
              <a:t>White Indentured Servitude</a:t>
            </a:r>
          </a:p>
        </p:txBody>
      </p:sp>
      <p:sp>
        <p:nvSpPr>
          <p:cNvPr id="4099" name="Rectangle 3"/>
          <p:cNvSpPr>
            <a:spLocks noGrp="1" noChangeArrowheads="1"/>
          </p:cNvSpPr>
          <p:nvPr>
            <p:ph type="body" idx="1"/>
          </p:nvPr>
        </p:nvSpPr>
        <p:spPr>
          <a:xfrm>
            <a:off x="1143000" y="1676400"/>
            <a:ext cx="7467600" cy="4525963"/>
          </a:xfrm>
        </p:spPr>
        <p:txBody>
          <a:bodyPr/>
          <a:lstStyle/>
          <a:p>
            <a:pPr>
              <a:lnSpc>
                <a:spcPct val="80000"/>
              </a:lnSpc>
              <a:buFontTx/>
              <a:buNone/>
            </a:pPr>
            <a:endParaRPr lang="en-US" altLang="en-US" sz="2400" dirty="0"/>
          </a:p>
          <a:p>
            <a:pPr>
              <a:lnSpc>
                <a:spcPct val="80000"/>
              </a:lnSpc>
              <a:buFontTx/>
              <a:buNone/>
            </a:pPr>
            <a:r>
              <a:rPr lang="en-US" altLang="en-US" sz="2400" dirty="0"/>
              <a:t>For the first three quarters of the seventeenth century, Virginia tobacco planters relied on white indentured servants from Europe to fill the bulk of their labor needs. </a:t>
            </a:r>
          </a:p>
          <a:p>
            <a:pPr>
              <a:lnSpc>
                <a:spcPct val="80000"/>
              </a:lnSpc>
              <a:buFontTx/>
              <a:buNone/>
            </a:pPr>
            <a:endParaRPr lang="en-US" altLang="en-US" sz="2400" dirty="0"/>
          </a:p>
          <a:p>
            <a:pPr>
              <a:lnSpc>
                <a:spcPct val="80000"/>
              </a:lnSpc>
            </a:pPr>
            <a:r>
              <a:rPr lang="en-US" altLang="en-US" sz="2400" dirty="0"/>
              <a:t>Master paid for cost of trans-Atlantic transportation for servant</a:t>
            </a:r>
          </a:p>
          <a:p>
            <a:pPr>
              <a:lnSpc>
                <a:spcPct val="80000"/>
              </a:lnSpc>
            </a:pPr>
            <a:r>
              <a:rPr lang="en-US" altLang="en-US" sz="2400" dirty="0"/>
              <a:t>Servant agreed to provide labor for fixed period of indenture (typically seven years).</a:t>
            </a:r>
            <a:br>
              <a:rPr lang="en-US" altLang="en-US" sz="2400" dirty="0"/>
            </a:br>
            <a:endParaRPr lang="en-US" altLang="en-US" sz="2400" dirty="0"/>
          </a:p>
          <a:p>
            <a:pPr>
              <a:lnSpc>
                <a:spcPct val="80000"/>
              </a:lnSpc>
              <a:buFontTx/>
              <a:buNone/>
            </a:pPr>
            <a:r>
              <a:rPr lang="en-US" altLang="en-US" sz="2400" dirty="0"/>
              <a:t>This system of labor was subsidized by the British crown, which awarded the planters a "headright" or land allotment of 50 acres for each servant imported.</a:t>
            </a:r>
          </a:p>
        </p:txBody>
      </p:sp>
    </p:spTree>
    <p:extLst>
      <p:ext uri="{BB962C8B-B14F-4D97-AF65-F5344CB8AC3E}">
        <p14:creationId xmlns:p14="http://schemas.microsoft.com/office/powerpoint/2010/main" val="76885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dirty="0"/>
              <a:t>Legal Status of </a:t>
            </a:r>
            <a:r>
              <a:rPr lang="en-US" altLang="en-US" sz="4000" dirty="0" smtClean="0"/>
              <a:t/>
            </a:r>
            <a:br>
              <a:rPr lang="en-US" altLang="en-US" sz="4000" dirty="0" smtClean="0"/>
            </a:br>
            <a:r>
              <a:rPr lang="en-US" altLang="en-US" sz="4000" dirty="0" smtClean="0"/>
              <a:t>Indentured </a:t>
            </a:r>
            <a:r>
              <a:rPr lang="en-US" altLang="en-US" sz="4000" dirty="0"/>
              <a:t>Servants v. Slaves</a:t>
            </a:r>
          </a:p>
        </p:txBody>
      </p:sp>
      <p:sp>
        <p:nvSpPr>
          <p:cNvPr id="21507" name="Rectangle 3"/>
          <p:cNvSpPr>
            <a:spLocks noGrp="1" noChangeArrowheads="1"/>
          </p:cNvSpPr>
          <p:nvPr>
            <p:ph type="body" idx="1"/>
          </p:nvPr>
        </p:nvSpPr>
        <p:spPr/>
        <p:txBody>
          <a:bodyPr/>
          <a:lstStyle/>
          <a:p>
            <a:endParaRPr lang="en-US" altLang="en-US" sz="2400" dirty="0"/>
          </a:p>
          <a:p>
            <a:r>
              <a:rPr lang="en-US" altLang="en-US" sz="2400" dirty="0"/>
              <a:t>Like slaves, indentured servants were considered the chattel property of the masters who had purchased their indentures and could be bought, sold, and inherited.</a:t>
            </a:r>
            <a:br>
              <a:rPr lang="en-US" altLang="en-US" sz="2400" dirty="0"/>
            </a:br>
            <a:endParaRPr lang="en-US" altLang="en-US" sz="2400" dirty="0"/>
          </a:p>
          <a:p>
            <a:r>
              <a:rPr lang="en-US" altLang="en-US" sz="2400" dirty="0"/>
              <a:t>Unlike slaves, indentured servants enjoyed basic rights shared by all of the king’s subjects. Their children were considered free. Also, at the end of their terms, servants received “freedom dues,” which included land, farming implements, etc. Many went on to become small freeholders.</a:t>
            </a:r>
          </a:p>
        </p:txBody>
      </p:sp>
    </p:spTree>
    <p:extLst>
      <p:ext uri="{BB962C8B-B14F-4D97-AF65-F5344CB8AC3E}">
        <p14:creationId xmlns:p14="http://schemas.microsoft.com/office/powerpoint/2010/main" val="250810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B740BFC-46ED-498D-A17F-A61FAAF23C43}" type="slidenum">
              <a:rPr lang="en-US" altLang="en-US" sz="1200"/>
              <a:pPr algn="r" eaLnBrk="1" hangingPunct="1"/>
              <a:t>6</a:t>
            </a:fld>
            <a:endParaRPr lang="en-US" altLang="en-US" sz="1200"/>
          </a:p>
        </p:txBody>
      </p:sp>
      <p:sp>
        <p:nvSpPr>
          <p:cNvPr id="157698" name="Rectangle 2"/>
          <p:cNvSpPr>
            <a:spLocks noGrp="1" noRot="1" noChangeArrowheads="1"/>
          </p:cNvSpPr>
          <p:nvPr>
            <p:ph type="title" idx="4294967295"/>
          </p:nvPr>
        </p:nvSpPr>
        <p:spPr/>
        <p:txBody>
          <a:bodyPr/>
          <a:lstStyle/>
          <a:p>
            <a:pPr eaLnBrk="1" hangingPunct="1">
              <a:defRPr/>
            </a:pPr>
            <a:r>
              <a:rPr lang="en-US" dirty="0" smtClean="0">
                <a:effectLst>
                  <a:outerShdw blurRad="38100" dist="38100" dir="2700000" algn="tl">
                    <a:srgbClr val="C0C0C0"/>
                  </a:outerShdw>
                </a:effectLst>
              </a:rPr>
              <a:t>Indentured Servitude</a:t>
            </a:r>
          </a:p>
        </p:txBody>
      </p:sp>
      <p:sp>
        <p:nvSpPr>
          <p:cNvPr id="157699" name="Rectangle 3"/>
          <p:cNvSpPr>
            <a:spLocks noGrp="1" noChangeArrowheads="1"/>
          </p:cNvSpPr>
          <p:nvPr>
            <p:ph type="body" idx="4294967295"/>
          </p:nvPr>
        </p:nvSpPr>
        <p:spPr/>
        <p:txBody>
          <a:bodyPr/>
          <a:lstStyle/>
          <a:p>
            <a:pPr eaLnBrk="1" hangingPunct="1">
              <a:lnSpc>
                <a:spcPct val="90000"/>
              </a:lnSpc>
              <a:defRPr/>
            </a:pPr>
            <a:r>
              <a:rPr lang="en-US" sz="2400" dirty="0" smtClean="0">
                <a:effectLst>
                  <a:outerShdw blurRad="38100" dist="38100" dir="2700000" algn="tl">
                    <a:srgbClr val="C0C0C0"/>
                  </a:outerShdw>
                </a:effectLst>
              </a:rPr>
              <a:t>One half to two thirds of all immigrants to Colonial America arrived as indentured servants. </a:t>
            </a:r>
          </a:p>
          <a:p>
            <a:pPr eaLnBrk="1" hangingPunct="1">
              <a:lnSpc>
                <a:spcPct val="90000"/>
              </a:lnSpc>
              <a:defRPr/>
            </a:pPr>
            <a:r>
              <a:rPr lang="en-US" sz="2400" dirty="0" smtClean="0">
                <a:effectLst>
                  <a:outerShdw blurRad="38100" dist="38100" dir="2700000" algn="tl">
                    <a:srgbClr val="C0C0C0"/>
                  </a:outerShdw>
                </a:effectLst>
              </a:rPr>
              <a:t>At times, as many as 75% of the population of some colonies were under terms of indenture. .</a:t>
            </a:r>
          </a:p>
          <a:p>
            <a:pPr eaLnBrk="1" hangingPunct="1">
              <a:lnSpc>
                <a:spcPct val="90000"/>
              </a:lnSpc>
              <a:defRPr/>
            </a:pPr>
            <a:r>
              <a:rPr lang="en-US" sz="2400" dirty="0" smtClean="0">
                <a:effectLst>
                  <a:outerShdw blurRad="38100" dist="38100" dir="2700000" algn="tl">
                    <a:srgbClr val="C0C0C0"/>
                  </a:outerShdw>
                </a:effectLst>
              </a:rPr>
              <a:t>Labor shortages in England and in the colonies. </a:t>
            </a:r>
          </a:p>
          <a:p>
            <a:pPr eaLnBrk="1" hangingPunct="1">
              <a:lnSpc>
                <a:spcPct val="90000"/>
              </a:lnSpc>
              <a:defRPr/>
            </a:pPr>
            <a:r>
              <a:rPr lang="en-US" sz="2400" dirty="0" smtClean="0">
                <a:effectLst>
                  <a:outerShdw blurRad="38100" dist="38100" dir="2700000" algn="tl">
                    <a:srgbClr val="C0C0C0"/>
                  </a:outerShdw>
                </a:effectLst>
              </a:rPr>
              <a:t>Criminals convicted of a capital crime in England could be transported in lieu of a death sentence.</a:t>
            </a:r>
          </a:p>
          <a:p>
            <a:pPr eaLnBrk="1" hangingPunct="1">
              <a:lnSpc>
                <a:spcPct val="90000"/>
              </a:lnSpc>
              <a:defRPr/>
            </a:pPr>
            <a:r>
              <a:rPr lang="en-US" sz="2400" dirty="0" smtClean="0">
                <a:effectLst>
                  <a:outerShdw blurRad="38100" dist="38100" dir="2700000" algn="tl">
                    <a:srgbClr val="C0C0C0"/>
                  </a:outerShdw>
                </a:effectLst>
              </a:rPr>
              <a:t>Servitude also could result from indebtedness, where a person, their spouse or parents owed money, and the person was sold into servitude to recover the debt. </a:t>
            </a:r>
          </a:p>
        </p:txBody>
      </p:sp>
    </p:spTree>
    <p:extLst>
      <p:ext uri="{BB962C8B-B14F-4D97-AF65-F5344CB8AC3E}">
        <p14:creationId xmlns:p14="http://schemas.microsoft.com/office/powerpoint/2010/main" val="1894232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p:txBody>
          <a:bodyPr/>
          <a:lstStyle/>
          <a:p>
            <a:pPr>
              <a:buFontTx/>
              <a:buNone/>
            </a:pPr>
            <a:r>
              <a:rPr lang="en-US" altLang="en-US" dirty="0"/>
              <a:t>In 1668 white servants outnumbered black slaves more than 5 to 1 in the Chesapeake Region. </a:t>
            </a:r>
          </a:p>
          <a:p>
            <a:pPr>
              <a:buFontTx/>
              <a:buNone/>
            </a:pPr>
            <a:endParaRPr lang="en-US" altLang="en-US" dirty="0"/>
          </a:p>
          <a:p>
            <a:pPr>
              <a:buFontTx/>
              <a:buNone/>
            </a:pPr>
            <a:r>
              <a:rPr lang="en-US" altLang="en-US" dirty="0"/>
              <a:t>By the 1700, the ratio had been reversed. Why?</a:t>
            </a:r>
          </a:p>
        </p:txBody>
      </p:sp>
    </p:spTree>
    <p:extLst>
      <p:ext uri="{BB962C8B-B14F-4D97-AF65-F5344CB8AC3E}">
        <p14:creationId xmlns:p14="http://schemas.microsoft.com/office/powerpoint/2010/main" val="238932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914400" y="1676400"/>
            <a:ext cx="8229600" cy="5638800"/>
          </a:xfrm>
        </p:spPr>
        <p:txBody>
          <a:bodyPr/>
          <a:lstStyle/>
          <a:p>
            <a:pPr marL="609600" indent="-609600">
              <a:lnSpc>
                <a:spcPct val="80000"/>
              </a:lnSpc>
              <a:buFontTx/>
              <a:buNone/>
            </a:pPr>
            <a:r>
              <a:rPr lang="en-US" altLang="en-US" sz="2400" dirty="0"/>
              <a:t>Beginning in the 1680s, planters began turning away from indentured servitude to slave labor, particularly in the Chesapeake colonies.</a:t>
            </a:r>
          </a:p>
          <a:p>
            <a:pPr marL="609600" indent="-609600">
              <a:lnSpc>
                <a:spcPct val="80000"/>
              </a:lnSpc>
              <a:buFontTx/>
              <a:buAutoNum type="arabicPeriod"/>
            </a:pPr>
            <a:r>
              <a:rPr lang="en-US" altLang="en-US" sz="2400" u="sng" dirty="0" smtClean="0"/>
              <a:t>A </a:t>
            </a:r>
            <a:r>
              <a:rPr lang="en-US" altLang="en-US" sz="2400" u="sng" dirty="0"/>
              <a:t>steep decline in white immigration from England</a:t>
            </a:r>
            <a:r>
              <a:rPr lang="en-US" altLang="en-US" sz="2400" dirty="0"/>
              <a:t>, as economic conditions improved and new provisions were made for the poor.</a:t>
            </a:r>
            <a:br>
              <a:rPr lang="en-US" altLang="en-US" sz="2400" dirty="0"/>
            </a:br>
            <a:endParaRPr lang="en-US" altLang="en-US" sz="2400" dirty="0" smtClean="0"/>
          </a:p>
          <a:p>
            <a:pPr marL="609600" indent="-609600">
              <a:lnSpc>
                <a:spcPct val="80000"/>
              </a:lnSpc>
              <a:buFontTx/>
              <a:buAutoNum type="arabicPeriod"/>
            </a:pPr>
            <a:r>
              <a:rPr lang="en-US" altLang="en-US" sz="2400" u="sng" dirty="0" smtClean="0"/>
              <a:t>A sharp increase in the availability of enslaved laborers</a:t>
            </a:r>
            <a:r>
              <a:rPr lang="en-US" altLang="en-US" sz="2400" dirty="0" smtClean="0"/>
              <a:t>, thanks to British domination of the African slave trade and the establishment of the </a:t>
            </a:r>
            <a:r>
              <a:rPr lang="en-US" altLang="en-US" sz="2400" dirty="0" err="1" smtClean="0"/>
              <a:t>slavetrading</a:t>
            </a:r>
            <a:r>
              <a:rPr lang="en-US" altLang="en-US" sz="2400" dirty="0" smtClean="0"/>
              <a:t> Royal African Company.</a:t>
            </a:r>
            <a:br>
              <a:rPr lang="en-US" altLang="en-US" sz="2400" dirty="0" smtClean="0"/>
            </a:br>
            <a:endParaRPr lang="en-US" altLang="en-US" sz="2400" dirty="0" smtClean="0"/>
          </a:p>
          <a:p>
            <a:pPr marL="609600" indent="-609600">
              <a:lnSpc>
                <a:spcPct val="80000"/>
              </a:lnSpc>
              <a:buFontTx/>
              <a:buAutoNum type="arabicPeriod"/>
            </a:pPr>
            <a:r>
              <a:rPr lang="en-US" altLang="en-US" sz="2400" u="sng" dirty="0" smtClean="0"/>
              <a:t>Rising </a:t>
            </a:r>
            <a:r>
              <a:rPr lang="en-US" altLang="en-US" sz="2400" u="sng" dirty="0"/>
              <a:t>life expectancy/declining mortality rates</a:t>
            </a:r>
            <a:r>
              <a:rPr lang="en-US" altLang="en-US" sz="2400" dirty="0"/>
              <a:t> made slaves a better investment</a:t>
            </a:r>
            <a:br>
              <a:rPr lang="en-US" altLang="en-US" sz="2400" dirty="0"/>
            </a:br>
            <a:endParaRPr lang="en-US" altLang="en-US" sz="2400" dirty="0"/>
          </a:p>
          <a:p>
            <a:pPr marL="609600" indent="-609600">
              <a:lnSpc>
                <a:spcPct val="80000"/>
              </a:lnSpc>
              <a:buFontTx/>
              <a:buAutoNum type="arabicPeriod"/>
            </a:pPr>
            <a:r>
              <a:rPr lang="en-US" altLang="en-US" sz="2400" u="sng" dirty="0"/>
              <a:t>Competition from other colonies for European labor</a:t>
            </a:r>
          </a:p>
        </p:txBody>
      </p:sp>
      <p:sp>
        <p:nvSpPr>
          <p:cNvPr id="3" name="Rectangle 2"/>
          <p:cNvSpPr>
            <a:spLocks noGrp="1" noChangeArrowheads="1"/>
          </p:cNvSpPr>
          <p:nvPr>
            <p:ph type="title"/>
          </p:nvPr>
        </p:nvSpPr>
        <p:spPr>
          <a:xfrm>
            <a:off x="1066800" y="381000"/>
            <a:ext cx="7772400" cy="1143000"/>
          </a:xfrm>
        </p:spPr>
        <p:txBody>
          <a:bodyPr/>
          <a:lstStyle/>
          <a:p>
            <a:r>
              <a:rPr lang="en-US" altLang="en-US" sz="4000" dirty="0" smtClean="0"/>
              <a:t>Decline of Indentured Servants</a:t>
            </a:r>
            <a:endParaRPr lang="en-US" altLang="en-US" sz="4000" dirty="0"/>
          </a:p>
        </p:txBody>
      </p:sp>
    </p:spTree>
    <p:extLst>
      <p:ext uri="{BB962C8B-B14F-4D97-AF65-F5344CB8AC3E}">
        <p14:creationId xmlns:p14="http://schemas.microsoft.com/office/powerpoint/2010/main" val="218350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8"/>
            <a:ext cx="7848600" cy="1143000"/>
          </a:xfrm>
        </p:spPr>
        <p:txBody>
          <a:bodyPr>
            <a:normAutofit/>
          </a:bodyPr>
          <a:lstStyle/>
          <a:p>
            <a:pPr eaLnBrk="1" hangingPunct="1">
              <a:defRPr/>
            </a:pPr>
            <a:r>
              <a:rPr lang="en-US" altLang="en-US" b="1" dirty="0" smtClean="0">
                <a:solidFill>
                  <a:srgbClr val="632523"/>
                </a:solidFill>
                <a:effectLst>
                  <a:outerShdw blurRad="38100" dist="38100" dir="2700000" algn="tl">
                    <a:srgbClr val="000000"/>
                  </a:outerShdw>
                </a:effectLst>
                <a:latin typeface="Comic Sans MS" pitchFamily="66" charset="0"/>
                <a:ea typeface="ＭＳ Ｐゴシック" pitchFamily="34" charset="-128"/>
              </a:rPr>
              <a:t>Origins of the Slave Trade</a:t>
            </a:r>
          </a:p>
        </p:txBody>
      </p:sp>
      <p:sp>
        <p:nvSpPr>
          <p:cNvPr id="3" name="Content Placeholder 2"/>
          <p:cNvSpPr>
            <a:spLocks noGrp="1"/>
          </p:cNvSpPr>
          <p:nvPr>
            <p:ph idx="1"/>
          </p:nvPr>
        </p:nvSpPr>
        <p:spPr>
          <a:xfrm>
            <a:off x="4656138" y="1752600"/>
            <a:ext cx="4487862" cy="5257800"/>
          </a:xfrm>
        </p:spPr>
        <p:txBody>
          <a:bodyPr/>
          <a:lstStyle/>
          <a:p>
            <a:pPr eaLnBrk="1" hangingPunct="1">
              <a:lnSpc>
                <a:spcPct val="80000"/>
              </a:lnSpc>
            </a:pPr>
            <a:r>
              <a:rPr lang="en-US" altLang="en-US" sz="3000" dirty="0" smtClean="0">
                <a:latin typeface="Comic Sans MS" pitchFamily="66" charset="0"/>
                <a:ea typeface="ＭＳ Ｐゴシック" pitchFamily="34" charset="-128"/>
              </a:rPr>
              <a:t>Slavery historically existed in many parts of the world </a:t>
            </a:r>
          </a:p>
          <a:p>
            <a:pPr eaLnBrk="1" hangingPunct="1">
              <a:lnSpc>
                <a:spcPct val="80000"/>
              </a:lnSpc>
            </a:pPr>
            <a:r>
              <a:rPr lang="en-US" altLang="en-US" sz="3000" dirty="0" smtClean="0">
                <a:latin typeface="Comic Sans MS" pitchFamily="66" charset="0"/>
                <a:ea typeface="ＭＳ Ｐゴシック" pitchFamily="34" charset="-128"/>
              </a:rPr>
              <a:t>Spread of Islam into Africa increased slavery there</a:t>
            </a:r>
          </a:p>
          <a:p>
            <a:pPr lvl="1" eaLnBrk="1" hangingPunct="1">
              <a:lnSpc>
                <a:spcPct val="80000"/>
              </a:lnSpc>
            </a:pPr>
            <a:r>
              <a:rPr lang="en-US" altLang="en-US" sz="2600" dirty="0" smtClean="0">
                <a:latin typeface="Comic Sans MS" pitchFamily="66" charset="0"/>
                <a:ea typeface="ＭＳ Ｐゴシック" pitchFamily="34" charset="-128"/>
              </a:rPr>
              <a:t>Slaves often had legal rights and some social mobility</a:t>
            </a:r>
          </a:p>
          <a:p>
            <a:pPr lvl="1" eaLnBrk="1" hangingPunct="1">
              <a:lnSpc>
                <a:spcPct val="80000"/>
              </a:lnSpc>
            </a:pPr>
            <a:r>
              <a:rPr lang="en-US" altLang="en-US" sz="2600" dirty="0" smtClean="0">
                <a:latin typeface="Comic Sans MS" pitchFamily="66" charset="0"/>
                <a:ea typeface="ＭＳ Ｐゴシック" pitchFamily="34" charset="-128"/>
              </a:rPr>
              <a:t>Slavery in Africa was not hereditary; children were considered free</a:t>
            </a:r>
          </a:p>
          <a:p>
            <a:pPr eaLnBrk="1" hangingPunct="1">
              <a:lnSpc>
                <a:spcPct val="80000"/>
              </a:lnSpc>
              <a:buFont typeface="Arial" charset="0"/>
              <a:buNone/>
            </a:pPr>
            <a:endParaRPr lang="en-US" altLang="en-US" sz="3000" dirty="0" smtClean="0">
              <a:ea typeface="ＭＳ Ｐゴシック" pitchFamily="34" charset="-128"/>
            </a:endParaRPr>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389174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41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5" presetClass="entr" presetSubtype="10" fill="hold" nodeType="with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checkerboard(across)">
                                      <p:cBhvr>
                                        <p:cTn id="13" dur="500"/>
                                        <p:tgtEl>
                                          <p:spTgt spid="327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467</TotalTime>
  <Words>1171</Words>
  <Application>Microsoft Office PowerPoint</Application>
  <PresentationFormat>On-screen Show (4:3)</PresentationFormat>
  <Paragraphs>117</Paragraphs>
  <Slides>27</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Times New Roman</vt:lpstr>
      <vt:lpstr>Arial</vt:lpstr>
      <vt:lpstr>Wingdings</vt:lpstr>
      <vt:lpstr>Expedition</vt:lpstr>
      <vt:lpstr>Foundry</vt:lpstr>
      <vt:lpstr>1_Foundry</vt:lpstr>
      <vt:lpstr>Servitude and Slavery</vt:lpstr>
      <vt:lpstr>The Main Ideas</vt:lpstr>
      <vt:lpstr>Terms and Names</vt:lpstr>
      <vt:lpstr>The Planters’ First Labor Source:  White Indentured Servitude</vt:lpstr>
      <vt:lpstr>Legal Status of  Indentured Servants v. Slaves</vt:lpstr>
      <vt:lpstr>Indentured Servitude</vt:lpstr>
      <vt:lpstr>PowerPoint Presentation</vt:lpstr>
      <vt:lpstr>Decline of Indentured Servants</vt:lpstr>
      <vt:lpstr>Origins of the Slave Trade</vt:lpstr>
      <vt:lpstr>Origins of the Atlantic Slave Trade</vt:lpstr>
      <vt:lpstr>Origins of the Atlantic Slave Trade</vt:lpstr>
      <vt:lpstr>Origins of the Atlantic Slave Trade</vt:lpstr>
      <vt:lpstr>PowerPoint Presentation</vt:lpstr>
      <vt:lpstr>PowerPoint Presentation</vt:lpstr>
      <vt:lpstr>PowerPoint Presentation</vt:lpstr>
      <vt:lpstr>PowerPoint Presentation</vt:lpstr>
      <vt:lpstr>Origins of the Slave Trade</vt:lpstr>
      <vt:lpstr>Triangular Trade</vt:lpstr>
      <vt:lpstr>The Middle Passage</vt:lpstr>
      <vt:lpstr>Africa, the Atlantic, and Islam</vt:lpstr>
      <vt:lpstr>PowerPoint Presentation</vt:lpstr>
      <vt:lpstr>PowerPoint Presentation</vt:lpstr>
      <vt:lpstr>The Desire for Africans</vt:lpstr>
      <vt:lpstr>The Desire for Africans</vt:lpstr>
      <vt:lpstr>PowerPoint Presentation</vt:lpstr>
      <vt:lpstr>Where did the captured Africans end up?</vt:lpstr>
      <vt:lpstr>Conclusion</vt:lpstr>
    </vt:vector>
  </TitlesOfParts>
  <Company>Hardin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Atlantic Slave Trade</dc:title>
  <dc:creator>Tony Garrison</dc:creator>
  <cp:lastModifiedBy>alison_mclin</cp:lastModifiedBy>
  <cp:revision>33</cp:revision>
  <cp:lastPrinted>1601-01-01T00:00:00Z</cp:lastPrinted>
  <dcterms:created xsi:type="dcterms:W3CDTF">2004-10-27T16:45:28Z</dcterms:created>
  <dcterms:modified xsi:type="dcterms:W3CDTF">2018-07-06T15:44:28Z</dcterms:modified>
</cp:coreProperties>
</file>