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6"/>
  </p:notesMasterIdLst>
  <p:sldIdLst>
    <p:sldId id="256" r:id="rId2"/>
    <p:sldId id="259" r:id="rId3"/>
    <p:sldId id="262" r:id="rId4"/>
    <p:sldId id="263" r:id="rId5"/>
    <p:sldId id="264" r:id="rId6"/>
    <p:sldId id="265" r:id="rId7"/>
    <p:sldId id="266"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4" r:id="rId30"/>
    <p:sldId id="295" r:id="rId31"/>
    <p:sldId id="296" r:id="rId32"/>
    <p:sldId id="297" r:id="rId33"/>
    <p:sldId id="298" r:id="rId34"/>
    <p:sldId id="299" r:id="rId35"/>
    <p:sldId id="301" r:id="rId36"/>
    <p:sldId id="302" r:id="rId37"/>
    <p:sldId id="303" r:id="rId38"/>
    <p:sldId id="304" r:id="rId39"/>
    <p:sldId id="305" r:id="rId40"/>
    <p:sldId id="306" r:id="rId41"/>
    <p:sldId id="307" r:id="rId42"/>
    <p:sldId id="308" r:id="rId43"/>
    <p:sldId id="311" r:id="rId44"/>
    <p:sldId id="312" r:id="rId45"/>
    <p:sldId id="313" r:id="rId46"/>
    <p:sldId id="314" r:id="rId47"/>
    <p:sldId id="315" r:id="rId48"/>
    <p:sldId id="316" r:id="rId49"/>
    <p:sldId id="317" r:id="rId50"/>
    <p:sldId id="318" r:id="rId51"/>
    <p:sldId id="320" r:id="rId52"/>
    <p:sldId id="321" r:id="rId53"/>
    <p:sldId id="322" r:id="rId54"/>
    <p:sldId id="323" r:id="rId5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28D2CE-AD53-4B98-BD89-021745AE21BC}">
  <a:tblStyle styleId="{F228D2CE-AD53-4B98-BD89-021745AE21B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9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d8UE4R_5o9c&amp;t=80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40bb2f030_0_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40bb2f03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40bb2f030_0_10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40bb2f030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40bb2f030_0_10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40bb2f030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40bb2f030_0_10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40bb2f030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40bb2f030_0_11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40bb2f030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40bb2f030_0_11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40bb2f030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40bb2f030_0_11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40bb2f030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40bb2f030_0_12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40bb2f0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40bb2f030_0_12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40bb2f030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40bb2f030_0_13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40bb2f030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40bb2f030_0_13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40bb2f030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Click here </a:t>
            </a:r>
            <a:r>
              <a:rPr lang="en"/>
              <a:t>to see a gramophone in action! </a:t>
            </a: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40bb2f030_0_1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40bb2f03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40bb2f030_0_14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40bb2f03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40bb2f030_0_14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40bb2f030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40bb2f030_0_14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40bb2f030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40bb2f030_0_15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40bb2f030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40bb2f030_0_15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40bb2f030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40bb2f030_0_16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40bb2f030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40bb2f030_0_16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40bb2f030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40bb2f030_0_17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40bb2f030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40bb2f030_0_17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40bb2f030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40bb2f030_0_18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40bb2f030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40bb2f030_0_1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40bb2f03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40bb2f030_0_18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40bb2f030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40bb2f030_0_19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40bb2f030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40bb2f030_0_19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40bb2f030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40bb2f030_0_20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40bb2f03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40bb2f030_0_20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40bb2f030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40bb2f030_0_21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40bb2f030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40bb2f030_0_22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40bb2f030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40bb2f030_0_22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40bb2f030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40bb2f030_0_22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40bb2f030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40bb2f030_0_23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40bb2f030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40bb2f030_0_2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40bb2f03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40bb2f030_0_23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40bb2f030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40bb2f030_0_24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40bb2f030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0bb2f030_0_24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0bb2f030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40bb2f030_0_26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40bb2f030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40bb2f030_0_27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40bb2f030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40bb2f030_0_27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40bb2f030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40bb2f030_0_28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40bb2f030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40bb2f030_0_28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40bb2f030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40bb2f030_0_28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40bb2f030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40bb2f030_0_29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40bb2f030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40bb2f030_0_2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40bb2f03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40bb2f030_0_29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40bb2f030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40bb2f030_0_30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40bb2f030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40bb2f030_0_31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40bb2f030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40bb2f030_0_31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40bb2f030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40bb2f030_0_31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40bb2f030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40bb2f030_0_3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40bb2f03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40bb2f030_0_3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40bb2f03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40bb2f030_0_9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40bb2f030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40bb2f030_0_9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40bb2f030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0.jpg"/><Relationship Id="rId4" Type="http://schemas.openxmlformats.org/officeDocument/2006/relationships/hyperlink" Target="http://www.youtube.com/watch?v=z7Ab8HmUmR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hyperlink" Target="https://www.youtube.com/watch?v=_dnxCOBsQY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14.jpg"/><Relationship Id="rId4" Type="http://schemas.openxmlformats.org/officeDocument/2006/relationships/hyperlink" Target="http://www.youtube.com/watch?v=B-ybTyhiaV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hyperlink" Target="http://www.youtube.com/watch?v=CJXDtrq4McY" TargetMode="External"/><Relationship Id="rId5" Type="http://schemas.openxmlformats.org/officeDocument/2006/relationships/image" Target="../media/image18.jpg"/><Relationship Id="rId4" Type="http://schemas.openxmlformats.org/officeDocument/2006/relationships/hyperlink" Target="http://www.youtube.com/watch?v=uAXhclPS3A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http://digitaldreamdoor.com/pages/best_songs-1920s.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hyperlink" Target="https://www.youtube.com/watch?v=d8UE4R_5o9c&amp;t=80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hyperlink" Target="http://www.youtube.com/watch?v=E59RSMkSApM" TargetMode="External"/><Relationship Id="rId5" Type="http://schemas.openxmlformats.org/officeDocument/2006/relationships/image" Target="../media/image24.jpg"/><Relationship Id="rId4" Type="http://schemas.openxmlformats.org/officeDocument/2006/relationships/hyperlink" Target="http://www.youtube.com/watch?v=k7Oymuw9HU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hyperlink" Target="http://www.youtube.com/watch?v=-yI7Pf5N2Qc" TargetMode="External"/><Relationship Id="rId5" Type="http://schemas.openxmlformats.org/officeDocument/2006/relationships/image" Target="../media/image30.jpg"/><Relationship Id="rId4" Type="http://schemas.openxmlformats.org/officeDocument/2006/relationships/hyperlink" Target="http://www.youtube.com/watch?v=O8YIYFHXEyw"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hyperlink" Target="http://www.youtube.com/watch?v=S4IC0MkMAUw" TargetMode="External"/><Relationship Id="rId5" Type="http://schemas.openxmlformats.org/officeDocument/2006/relationships/image" Target="../media/image34.jpg"/><Relationship Id="rId4" Type="http://schemas.openxmlformats.org/officeDocument/2006/relationships/hyperlink" Target="http://www.youtube.com/watch?v=RmD7jeIEkf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hyperlink" Target="http://www.youtube.com/watch?v=BhVdLd43bDI" TargetMode="External"/><Relationship Id="rId5" Type="http://schemas.openxmlformats.org/officeDocument/2006/relationships/image" Target="../media/image41.jpg"/><Relationship Id="rId4" Type="http://schemas.openxmlformats.org/officeDocument/2006/relationships/hyperlink" Target="http://www.youtube.com/watch?v=6vaQoPSBMQA"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hyperlink" Target="http://www.youtube.com/watch?v=GohBkHaHap8" TargetMode="External"/><Relationship Id="rId5" Type="http://schemas.openxmlformats.org/officeDocument/2006/relationships/image" Target="../media/image44.jpg"/><Relationship Id="rId4" Type="http://schemas.openxmlformats.org/officeDocument/2006/relationships/hyperlink" Target="http://www.youtube.com/watch?v=J2_Ai8dgBko"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hyperlink" Target="http://www.youtube.com/watch?v=go6TiLIeVZA" TargetMode="External"/><Relationship Id="rId5" Type="http://schemas.openxmlformats.org/officeDocument/2006/relationships/image" Target="../media/image50.jpg"/><Relationship Id="rId4" Type="http://schemas.openxmlformats.org/officeDocument/2006/relationships/hyperlink" Target="http://www.youtube.com/watch?v=JpVCqXRlXx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hyperlink" Target="http://www.youtube.com/watch?v=szaT_LxWKd4" TargetMode="External"/><Relationship Id="rId5" Type="http://schemas.openxmlformats.org/officeDocument/2006/relationships/image" Target="../media/image53.jpg"/><Relationship Id="rId4" Type="http://schemas.openxmlformats.org/officeDocument/2006/relationships/hyperlink" Target="http://www.youtube.com/watch?v=ZOTTYTGv22k"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safeshare.tv/x/s35IqfLn1Pk" TargetMode="External"/><Relationship Id="rId13" Type="http://schemas.openxmlformats.org/officeDocument/2006/relationships/hyperlink" Target="https://www.youtube.com/watch?v=qEIBmGZxAhg" TargetMode="External"/><Relationship Id="rId3" Type="http://schemas.openxmlformats.org/officeDocument/2006/relationships/image" Target="../media/image4.png"/><Relationship Id="rId7" Type="http://schemas.openxmlformats.org/officeDocument/2006/relationships/hyperlink" Target="https://www.youtube.com/watch?v=r8Kft3w-7DI" TargetMode="External"/><Relationship Id="rId12" Type="http://schemas.openxmlformats.org/officeDocument/2006/relationships/hyperlink" Target="https://safeshare.tv/x/ss57fc1b7b4d635"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safeshare.tv/x/r8Kft3w-7DI" TargetMode="External"/><Relationship Id="rId11" Type="http://schemas.openxmlformats.org/officeDocument/2006/relationships/hyperlink" Target="https://www.youtube.com/watch?v=7QfO-zeUzWI" TargetMode="External"/><Relationship Id="rId5" Type="http://schemas.openxmlformats.org/officeDocument/2006/relationships/hyperlink" Target="https://www.youtube.com/watch?v=VB5_FScm41Q" TargetMode="External"/><Relationship Id="rId10" Type="http://schemas.openxmlformats.org/officeDocument/2006/relationships/hyperlink" Target="https://safeshare.tv/x/7QfO-zeUzWI" TargetMode="External"/><Relationship Id="rId4" Type="http://schemas.openxmlformats.org/officeDocument/2006/relationships/hyperlink" Target="https://safeshare.tv/x/ss57fc1ca7e3df4" TargetMode="External"/><Relationship Id="rId9" Type="http://schemas.openxmlformats.org/officeDocument/2006/relationships/hyperlink" Target="https://www.youtube.com/watch?v=s35IqfLn1Pk"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jp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hyperlink" Target="http://www.youtube.com/watch?v=_-fUMepNw8A" TargetMode="External"/><Relationship Id="rId5" Type="http://schemas.openxmlformats.org/officeDocument/2006/relationships/image" Target="../media/image56.jpg"/><Relationship Id="rId4" Type="http://schemas.openxmlformats.org/officeDocument/2006/relationships/hyperlink" Target="http://www.youtube.com/watch?v=pNn5f_9i_J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jp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hyperlink" Target="http://www.youtube.com/watch?v=q7MVbtN4hM8" TargetMode="External"/><Relationship Id="rId5" Type="http://schemas.openxmlformats.org/officeDocument/2006/relationships/image" Target="../media/image59.jpg"/><Relationship Id="rId4" Type="http://schemas.openxmlformats.org/officeDocument/2006/relationships/hyperlink" Target="http://www.youtube.com/watch?v=JXC1jjRCXt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65.jpg"/><Relationship Id="rId4" Type="http://schemas.openxmlformats.org/officeDocument/2006/relationships/hyperlink" Target="http://www.youtube.com/watch?v=YrhZp7N2pV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jp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hyperlink" Target="http://www.youtube.com/watch?v=-BBqsKKpzRU" TargetMode="External"/><Relationship Id="rId5" Type="http://schemas.openxmlformats.org/officeDocument/2006/relationships/image" Target="../media/image67.jpg"/><Relationship Id="rId4" Type="http://schemas.openxmlformats.org/officeDocument/2006/relationships/hyperlink" Target="http://www.youtube.com/watch?v=V7cPcEa4e8I"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jpg"/><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hyperlink" Target="http://www.youtube.com/watch?v=E9RFzOQpYpE" TargetMode="External"/><Relationship Id="rId5" Type="http://schemas.openxmlformats.org/officeDocument/2006/relationships/image" Target="../media/image72.jpg"/><Relationship Id="rId4" Type="http://schemas.openxmlformats.org/officeDocument/2006/relationships/hyperlink" Target="http://www.youtube.com/watch?v=KD_YRnuuKyY"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safeshare.tv/x/ss57fc1a042e7a7" TargetMode="External"/><Relationship Id="rId13" Type="http://schemas.openxmlformats.org/officeDocument/2006/relationships/hyperlink" Target="https://www.youtube.com/watch?v=87Xh3rlLy3Q" TargetMode="External"/><Relationship Id="rId3" Type="http://schemas.openxmlformats.org/officeDocument/2006/relationships/image" Target="../media/image4.png"/><Relationship Id="rId7" Type="http://schemas.openxmlformats.org/officeDocument/2006/relationships/hyperlink" Target="https://www.youtube.com/watch?v=V0tg5u9y2Ps" TargetMode="External"/><Relationship Id="rId12" Type="http://schemas.openxmlformats.org/officeDocument/2006/relationships/hyperlink" Target="https://safeshare.tv/x/87Xh3rlLy3Q"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hyperlink" Target="https://safeshare.tv/x/V0tg5u9y2Ps" TargetMode="External"/><Relationship Id="rId11" Type="http://schemas.openxmlformats.org/officeDocument/2006/relationships/hyperlink" Target="https://www.youtube.com/watch?v=ijHjvFAz0lo" TargetMode="External"/><Relationship Id="rId5" Type="http://schemas.openxmlformats.org/officeDocument/2006/relationships/hyperlink" Target="https://www.youtube.com/watch?v=p3L2qf3q-ok" TargetMode="External"/><Relationship Id="rId10" Type="http://schemas.openxmlformats.org/officeDocument/2006/relationships/hyperlink" Target="https://safeshare.tv/x/ijHjvFAz0lo" TargetMode="External"/><Relationship Id="rId4" Type="http://schemas.openxmlformats.org/officeDocument/2006/relationships/hyperlink" Target="https://safeshare.tv/x/p3L2qf3q-ok" TargetMode="External"/><Relationship Id="rId9" Type="http://schemas.openxmlformats.org/officeDocument/2006/relationships/hyperlink" Target="https://www.youtube.com/watch?v=JpVCqXRlXx4"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75.jpg"/><Relationship Id="rId4" Type="http://schemas.openxmlformats.org/officeDocument/2006/relationships/hyperlink" Target="http://www.youtube.com/watch?v=Djd1XfwDAQ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hyperlink" Target="https://safeshare.tv/x/tUdAVuHK0eo" TargetMode="External"/><Relationship Id="rId3" Type="http://schemas.openxmlformats.org/officeDocument/2006/relationships/image" Target="../media/image4.png"/><Relationship Id="rId7" Type="http://schemas.openxmlformats.org/officeDocument/2006/relationships/hyperlink" Target="https://www.youtube.com/watch?v=xFurKUxafRk" TargetMode="External"/><Relationship Id="rId12" Type="http://schemas.openxmlformats.org/officeDocument/2006/relationships/hyperlink" Target="https://www.youtube.com/watch?v=Tlw6Zl3t4vw"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hyperlink" Target="https://safeshare.tv/x/xFurKUxafRk" TargetMode="External"/><Relationship Id="rId11" Type="http://schemas.openxmlformats.org/officeDocument/2006/relationships/hyperlink" Target="https://www.youtube.com/watch?v=oTCTBhRTxyw" TargetMode="External"/><Relationship Id="rId5" Type="http://schemas.openxmlformats.org/officeDocument/2006/relationships/hyperlink" Target="https://www.youtube.com/watch?v=qaz4Ziw_CfQ" TargetMode="External"/><Relationship Id="rId10" Type="http://schemas.openxmlformats.org/officeDocument/2006/relationships/hyperlink" Target="https://safeshare.tv/x/oTCTBhRTxyw" TargetMode="External"/><Relationship Id="rId4" Type="http://schemas.openxmlformats.org/officeDocument/2006/relationships/hyperlink" Target="https://safeshare.tv/x/ss57fc1cfb79c4f" TargetMode="External"/><Relationship Id="rId9" Type="http://schemas.openxmlformats.org/officeDocument/2006/relationships/hyperlink" Target="https://www.youtube.com/watch?v=tUdAVuHK0eo"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safeshare.tv/x/nR4SGKgfUl0" TargetMode="External"/><Relationship Id="rId13" Type="http://schemas.openxmlformats.org/officeDocument/2006/relationships/hyperlink" Target="https://www.youtube.com/watch?v=FlR1ePU2U28" TargetMode="External"/><Relationship Id="rId3" Type="http://schemas.openxmlformats.org/officeDocument/2006/relationships/image" Target="../media/image4.png"/><Relationship Id="rId7" Type="http://schemas.openxmlformats.org/officeDocument/2006/relationships/hyperlink" Target="https://www.youtube.com/watch?v=XmaY2tJXRAg" TargetMode="External"/><Relationship Id="rId12" Type="http://schemas.openxmlformats.org/officeDocument/2006/relationships/hyperlink" Target="https://safeshare.tv/x/FlR1ePU2U28"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hyperlink" Target="https://safeshare.tv/x/XmaY2tJXRAg" TargetMode="External"/><Relationship Id="rId11" Type="http://schemas.openxmlformats.org/officeDocument/2006/relationships/hyperlink" Target="https://www.youtube.com/watch?v=go6TiLIeVZA" TargetMode="External"/><Relationship Id="rId5" Type="http://schemas.openxmlformats.org/officeDocument/2006/relationships/hyperlink" Target="https://www.youtube.com/watch?v=fDp9cOLxYv0" TargetMode="External"/><Relationship Id="rId10" Type="http://schemas.openxmlformats.org/officeDocument/2006/relationships/hyperlink" Target="https://safeshare.tv/x/ss57fc205b93875" TargetMode="External"/><Relationship Id="rId4" Type="http://schemas.openxmlformats.org/officeDocument/2006/relationships/hyperlink" Target="https://safeshare.tv/x/fDp9cOLxYv0" TargetMode="External"/><Relationship Id="rId9" Type="http://schemas.openxmlformats.org/officeDocument/2006/relationships/hyperlink" Target="https://www.youtube.com/watch?v=nR4SGKgfUl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pic>
        <p:nvPicPr>
          <p:cNvPr id="143" name="Google Shape;143;p33" descr="Babe Ruth Hits 60th Home Run, Stock Footage. http://www.myfootage.com/details.php?gid=58&amp;sgid=&amp;pid=17001 This clip is available for licensing from MyFootage.com - Call us at (212) 620-3955 - Please Subscribe to our channel, as we are constantly adding new clips. Thanks!" title="Stock Footage - Babe Ruth Hits 60th Home Run">
            <a:hlinkClick r:id="rId4"/>
          </p:cNvPr>
          <p:cNvPicPr preferRelativeResize="0"/>
          <p:nvPr/>
        </p:nvPicPr>
        <p:blipFill>
          <a:blip r:embed="rId5">
            <a:alphaModFix/>
          </a:blip>
          <a:stretch>
            <a:fillRect/>
          </a:stretch>
        </p:blipFill>
        <p:spPr>
          <a:xfrm>
            <a:off x="2936025" y="2189575"/>
            <a:ext cx="4572000" cy="3429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sp>
        <p:nvSpPr>
          <p:cNvPr id="148" name="Google Shape;148;p34">
            <a:hlinkClick r:id="rId4"/>
          </p:cNvPr>
          <p:cNvSpPr/>
          <p:nvPr/>
        </p:nvSpPr>
        <p:spPr>
          <a:xfrm>
            <a:off x="5525400" y="5232900"/>
            <a:ext cx="1722600" cy="13326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pic>
        <p:nvPicPr>
          <p:cNvPr id="157" name="Google Shape;157;p36" descr=" " title="*Speakeasies During the 1920s*">
            <a:hlinkClick r:id="rId4"/>
          </p:cNvPr>
          <p:cNvPicPr preferRelativeResize="0"/>
          <p:nvPr/>
        </p:nvPicPr>
        <p:blipFill>
          <a:blip r:embed="rId5">
            <a:alphaModFix/>
          </a:blip>
          <a:stretch>
            <a:fillRect/>
          </a:stretch>
        </p:blipFill>
        <p:spPr>
          <a:xfrm>
            <a:off x="2002950" y="1956325"/>
            <a:ext cx="4814600" cy="3610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5"/>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pic>
        <p:nvPicPr>
          <p:cNvPr id="170" name="Google Shape;170;p39" descr="A demonstration of recording on a tinfoil phonograph, as invented by Edison in 1877. The phonograph seen here is an exact replica of an all-brass exhibition machine as made by Bergmann in late 1878. This replica was built by the late Bill Ptacek. It's a massive phonograph, weighing 125 pounds. &#10; &#10;For a more detailed public exhibition of this same machine, see http://www.youtube.com/watch?v=AGAVotR7wZ8" title="Edison tinfoil phonograph demonstration">
            <a:hlinkClick r:id="rId4"/>
          </p:cNvPr>
          <p:cNvPicPr preferRelativeResize="0"/>
          <p:nvPr/>
        </p:nvPicPr>
        <p:blipFill>
          <a:blip r:embed="rId5">
            <a:alphaModFix/>
          </a:blip>
          <a:stretch>
            <a:fillRect/>
          </a:stretch>
        </p:blipFill>
        <p:spPr>
          <a:xfrm>
            <a:off x="587825" y="2578375"/>
            <a:ext cx="3819300" cy="2864475"/>
          </a:xfrm>
          <a:prstGeom prst="rect">
            <a:avLst/>
          </a:prstGeom>
          <a:noFill/>
          <a:ln>
            <a:noFill/>
          </a:ln>
        </p:spPr>
      </p:pic>
      <p:pic>
        <p:nvPicPr>
          <p:cNvPr id="171" name="Google Shape;171;p39" descr="This was the grand re-opening of the ENHS Thomas A. Edison National Historic Site. A demonstration on the museum grounds of an acoustic recording onto a brown wax cylinder and then played back. ~ OCTOBER 10, 2009" title="Edison Museum Wax Cylinder Recording Session (HD)">
            <a:hlinkClick r:id="rId6"/>
          </p:cNvPr>
          <p:cNvPicPr preferRelativeResize="0"/>
          <p:nvPr/>
        </p:nvPicPr>
        <p:blipFill>
          <a:blip r:embed="rId7">
            <a:alphaModFix/>
          </a:blip>
          <a:stretch>
            <a:fillRect/>
          </a:stretch>
        </p:blipFill>
        <p:spPr>
          <a:xfrm>
            <a:off x="4761675" y="2578381"/>
            <a:ext cx="3819300" cy="286447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
        <p:cNvGrpSpPr/>
        <p:nvPr/>
      </p:nvGrpSpPr>
      <p:grpSpPr>
        <a:xfrm>
          <a:off x="0" y="0"/>
          <a:ext cx="0" cy="0"/>
          <a:chOff x="0" y="0"/>
          <a:chExt cx="0" cy="0"/>
        </a:xfrm>
      </p:grpSpPr>
      <p:sp>
        <p:nvSpPr>
          <p:cNvPr id="66" name="Google Shape;66;p16"/>
          <p:cNvSpPr txBox="1"/>
          <p:nvPr/>
        </p:nvSpPr>
        <p:spPr>
          <a:xfrm>
            <a:off x="505350" y="1865250"/>
            <a:ext cx="81333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rPr>
              <a:t>During the 1920’s through the mid 1950’s </a:t>
            </a:r>
            <a:r>
              <a:rPr lang="en" sz="1800" i="1">
                <a:solidFill>
                  <a:schemeClr val="dk1"/>
                </a:solidFill>
              </a:rPr>
              <a:t>Billboard</a:t>
            </a:r>
            <a:r>
              <a:rPr lang="en" sz="1800">
                <a:solidFill>
                  <a:schemeClr val="dk1"/>
                </a:solidFill>
              </a:rPr>
              <a:t> magazine was not around. There were no “hit charts” or any means of keeping track of either record sales or  how many times people requested a song to be played on the radio. The person,</a:t>
            </a:r>
            <a:r>
              <a:rPr lang="en" sz="1800">
                <a:solidFill>
                  <a:schemeClr val="dk1"/>
                </a:solidFill>
                <a:uFill>
                  <a:noFill/>
                </a:uFill>
                <a:hlinkClick r:id="rId4"/>
              </a:rPr>
              <a:t> </a:t>
            </a:r>
            <a:r>
              <a:rPr lang="en" sz="1800" u="sng">
                <a:solidFill>
                  <a:schemeClr val="hlink"/>
                </a:solidFill>
                <a:hlinkClick r:id="rId4"/>
              </a:rPr>
              <a:t>(http://digitaldreamdoor.com/pages/best_songs-1920s.html)</a:t>
            </a:r>
            <a:r>
              <a:rPr lang="en" sz="1800">
                <a:solidFill>
                  <a:schemeClr val="dk1"/>
                </a:solidFill>
              </a:rPr>
              <a:t>, who chose these songs, selected these rankings based off how long each song remained popular. He also took into consideration how much of an impact the songs made to society and music.</a:t>
            </a:r>
            <a:endParaRPr sz="18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sp>
        <p:nvSpPr>
          <p:cNvPr id="180" name="Google Shape;180;p41">
            <a:hlinkClick r:id="rId4"/>
          </p:cNvPr>
          <p:cNvSpPr/>
          <p:nvPr/>
        </p:nvSpPr>
        <p:spPr>
          <a:xfrm>
            <a:off x="5442850" y="2332650"/>
            <a:ext cx="3016800" cy="360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pic>
        <p:nvPicPr>
          <p:cNvPr id="189" name="Google Shape;189;p43" descr="Jonathan Benny plays live piano to one of the best Buster Keaton films: &quot;The Goat&quot; (1921)&#10;This video features excerpts only.  Recorded in Vancouver at the Hollywood Theatre in May, 2011." title="Amazing Buster Keaton silent film &quot;The Goat&quot; (1921)  Live Piano (2011)">
            <a:hlinkClick r:id="rId4"/>
          </p:cNvPr>
          <p:cNvPicPr preferRelativeResize="0"/>
          <p:nvPr/>
        </p:nvPicPr>
        <p:blipFill>
          <a:blip r:embed="rId5">
            <a:alphaModFix/>
          </a:blip>
          <a:stretch>
            <a:fillRect/>
          </a:stretch>
        </p:blipFill>
        <p:spPr>
          <a:xfrm>
            <a:off x="658375" y="2136725"/>
            <a:ext cx="3750900" cy="2813175"/>
          </a:xfrm>
          <a:prstGeom prst="rect">
            <a:avLst/>
          </a:prstGeom>
          <a:noFill/>
          <a:ln>
            <a:noFill/>
          </a:ln>
        </p:spPr>
      </p:pic>
      <p:pic>
        <p:nvPicPr>
          <p:cNvPr id="190" name="Google Shape;190;p43" descr="A short documentary about what it takes to accompany a silent film. Filmed during Shauna Pickett-Gordon's grand piano accompaniment of  F.W. Murnau's  triple academy  award winning psychological drama, Sunrise.  This was the fourth year that Shauna accompanied one of the Coastside Film Society's Silent Film Nights. ." title="The Art of Silent Film Accompaniment">
            <a:hlinkClick r:id="rId6"/>
          </p:cNvPr>
          <p:cNvPicPr preferRelativeResize="0"/>
          <p:nvPr/>
        </p:nvPicPr>
        <p:blipFill>
          <a:blip r:embed="rId7">
            <a:alphaModFix/>
          </a:blip>
          <a:stretch>
            <a:fillRect/>
          </a:stretch>
        </p:blipFill>
        <p:spPr>
          <a:xfrm>
            <a:off x="4637875" y="2136726"/>
            <a:ext cx="3750900" cy="2813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4"/>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8"/>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2"/>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pic>
        <p:nvPicPr>
          <p:cNvPr id="207" name="Google Shape;207;p47" descr="Wanya Morris and Lindsay Arnold dance the Charleston  to &quot;Shame On Me&quot; by Avicii on the Dancing with the Stars' Season 22 Semi Finals!&#10;&#10;Subscribe: http://goo.gl/T7bg3N&#10;Watch Dancing with the Stars Mondays at 8|7c on ABC!" title="Wanya &amp; Lindsay's Charleston- Dancing with the Stars">
            <a:hlinkClick r:id="rId4"/>
          </p:cNvPr>
          <p:cNvPicPr preferRelativeResize="0"/>
          <p:nvPr/>
        </p:nvPicPr>
        <p:blipFill>
          <a:blip r:embed="rId5">
            <a:alphaModFix/>
          </a:blip>
          <a:stretch>
            <a:fillRect/>
          </a:stretch>
        </p:blipFill>
        <p:spPr>
          <a:xfrm>
            <a:off x="4593775" y="2139051"/>
            <a:ext cx="3657600" cy="2743173"/>
          </a:xfrm>
          <a:prstGeom prst="rect">
            <a:avLst/>
          </a:prstGeom>
          <a:noFill/>
          <a:ln>
            <a:noFill/>
          </a:ln>
        </p:spPr>
      </p:pic>
      <p:pic>
        <p:nvPicPr>
          <p:cNvPr id="208" name="Google Shape;208;p47" descr="Jim and Louise Sullivan - Winners 1925 Charleston Dance Contest News-Reel.&#10;2 contests shown 1st at Roseland Ballroom in NY and the other in Chicago (Trianon).&#10;&#10;Jim and Louise Sullivan were the parents of Gloria Sullivan-Cotchonis of the San Diego Swing dance club in California.&#10;&#10;...for more info on Jim and Louise or the Charleston see:&#10;http://www.streetswing.com/histmai2/d2sulivn.htm&#10;http://www.streetswing.com/histmain/z3chrlst.htm" title="Jim and Louise Sullivan - Winners 1925 Charleston Dance Contest News-Reel">
            <a:hlinkClick r:id="rId6"/>
          </p:cNvPr>
          <p:cNvPicPr preferRelativeResize="0"/>
          <p:nvPr/>
        </p:nvPicPr>
        <p:blipFill>
          <a:blip r:embed="rId7">
            <a:alphaModFix/>
          </a:blip>
          <a:stretch>
            <a:fillRect/>
          </a:stretch>
        </p:blipFill>
        <p:spPr>
          <a:xfrm>
            <a:off x="478975" y="2146035"/>
            <a:ext cx="3657600" cy="2743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6"/>
        <p:cNvGrpSpPr/>
        <p:nvPr/>
      </p:nvGrpSpPr>
      <p:grpSpPr>
        <a:xfrm>
          <a:off x="0" y="0"/>
          <a:ext cx="0" cy="0"/>
          <a:chOff x="0" y="0"/>
          <a:chExt cx="0" cy="0"/>
        </a:xfrm>
      </p:grpSpPr>
      <p:pic>
        <p:nvPicPr>
          <p:cNvPr id="217" name="Google Shape;217;p49" descr="Newsreel clip from May 1928, describing how Paul Whiteman enters into a new recording contract with Columbia Records. On the stroke of twelve, Paul tears up his old contract with Victor. The band plays &quot;My Ohio Home&quot; which wasn't issued on record. Although Paul gives a synchronisation time cue by clapping his hand, previous versions of this film excerpt have always been out of sync after the cue. We have now made a perfect match of sound and picture, and zoomed in on Bix Beiderbecke when he stands up and plays in the brass ensemble passage. It turns out that Bix' embouchure was as unorthodox as his valve technique and that he played with puffed cheeks - something which was not known before the discovery of this footage. Although it has been claimed that Bix misses notes and/or plays some notes without puffed cheeks, it is now clear that in fact he is written into the score for only a few notes of the passage and that he deliberately skips notes. Every note he does play is with puffed cheeks. Also, in spite of contrary assertions, detailed research seems to indicate that Bix possibly plays a Holton Clarke cornet here, rather than the Bach Stradivarius or a Conn Victor. That would stand to reason - the Holton Company had just presented new instruments to the entire Whiteman brass section. It seems that, in spite of his expensive purchase, Bix may not have liked the Bach because so far no photos are known of Bix actually playing or even holding it. Even today, Bix' Bach cornet is virtually unworn although a number of people have played it on occasion. There is a lively discussion going on about which horn Bix plays here - but it  seems to be evident that it is not the Bach, which has a lateral stay between the lead-pipe and the bell, while this horn has a diagonal stay. For some reason everybody seems to miss this point, even in the latest analysis by several (self-proclaimed) experts. However, this proves that the horn is NOT Bix Beiderbecke's Bach Stradivarius which is now in the Putnam Museum in Davenport, Iowa.&#10;ADDENDUM - Further research has revealed that the horn is neither a Bach nor a Holton." title="Paul Whiteman Orchestra with Bix - &quot;My Ohio Home&quot; 1928  UNIQUE SYNCHRONISED VERSION">
            <a:hlinkClick r:id="rId4"/>
          </p:cNvPr>
          <p:cNvPicPr preferRelativeResize="0"/>
          <p:nvPr/>
        </p:nvPicPr>
        <p:blipFill>
          <a:blip r:embed="rId5">
            <a:alphaModFix/>
          </a:blip>
          <a:stretch>
            <a:fillRect/>
          </a:stretch>
        </p:blipFill>
        <p:spPr>
          <a:xfrm>
            <a:off x="451000" y="2488950"/>
            <a:ext cx="3984175" cy="2988125"/>
          </a:xfrm>
          <a:prstGeom prst="rect">
            <a:avLst/>
          </a:prstGeom>
          <a:noFill/>
          <a:ln>
            <a:noFill/>
          </a:ln>
        </p:spPr>
      </p:pic>
      <p:pic>
        <p:nvPicPr>
          <p:cNvPr id="218" name="Google Shape;218;p49" descr="Fletcher Henderson And His Orchestra &#10; Rex Stewart (cnt) Russell Smith Bobby Stark (tp) &#10;Sandy Williams J.C. Higginbotham (tb) Hilton Jefferson (as) &#10;Russell Procope (as cl) Coleman Hawkins (ts cl) Fletcher Henderson (p) &#10;Freddy White (g) John Kirby (tu b) Walter Johnson (d)" title="Fletcher Henderson - New King Porter Stomp - N.Y.C. 09.12.32">
            <a:hlinkClick r:id="rId6"/>
          </p:cNvPr>
          <p:cNvPicPr preferRelativeResize="0"/>
          <p:nvPr/>
        </p:nvPicPr>
        <p:blipFill>
          <a:blip r:embed="rId7">
            <a:alphaModFix/>
          </a:blip>
          <a:stretch>
            <a:fillRect/>
          </a:stretch>
        </p:blipFill>
        <p:spPr>
          <a:xfrm>
            <a:off x="4693300" y="2488938"/>
            <a:ext cx="3984175" cy="298813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9"/>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5"/>
        <p:cNvGrpSpPr/>
        <p:nvPr/>
      </p:nvGrpSpPr>
      <p:grpSpPr>
        <a:xfrm>
          <a:off x="0" y="0"/>
          <a:ext cx="0" cy="0"/>
          <a:chOff x="0" y="0"/>
          <a:chExt cx="0" cy="0"/>
        </a:xfrm>
      </p:grpSpPr>
      <p:pic>
        <p:nvPicPr>
          <p:cNvPr id="246" name="Google Shape;246;p55" descr="Music video by Fats Waller performing Ain't Misbehavin' (Audio). (C) 2017 RCA Records, a division of Sony Music Entertainment&#10;&#10;http://vevo.ly/Rtryh3" title="Fats Waller - Ain't Misbehavin' (Audio)">
            <a:hlinkClick r:id="rId4"/>
          </p:cNvPr>
          <p:cNvPicPr preferRelativeResize="0"/>
          <p:nvPr/>
        </p:nvPicPr>
        <p:blipFill>
          <a:blip r:embed="rId5">
            <a:alphaModFix/>
          </a:blip>
          <a:stretch>
            <a:fillRect/>
          </a:stretch>
        </p:blipFill>
        <p:spPr>
          <a:xfrm>
            <a:off x="572275" y="2447750"/>
            <a:ext cx="3875300" cy="2906475"/>
          </a:xfrm>
          <a:prstGeom prst="rect">
            <a:avLst/>
          </a:prstGeom>
          <a:noFill/>
          <a:ln>
            <a:noFill/>
          </a:ln>
        </p:spPr>
      </p:pic>
      <p:pic>
        <p:nvPicPr>
          <p:cNvPr id="247" name="Google Shape;247;p55" descr="Louis Armstrong and his touring band, live on stage in Copenhagen with &quot;Dinah&quot;." title="Louis Armstrong &quot;Dinah&quot; 1933">
            <a:hlinkClick r:id="rId6"/>
          </p:cNvPr>
          <p:cNvPicPr preferRelativeResize="0"/>
          <p:nvPr/>
        </p:nvPicPr>
        <p:blipFill>
          <a:blip r:embed="rId7">
            <a:alphaModFix/>
          </a:blip>
          <a:stretch>
            <a:fillRect/>
          </a:stretch>
        </p:blipFill>
        <p:spPr>
          <a:xfrm>
            <a:off x="4727500" y="2447762"/>
            <a:ext cx="3875300" cy="29064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pic>
        <p:nvPicPr>
          <p:cNvPr id="252" name="Google Shape;252;p56" descr="Recorded In NY, 1928 &#10;Bix - p" title="Bix Beiderbecke - In A Mist">
            <a:hlinkClick r:id="rId4"/>
          </p:cNvPr>
          <p:cNvPicPr preferRelativeResize="0"/>
          <p:nvPr/>
        </p:nvPicPr>
        <p:blipFill>
          <a:blip r:embed="rId5">
            <a:alphaModFix/>
          </a:blip>
          <a:stretch>
            <a:fillRect/>
          </a:stretch>
        </p:blipFill>
        <p:spPr>
          <a:xfrm>
            <a:off x="556725" y="2441500"/>
            <a:ext cx="3925100" cy="2943825"/>
          </a:xfrm>
          <a:prstGeom prst="rect">
            <a:avLst/>
          </a:prstGeom>
          <a:noFill/>
          <a:ln>
            <a:noFill/>
          </a:ln>
        </p:spPr>
      </p:pic>
      <p:pic>
        <p:nvPicPr>
          <p:cNvPr id="253" name="Google Shape;253;p56" descr="The great Duke and his orchestra. Featuring Russell Procope and Willie Cook on trumpet.&#10;&#10;&#10;&#10;&#10;P.S: Just so you guys know I'm getting a little tired of reading fights over who's better than who or stupid comments like that so I'll delete them all and make everyone happy." title="mood indigo - Duke Ellington">
            <a:hlinkClick r:id="rId6"/>
          </p:cNvPr>
          <p:cNvPicPr preferRelativeResize="0"/>
          <p:nvPr/>
        </p:nvPicPr>
        <p:blipFill>
          <a:blip r:embed="rId7">
            <a:alphaModFix/>
          </a:blip>
          <a:stretch>
            <a:fillRect/>
          </a:stretch>
        </p:blipFill>
        <p:spPr>
          <a:xfrm>
            <a:off x="4699550" y="2441500"/>
            <a:ext cx="3925100" cy="29438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8"/>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6"/>
        <p:cNvGrpSpPr/>
        <p:nvPr/>
      </p:nvGrpSpPr>
      <p:grpSpPr>
        <a:xfrm>
          <a:off x="0" y="0"/>
          <a:ext cx="0" cy="0"/>
          <a:chOff x="0" y="0"/>
          <a:chExt cx="0" cy="0"/>
        </a:xfrm>
      </p:grpSpPr>
      <p:pic>
        <p:nvPicPr>
          <p:cNvPr id="277" name="Google Shape;277;p61" descr="Nice one...isn't it xD?" title="Bessie Smith - St. Louis Blues (1929)">
            <a:hlinkClick r:id="rId4"/>
          </p:cNvPr>
          <p:cNvPicPr preferRelativeResize="0"/>
          <p:nvPr/>
        </p:nvPicPr>
        <p:blipFill>
          <a:blip r:embed="rId5">
            <a:alphaModFix/>
          </a:blip>
          <a:stretch>
            <a:fillRect/>
          </a:stretch>
        </p:blipFill>
        <p:spPr>
          <a:xfrm>
            <a:off x="531800" y="2565925"/>
            <a:ext cx="3862900" cy="2897175"/>
          </a:xfrm>
          <a:prstGeom prst="rect">
            <a:avLst/>
          </a:prstGeom>
          <a:noFill/>
          <a:ln>
            <a:noFill/>
          </a:ln>
        </p:spPr>
      </p:pic>
      <p:pic>
        <p:nvPicPr>
          <p:cNvPr id="278" name="Google Shape;278;p61" descr="http://www.ragtimeguitare.com/ Complete ragtime, jazz &amp; blues  guitar repertoire.&#10;&#10;Down Hearted Blues (1923)&#10;&#10;Bessie Smith (Vocal)&#10;Clarence Williams (Piano)" title="Bessie Smith (Down Hearted Blues, 1923) Jazz Legend">
            <a:hlinkClick r:id="rId6"/>
          </p:cNvPr>
          <p:cNvPicPr preferRelativeResize="0"/>
          <p:nvPr/>
        </p:nvPicPr>
        <p:blipFill>
          <a:blip r:embed="rId7">
            <a:alphaModFix/>
          </a:blip>
          <a:stretch>
            <a:fillRect/>
          </a:stretch>
        </p:blipFill>
        <p:spPr>
          <a:xfrm>
            <a:off x="4612400" y="2565925"/>
            <a:ext cx="3862900" cy="28971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2"/>
        <p:cNvGrpSpPr/>
        <p:nvPr/>
      </p:nvGrpSpPr>
      <p:grpSpPr>
        <a:xfrm>
          <a:off x="0" y="0"/>
          <a:ext cx="0" cy="0"/>
          <a:chOff x="0" y="0"/>
          <a:chExt cx="0" cy="0"/>
        </a:xfrm>
      </p:grpSpPr>
      <p:pic>
        <p:nvPicPr>
          <p:cNvPr id="283" name="Google Shape;283;p62" descr="Ma Rainey (April 26, 1886-December 22, 1939)&#10;See see, Rider. ...See what you done." title="Gertrude &quot;Ma&quot; Rainey-See See Rider Blues">
            <a:hlinkClick r:id="rId4"/>
          </p:cNvPr>
          <p:cNvPicPr preferRelativeResize="0"/>
          <p:nvPr/>
        </p:nvPicPr>
        <p:blipFill>
          <a:blip r:embed="rId5">
            <a:alphaModFix/>
          </a:blip>
          <a:stretch>
            <a:fillRect/>
          </a:stretch>
        </p:blipFill>
        <p:spPr>
          <a:xfrm>
            <a:off x="660400" y="2409625"/>
            <a:ext cx="3904325" cy="2928250"/>
          </a:xfrm>
          <a:prstGeom prst="rect">
            <a:avLst/>
          </a:prstGeom>
          <a:noFill/>
          <a:ln>
            <a:noFill/>
          </a:ln>
        </p:spPr>
      </p:pic>
      <p:pic>
        <p:nvPicPr>
          <p:cNvPr id="284" name="Google Shape;284;p62" descr="This song was recorded in 1924 and released on Paramount 12252 as the 'B' side." title="Gertrude 'Ma' Rainey - Jealous Hearted Blues">
            <a:hlinkClick r:id="rId6"/>
          </p:cNvPr>
          <p:cNvPicPr preferRelativeResize="0"/>
          <p:nvPr/>
        </p:nvPicPr>
        <p:blipFill>
          <a:blip r:embed="rId7">
            <a:alphaModFix/>
          </a:blip>
          <a:stretch>
            <a:fillRect/>
          </a:stretch>
        </p:blipFill>
        <p:spPr>
          <a:xfrm>
            <a:off x="4659100" y="2409631"/>
            <a:ext cx="3904325" cy="29282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graphicFrame>
        <p:nvGraphicFramePr>
          <p:cNvPr id="83" name="Google Shape;83;p20"/>
          <p:cNvGraphicFramePr/>
          <p:nvPr/>
        </p:nvGraphicFramePr>
        <p:xfrm>
          <a:off x="544513" y="2416250"/>
          <a:ext cx="8054950" cy="3718380"/>
        </p:xfrm>
        <a:graphic>
          <a:graphicData uri="http://schemas.openxmlformats.org/drawingml/2006/table">
            <a:tbl>
              <a:tblPr>
                <a:noFill/>
                <a:tableStyleId>{F228D2CE-AD53-4B98-BD89-021745AE21BC}</a:tableStyleId>
              </a:tblPr>
              <a:tblGrid>
                <a:gridCol w="811950">
                  <a:extLst>
                    <a:ext uri="{9D8B030D-6E8A-4147-A177-3AD203B41FA5}">
                      <a16:colId xmlns:a16="http://schemas.microsoft.com/office/drawing/2014/main" val="20000"/>
                    </a:ext>
                  </a:extLst>
                </a:gridCol>
                <a:gridCol w="2782675">
                  <a:extLst>
                    <a:ext uri="{9D8B030D-6E8A-4147-A177-3AD203B41FA5}">
                      <a16:colId xmlns:a16="http://schemas.microsoft.com/office/drawing/2014/main" val="20001"/>
                    </a:ext>
                  </a:extLst>
                </a:gridCol>
                <a:gridCol w="2058700">
                  <a:extLst>
                    <a:ext uri="{9D8B030D-6E8A-4147-A177-3AD203B41FA5}">
                      <a16:colId xmlns:a16="http://schemas.microsoft.com/office/drawing/2014/main" val="20002"/>
                    </a:ext>
                  </a:extLst>
                </a:gridCol>
                <a:gridCol w="2401625">
                  <a:extLst>
                    <a:ext uri="{9D8B030D-6E8A-4147-A177-3AD203B41FA5}">
                      <a16:colId xmlns:a16="http://schemas.microsoft.com/office/drawing/2014/main" val="20003"/>
                    </a:ext>
                  </a:extLst>
                </a:gridCol>
              </a:tblGrid>
              <a:tr h="0">
                <a:tc>
                  <a:txBody>
                    <a:bodyPr/>
                    <a:lstStyle/>
                    <a:p>
                      <a:pPr marL="0" lvl="0" indent="0" algn="ctr" rtl="0">
                        <a:lnSpc>
                          <a:spcPct val="100000"/>
                        </a:lnSpc>
                        <a:spcBef>
                          <a:spcPts val="0"/>
                        </a:spcBef>
                        <a:spcAft>
                          <a:spcPts val="0"/>
                        </a:spcAft>
                        <a:buNone/>
                      </a:pPr>
                      <a:r>
                        <a:rPr lang="en" sz="1100" b="1"/>
                        <a:t>Position Number</a:t>
                      </a:r>
                      <a:endParaRPr sz="11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Song Title &amp; Performer</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Via SafeShare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Via YouTube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71475">
                <a:tc>
                  <a:txBody>
                    <a:bodyPr/>
                    <a:lstStyle/>
                    <a:p>
                      <a:pPr marL="0" lvl="0" indent="0" algn="ctr" rtl="0">
                        <a:lnSpc>
                          <a:spcPct val="100000"/>
                        </a:lnSpc>
                        <a:spcBef>
                          <a:spcPts val="0"/>
                        </a:spcBef>
                        <a:spcAft>
                          <a:spcPts val="0"/>
                        </a:spcAft>
                        <a:buNone/>
                      </a:pPr>
                      <a:r>
                        <a:rPr lang="en" b="1"/>
                        <a:t>1</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“Swanee" – Al Jolson</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4"/>
                        </a:rPr>
                        <a:t>https://safeshare.tv/x/ss57fc1ca7e3df4</a:t>
                      </a:r>
                      <a:endParaRPr sz="1200" b="1" u="sng">
                        <a:solidFill>
                          <a:schemeClr val="hlink"/>
                        </a:solidFill>
                        <a:hlinkClick r:id="rId4"/>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600"/>
                        </a:spcBef>
                        <a:spcAft>
                          <a:spcPts val="0"/>
                        </a:spcAft>
                        <a:buNone/>
                      </a:pPr>
                      <a:r>
                        <a:rPr lang="en" sz="1200" b="1" u="sng">
                          <a:solidFill>
                            <a:schemeClr val="hlink"/>
                          </a:solidFill>
                          <a:hlinkClick r:id="rId5"/>
                        </a:rPr>
                        <a:t>https://www.youtube.com/watch?v=VB5_FScm41Q</a:t>
                      </a:r>
                      <a:endParaRPr sz="1200" b="1" u="sng">
                        <a:solidFill>
                          <a:schemeClr val="hlink"/>
                        </a:solidFill>
                        <a:hlinkClick r:id="rId5"/>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1475">
                <a:tc>
                  <a:txBody>
                    <a:bodyPr/>
                    <a:lstStyle/>
                    <a:p>
                      <a:pPr marL="0" lvl="0" indent="0" algn="ctr" rtl="0">
                        <a:lnSpc>
                          <a:spcPct val="100000"/>
                        </a:lnSpc>
                        <a:spcBef>
                          <a:spcPts val="0"/>
                        </a:spcBef>
                        <a:spcAft>
                          <a:spcPts val="0"/>
                        </a:spcAft>
                        <a:buNone/>
                      </a:pPr>
                      <a:r>
                        <a:rPr lang="en" b="1"/>
                        <a:t>2</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“West End Blues" – </a:t>
                      </a:r>
                      <a:endParaRPr b="1"/>
                    </a:p>
                    <a:p>
                      <a:pPr marL="0" lvl="0" indent="0" algn="ctr" rtl="0">
                        <a:lnSpc>
                          <a:spcPct val="100000"/>
                        </a:lnSpc>
                        <a:spcBef>
                          <a:spcPts val="0"/>
                        </a:spcBef>
                        <a:spcAft>
                          <a:spcPts val="0"/>
                        </a:spcAft>
                        <a:buNone/>
                      </a:pPr>
                      <a:r>
                        <a:rPr lang="en" b="1"/>
                        <a:t>Louis Armstrong</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6"/>
                        </a:rPr>
                        <a:t>https://safeshare.tv/x/r8Kft3w-7DI</a:t>
                      </a:r>
                      <a:endParaRPr sz="1200" b="1" u="sng">
                        <a:solidFill>
                          <a:schemeClr val="hlink"/>
                        </a:solidFill>
                        <a:hlinkClick r:id="rId6"/>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600"/>
                        </a:spcBef>
                        <a:spcAft>
                          <a:spcPts val="0"/>
                        </a:spcAft>
                        <a:buNone/>
                      </a:pPr>
                      <a:r>
                        <a:rPr lang="en" sz="1200" b="1" u="sng">
                          <a:solidFill>
                            <a:schemeClr val="hlink"/>
                          </a:solidFill>
                          <a:hlinkClick r:id="rId7"/>
                        </a:rPr>
                        <a:t>https://www.youtube.com/watch?v=r8Kft3w-7DI</a:t>
                      </a:r>
                      <a:endParaRPr sz="1200" b="1" u="sng">
                        <a:solidFill>
                          <a:schemeClr val="hlink"/>
                        </a:solidFill>
                        <a:hlinkClick r:id="rId7"/>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1475">
                <a:tc>
                  <a:txBody>
                    <a:bodyPr/>
                    <a:lstStyle/>
                    <a:p>
                      <a:pPr marL="0" lvl="0" indent="0" algn="ctr" rtl="0">
                        <a:lnSpc>
                          <a:spcPct val="100000"/>
                        </a:lnSpc>
                        <a:spcBef>
                          <a:spcPts val="0"/>
                        </a:spcBef>
                        <a:spcAft>
                          <a:spcPts val="0"/>
                        </a:spcAft>
                        <a:buNone/>
                      </a:pPr>
                      <a:r>
                        <a:rPr lang="en" b="1"/>
                        <a:t>3</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“Rhapsody in Blue'" - </a:t>
                      </a:r>
                      <a:endParaRPr b="1"/>
                    </a:p>
                    <a:p>
                      <a:pPr marL="0" lvl="0" indent="0" algn="ctr" rtl="0">
                        <a:lnSpc>
                          <a:spcPct val="100000"/>
                        </a:lnSpc>
                        <a:spcBef>
                          <a:spcPts val="0"/>
                        </a:spcBef>
                        <a:spcAft>
                          <a:spcPts val="0"/>
                        </a:spcAft>
                        <a:buNone/>
                      </a:pPr>
                      <a:r>
                        <a:rPr lang="en" b="1"/>
                        <a:t>Paul Whiteman featuring George Gershwin</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8"/>
                        </a:rPr>
                        <a:t>https://safeshare.tv/x/s35IqfLn1Pk</a:t>
                      </a:r>
                      <a:endParaRPr sz="1200" b="1" u="sng">
                        <a:solidFill>
                          <a:schemeClr val="hlink"/>
                        </a:solidFill>
                        <a:hlinkClick r:id="rId8"/>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900"/>
                        </a:spcBef>
                        <a:spcAft>
                          <a:spcPts val="0"/>
                        </a:spcAft>
                        <a:buNone/>
                      </a:pPr>
                      <a:r>
                        <a:rPr lang="en" sz="1200" b="1" u="sng">
                          <a:solidFill>
                            <a:schemeClr val="hlink"/>
                          </a:solidFill>
                          <a:hlinkClick r:id="rId9"/>
                        </a:rPr>
                        <a:t>https://www.youtube.com/watch?v=s35IqfLn1Pk</a:t>
                      </a:r>
                      <a:endParaRPr sz="1200" b="1" u="sng">
                        <a:solidFill>
                          <a:schemeClr val="hlink"/>
                        </a:solidFill>
                        <a:hlinkClick r:id="rId9"/>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71475">
                <a:tc>
                  <a:txBody>
                    <a:bodyPr/>
                    <a:lstStyle/>
                    <a:p>
                      <a:pPr marL="0" lvl="0" indent="0" algn="ctr" rtl="0">
                        <a:lnSpc>
                          <a:spcPct val="100000"/>
                        </a:lnSpc>
                        <a:spcBef>
                          <a:spcPts val="0"/>
                        </a:spcBef>
                        <a:spcAft>
                          <a:spcPts val="0"/>
                        </a:spcAft>
                        <a:buNone/>
                      </a:pPr>
                      <a:r>
                        <a:rPr lang="en" b="1"/>
                        <a:t>4</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“Ain’t Misbehavin’'" - </a:t>
                      </a:r>
                      <a:endParaRPr b="1"/>
                    </a:p>
                    <a:p>
                      <a:pPr marL="0" lvl="0" indent="0" algn="ctr" rtl="0">
                        <a:lnSpc>
                          <a:spcPct val="100000"/>
                        </a:lnSpc>
                        <a:spcBef>
                          <a:spcPts val="0"/>
                        </a:spcBef>
                        <a:spcAft>
                          <a:spcPts val="0"/>
                        </a:spcAft>
                        <a:buNone/>
                      </a:pPr>
                      <a:r>
                        <a:rPr lang="en" b="1"/>
                        <a:t>Fats Waller</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10"/>
                        </a:rPr>
                        <a:t>https://safeshare.tv/x/7QfO-zeUzWI</a:t>
                      </a:r>
                      <a:endParaRPr sz="1200" b="1" u="sng">
                        <a:solidFill>
                          <a:schemeClr val="hlink"/>
                        </a:solidFill>
                        <a:hlinkClick r:id="rId10"/>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600"/>
                        </a:spcBef>
                        <a:spcAft>
                          <a:spcPts val="0"/>
                        </a:spcAft>
                        <a:buNone/>
                      </a:pPr>
                      <a:r>
                        <a:rPr lang="en" sz="1200" b="1" u="sng">
                          <a:solidFill>
                            <a:schemeClr val="hlink"/>
                          </a:solidFill>
                          <a:hlinkClick r:id="rId11"/>
                        </a:rPr>
                        <a:t>https://www.youtube.com/watch?v=7QfO-zeUzWI</a:t>
                      </a:r>
                      <a:endParaRPr sz="1200" b="1" u="sng">
                        <a:solidFill>
                          <a:schemeClr val="hlink"/>
                        </a:solidFill>
                        <a:hlinkClick r:id="rId11"/>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71475">
                <a:tc>
                  <a:txBody>
                    <a:bodyPr/>
                    <a:lstStyle/>
                    <a:p>
                      <a:pPr marL="0" lvl="0" indent="0" algn="ctr" rtl="0">
                        <a:lnSpc>
                          <a:spcPct val="100000"/>
                        </a:lnSpc>
                        <a:spcBef>
                          <a:spcPts val="0"/>
                        </a:spcBef>
                        <a:spcAft>
                          <a:spcPts val="0"/>
                        </a:spcAft>
                        <a:buNone/>
                      </a:pPr>
                      <a:r>
                        <a:rPr lang="en" b="1"/>
                        <a:t>5</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"T For Texas (Blue Yodel #1)" – Jimmie Rodgers</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12"/>
                        </a:rPr>
                        <a:t>https://safeshare.tv/x/ss57fc1b7b4d635</a:t>
                      </a:r>
                      <a:endParaRPr sz="1200" b="1" u="sng">
                        <a:solidFill>
                          <a:schemeClr val="hlink"/>
                        </a:solidFill>
                        <a:hlinkClick r:id="rId12"/>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900"/>
                        </a:spcBef>
                        <a:spcAft>
                          <a:spcPts val="0"/>
                        </a:spcAft>
                        <a:buNone/>
                      </a:pPr>
                      <a:r>
                        <a:rPr lang="en" sz="1200" b="1" u="sng">
                          <a:solidFill>
                            <a:schemeClr val="hlink"/>
                          </a:solidFill>
                          <a:hlinkClick r:id="rId13"/>
                        </a:rPr>
                        <a:t>https://www.youtube.com/watch?v=qEIBmGZxAhg</a:t>
                      </a:r>
                      <a:endParaRPr sz="1200" b="1" u="sng">
                        <a:solidFill>
                          <a:schemeClr val="hlink"/>
                        </a:solidFill>
                        <a:hlinkClick r:id="rId13"/>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8"/>
        <p:cNvGrpSpPr/>
        <p:nvPr/>
      </p:nvGrpSpPr>
      <p:grpSpPr>
        <a:xfrm>
          <a:off x="0" y="0"/>
          <a:ext cx="0" cy="0"/>
          <a:chOff x="0" y="0"/>
          <a:chExt cx="0" cy="0"/>
        </a:xfrm>
      </p:grpSpPr>
      <p:pic>
        <p:nvPicPr>
          <p:cNvPr id="289" name="Google Shape;289;p63" descr=" " title="I'm Coming Virginia - Ethel Waters">
            <a:hlinkClick r:id="rId4"/>
          </p:cNvPr>
          <p:cNvPicPr preferRelativeResize="0"/>
          <p:nvPr/>
        </p:nvPicPr>
        <p:blipFill>
          <a:blip r:embed="rId5">
            <a:alphaModFix/>
          </a:blip>
          <a:stretch>
            <a:fillRect/>
          </a:stretch>
        </p:blipFill>
        <p:spPr>
          <a:xfrm>
            <a:off x="4666850" y="2270475"/>
            <a:ext cx="4028750" cy="3021569"/>
          </a:xfrm>
          <a:prstGeom prst="rect">
            <a:avLst/>
          </a:prstGeom>
          <a:noFill/>
          <a:ln>
            <a:noFill/>
          </a:ln>
        </p:spPr>
      </p:pic>
      <p:pic>
        <p:nvPicPr>
          <p:cNvPr id="290" name="Google Shape;290;p63" descr="Ethel Waters (oct.31,1896 - sep.1,1977) was an American blues and jazz vocalist and actress. &#10; &#10;She was born to a 12 year old mother, Louise Anderson, who had been raped by a white man, John Waters. Although she was raised by her maternal grandmother, she took her father's surname. Reared in poverty, she left school at the age of 13 in order to support herself through domestic housework. &#10; &#10;Waters performed for the first time at the age of five in a children's church program. She was called Baby Star and later, performing on the black vaudeville circuit, became known as Sweet Mama Stringbean. After moving to New York City in 1919, at the start of the Harlem Renaissance, Waters recorded songs for Black Swan Records and then Colombia Records while playing in revues and performing on the white vaudeville circuit during the 1920s. Two of her more popular songs were &quot;Dinah&quot; (1925) and &quot;Stormy Weather&quot; (1933). By refining the lyrics and the performance, Waters introduced urban blues to a white audience. Her stylistic alterations created a niche for the black nightclub singers who gained popularity from the 1930s through the 1950s. &#10; &#10;In 1927, Waters career as an actress began with the musical Africana. She played singing roles in other Broadway productions: Blackbirds (1930), Rhapsody in Black (1931), As Thousands Cheer (1933), At Home Abroad (1936, and Cabin in the Sky (1940). Waters played more dramatic roles in Mamba's Daughters (1939) and The Member of the Wedding (1950). Appearing in nine films between 1929 and 1959, she received an Academy Award nomination as Best Supporting Actress in Pinky (1949). Through these roles, Waters transformed the image of the older black woman from that of the servile &quot;Mammy&quot; to the self-sufficient Earth Mother. She toured with evangelist Billy Graham from 1957 to 1976. Waters is the author of two autobiographies: His Eye is on the Sparrow (1951) and To Me It's Wonderful (1972) &#10; &#10; &#10;Ethel Waters and the Plantation Orchestra - Dinah (1926)" title="Ethel Waters and the Plantation Orchestra - Dinah (1926)">
            <a:hlinkClick r:id="rId6"/>
          </p:cNvPr>
          <p:cNvPicPr preferRelativeResize="0"/>
          <p:nvPr/>
        </p:nvPicPr>
        <p:blipFill>
          <a:blip r:embed="rId7">
            <a:alphaModFix/>
          </a:blip>
          <a:stretch>
            <a:fillRect/>
          </a:stretch>
        </p:blipFill>
        <p:spPr>
          <a:xfrm>
            <a:off x="474325" y="2270475"/>
            <a:ext cx="4028743" cy="30215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4"/>
        <p:cNvGrpSpPr/>
        <p:nvPr/>
      </p:nvGrpSpPr>
      <p:grpSpPr>
        <a:xfrm>
          <a:off x="0" y="0"/>
          <a:ext cx="0" cy="0"/>
          <a:chOff x="0" y="0"/>
          <a:chExt cx="0" cy="0"/>
        </a:xfrm>
      </p:grpSpPr>
      <p:pic>
        <p:nvPicPr>
          <p:cNvPr id="295" name="Google Shape;295;p64" descr="&quot;Blind&quot; Lemon Jefferson (September 24, 1893  at some point in Mid-December, 1929) was a blues singer and guitarist from Texas. He was one of the most popular blues singers of the 1920s, and has been titled &quot;Father of the Texas Blues&quot;. Jefferson's singing and self-accompaniment were distinctive as a result of his high-pitched voice and originality on the guitar. He was not influential on some younger blues singers of his generation, as they did not seek to imitate him as they did other commercially successful artists. However, later blues and rock and roll musicians attempted to imitate both his songs and his musical style." title="Blind Lemon Jefferson - Match Box Blues">
            <a:hlinkClick r:id="rId4"/>
          </p:cNvPr>
          <p:cNvPicPr preferRelativeResize="0"/>
          <p:nvPr/>
        </p:nvPicPr>
        <p:blipFill>
          <a:blip r:embed="rId5">
            <a:alphaModFix/>
          </a:blip>
          <a:stretch>
            <a:fillRect/>
          </a:stretch>
        </p:blipFill>
        <p:spPr>
          <a:xfrm>
            <a:off x="482075" y="2488146"/>
            <a:ext cx="3883650" cy="2912730"/>
          </a:xfrm>
          <a:prstGeom prst="rect">
            <a:avLst/>
          </a:prstGeom>
          <a:noFill/>
          <a:ln>
            <a:noFill/>
          </a:ln>
        </p:spPr>
      </p:pic>
      <p:pic>
        <p:nvPicPr>
          <p:cNvPr id="296" name="Google Shape;296;p64" descr="Got The Blues&#10;(1926)" title="Blind Lemon Jefferson-Got The Blues">
            <a:hlinkClick r:id="rId6"/>
          </p:cNvPr>
          <p:cNvPicPr preferRelativeResize="0"/>
          <p:nvPr/>
        </p:nvPicPr>
        <p:blipFill>
          <a:blip r:embed="rId7">
            <a:alphaModFix/>
          </a:blip>
          <a:stretch>
            <a:fillRect/>
          </a:stretch>
        </p:blipFill>
        <p:spPr>
          <a:xfrm>
            <a:off x="4709875" y="2488162"/>
            <a:ext cx="3883650" cy="29127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0"/>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9"/>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3"/>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7"/>
        <p:cNvGrpSpPr/>
        <p:nvPr/>
      </p:nvGrpSpPr>
      <p:grpSpPr>
        <a:xfrm>
          <a:off x="0" y="0"/>
          <a:ext cx="0" cy="0"/>
          <a:chOff x="0" y="0"/>
          <a:chExt cx="0" cy="0"/>
        </a:xfrm>
      </p:grpSpPr>
      <p:pic>
        <p:nvPicPr>
          <p:cNvPr id="328" name="Google Shape;328;p70" descr="This is courtesy of pianist Jack Gibbons who gained this film from Gershwin biographer Edward Jablonski. I hope Jack doesn't mind my reposting it for people to see." title="Gershwin plays 'I Got Rhythm' (restored original 1931 film)">
            <a:hlinkClick r:id="rId4"/>
          </p:cNvPr>
          <p:cNvPicPr preferRelativeResize="0"/>
          <p:nvPr/>
        </p:nvPicPr>
        <p:blipFill>
          <a:blip r:embed="rId5">
            <a:alphaModFix/>
          </a:blip>
          <a:stretch>
            <a:fillRect/>
          </a:stretch>
        </p:blipFill>
        <p:spPr>
          <a:xfrm>
            <a:off x="4366725" y="2283650"/>
            <a:ext cx="4124125" cy="30931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2"/>
        <p:cNvGrpSpPr/>
        <p:nvPr/>
      </p:nvGrpSpPr>
      <p:grpSpPr>
        <a:xfrm>
          <a:off x="0" y="0"/>
          <a:ext cx="0" cy="0"/>
          <a:chOff x="0" y="0"/>
          <a:chExt cx="0" cy="0"/>
        </a:xfrm>
      </p:grpSpPr>
      <p:pic>
        <p:nvPicPr>
          <p:cNvPr id="333" name="Google Shape;333;p71" descr="BLUE SKIES &#10;Words and music by Irving Berlin &#10;Performed by Irving Kaufman &#10;with unidentified piano and guitar accompaniment &#10;Recorded January 6, 1927 &#10;Banner 1932 &#10; &#10;&quot;Blue Skies&quot; was introduced by vaudeville star, Belle Baker, in the Broadway show &quot;Betsy,&quot; a Richard Rodgers and Lorenz Hart musical.  In December of 1926, just before the show opened on Broadway, Baker was unhappy with the musical score because it didn't have any songs that she felt were suitable for her dynamic voice.  She called her friend, Irving Berlin, who offered her a new tune he had not quite finished and together they completed the song the night before the show opened.  &quot;Betsy&quot; opened at the New Amsterdam Theater on Broadway December 28, 1926. It ran for 39 performances. Florenz Ziegfeld, the producer, allowed &quot;Blue Skies&quot; it to be sung in the second act,  but Rodgers and Hart were not aware that it had been included and they were understandably upset. The song was a big success and she had to sing 24 encores. &quot;Betsy&quot; was a flop and closed after 39 performances, but &quot;Blue Skies&quot; became an immediate hit. &#10; &#10;Irving Kaufman's recording was made just nine days later (January 6, 1927) and it is one of the first recordings made of this song. By the end of February 1927, the song had also been recorded by Ben Selvin's Knickerbockers, Vincent Lopez, Adrian Schubert, George Olsen, Sam Lanin, Arthur Fields, Bob Haring, and Jesse Crawford.  Al Jolson sang it in &quot;The Jazz Singer&quot; (1927) and again in &quot;The Jolson Story&quot; (1946) where he dubbed it for Larry Parks. It was sung by Eddie Cantor in &quot;Glorifying the American Girl&quot; (1929). by Ethel Merman and Alice Faye in &quot;Alexander's Ragtime Band&quot; (1938) and by Bing Crosby in &quot;Blue Skies&quot; (1946) and &quot;White Christmas&quot; (1954). &#10; &#10; &#10;Blue Skies, by Irving Berlin &#10; &#10;(verse) &#10;I was blue, just as blue as I could be &#10;Ev'ry day was a cloudy day for me &#10;Then good luck came a-knocking at my door &#10;Skies were gray but they're not gray anymore &#10; &#10;(chorus) &#10;Blue skies &#10;Smiling at me &#10;Nothing but blue skies &#10;Do I see &#10; &#10;Bluebirds &#10;Singing a song &#10;Nothing but bluebirds &#10;All day long &#10; &#10;Never saw the sun shining so bright &#10;Never saw things going so right &#10;Noticing the days hurrying by &#10;When you're in love, my how they fly &#10; &#10;Blue days &#10;All of them gone &#10;Nothing but blue skies &#10;From now on" title="Irving Kaufman - Blue Skies (1927)">
            <a:hlinkClick r:id="rId4"/>
          </p:cNvPr>
          <p:cNvPicPr preferRelativeResize="0"/>
          <p:nvPr/>
        </p:nvPicPr>
        <p:blipFill>
          <a:blip r:embed="rId5">
            <a:alphaModFix/>
          </a:blip>
          <a:stretch>
            <a:fillRect/>
          </a:stretch>
        </p:blipFill>
        <p:spPr>
          <a:xfrm>
            <a:off x="404325" y="2317100"/>
            <a:ext cx="4111726" cy="3083800"/>
          </a:xfrm>
          <a:prstGeom prst="rect">
            <a:avLst/>
          </a:prstGeom>
          <a:noFill/>
          <a:ln>
            <a:noFill/>
          </a:ln>
        </p:spPr>
      </p:pic>
      <p:pic>
        <p:nvPicPr>
          <p:cNvPr id="334" name="Google Shape;334;p71" descr="&quot;What Is This Thing Called Love?&quot; (Cole Porter). Recorded by Elsie Carlisle with accompaniment by Jay Wilbur and His Orchestra (uncredited) c. May 1, 1929. Dominion A. 125 mx. 1251-4.&#10;&#10;Personnel: ?Max Goldberg-t / ?Tony Thorpe-tb / Laurie Payne-Jimmy Gordon-cl-as-bar / George Clarkson-cl-as-ts / Norman Cole-vn / Billy Thorburn-p / Dave Thomas or Bert Thomas-bj-g / Harry Evans-sb / Jack Kosky-d&#10;&#10;Elsie Carlisle introduced &quot;What Is This Thing Called Love?&quot; in C. B. Cochran's musical revue &quot;Wake Up and Dream&quot; in 1929.&#10;&#10;http://www.elsiecarlisle.com/what-is-this-thing-called-love/" title="Elsie Carlisle - &quot;What Is This Thing Called Love?&quot; (1929)">
            <a:hlinkClick r:id="rId6"/>
          </p:cNvPr>
          <p:cNvPicPr preferRelativeResize="0"/>
          <p:nvPr/>
        </p:nvPicPr>
        <p:blipFill>
          <a:blip r:embed="rId7">
            <a:alphaModFix/>
          </a:blip>
          <a:stretch>
            <a:fillRect/>
          </a:stretch>
        </p:blipFill>
        <p:spPr>
          <a:xfrm>
            <a:off x="4592250" y="2317094"/>
            <a:ext cx="4111726" cy="308380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8"/>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2"/>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6"/>
        <p:cNvGrpSpPr/>
        <p:nvPr/>
      </p:nvGrpSpPr>
      <p:grpSpPr>
        <a:xfrm>
          <a:off x="0" y="0"/>
          <a:ext cx="0" cy="0"/>
          <a:chOff x="0" y="0"/>
          <a:chExt cx="0" cy="0"/>
        </a:xfrm>
      </p:grpSpPr>
      <p:pic>
        <p:nvPicPr>
          <p:cNvPr id="347" name="Google Shape;347;p74" descr="Al Jolson performing the classic 'Toot, Toot, Tootsie!'. Fantastic performer, fantastic voice - I wish I could whistle like that! Taken from the 1927 film 'The Jazz Singer' credited as the first feature-length 'Talkie' film." title="Toot, Toot, Tootsie! - Al Jolson">
            <a:hlinkClick r:id="rId4"/>
          </p:cNvPr>
          <p:cNvPicPr preferRelativeResize="0"/>
          <p:nvPr/>
        </p:nvPicPr>
        <p:blipFill>
          <a:blip r:embed="rId5">
            <a:alphaModFix/>
          </a:blip>
          <a:stretch>
            <a:fillRect/>
          </a:stretch>
        </p:blipFill>
        <p:spPr>
          <a:xfrm>
            <a:off x="4687075" y="2453950"/>
            <a:ext cx="3860800" cy="2895600"/>
          </a:xfrm>
          <a:prstGeom prst="rect">
            <a:avLst/>
          </a:prstGeom>
          <a:noFill/>
          <a:ln>
            <a:noFill/>
          </a:ln>
        </p:spPr>
      </p:pic>
      <p:pic>
        <p:nvPicPr>
          <p:cNvPr id="348" name="Google Shape;348;p74" descr=" " title="Fanny Brice sings &quot;Passion of the Pasha&quot;">
            <a:hlinkClick r:id="rId6"/>
          </p:cNvPr>
          <p:cNvPicPr preferRelativeResize="0"/>
          <p:nvPr/>
        </p:nvPicPr>
        <p:blipFill>
          <a:blip r:embed="rId7">
            <a:alphaModFix/>
          </a:blip>
          <a:stretch>
            <a:fillRect/>
          </a:stretch>
        </p:blipFill>
        <p:spPr>
          <a:xfrm>
            <a:off x="572275" y="2453950"/>
            <a:ext cx="3757126" cy="2817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graphicFrame>
        <p:nvGraphicFramePr>
          <p:cNvPr id="88" name="Google Shape;88;p21"/>
          <p:cNvGraphicFramePr/>
          <p:nvPr/>
        </p:nvGraphicFramePr>
        <p:xfrm>
          <a:off x="447438" y="2461575"/>
          <a:ext cx="8249100" cy="3739185"/>
        </p:xfrm>
        <a:graphic>
          <a:graphicData uri="http://schemas.openxmlformats.org/drawingml/2006/table">
            <a:tbl>
              <a:tblPr>
                <a:noFill/>
                <a:tableStyleId>{F228D2CE-AD53-4B98-BD89-021745AE21BC}</a:tableStyleId>
              </a:tblPr>
              <a:tblGrid>
                <a:gridCol w="831525">
                  <a:extLst>
                    <a:ext uri="{9D8B030D-6E8A-4147-A177-3AD203B41FA5}">
                      <a16:colId xmlns:a16="http://schemas.microsoft.com/office/drawing/2014/main" val="20000"/>
                    </a:ext>
                  </a:extLst>
                </a:gridCol>
                <a:gridCol w="2967350">
                  <a:extLst>
                    <a:ext uri="{9D8B030D-6E8A-4147-A177-3AD203B41FA5}">
                      <a16:colId xmlns:a16="http://schemas.microsoft.com/office/drawing/2014/main" val="20001"/>
                    </a:ext>
                  </a:extLst>
                </a:gridCol>
                <a:gridCol w="2154425">
                  <a:extLst>
                    <a:ext uri="{9D8B030D-6E8A-4147-A177-3AD203B41FA5}">
                      <a16:colId xmlns:a16="http://schemas.microsoft.com/office/drawing/2014/main" val="20002"/>
                    </a:ext>
                  </a:extLst>
                </a:gridCol>
                <a:gridCol w="2295800">
                  <a:extLst>
                    <a:ext uri="{9D8B030D-6E8A-4147-A177-3AD203B41FA5}">
                      <a16:colId xmlns:a16="http://schemas.microsoft.com/office/drawing/2014/main" val="20003"/>
                    </a:ext>
                  </a:extLst>
                </a:gridCol>
              </a:tblGrid>
              <a:tr h="479375">
                <a:tc>
                  <a:txBody>
                    <a:bodyPr/>
                    <a:lstStyle/>
                    <a:p>
                      <a:pPr marL="0" lvl="0" indent="0" algn="ctr" rtl="0">
                        <a:lnSpc>
                          <a:spcPct val="100000"/>
                        </a:lnSpc>
                        <a:spcBef>
                          <a:spcPts val="0"/>
                        </a:spcBef>
                        <a:spcAft>
                          <a:spcPts val="0"/>
                        </a:spcAft>
                        <a:buNone/>
                      </a:pPr>
                      <a:r>
                        <a:rPr lang="en" sz="1100" b="1"/>
                        <a:t>Position Number</a:t>
                      </a:r>
                      <a:endParaRPr sz="11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Song Title &amp; Performer</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Via SafeShare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Via YouTube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66225">
                <a:tc>
                  <a:txBody>
                    <a:bodyPr/>
                    <a:lstStyle/>
                    <a:p>
                      <a:pPr marL="0" lvl="0" indent="0" algn="ctr" rtl="0">
                        <a:lnSpc>
                          <a:spcPct val="100000"/>
                        </a:lnSpc>
                        <a:spcBef>
                          <a:spcPts val="0"/>
                        </a:spcBef>
                        <a:spcAft>
                          <a:spcPts val="0"/>
                        </a:spcAft>
                        <a:buNone/>
                      </a:pPr>
                      <a:r>
                        <a:rPr lang="en" b="1"/>
                        <a:t>6</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“In the Jailhouse Now" – </a:t>
                      </a:r>
                      <a:endParaRPr b="1"/>
                    </a:p>
                    <a:p>
                      <a:pPr marL="0" lvl="0" indent="0" algn="ctr" rtl="0">
                        <a:lnSpc>
                          <a:spcPct val="100000"/>
                        </a:lnSpc>
                        <a:spcBef>
                          <a:spcPts val="0"/>
                        </a:spcBef>
                        <a:spcAft>
                          <a:spcPts val="0"/>
                        </a:spcAft>
                        <a:buNone/>
                      </a:pPr>
                      <a:r>
                        <a:rPr lang="en" b="1"/>
                        <a:t>Jimmie Rodgers</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4"/>
                        </a:rPr>
                        <a:t>https://safeshare.tv/x/p3L2qf3q-ok</a:t>
                      </a:r>
                      <a:r>
                        <a:rPr lang="en" sz="1200" b="1"/>
                        <a:t> </a:t>
                      </a:r>
                      <a:endParaRPr sz="12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600"/>
                        </a:spcBef>
                        <a:spcAft>
                          <a:spcPts val="0"/>
                        </a:spcAft>
                        <a:buNone/>
                      </a:pPr>
                      <a:r>
                        <a:rPr lang="en" sz="1200" b="1" u="sng">
                          <a:solidFill>
                            <a:schemeClr val="hlink"/>
                          </a:solidFill>
                          <a:hlinkClick r:id="rId5"/>
                        </a:rPr>
                        <a:t>https://www.youtube.com/watch?v=p3L2qf3q-ok</a:t>
                      </a:r>
                      <a:r>
                        <a:rPr lang="en" sz="1200" b="1"/>
                        <a:t> </a:t>
                      </a:r>
                      <a:endParaRPr sz="12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66225">
                <a:tc>
                  <a:txBody>
                    <a:bodyPr/>
                    <a:lstStyle/>
                    <a:p>
                      <a:pPr marL="0" lvl="0" indent="0" algn="ctr" rtl="0">
                        <a:lnSpc>
                          <a:spcPct val="100000"/>
                        </a:lnSpc>
                        <a:spcBef>
                          <a:spcPts val="0"/>
                        </a:spcBef>
                        <a:spcAft>
                          <a:spcPts val="0"/>
                        </a:spcAft>
                        <a:buNone/>
                      </a:pPr>
                      <a:r>
                        <a:rPr lang="en" b="1"/>
                        <a:t>7</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“The Prisoner’s Song" - </a:t>
                      </a:r>
                      <a:endParaRPr b="1"/>
                    </a:p>
                    <a:p>
                      <a:pPr marL="0" lvl="0" indent="0" algn="ctr" rtl="0">
                        <a:lnSpc>
                          <a:spcPct val="100000"/>
                        </a:lnSpc>
                        <a:spcBef>
                          <a:spcPts val="0"/>
                        </a:spcBef>
                        <a:spcAft>
                          <a:spcPts val="0"/>
                        </a:spcAft>
                        <a:buNone/>
                      </a:pPr>
                      <a:r>
                        <a:rPr lang="en" b="1"/>
                        <a:t>Vernon Dalhart</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6"/>
                        </a:rPr>
                        <a:t>https://safeshare.tv/x/V0tg5u9y2Ps</a:t>
                      </a:r>
                      <a:endParaRPr sz="1200" b="1" u="sng">
                        <a:solidFill>
                          <a:schemeClr val="hlink"/>
                        </a:solidFill>
                        <a:hlinkClick r:id="rId6"/>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600"/>
                        </a:spcBef>
                        <a:spcAft>
                          <a:spcPts val="0"/>
                        </a:spcAft>
                        <a:buNone/>
                      </a:pPr>
                      <a:r>
                        <a:rPr lang="en" sz="1200" b="1" u="sng">
                          <a:solidFill>
                            <a:schemeClr val="hlink"/>
                          </a:solidFill>
                          <a:hlinkClick r:id="rId7"/>
                        </a:rPr>
                        <a:t>https://www.youtube.com/watch?v=V0tg5u9y2Ps</a:t>
                      </a:r>
                      <a:endParaRPr sz="1200" b="1" u="sng">
                        <a:solidFill>
                          <a:schemeClr val="hlink"/>
                        </a:solidFill>
                        <a:hlinkClick r:id="rId7"/>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66225">
                <a:tc>
                  <a:txBody>
                    <a:bodyPr/>
                    <a:lstStyle/>
                    <a:p>
                      <a:pPr marL="0" lvl="0" indent="0" algn="ctr" rtl="0">
                        <a:lnSpc>
                          <a:spcPct val="100000"/>
                        </a:lnSpc>
                        <a:spcBef>
                          <a:spcPts val="0"/>
                        </a:spcBef>
                        <a:spcAft>
                          <a:spcPts val="0"/>
                        </a:spcAft>
                        <a:buNone/>
                      </a:pPr>
                      <a:r>
                        <a:rPr lang="en" b="1"/>
                        <a:t>8</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“The St. Louis Blues" - </a:t>
                      </a:r>
                      <a:endParaRPr b="1"/>
                    </a:p>
                    <a:p>
                      <a:pPr marL="0" lvl="0" indent="0" algn="ctr" rtl="0">
                        <a:lnSpc>
                          <a:spcPct val="100000"/>
                        </a:lnSpc>
                        <a:spcBef>
                          <a:spcPts val="0"/>
                        </a:spcBef>
                        <a:spcAft>
                          <a:spcPts val="0"/>
                        </a:spcAft>
                        <a:buNone/>
                      </a:pPr>
                      <a:r>
                        <a:rPr lang="en" b="1"/>
                        <a:t>Bessie Smith</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8"/>
                        </a:rPr>
                        <a:t>https://safeshare.tv/x/ss57fc1a042e7a7</a:t>
                      </a:r>
                      <a:endParaRPr sz="1200" b="1" u="sng">
                        <a:solidFill>
                          <a:schemeClr val="hlink"/>
                        </a:solidFill>
                        <a:hlinkClick r:id="rId8"/>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600"/>
                        </a:spcBef>
                        <a:spcAft>
                          <a:spcPts val="0"/>
                        </a:spcAft>
                        <a:buNone/>
                      </a:pPr>
                      <a:r>
                        <a:rPr lang="en" sz="1200" b="1" u="sng">
                          <a:solidFill>
                            <a:schemeClr val="hlink"/>
                          </a:solidFill>
                          <a:hlinkClick r:id="rId9"/>
                        </a:rPr>
                        <a:t>https://www.youtube.com/watch?v=JpVCqXRlXx4</a:t>
                      </a:r>
                      <a:endParaRPr sz="1200" b="1" u="sng">
                        <a:solidFill>
                          <a:schemeClr val="hlink"/>
                        </a:solidFill>
                        <a:hlinkClick r:id="rId9"/>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66225">
                <a:tc>
                  <a:txBody>
                    <a:bodyPr/>
                    <a:lstStyle/>
                    <a:p>
                      <a:pPr marL="0" lvl="0" indent="0" algn="ctr" rtl="0">
                        <a:lnSpc>
                          <a:spcPct val="100000"/>
                        </a:lnSpc>
                        <a:spcBef>
                          <a:spcPts val="0"/>
                        </a:spcBef>
                        <a:spcAft>
                          <a:spcPts val="0"/>
                        </a:spcAft>
                        <a:buNone/>
                      </a:pPr>
                      <a:r>
                        <a:rPr lang="en" b="1"/>
                        <a:t>9</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“Ol’ Man River" - </a:t>
                      </a:r>
                      <a:endParaRPr b="1"/>
                    </a:p>
                    <a:p>
                      <a:pPr marL="0" lvl="0" indent="0" algn="ctr" rtl="0">
                        <a:lnSpc>
                          <a:spcPct val="100000"/>
                        </a:lnSpc>
                        <a:spcBef>
                          <a:spcPts val="0"/>
                        </a:spcBef>
                        <a:spcAft>
                          <a:spcPts val="0"/>
                        </a:spcAft>
                        <a:buNone/>
                      </a:pPr>
                      <a:r>
                        <a:rPr lang="en" b="1"/>
                        <a:t>Paul Robeson/Al Jolson</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10"/>
                        </a:rPr>
                        <a:t>https://safeshare.tv/x/ijHjvFAz0lo</a:t>
                      </a:r>
                      <a:endParaRPr sz="1200" b="1" u="sng">
                        <a:solidFill>
                          <a:schemeClr val="hlink"/>
                        </a:solidFill>
                        <a:hlinkClick r:id="rId10"/>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600"/>
                        </a:spcBef>
                        <a:spcAft>
                          <a:spcPts val="0"/>
                        </a:spcAft>
                        <a:buNone/>
                      </a:pPr>
                      <a:r>
                        <a:rPr lang="en" sz="1200" b="1" u="sng">
                          <a:solidFill>
                            <a:schemeClr val="hlink"/>
                          </a:solidFill>
                          <a:hlinkClick r:id="rId11"/>
                        </a:rPr>
                        <a:t>https://www.youtube.com/watch?v=ijHjvFAz0lo</a:t>
                      </a:r>
                      <a:endParaRPr sz="1200" b="1" u="sng">
                        <a:solidFill>
                          <a:schemeClr val="hlink"/>
                        </a:solidFill>
                        <a:hlinkClick r:id="rId11"/>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782775">
                <a:tc>
                  <a:txBody>
                    <a:bodyPr/>
                    <a:lstStyle/>
                    <a:p>
                      <a:pPr marL="0" lvl="0" indent="0" algn="ctr" rtl="0">
                        <a:lnSpc>
                          <a:spcPct val="100000"/>
                        </a:lnSpc>
                        <a:spcBef>
                          <a:spcPts val="0"/>
                        </a:spcBef>
                        <a:spcAft>
                          <a:spcPts val="0"/>
                        </a:spcAft>
                        <a:buNone/>
                      </a:pPr>
                      <a:r>
                        <a:rPr lang="en" b="1"/>
                        <a:t>10</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“Makin’ Whoopee" - </a:t>
                      </a:r>
                      <a:endParaRPr b="1"/>
                    </a:p>
                    <a:p>
                      <a:pPr marL="0" lvl="0" indent="0" algn="ctr" rtl="0">
                        <a:lnSpc>
                          <a:spcPct val="100000"/>
                        </a:lnSpc>
                        <a:spcBef>
                          <a:spcPts val="0"/>
                        </a:spcBef>
                        <a:spcAft>
                          <a:spcPts val="0"/>
                        </a:spcAft>
                        <a:buNone/>
                      </a:pPr>
                      <a:r>
                        <a:rPr lang="en" b="1"/>
                        <a:t>Eddie Cantor</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12"/>
                        </a:rPr>
                        <a:t>https://safeshare.tv/x/87Xh3rlLy3Q</a:t>
                      </a:r>
                      <a:endParaRPr sz="1200" b="1" u="sng">
                        <a:solidFill>
                          <a:schemeClr val="hlink"/>
                        </a:solidFill>
                        <a:hlinkClick r:id="rId12"/>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600"/>
                        </a:spcBef>
                        <a:spcAft>
                          <a:spcPts val="0"/>
                        </a:spcAft>
                        <a:buNone/>
                      </a:pPr>
                      <a:r>
                        <a:rPr lang="en" sz="1200" b="1" u="sng">
                          <a:solidFill>
                            <a:schemeClr val="hlink"/>
                          </a:solidFill>
                          <a:hlinkClick r:id="rId13"/>
                        </a:rPr>
                        <a:t>https://www.youtube.com/watch?v=87Xh3rlLy3Q</a:t>
                      </a:r>
                      <a:endParaRPr sz="1200" b="1" u="sng">
                        <a:solidFill>
                          <a:schemeClr val="hlink"/>
                        </a:solidFill>
                        <a:hlinkClick r:id="rId13"/>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2"/>
        <p:cNvGrpSpPr/>
        <p:nvPr/>
      </p:nvGrpSpPr>
      <p:grpSpPr>
        <a:xfrm>
          <a:off x="0" y="0"/>
          <a:ext cx="0" cy="0"/>
          <a:chOff x="0" y="0"/>
          <a:chExt cx="0" cy="0"/>
        </a:xfrm>
      </p:grpSpPr>
      <p:pic>
        <p:nvPicPr>
          <p:cNvPr id="353" name="Google Shape;353;p75" descr="Al Jolson performing 'Blue Skies' (written by Irving Berlin) in the 1927 film 'The Jazz Singer' - credited as the first feature-length 'talkie'. This clip is the final 'sound on camera' sequence in the film - and was mostly ad libbed and improvised. Love it!" title="Blue Skies - Al Jolson">
            <a:hlinkClick r:id="rId4"/>
          </p:cNvPr>
          <p:cNvPicPr preferRelativeResize="0"/>
          <p:nvPr/>
        </p:nvPicPr>
        <p:blipFill>
          <a:blip r:embed="rId5">
            <a:alphaModFix/>
          </a:blip>
          <a:stretch>
            <a:fillRect/>
          </a:stretch>
        </p:blipFill>
        <p:spPr>
          <a:xfrm>
            <a:off x="2286000" y="2224550"/>
            <a:ext cx="4214326" cy="31607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8"/>
        <p:cNvGrpSpPr/>
        <p:nvPr/>
      </p:nvGrpSpPr>
      <p:grpSpPr>
        <a:xfrm>
          <a:off x="0" y="0"/>
          <a:ext cx="0" cy="0"/>
          <a:chOff x="0" y="0"/>
          <a:chExt cx="0" cy="0"/>
        </a:xfrm>
      </p:grpSpPr>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2"/>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6"/>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graphicFrame>
        <p:nvGraphicFramePr>
          <p:cNvPr id="93" name="Google Shape;93;p22"/>
          <p:cNvGraphicFramePr/>
          <p:nvPr/>
        </p:nvGraphicFramePr>
        <p:xfrm>
          <a:off x="581513" y="2529075"/>
          <a:ext cx="7980975" cy="3444060"/>
        </p:xfrm>
        <a:graphic>
          <a:graphicData uri="http://schemas.openxmlformats.org/drawingml/2006/table">
            <a:tbl>
              <a:tblPr>
                <a:noFill/>
                <a:tableStyleId>{F228D2CE-AD53-4B98-BD89-021745AE21BC}</a:tableStyleId>
              </a:tblPr>
              <a:tblGrid>
                <a:gridCol w="804500">
                  <a:extLst>
                    <a:ext uri="{9D8B030D-6E8A-4147-A177-3AD203B41FA5}">
                      <a16:colId xmlns:a16="http://schemas.microsoft.com/office/drawing/2014/main" val="20000"/>
                    </a:ext>
                  </a:extLst>
                </a:gridCol>
                <a:gridCol w="2659775">
                  <a:extLst>
                    <a:ext uri="{9D8B030D-6E8A-4147-A177-3AD203B41FA5}">
                      <a16:colId xmlns:a16="http://schemas.microsoft.com/office/drawing/2014/main" val="20001"/>
                    </a:ext>
                  </a:extLst>
                </a:gridCol>
                <a:gridCol w="2339300">
                  <a:extLst>
                    <a:ext uri="{9D8B030D-6E8A-4147-A177-3AD203B41FA5}">
                      <a16:colId xmlns:a16="http://schemas.microsoft.com/office/drawing/2014/main" val="20002"/>
                    </a:ext>
                  </a:extLst>
                </a:gridCol>
                <a:gridCol w="2177400">
                  <a:extLst>
                    <a:ext uri="{9D8B030D-6E8A-4147-A177-3AD203B41FA5}">
                      <a16:colId xmlns:a16="http://schemas.microsoft.com/office/drawing/2014/main" val="20003"/>
                    </a:ext>
                  </a:extLst>
                </a:gridCol>
              </a:tblGrid>
              <a:tr h="371475">
                <a:tc>
                  <a:txBody>
                    <a:bodyPr/>
                    <a:lstStyle/>
                    <a:p>
                      <a:pPr marL="0" lvl="0" indent="0" algn="ctr" rtl="0">
                        <a:lnSpc>
                          <a:spcPct val="100000"/>
                        </a:lnSpc>
                        <a:spcBef>
                          <a:spcPts val="0"/>
                        </a:spcBef>
                        <a:spcAft>
                          <a:spcPts val="0"/>
                        </a:spcAft>
                        <a:buNone/>
                      </a:pPr>
                      <a:r>
                        <a:rPr lang="en" sz="1100" b="1"/>
                        <a:t>Position Number</a:t>
                      </a:r>
                      <a:endParaRPr sz="11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Song Title &amp; Performer</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Via SafeShare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Via YouTube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71475">
                <a:tc>
                  <a:txBody>
                    <a:bodyPr/>
                    <a:lstStyle/>
                    <a:p>
                      <a:pPr marL="0" lvl="0" indent="0" algn="ctr" rtl="0">
                        <a:lnSpc>
                          <a:spcPct val="100000"/>
                        </a:lnSpc>
                        <a:spcBef>
                          <a:spcPts val="0"/>
                        </a:spcBef>
                        <a:spcAft>
                          <a:spcPts val="0"/>
                        </a:spcAft>
                        <a:buNone/>
                      </a:pPr>
                      <a:r>
                        <a:rPr lang="en" b="1"/>
                        <a:t>11</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“Crazy Blues" – </a:t>
                      </a:r>
                      <a:endParaRPr b="1"/>
                    </a:p>
                    <a:p>
                      <a:pPr marL="0" lvl="0" indent="0" algn="ctr" rtl="0">
                        <a:lnSpc>
                          <a:spcPct val="100000"/>
                        </a:lnSpc>
                        <a:spcBef>
                          <a:spcPts val="0"/>
                        </a:spcBef>
                        <a:spcAft>
                          <a:spcPts val="0"/>
                        </a:spcAft>
                        <a:buNone/>
                      </a:pPr>
                      <a:r>
                        <a:rPr lang="en" b="1"/>
                        <a:t>Mamie Smith</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4"/>
                        </a:rPr>
                        <a:t>https://safeshare.tv/x/ss57fc1cfb79c4f</a:t>
                      </a:r>
                      <a:endParaRPr sz="1200" b="1" u="sng">
                        <a:solidFill>
                          <a:schemeClr val="hlink"/>
                        </a:solidFill>
                        <a:hlinkClick r:id="rId4"/>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600"/>
                        </a:spcBef>
                        <a:spcAft>
                          <a:spcPts val="0"/>
                        </a:spcAft>
                        <a:buNone/>
                      </a:pPr>
                      <a:r>
                        <a:rPr lang="en" sz="1200" b="1" u="sng">
                          <a:solidFill>
                            <a:schemeClr val="hlink"/>
                          </a:solidFill>
                          <a:hlinkClick r:id="rId5"/>
                        </a:rPr>
                        <a:t>https://www.youtube.com/watch?v=qaz4Ziw_CfQ</a:t>
                      </a:r>
                      <a:endParaRPr sz="1200" b="1" u="sng">
                        <a:solidFill>
                          <a:schemeClr val="hlink"/>
                        </a:solidFill>
                        <a:hlinkClick r:id="rId5"/>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1475">
                <a:tc>
                  <a:txBody>
                    <a:bodyPr/>
                    <a:lstStyle/>
                    <a:p>
                      <a:pPr marL="0" lvl="0" indent="0" algn="ctr" rtl="0">
                        <a:lnSpc>
                          <a:spcPct val="100000"/>
                        </a:lnSpc>
                        <a:spcBef>
                          <a:spcPts val="0"/>
                        </a:spcBef>
                        <a:spcAft>
                          <a:spcPts val="0"/>
                        </a:spcAft>
                        <a:buNone/>
                      </a:pPr>
                      <a:r>
                        <a:rPr lang="en" b="1"/>
                        <a:t>12</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“My Blue Heaven" –</a:t>
                      </a:r>
                      <a:endParaRPr b="1"/>
                    </a:p>
                    <a:p>
                      <a:pPr marL="0" lvl="0" indent="0" algn="ctr" rtl="0">
                        <a:lnSpc>
                          <a:spcPct val="100000"/>
                        </a:lnSpc>
                        <a:spcBef>
                          <a:spcPts val="0"/>
                        </a:spcBef>
                        <a:spcAft>
                          <a:spcPts val="0"/>
                        </a:spcAft>
                        <a:buNone/>
                      </a:pPr>
                      <a:r>
                        <a:rPr lang="en" b="1"/>
                        <a:t>Paul Whiteman Orchestra</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6"/>
                        </a:rPr>
                        <a:t>https://safeshare.tv/x/xFurKUxafRk</a:t>
                      </a:r>
                      <a:endParaRPr sz="1200" b="1" u="sng">
                        <a:solidFill>
                          <a:schemeClr val="hlink"/>
                        </a:solidFill>
                        <a:hlinkClick r:id="rId6"/>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900"/>
                        </a:spcBef>
                        <a:spcAft>
                          <a:spcPts val="0"/>
                        </a:spcAft>
                        <a:buNone/>
                      </a:pPr>
                      <a:r>
                        <a:rPr lang="en" sz="1200" b="1" u="sng">
                          <a:solidFill>
                            <a:schemeClr val="hlink"/>
                          </a:solidFill>
                          <a:hlinkClick r:id="rId7"/>
                        </a:rPr>
                        <a:t>https://www.youtube.com/watch?v=xFurKUxafRk</a:t>
                      </a:r>
                      <a:endParaRPr sz="1200" b="1" u="sng">
                        <a:solidFill>
                          <a:schemeClr val="hlink"/>
                        </a:solidFill>
                        <a:hlinkClick r:id="rId7"/>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1475">
                <a:tc>
                  <a:txBody>
                    <a:bodyPr/>
                    <a:lstStyle/>
                    <a:p>
                      <a:pPr marL="0" lvl="0" indent="0" algn="ctr" rtl="0">
                        <a:lnSpc>
                          <a:spcPct val="100000"/>
                        </a:lnSpc>
                        <a:spcBef>
                          <a:spcPts val="0"/>
                        </a:spcBef>
                        <a:spcAft>
                          <a:spcPts val="0"/>
                        </a:spcAft>
                        <a:buNone/>
                      </a:pPr>
                      <a:r>
                        <a:rPr lang="en" b="1"/>
                        <a:t>13</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“Sonny Boy”- Al Jolson</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8"/>
                        </a:rPr>
                        <a:t>https://safeshare.tv/x/tUdAVuHK0eo</a:t>
                      </a:r>
                      <a:endParaRPr sz="1200" b="1" u="sng">
                        <a:solidFill>
                          <a:schemeClr val="hlink"/>
                        </a:solidFill>
                        <a:hlinkClick r:id="rId8"/>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600"/>
                        </a:spcBef>
                        <a:spcAft>
                          <a:spcPts val="0"/>
                        </a:spcAft>
                        <a:buNone/>
                      </a:pPr>
                      <a:r>
                        <a:rPr lang="en" sz="1200" b="1" u="sng">
                          <a:solidFill>
                            <a:schemeClr val="hlink"/>
                          </a:solidFill>
                          <a:hlinkClick r:id="rId9"/>
                        </a:rPr>
                        <a:t>https://www.youtube.com/watch?v=tUdAVuHK0eo</a:t>
                      </a:r>
                      <a:endParaRPr sz="1200" b="1" u="sng">
                        <a:solidFill>
                          <a:schemeClr val="hlink"/>
                        </a:solidFill>
                        <a:hlinkClick r:id="rId9"/>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71475">
                <a:tc>
                  <a:txBody>
                    <a:bodyPr/>
                    <a:lstStyle/>
                    <a:p>
                      <a:pPr marL="0" lvl="0" indent="0" algn="ctr" rtl="0">
                        <a:lnSpc>
                          <a:spcPct val="100000"/>
                        </a:lnSpc>
                        <a:spcBef>
                          <a:spcPts val="0"/>
                        </a:spcBef>
                        <a:spcAft>
                          <a:spcPts val="0"/>
                        </a:spcAft>
                        <a:buNone/>
                      </a:pPr>
                      <a:r>
                        <a:rPr lang="en" b="1"/>
                        <a:t>14</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“Dardanella”- Ben Selvin</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10"/>
                        </a:rPr>
                        <a:t>https://safeshare.tv/x/oTCTBhRTxyw</a:t>
                      </a:r>
                      <a:endParaRPr sz="1200" b="1" u="sng">
                        <a:solidFill>
                          <a:schemeClr val="hlink"/>
                        </a:solidFill>
                        <a:hlinkClick r:id="rId10"/>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600"/>
                        </a:spcBef>
                        <a:spcAft>
                          <a:spcPts val="0"/>
                        </a:spcAft>
                        <a:buNone/>
                      </a:pPr>
                      <a:r>
                        <a:rPr lang="en" sz="1200" b="1" u="sng">
                          <a:solidFill>
                            <a:schemeClr val="hlink"/>
                          </a:solidFill>
                          <a:hlinkClick r:id="rId11"/>
                        </a:rPr>
                        <a:t>https://www.youtube.com/watch?v=oTCTBhRTxyw</a:t>
                      </a:r>
                      <a:endParaRPr sz="1200" b="1" u="sng">
                        <a:solidFill>
                          <a:schemeClr val="hlink"/>
                        </a:solidFill>
                        <a:hlinkClick r:id="rId11"/>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71475">
                <a:tc>
                  <a:txBody>
                    <a:bodyPr/>
                    <a:lstStyle/>
                    <a:p>
                      <a:pPr marL="0" lvl="0" indent="0" algn="ctr" rtl="0">
                        <a:lnSpc>
                          <a:spcPct val="100000"/>
                        </a:lnSpc>
                        <a:spcBef>
                          <a:spcPts val="0"/>
                        </a:spcBef>
                        <a:spcAft>
                          <a:spcPts val="0"/>
                        </a:spcAft>
                        <a:buNone/>
                      </a:pPr>
                      <a:r>
                        <a:rPr lang="en" b="1"/>
                        <a:t>15</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“It Had to Be You" –</a:t>
                      </a:r>
                      <a:endParaRPr b="1"/>
                    </a:p>
                    <a:p>
                      <a:pPr marL="0" lvl="0" indent="0" algn="ctr" rtl="0">
                        <a:lnSpc>
                          <a:spcPct val="100000"/>
                        </a:lnSpc>
                        <a:spcBef>
                          <a:spcPts val="0"/>
                        </a:spcBef>
                        <a:spcAft>
                          <a:spcPts val="0"/>
                        </a:spcAft>
                        <a:buNone/>
                      </a:pPr>
                      <a:r>
                        <a:rPr lang="en" b="1"/>
                        <a:t>Isham Jones/Marion Harris</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12"/>
                        </a:rPr>
                        <a:t>https://www.youtube.com/watch?v=Tlw6Zl3t4vw</a:t>
                      </a:r>
                      <a:endParaRPr sz="1200" b="1" u="sng">
                        <a:solidFill>
                          <a:schemeClr val="hlink"/>
                        </a:solidFill>
                        <a:hlinkClick r:id="rId12"/>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12"/>
                        </a:rPr>
                        <a:t>https://www.youtube.com/watch?v=Tlw6Zl3t4vw</a:t>
                      </a:r>
                      <a:endParaRPr sz="1200" b="1" u="sng">
                        <a:solidFill>
                          <a:schemeClr val="hlink"/>
                        </a:solidFill>
                        <a:hlinkClick r:id="rId12"/>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graphicFrame>
        <p:nvGraphicFramePr>
          <p:cNvPr id="98" name="Google Shape;98;p23"/>
          <p:cNvGraphicFramePr/>
          <p:nvPr/>
        </p:nvGraphicFramePr>
        <p:xfrm>
          <a:off x="581513" y="2465625"/>
          <a:ext cx="7980975" cy="3444060"/>
        </p:xfrm>
        <a:graphic>
          <a:graphicData uri="http://schemas.openxmlformats.org/drawingml/2006/table">
            <a:tbl>
              <a:tblPr>
                <a:noFill/>
                <a:tableStyleId>{F228D2CE-AD53-4B98-BD89-021745AE21BC}</a:tableStyleId>
              </a:tblPr>
              <a:tblGrid>
                <a:gridCol w="804500">
                  <a:extLst>
                    <a:ext uri="{9D8B030D-6E8A-4147-A177-3AD203B41FA5}">
                      <a16:colId xmlns:a16="http://schemas.microsoft.com/office/drawing/2014/main" val="20000"/>
                    </a:ext>
                  </a:extLst>
                </a:gridCol>
                <a:gridCol w="2777250">
                  <a:extLst>
                    <a:ext uri="{9D8B030D-6E8A-4147-A177-3AD203B41FA5}">
                      <a16:colId xmlns:a16="http://schemas.microsoft.com/office/drawing/2014/main" val="20001"/>
                    </a:ext>
                  </a:extLst>
                </a:gridCol>
                <a:gridCol w="2029500">
                  <a:extLst>
                    <a:ext uri="{9D8B030D-6E8A-4147-A177-3AD203B41FA5}">
                      <a16:colId xmlns:a16="http://schemas.microsoft.com/office/drawing/2014/main" val="20002"/>
                    </a:ext>
                  </a:extLst>
                </a:gridCol>
                <a:gridCol w="2369725">
                  <a:extLst>
                    <a:ext uri="{9D8B030D-6E8A-4147-A177-3AD203B41FA5}">
                      <a16:colId xmlns:a16="http://schemas.microsoft.com/office/drawing/2014/main" val="20003"/>
                    </a:ext>
                  </a:extLst>
                </a:gridCol>
              </a:tblGrid>
              <a:tr h="371475">
                <a:tc>
                  <a:txBody>
                    <a:bodyPr/>
                    <a:lstStyle/>
                    <a:p>
                      <a:pPr marL="0" lvl="0" indent="0" algn="ctr" rtl="0">
                        <a:lnSpc>
                          <a:spcPct val="100000"/>
                        </a:lnSpc>
                        <a:spcBef>
                          <a:spcPts val="0"/>
                        </a:spcBef>
                        <a:spcAft>
                          <a:spcPts val="0"/>
                        </a:spcAft>
                        <a:buNone/>
                      </a:pPr>
                      <a:r>
                        <a:rPr lang="en" sz="1100" b="1"/>
                        <a:t>Position Number</a:t>
                      </a:r>
                      <a:endParaRPr sz="11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Song Title &amp; Performer</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Via SafeShare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Via YouTube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71475">
                <a:tc>
                  <a:txBody>
                    <a:bodyPr/>
                    <a:lstStyle/>
                    <a:p>
                      <a:pPr marL="0" lvl="0" indent="0" algn="ctr" rtl="0">
                        <a:lnSpc>
                          <a:spcPct val="100000"/>
                        </a:lnSpc>
                        <a:spcBef>
                          <a:spcPts val="0"/>
                        </a:spcBef>
                        <a:spcAft>
                          <a:spcPts val="0"/>
                        </a:spcAft>
                        <a:buNone/>
                      </a:pPr>
                      <a:r>
                        <a:rPr lang="en" b="1"/>
                        <a:t>16</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“Pine Top's Boogie Woogie" –</a:t>
                      </a:r>
                      <a:endParaRPr b="1"/>
                    </a:p>
                    <a:p>
                      <a:pPr marL="0" lvl="0" indent="0" algn="ctr" rtl="0">
                        <a:lnSpc>
                          <a:spcPct val="100000"/>
                        </a:lnSpc>
                        <a:spcBef>
                          <a:spcPts val="0"/>
                        </a:spcBef>
                        <a:spcAft>
                          <a:spcPts val="0"/>
                        </a:spcAft>
                        <a:buNone/>
                      </a:pPr>
                      <a:r>
                        <a:rPr lang="en" b="1"/>
                        <a:t>Pine Top Smith</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4"/>
                        </a:rPr>
                        <a:t>https://safeshare.tv/x/fDp9cOLxYv0</a:t>
                      </a:r>
                      <a:endParaRPr sz="1200" b="1" u="sng">
                        <a:solidFill>
                          <a:schemeClr val="hlink"/>
                        </a:solidFill>
                        <a:hlinkClick r:id="rId4"/>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900"/>
                        </a:spcBef>
                        <a:spcAft>
                          <a:spcPts val="0"/>
                        </a:spcAft>
                        <a:buNone/>
                      </a:pPr>
                      <a:r>
                        <a:rPr lang="en" sz="1200" b="1" u="sng">
                          <a:solidFill>
                            <a:schemeClr val="hlink"/>
                          </a:solidFill>
                          <a:hlinkClick r:id="rId5"/>
                        </a:rPr>
                        <a:t>https://www.youtube.com/watch?v=fDp9cOLxYv0</a:t>
                      </a:r>
                      <a:endParaRPr sz="1200" b="1" u="sng">
                        <a:solidFill>
                          <a:schemeClr val="hlink"/>
                        </a:solidFill>
                        <a:hlinkClick r:id="rId5"/>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1475">
                <a:tc>
                  <a:txBody>
                    <a:bodyPr/>
                    <a:lstStyle/>
                    <a:p>
                      <a:pPr marL="0" lvl="0" indent="0" algn="ctr" rtl="0">
                        <a:lnSpc>
                          <a:spcPct val="100000"/>
                        </a:lnSpc>
                        <a:spcBef>
                          <a:spcPts val="0"/>
                        </a:spcBef>
                        <a:spcAft>
                          <a:spcPts val="0"/>
                        </a:spcAft>
                        <a:buNone/>
                      </a:pPr>
                      <a:r>
                        <a:rPr lang="en" b="1"/>
                        <a:t>17</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“Whispering" – </a:t>
                      </a:r>
                      <a:endParaRPr b="1"/>
                    </a:p>
                    <a:p>
                      <a:pPr marL="0" lvl="0" indent="0" algn="ctr" rtl="0">
                        <a:lnSpc>
                          <a:spcPct val="100000"/>
                        </a:lnSpc>
                        <a:spcBef>
                          <a:spcPts val="0"/>
                        </a:spcBef>
                        <a:spcAft>
                          <a:spcPts val="0"/>
                        </a:spcAft>
                        <a:buNone/>
                      </a:pPr>
                      <a:r>
                        <a:rPr lang="en" b="1"/>
                        <a:t>Paul Whiteman</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6"/>
                        </a:rPr>
                        <a:t>https://safeshare.tv/x/XmaY2tJXRAg</a:t>
                      </a:r>
                      <a:endParaRPr sz="1200" b="1" u="sng">
                        <a:solidFill>
                          <a:schemeClr val="hlink"/>
                        </a:solidFill>
                        <a:hlinkClick r:id="rId6"/>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600"/>
                        </a:spcBef>
                        <a:spcAft>
                          <a:spcPts val="0"/>
                        </a:spcAft>
                        <a:buNone/>
                      </a:pPr>
                      <a:r>
                        <a:rPr lang="en" sz="1200" b="1" u="sng">
                          <a:solidFill>
                            <a:schemeClr val="hlink"/>
                          </a:solidFill>
                          <a:hlinkClick r:id="rId7"/>
                        </a:rPr>
                        <a:t>https://www.youtube.com/watch?v=XmaY2tJXRAg</a:t>
                      </a:r>
                      <a:endParaRPr sz="1200" b="1" u="sng">
                        <a:solidFill>
                          <a:schemeClr val="hlink"/>
                        </a:solidFill>
                        <a:hlinkClick r:id="rId7"/>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1475">
                <a:tc>
                  <a:txBody>
                    <a:bodyPr/>
                    <a:lstStyle/>
                    <a:p>
                      <a:pPr marL="0" lvl="0" indent="0" algn="ctr" rtl="0">
                        <a:lnSpc>
                          <a:spcPct val="100000"/>
                        </a:lnSpc>
                        <a:spcBef>
                          <a:spcPts val="0"/>
                        </a:spcBef>
                        <a:spcAft>
                          <a:spcPts val="0"/>
                        </a:spcAft>
                        <a:buNone/>
                      </a:pPr>
                      <a:r>
                        <a:rPr lang="en" b="1"/>
                        <a:t>18</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“My Mammy" - Al Jolson</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8"/>
                        </a:rPr>
                        <a:t>https://safeshare.tv/x/nR4SGKgfUl0</a:t>
                      </a:r>
                      <a:endParaRPr sz="1200" b="1" u="sng">
                        <a:solidFill>
                          <a:schemeClr val="hlink"/>
                        </a:solidFill>
                        <a:hlinkClick r:id="rId8"/>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600"/>
                        </a:spcBef>
                        <a:spcAft>
                          <a:spcPts val="0"/>
                        </a:spcAft>
                        <a:buNone/>
                      </a:pPr>
                      <a:r>
                        <a:rPr lang="en" sz="1200" b="1" u="sng">
                          <a:solidFill>
                            <a:schemeClr val="hlink"/>
                          </a:solidFill>
                          <a:hlinkClick r:id="rId9"/>
                        </a:rPr>
                        <a:t>https://www.youtube.com/watch?v=nR4SGKgfUl0</a:t>
                      </a:r>
                      <a:r>
                        <a:rPr lang="en" sz="1200" b="1"/>
                        <a:t> </a:t>
                      </a:r>
                      <a:endParaRPr sz="12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71475">
                <a:tc>
                  <a:txBody>
                    <a:bodyPr/>
                    <a:lstStyle/>
                    <a:p>
                      <a:pPr marL="0" lvl="0" indent="0" algn="ctr" rtl="0">
                        <a:lnSpc>
                          <a:spcPct val="100000"/>
                        </a:lnSpc>
                        <a:spcBef>
                          <a:spcPts val="0"/>
                        </a:spcBef>
                        <a:spcAft>
                          <a:spcPts val="0"/>
                        </a:spcAft>
                        <a:buNone/>
                      </a:pPr>
                      <a:r>
                        <a:rPr lang="en" b="1"/>
                        <a:t>19</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“Down Hearted Blues" – Bessie Smith</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10"/>
                        </a:rPr>
                        <a:t>https://safeshare.tv/x/ss57fc205b93875</a:t>
                      </a:r>
                      <a:endParaRPr sz="1200" b="1" u="sng">
                        <a:solidFill>
                          <a:schemeClr val="hlink"/>
                        </a:solidFill>
                        <a:hlinkClick r:id="rId10"/>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600"/>
                        </a:spcBef>
                        <a:spcAft>
                          <a:spcPts val="0"/>
                        </a:spcAft>
                        <a:buNone/>
                      </a:pPr>
                      <a:r>
                        <a:rPr lang="en" sz="1200" b="1" u="sng">
                          <a:solidFill>
                            <a:schemeClr val="hlink"/>
                          </a:solidFill>
                          <a:hlinkClick r:id="rId11"/>
                        </a:rPr>
                        <a:t>https://www.youtube.com/watch?v=go6TiLIeVZA</a:t>
                      </a:r>
                      <a:endParaRPr sz="1200" b="1" u="sng">
                        <a:solidFill>
                          <a:schemeClr val="hlink"/>
                        </a:solidFill>
                        <a:hlinkClick r:id="rId11"/>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71475">
                <a:tc>
                  <a:txBody>
                    <a:bodyPr/>
                    <a:lstStyle/>
                    <a:p>
                      <a:pPr marL="0" lvl="0" indent="0" algn="ctr" rtl="0">
                        <a:lnSpc>
                          <a:spcPct val="100000"/>
                        </a:lnSpc>
                        <a:spcBef>
                          <a:spcPts val="0"/>
                        </a:spcBef>
                        <a:spcAft>
                          <a:spcPts val="0"/>
                        </a:spcAft>
                        <a:buNone/>
                      </a:pPr>
                      <a:r>
                        <a:rPr lang="en" b="1"/>
                        <a:t>20</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“Charleston" - Arthur Gibbs</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u="sng">
                          <a:solidFill>
                            <a:schemeClr val="hlink"/>
                          </a:solidFill>
                          <a:hlinkClick r:id="rId12"/>
                        </a:rPr>
                        <a:t>https://safeshare.tv/x/FlR1ePU2U28</a:t>
                      </a:r>
                      <a:endParaRPr sz="1200" b="1" u="sng">
                        <a:solidFill>
                          <a:schemeClr val="hlink"/>
                        </a:solidFill>
                        <a:hlinkClick r:id="rId12"/>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600"/>
                        </a:spcBef>
                        <a:spcAft>
                          <a:spcPts val="0"/>
                        </a:spcAft>
                        <a:buNone/>
                      </a:pPr>
                      <a:r>
                        <a:rPr lang="en" sz="1200" b="1" u="sng">
                          <a:solidFill>
                            <a:schemeClr val="hlink"/>
                          </a:solidFill>
                          <a:hlinkClick r:id="rId13"/>
                        </a:rPr>
                        <a:t>https://www.youtube.com/watch?v=FlR1ePU2U28</a:t>
                      </a:r>
                      <a:endParaRPr sz="1200" b="1" u="sng">
                        <a:solidFill>
                          <a:schemeClr val="hlink"/>
                        </a:solidFill>
                        <a:hlinkClick r:id="rId13"/>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1278</Words>
  <Application>Microsoft Office PowerPoint</Application>
  <PresentationFormat>On-screen Show (4:3)</PresentationFormat>
  <Paragraphs>132</Paragraphs>
  <Slides>54</Slides>
  <Notes>54</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54</vt:i4>
      </vt:variant>
    </vt:vector>
  </HeadingPairs>
  <TitlesOfParts>
    <vt:vector size="56" baseType="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Mc Lin</dc:creator>
  <cp:lastModifiedBy>alison McLin</cp:lastModifiedBy>
  <cp:revision>2</cp:revision>
  <dcterms:modified xsi:type="dcterms:W3CDTF">2020-02-03T22:14:03Z</dcterms:modified>
</cp:coreProperties>
</file>