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67" r:id="rId3"/>
    <p:sldId id="268" r:id="rId4"/>
    <p:sldId id="281" r:id="rId5"/>
    <p:sldId id="269" r:id="rId6"/>
    <p:sldId id="271" r:id="rId7"/>
    <p:sldId id="287" r:id="rId8"/>
    <p:sldId id="272" r:id="rId9"/>
    <p:sldId id="273" r:id="rId10"/>
    <p:sldId id="286" r:id="rId11"/>
    <p:sldId id="283" r:id="rId12"/>
    <p:sldId id="285" r:id="rId13"/>
    <p:sldId id="284" r:id="rId14"/>
    <p:sldId id="280" r:id="rId15"/>
    <p:sldId id="277" r:id="rId16"/>
    <p:sldId id="278" r:id="rId17"/>
    <p:sldId id="288" r:id="rId18"/>
    <p:sldId id="289"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2253" autoAdjust="0"/>
  </p:normalViewPr>
  <p:slideViewPr>
    <p:cSldViewPr snapToGrid="0">
      <p:cViewPr varScale="1">
        <p:scale>
          <a:sx n="71" d="100"/>
          <a:sy n="71" d="100"/>
        </p:scale>
        <p:origin x="414" y="6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8/25/2016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2</a:t>
            </a:fld>
            <a:endParaRPr lang="en-US"/>
          </a:p>
        </p:txBody>
      </p:sp>
    </p:spTree>
    <p:extLst>
      <p:ext uri="{BB962C8B-B14F-4D97-AF65-F5344CB8AC3E}">
        <p14:creationId xmlns:p14="http://schemas.microsoft.com/office/powerpoint/2010/main" val="3615306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5389C-FACC-452B-B4C1-3BD186F45CB8}"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CE844-3C76-42C8-BBA9-088C96A067BA}"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4594C-40D9-4922-A63A-E4D7E3C24D49}"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ACA8F-D5ED-4B90-A100-0BDC54A645DF}" type="datetime1">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9CD98-8566-471F-B6F9-93E04967ED47}" type="datetime1">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8/25/2016</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244" y="1586753"/>
            <a:ext cx="6629400" cy="2743200"/>
          </a:xfrm>
        </p:spPr>
        <p:txBody>
          <a:bodyPr/>
          <a:lstStyle/>
          <a:p>
            <a:r>
              <a:rPr lang="en-US" dirty="0" smtClean="0"/>
              <a:t>The West</a:t>
            </a:r>
            <a:endParaRPr lang="en-US" dirty="0"/>
          </a:p>
        </p:txBody>
      </p:sp>
      <p:sp>
        <p:nvSpPr>
          <p:cNvPr id="3" name="Subtitle 2"/>
          <p:cNvSpPr>
            <a:spLocks noGrp="1"/>
          </p:cNvSpPr>
          <p:nvPr>
            <p:ph type="subTitle" idx="1"/>
          </p:nvPr>
        </p:nvSpPr>
        <p:spPr>
          <a:xfrm>
            <a:off x="1190244" y="4572000"/>
            <a:ext cx="6629400" cy="1188720"/>
          </a:xfrm>
        </p:spPr>
        <p:txBody>
          <a:bodyPr>
            <a:normAutofit/>
          </a:bodyPr>
          <a:lstStyle/>
          <a:p>
            <a:r>
              <a:rPr lang="en-US" dirty="0" smtClean="0"/>
              <a:t>Essential Question: </a:t>
            </a:r>
            <a:r>
              <a:rPr lang="en-US" dirty="0"/>
              <a:t>What factors encouraged American economic growth in the decades after the Civil War?</a:t>
            </a:r>
            <a:endParaRPr lang="en-US" dirty="0"/>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Cattle Industry (Continued)</a:t>
            </a:r>
            <a:endParaRPr lang="en-US" dirty="0"/>
          </a:p>
        </p:txBody>
      </p:sp>
      <p:sp>
        <p:nvSpPr>
          <p:cNvPr id="3" name="Content Placeholder 2"/>
          <p:cNvSpPr>
            <a:spLocks noGrp="1"/>
          </p:cNvSpPr>
          <p:nvPr>
            <p:ph sz="half" idx="1"/>
          </p:nvPr>
        </p:nvSpPr>
        <p:spPr/>
        <p:txBody>
          <a:bodyPr/>
          <a:lstStyle/>
          <a:p>
            <a:r>
              <a:rPr lang="en-US" sz="3000" dirty="0" smtClean="0"/>
              <a:t>End of Cattle Drives</a:t>
            </a:r>
          </a:p>
          <a:p>
            <a:pPr lvl="1"/>
            <a:r>
              <a:rPr lang="en-US" sz="2600" dirty="0" smtClean="0"/>
              <a:t>Owners </a:t>
            </a:r>
            <a:r>
              <a:rPr lang="en-US" sz="2600" dirty="0"/>
              <a:t>enclosed land with </a:t>
            </a:r>
            <a:r>
              <a:rPr lang="en-US" sz="2600" u="sng" dirty="0"/>
              <a:t>barbed wire</a:t>
            </a:r>
          </a:p>
          <a:p>
            <a:pPr lvl="1"/>
            <a:r>
              <a:rPr lang="en-US" sz="2600" u="sng" dirty="0"/>
              <a:t>Severe winters/summers </a:t>
            </a:r>
            <a:r>
              <a:rPr lang="en-US" sz="2600" dirty="0"/>
              <a:t>killed millions of cattle</a:t>
            </a:r>
          </a:p>
          <a:p>
            <a:endParaRPr lang="en-US" dirty="0"/>
          </a:p>
        </p:txBody>
      </p:sp>
      <p:sp>
        <p:nvSpPr>
          <p:cNvPr id="4" name="Content Placeholder 3"/>
          <p:cNvSpPr>
            <a:spLocks noGrp="1"/>
          </p:cNvSpPr>
          <p:nvPr>
            <p:ph sz="half" idx="2"/>
          </p:nvPr>
        </p:nvSpPr>
        <p:spPr/>
        <p:txBody>
          <a:bodyPr/>
          <a:lstStyle/>
          <a:p>
            <a:endParaRPr lang="en-US"/>
          </a:p>
        </p:txBody>
      </p:sp>
      <p:pic>
        <p:nvPicPr>
          <p:cNvPr id="5122" name="Picture 2" descr="Image result for barbed wire fence cattle 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65376"/>
            <a:ext cx="5629835" cy="430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33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Fate of Native Americans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021114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Natural Environment</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sz="2800" u="sng" dirty="0"/>
              <a:t>Over-farming and overgrazing </a:t>
            </a:r>
            <a:r>
              <a:rPr lang="en-US" sz="2800" dirty="0"/>
              <a:t>destroyed their land</a:t>
            </a:r>
          </a:p>
          <a:p>
            <a:r>
              <a:rPr lang="en-US" sz="2800" u="sng" dirty="0"/>
              <a:t>Bison hunted nearly to extinction</a:t>
            </a:r>
          </a:p>
          <a:p>
            <a:endParaRPr lang="en-US" dirty="0"/>
          </a:p>
        </p:txBody>
      </p:sp>
      <p:pic>
        <p:nvPicPr>
          <p:cNvPr id="6146" name="Picture 2" descr="Image result for bison hu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460" y="1905000"/>
            <a:ext cx="5213282" cy="40760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7683" y="3833299"/>
            <a:ext cx="3586049" cy="233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36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Wars</a:t>
            </a:r>
            <a:endParaRPr lang="en-US" dirty="0"/>
          </a:p>
        </p:txBody>
      </p:sp>
      <p:sp>
        <p:nvSpPr>
          <p:cNvPr id="3" name="Content Placeholder 2"/>
          <p:cNvSpPr>
            <a:spLocks noGrp="1"/>
          </p:cNvSpPr>
          <p:nvPr>
            <p:ph sz="half" idx="1"/>
          </p:nvPr>
        </p:nvSpPr>
        <p:spPr/>
        <p:txBody>
          <a:bodyPr>
            <a:normAutofit lnSpcReduction="10000"/>
          </a:bodyPr>
          <a:lstStyle/>
          <a:p>
            <a:r>
              <a:rPr lang="en-US" sz="2400" dirty="0"/>
              <a:t>Battle of the Little Big Horn (1876)</a:t>
            </a:r>
          </a:p>
          <a:p>
            <a:pPr lvl="1"/>
            <a:r>
              <a:rPr lang="en-US" sz="2000" dirty="0"/>
              <a:t>Black Hills of </a:t>
            </a:r>
            <a:r>
              <a:rPr lang="en-US" sz="2000" u="sng" dirty="0"/>
              <a:t>North Dakota</a:t>
            </a:r>
          </a:p>
          <a:p>
            <a:pPr lvl="1"/>
            <a:r>
              <a:rPr lang="en-US" sz="2000" u="sng" dirty="0"/>
              <a:t>Sioux</a:t>
            </a:r>
            <a:r>
              <a:rPr lang="en-US" sz="2000" dirty="0"/>
              <a:t> asked to move </a:t>
            </a:r>
          </a:p>
          <a:p>
            <a:pPr lvl="1"/>
            <a:r>
              <a:rPr lang="en-US" sz="2000" dirty="0"/>
              <a:t>Sitting Bull and Crazy Horse </a:t>
            </a:r>
            <a:r>
              <a:rPr lang="en-US" sz="2000" u="sng" dirty="0"/>
              <a:t>defeated General Custer</a:t>
            </a:r>
          </a:p>
          <a:p>
            <a:pPr lvl="1"/>
            <a:r>
              <a:rPr lang="en-US" sz="2000" dirty="0"/>
              <a:t>Crazy Horse captured and killed</a:t>
            </a:r>
          </a:p>
          <a:p>
            <a:r>
              <a:rPr lang="en-US" sz="2400" dirty="0"/>
              <a:t>Wounded Knee Massacre (1890)</a:t>
            </a:r>
          </a:p>
          <a:p>
            <a:pPr lvl="1"/>
            <a:r>
              <a:rPr lang="en-US" sz="2000" u="sng" dirty="0"/>
              <a:t>300 unarmed Sioux men, women, and children killed by machine guns</a:t>
            </a:r>
          </a:p>
          <a:p>
            <a:endParaRPr lang="en-US" dirty="0"/>
          </a:p>
        </p:txBody>
      </p:sp>
      <p:sp>
        <p:nvSpPr>
          <p:cNvPr id="4" name="Content Placeholder 3"/>
          <p:cNvSpPr>
            <a:spLocks noGrp="1"/>
          </p:cNvSpPr>
          <p:nvPr>
            <p:ph sz="half" idx="2"/>
          </p:nvPr>
        </p:nvSpPr>
        <p:spPr/>
        <p:txBody>
          <a:bodyPr>
            <a:normAutofit lnSpcReduction="10000"/>
          </a:bodyPr>
          <a:lstStyle/>
          <a:p>
            <a:endParaRPr lang="en-US" dirty="0" smtClean="0"/>
          </a:p>
        </p:txBody>
      </p:sp>
      <p:pic>
        <p:nvPicPr>
          <p:cNvPr id="7170" name="Picture 2" descr="Image result for battle of little bigh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420" y="419100"/>
            <a:ext cx="6324600" cy="20672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wounded knee massacre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122" y="2566786"/>
            <a:ext cx="5452820" cy="383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99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Removal and Assimilation</a:t>
            </a:r>
            <a:endParaRPr lang="en-US" dirty="0"/>
          </a:p>
        </p:txBody>
      </p:sp>
      <p:sp>
        <p:nvSpPr>
          <p:cNvPr id="4" name="Content Placeholder 3"/>
          <p:cNvSpPr>
            <a:spLocks noGrp="1"/>
          </p:cNvSpPr>
          <p:nvPr>
            <p:ph sz="half" idx="2"/>
          </p:nvPr>
        </p:nvSpPr>
        <p:spPr>
          <a:xfrm>
            <a:off x="5163671" y="1905000"/>
            <a:ext cx="6629399" cy="4267200"/>
          </a:xfrm>
        </p:spPr>
        <p:txBody>
          <a:bodyPr>
            <a:noAutofit/>
          </a:bodyPr>
          <a:lstStyle/>
          <a:p>
            <a:r>
              <a:rPr lang="en-US" sz="2800" dirty="0"/>
              <a:t>Trail of </a:t>
            </a:r>
            <a:r>
              <a:rPr lang="en-US" sz="2800" dirty="0" smtClean="0"/>
              <a:t>Tears</a:t>
            </a:r>
          </a:p>
          <a:p>
            <a:pPr lvl="1"/>
            <a:r>
              <a:rPr lang="en-US" sz="2400" u="sng" dirty="0" smtClean="0"/>
              <a:t>Congress ordered removal </a:t>
            </a:r>
            <a:r>
              <a:rPr lang="en-US" sz="2400" dirty="0" smtClean="0"/>
              <a:t>of Indians to west of Mississippi</a:t>
            </a:r>
          </a:p>
          <a:p>
            <a:pPr lvl="1"/>
            <a:r>
              <a:rPr lang="en-US" sz="2400" u="sng" dirty="0" smtClean="0"/>
              <a:t>25% of Cherokees perished</a:t>
            </a:r>
            <a:r>
              <a:rPr lang="en-US" sz="2400" dirty="0" smtClean="0"/>
              <a:t> on the journey </a:t>
            </a:r>
          </a:p>
          <a:p>
            <a:r>
              <a:rPr lang="en-US" sz="2400" dirty="0" smtClean="0"/>
              <a:t>Dawes </a:t>
            </a:r>
            <a:r>
              <a:rPr lang="en-US" sz="2400" dirty="0"/>
              <a:t>Act (1887)</a:t>
            </a:r>
          </a:p>
          <a:p>
            <a:pPr lvl="1"/>
            <a:r>
              <a:rPr lang="en-US" sz="2400" u="sng" dirty="0" smtClean="0"/>
              <a:t>Americanization</a:t>
            </a:r>
            <a:r>
              <a:rPr lang="en-US" sz="2400" dirty="0" smtClean="0"/>
              <a:t> (adopting American culture)</a:t>
            </a:r>
            <a:endParaRPr lang="en-US" sz="2400" dirty="0"/>
          </a:p>
          <a:p>
            <a:pPr lvl="1"/>
            <a:r>
              <a:rPr lang="en-US" sz="2400" u="sng" dirty="0"/>
              <a:t>Promised citizenship and right to </a:t>
            </a:r>
            <a:r>
              <a:rPr lang="en-US" sz="2400" u="sng" dirty="0" smtClean="0"/>
              <a:t>vote</a:t>
            </a:r>
          </a:p>
          <a:p>
            <a:pPr lvl="1"/>
            <a:r>
              <a:rPr lang="en-US" sz="2400" u="sng" dirty="0" smtClean="0"/>
              <a:t>Destroyed</a:t>
            </a:r>
            <a:r>
              <a:rPr lang="en-US" sz="2400" dirty="0" smtClean="0"/>
              <a:t> Native American </a:t>
            </a:r>
            <a:r>
              <a:rPr lang="en-US" sz="2400" u="sng" dirty="0" smtClean="0"/>
              <a:t>Culture</a:t>
            </a:r>
            <a:endParaRPr lang="en-US" sz="2400" u="sng" dirty="0"/>
          </a:p>
        </p:txBody>
      </p:sp>
      <p:pic>
        <p:nvPicPr>
          <p:cNvPr id="8194" name="Picture 2" descr="Image result for trail of t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36" y="2185261"/>
            <a:ext cx="4998135" cy="322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27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a:t>
            </a:r>
            <a:endParaRPr lang="en-US" dirty="0"/>
          </a:p>
        </p:txBody>
      </p:sp>
      <p:sp>
        <p:nvSpPr>
          <p:cNvPr id="3" name="Content Placeholder 2"/>
          <p:cNvSpPr>
            <a:spLocks noGrp="1"/>
          </p:cNvSpPr>
          <p:nvPr>
            <p:ph sz="half" idx="1"/>
          </p:nvPr>
        </p:nvSpPr>
        <p:spPr>
          <a:xfrm>
            <a:off x="1295398" y="1905000"/>
            <a:ext cx="9368119" cy="4267200"/>
          </a:xfrm>
        </p:spPr>
        <p:txBody>
          <a:bodyPr>
            <a:noAutofit/>
          </a:bodyPr>
          <a:lstStyle/>
          <a:p>
            <a:r>
              <a:rPr lang="en-US" sz="2800" u="sng" dirty="0" smtClean="0"/>
              <a:t>Hunters not Farmers</a:t>
            </a:r>
          </a:p>
          <a:p>
            <a:pPr lvl="1"/>
            <a:r>
              <a:rPr lang="en-US" sz="2400" dirty="0" smtClean="0"/>
              <a:t>Native Americans were hunters by lifestyle and tradition</a:t>
            </a:r>
          </a:p>
          <a:p>
            <a:r>
              <a:rPr lang="en-US" sz="2800" u="sng" dirty="0" smtClean="0"/>
              <a:t>Infertile Lands</a:t>
            </a:r>
          </a:p>
          <a:p>
            <a:pPr lvl="1"/>
            <a:r>
              <a:rPr lang="en-US" sz="2400" dirty="0" smtClean="0"/>
              <a:t>Land was not good for farming</a:t>
            </a:r>
          </a:p>
          <a:p>
            <a:pPr lvl="1"/>
            <a:r>
              <a:rPr lang="en-US" sz="2400" dirty="0" smtClean="0"/>
              <a:t>Government did not provide equipment or education for farmers</a:t>
            </a:r>
            <a:endParaRPr lang="en-US" sz="2400" dirty="0"/>
          </a:p>
          <a:p>
            <a:r>
              <a:rPr lang="en-US" sz="2800" u="sng" dirty="0" smtClean="0"/>
              <a:t>Life of poverty on Reservations</a:t>
            </a:r>
          </a:p>
          <a:p>
            <a:pPr lvl="1"/>
            <a:r>
              <a:rPr lang="en-US" sz="2400" dirty="0" smtClean="0"/>
              <a:t>Malnutrition, poverty, and untreated health problems </a:t>
            </a:r>
          </a:p>
          <a:p>
            <a:pPr lvl="1"/>
            <a:r>
              <a:rPr lang="en-US" sz="2400" dirty="0" smtClean="0"/>
              <a:t>Schools provided inferior education</a:t>
            </a:r>
            <a:endParaRPr lang="en-US" sz="2400" dirty="0"/>
          </a:p>
        </p:txBody>
      </p:sp>
    </p:spTree>
    <p:extLst>
      <p:ext uri="{BB962C8B-B14F-4D97-AF65-F5344CB8AC3E}">
        <p14:creationId xmlns:p14="http://schemas.microsoft.com/office/powerpoint/2010/main" val="399376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Image result for native american reservations 1800s pov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338" y="257336"/>
            <a:ext cx="8673323" cy="63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103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42" name="Picture 2" descr="Image result for native american reservations 1800s pov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48" y="162973"/>
            <a:ext cx="5206462" cy="65080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native american reservations 1800s pov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746" y="302458"/>
            <a:ext cx="6676254" cy="62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31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 Citizenship</a:t>
            </a:r>
            <a:endParaRPr lang="en-US"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a:xfrm>
            <a:off x="6324599" y="1905000"/>
            <a:ext cx="5629835" cy="4267200"/>
          </a:xfrm>
        </p:spPr>
        <p:txBody>
          <a:bodyPr>
            <a:noAutofit/>
          </a:bodyPr>
          <a:lstStyle/>
          <a:p>
            <a:r>
              <a:rPr lang="en-US" sz="2800" dirty="0" smtClean="0"/>
              <a:t>Status before 1924</a:t>
            </a:r>
          </a:p>
          <a:p>
            <a:pPr lvl="1"/>
            <a:r>
              <a:rPr lang="en-US" sz="2400" u="sng" dirty="0" smtClean="0"/>
              <a:t>Most Native Americans not citizens</a:t>
            </a:r>
          </a:p>
          <a:p>
            <a:pPr lvl="1"/>
            <a:r>
              <a:rPr lang="en-US" sz="2400" dirty="0" smtClean="0"/>
              <a:t>Some became citizens through marriage, military service, or treaties</a:t>
            </a:r>
            <a:endParaRPr lang="en-US" sz="2400" dirty="0"/>
          </a:p>
          <a:p>
            <a:r>
              <a:rPr lang="en-US" sz="2800" dirty="0" smtClean="0"/>
              <a:t>American Indian Citizenship Act (1924)</a:t>
            </a:r>
          </a:p>
          <a:p>
            <a:pPr lvl="1"/>
            <a:r>
              <a:rPr lang="en-US" sz="2400" dirty="0" smtClean="0"/>
              <a:t>Law </a:t>
            </a:r>
            <a:r>
              <a:rPr lang="en-US" sz="2400" u="sng" dirty="0" smtClean="0"/>
              <a:t>granting immediate citizenship </a:t>
            </a:r>
            <a:r>
              <a:rPr lang="en-US" sz="2400" dirty="0" smtClean="0"/>
              <a:t>to all Native Americans born in U.S.</a:t>
            </a:r>
          </a:p>
          <a:p>
            <a:pPr lvl="1"/>
            <a:r>
              <a:rPr lang="en-US" sz="2400" u="sng" dirty="0" smtClean="0"/>
              <a:t>Did not need to give up tribal lands/customs</a:t>
            </a:r>
            <a:endParaRPr lang="en-US" sz="2400" u="sng" dirty="0"/>
          </a:p>
        </p:txBody>
      </p:sp>
      <p:pic>
        <p:nvPicPr>
          <p:cNvPr id="12290" name="Picture 2" descr="Image result for native american citizenship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3" y="1905000"/>
            <a:ext cx="5748527" cy="414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67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TEKS and Objectives</a:t>
            </a:r>
            <a:endParaRPr lang="en-US" dirty="0"/>
          </a:p>
        </p:txBody>
      </p:sp>
      <p:sp>
        <p:nvSpPr>
          <p:cNvPr id="4" name="Text Placeholder 3"/>
          <p:cNvSpPr>
            <a:spLocks noGrp="1"/>
          </p:cNvSpPr>
          <p:nvPr>
            <p:ph type="body" idx="1"/>
          </p:nvPr>
        </p:nvSpPr>
        <p:spPr/>
        <p:txBody>
          <a:bodyPr/>
          <a:lstStyle/>
          <a:p>
            <a:r>
              <a:rPr lang="en-US" b="1" dirty="0" smtClean="0"/>
              <a:t>We will…</a:t>
            </a:r>
            <a:endParaRPr lang="en-US" b="1" dirty="0"/>
          </a:p>
        </p:txBody>
      </p:sp>
      <p:sp>
        <p:nvSpPr>
          <p:cNvPr id="3" name="Content Placeholder 2"/>
          <p:cNvSpPr>
            <a:spLocks noGrp="1"/>
          </p:cNvSpPr>
          <p:nvPr>
            <p:ph sz="half" idx="2"/>
          </p:nvPr>
        </p:nvSpPr>
        <p:spPr>
          <a:xfrm>
            <a:off x="1295400" y="2603351"/>
            <a:ext cx="5818322" cy="3568849"/>
          </a:xfrm>
        </p:spPr>
        <p:txBody>
          <a:bodyPr>
            <a:normAutofit fontScale="77500" lnSpcReduction="20000"/>
          </a:bodyPr>
          <a:lstStyle/>
          <a:p>
            <a:pPr marL="0" indent="0">
              <a:buNone/>
            </a:pPr>
            <a:r>
              <a:rPr lang="en-US" b="1" dirty="0" smtClean="0"/>
              <a:t>(3A) analyze </a:t>
            </a:r>
            <a:r>
              <a:rPr lang="en-US" dirty="0" smtClean="0"/>
              <a:t>Indian policies.</a:t>
            </a:r>
          </a:p>
          <a:p>
            <a:pPr marL="0" indent="0">
              <a:buNone/>
            </a:pPr>
            <a:r>
              <a:rPr lang="en-US" b="1" dirty="0" smtClean="0"/>
              <a:t>(3B) analyze </a:t>
            </a:r>
            <a:r>
              <a:rPr lang="en-US" dirty="0" smtClean="0"/>
              <a:t>growth of railroads, farm issues, and cattle industry boom.</a:t>
            </a:r>
          </a:p>
          <a:p>
            <a:pPr marL="0" indent="0">
              <a:buNone/>
            </a:pPr>
            <a:r>
              <a:rPr lang="en-US" b="1" dirty="0" smtClean="0"/>
              <a:t>(12A) analyze </a:t>
            </a:r>
            <a:r>
              <a:rPr lang="en-US" dirty="0" smtClean="0"/>
              <a:t>impact of physical and human geographic factors on the settlement of the Great Plains and the Klondike Gold Rush.</a:t>
            </a:r>
          </a:p>
          <a:p>
            <a:pPr marL="0" indent="0">
              <a:buNone/>
            </a:pPr>
            <a:r>
              <a:rPr lang="en-US" b="1" dirty="0" smtClean="0"/>
              <a:t>(13A) analyze </a:t>
            </a:r>
            <a:r>
              <a:rPr lang="en-US" dirty="0" smtClean="0"/>
              <a:t>the causes/effects of western expansion.</a:t>
            </a:r>
          </a:p>
          <a:p>
            <a:pPr marL="0" indent="0">
              <a:buNone/>
            </a:pPr>
            <a:r>
              <a:rPr lang="en-US" b="1" dirty="0" smtClean="0"/>
              <a:t>(15A) describe </a:t>
            </a:r>
            <a:r>
              <a:rPr lang="en-US" dirty="0" smtClean="0"/>
              <a:t>how the Transcontinental RR and the Homestead Act contributed to the close of the frontier.</a:t>
            </a:r>
          </a:p>
          <a:p>
            <a:pPr marL="0" indent="0">
              <a:buNone/>
            </a:pPr>
            <a:r>
              <a:rPr lang="en-US" b="1" dirty="0" smtClean="0"/>
              <a:t>(23B) evaluate </a:t>
            </a:r>
            <a:r>
              <a:rPr lang="en-US" dirty="0" smtClean="0"/>
              <a:t>American Indian Citizenship Act of 1924.</a:t>
            </a:r>
          </a:p>
          <a:p>
            <a:pPr marL="0" indent="0">
              <a:buNone/>
            </a:pPr>
            <a:r>
              <a:rPr lang="en-US" b="1" dirty="0" smtClean="0"/>
              <a:t>(26B) discuss </a:t>
            </a:r>
            <a:r>
              <a:rPr lang="en-US" dirty="0" smtClean="0"/>
              <a:t>the Americanization movement to assimilate American Indians into American culture.</a:t>
            </a:r>
          </a:p>
        </p:txBody>
      </p:sp>
      <p:sp>
        <p:nvSpPr>
          <p:cNvPr id="5" name="Text Placeholder 4"/>
          <p:cNvSpPr>
            <a:spLocks noGrp="1"/>
          </p:cNvSpPr>
          <p:nvPr>
            <p:ph type="body" sz="quarter" idx="3"/>
          </p:nvPr>
        </p:nvSpPr>
        <p:spPr>
          <a:xfrm>
            <a:off x="7223501" y="1904999"/>
            <a:ext cx="4572000" cy="698351"/>
          </a:xfrm>
        </p:spPr>
        <p:txBody>
          <a:bodyPr/>
          <a:lstStyle/>
          <a:p>
            <a:r>
              <a:rPr lang="en-US" b="1" dirty="0" smtClean="0"/>
              <a:t>I will…</a:t>
            </a:r>
            <a:endParaRPr lang="en-US" b="1" dirty="0"/>
          </a:p>
        </p:txBody>
      </p:sp>
      <p:sp>
        <p:nvSpPr>
          <p:cNvPr id="6" name="Content Placeholder 5"/>
          <p:cNvSpPr>
            <a:spLocks noGrp="1"/>
          </p:cNvSpPr>
          <p:nvPr>
            <p:ph sz="quarter" idx="4"/>
          </p:nvPr>
        </p:nvSpPr>
        <p:spPr>
          <a:xfrm>
            <a:off x="7223501" y="2602985"/>
            <a:ext cx="4572000" cy="3568849"/>
          </a:xfrm>
        </p:spPr>
        <p:txBody>
          <a:bodyPr/>
          <a:lstStyle/>
          <a:p>
            <a:r>
              <a:rPr lang="en-US" dirty="0" smtClean="0"/>
              <a:t>Analyze the language from the Homestead Act</a:t>
            </a:r>
            <a:endParaRPr lang="en-US" dirty="0"/>
          </a:p>
        </p:txBody>
      </p:sp>
    </p:spTree>
    <p:extLst>
      <p:ext uri="{BB962C8B-B14F-4D97-AF65-F5344CB8AC3E}">
        <p14:creationId xmlns:p14="http://schemas.microsoft.com/office/powerpoint/2010/main" val="37833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399" y="2212848"/>
            <a:ext cx="7149353" cy="2862262"/>
          </a:xfrm>
        </p:spPr>
        <p:txBody>
          <a:bodyPr/>
          <a:lstStyle/>
          <a:p>
            <a:r>
              <a:rPr lang="en-US" dirty="0" smtClean="0"/>
              <a:t>Causes of Settlement in the West</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953805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Lure of Precious Metals</a:t>
            </a:r>
            <a:endParaRPr lang="en-US" dirty="0"/>
          </a:p>
        </p:txBody>
      </p:sp>
      <p:sp>
        <p:nvSpPr>
          <p:cNvPr id="8" name="Content Placeholder 7"/>
          <p:cNvSpPr>
            <a:spLocks noGrp="1"/>
          </p:cNvSpPr>
          <p:nvPr>
            <p:ph sz="half" idx="1"/>
          </p:nvPr>
        </p:nvSpPr>
        <p:spPr/>
        <p:txBody>
          <a:bodyPr/>
          <a:lstStyle/>
          <a:p>
            <a:r>
              <a:rPr lang="en-US" sz="2800" u="sng" dirty="0" smtClean="0"/>
              <a:t>California Gold Rush </a:t>
            </a:r>
            <a:r>
              <a:rPr lang="en-US" sz="2800" dirty="0" smtClean="0"/>
              <a:t>(1848-1849)</a:t>
            </a:r>
          </a:p>
          <a:p>
            <a:r>
              <a:rPr lang="en-US" sz="2800" u="sng" dirty="0" smtClean="0"/>
              <a:t>Klondike Gold Rush (1896)</a:t>
            </a:r>
          </a:p>
          <a:p>
            <a:pPr lvl="1"/>
            <a:r>
              <a:rPr lang="en-US" sz="2600" u="sng" dirty="0" smtClean="0"/>
              <a:t>Alaska</a:t>
            </a:r>
          </a:p>
          <a:p>
            <a:pPr lvl="1"/>
            <a:r>
              <a:rPr lang="en-US" sz="2600" u="sng" dirty="0" smtClean="0"/>
              <a:t>Many died </a:t>
            </a:r>
            <a:r>
              <a:rPr lang="en-US" sz="2600" dirty="0" smtClean="0"/>
              <a:t>on the way</a:t>
            </a:r>
          </a:p>
          <a:p>
            <a:pPr marL="0" indent="0">
              <a:buNone/>
            </a:pPr>
            <a:endParaRPr lang="en-US" dirty="0"/>
          </a:p>
        </p:txBody>
      </p:sp>
      <p:pic>
        <p:nvPicPr>
          <p:cNvPr id="1028" name="Picture 4" descr="Image result for klondike gold rush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727" y="265090"/>
            <a:ext cx="4429872" cy="648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32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Transcontinental Railroad</a:t>
            </a:r>
            <a:endParaRPr lang="en-US" dirty="0"/>
          </a:p>
        </p:txBody>
      </p:sp>
      <p:sp>
        <p:nvSpPr>
          <p:cNvPr id="4" name="Content Placeholder 3"/>
          <p:cNvSpPr>
            <a:spLocks noGrp="1"/>
          </p:cNvSpPr>
          <p:nvPr>
            <p:ph sz="half" idx="2"/>
          </p:nvPr>
        </p:nvSpPr>
        <p:spPr/>
        <p:txBody>
          <a:bodyPr>
            <a:normAutofit/>
          </a:bodyPr>
          <a:lstStyle/>
          <a:p>
            <a:r>
              <a:rPr lang="en-US" sz="2800" u="sng" dirty="0"/>
              <a:t>Encouraged settlement </a:t>
            </a:r>
            <a:r>
              <a:rPr lang="en-US" sz="2800" dirty="0"/>
              <a:t>in West</a:t>
            </a:r>
          </a:p>
          <a:p>
            <a:pPr lvl="1"/>
            <a:r>
              <a:rPr lang="en-US" sz="2400" dirty="0"/>
              <a:t>Completed in 1869</a:t>
            </a:r>
          </a:p>
          <a:p>
            <a:pPr lvl="1"/>
            <a:r>
              <a:rPr lang="en-US" sz="2400" u="sng" dirty="0"/>
              <a:t>Crops could be shipped East</a:t>
            </a:r>
          </a:p>
          <a:p>
            <a:endParaRPr lang="en-US" dirty="0"/>
          </a:p>
        </p:txBody>
      </p:sp>
      <p:pic>
        <p:nvPicPr>
          <p:cNvPr id="2052" name="Picture 4" descr="Image result for transcontinental rail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52" y="1905000"/>
            <a:ext cx="5952048" cy="400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33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293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Cheap Land</a:t>
            </a:r>
            <a:endParaRPr lang="en-US" dirty="0"/>
          </a:p>
        </p:txBody>
      </p:sp>
      <p:sp>
        <p:nvSpPr>
          <p:cNvPr id="3" name="Content Placeholder 2"/>
          <p:cNvSpPr>
            <a:spLocks noGrp="1"/>
          </p:cNvSpPr>
          <p:nvPr>
            <p:ph sz="half" idx="1"/>
          </p:nvPr>
        </p:nvSpPr>
        <p:spPr/>
        <p:txBody>
          <a:bodyPr/>
          <a:lstStyle/>
          <a:p>
            <a:r>
              <a:rPr lang="en-US" sz="2800" dirty="0"/>
              <a:t>Homestead Act (1862)</a:t>
            </a:r>
          </a:p>
          <a:p>
            <a:pPr lvl="1"/>
            <a:r>
              <a:rPr lang="en-US" sz="2400" dirty="0"/>
              <a:t>Any citizen could occupy </a:t>
            </a:r>
            <a:r>
              <a:rPr lang="en-US" sz="2400" u="sng" dirty="0"/>
              <a:t>160 acres of government land</a:t>
            </a:r>
          </a:p>
          <a:p>
            <a:pPr lvl="1"/>
            <a:r>
              <a:rPr lang="en-US" sz="2400" u="sng" dirty="0"/>
              <a:t>Must “improve” land</a:t>
            </a:r>
            <a:r>
              <a:rPr lang="en-US" sz="2400" dirty="0"/>
              <a:t> (build home; grow crops)</a:t>
            </a:r>
          </a:p>
          <a:p>
            <a:pPr lvl="1"/>
            <a:r>
              <a:rPr lang="en-US" sz="2400" dirty="0"/>
              <a:t>Homesteaders </a:t>
            </a:r>
            <a:r>
              <a:rPr lang="en-US" sz="2400" u="sng" dirty="0"/>
              <a:t>own land after 5 years</a:t>
            </a:r>
          </a:p>
          <a:p>
            <a:r>
              <a:rPr lang="en-US" sz="2800" dirty="0"/>
              <a:t>European Immigrants</a:t>
            </a:r>
          </a:p>
          <a:p>
            <a:pPr lvl="1"/>
            <a:r>
              <a:rPr lang="en-US" sz="2400" u="sng" dirty="0"/>
              <a:t>Attracted by free land</a:t>
            </a:r>
          </a:p>
          <a:p>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descr="Image result for homestead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854" y="1528197"/>
            <a:ext cx="5855279" cy="448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01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Homestead Act Requirements</a:t>
            </a:r>
            <a:endParaRPr lang="en-US" dirty="0"/>
          </a:p>
        </p:txBody>
      </p:sp>
      <p:sp>
        <p:nvSpPr>
          <p:cNvPr id="5" name="Content Placeholder 4"/>
          <p:cNvSpPr>
            <a:spLocks noGrp="1"/>
          </p:cNvSpPr>
          <p:nvPr>
            <p:ph idx="1"/>
          </p:nvPr>
        </p:nvSpPr>
        <p:spPr>
          <a:xfrm>
            <a:off x="147919" y="1904999"/>
            <a:ext cx="11806516" cy="4536141"/>
          </a:xfrm>
        </p:spPr>
        <p:txBody>
          <a:bodyPr>
            <a:noAutofit/>
          </a:bodyPr>
          <a:lstStyle/>
          <a:p>
            <a:pPr marL="0" indent="0">
              <a:buNone/>
            </a:pPr>
            <a:r>
              <a:rPr lang="en-US" sz="2400" dirty="0" smtClean="0"/>
              <a:t>Under the Homestead Act, the government offered public lands to settlers. This section lays out what was required for a settler to buy land:</a:t>
            </a:r>
          </a:p>
          <a:p>
            <a:pPr marL="0" indent="0">
              <a:buNone/>
            </a:pPr>
            <a:r>
              <a:rPr lang="en-US" sz="2400" dirty="0" smtClean="0"/>
              <a:t>“Be it enacted, that the person applying for the benefit of this act shall register that he or she is the head of a family, or is 21 years or more, or performed military service in the army, and the he has never borne arms against the U.S. government or given aid to its enemies, and that such application is made for the purpose of actual settlement and cultivation, and not either directly or indirectly for the use or benefit of another person or persons; and upon filing the said affidavit with the register, and on payment of ten dollars, he or she shall be permitted to enter the quantity of land specified.”</a:t>
            </a:r>
          </a:p>
          <a:p>
            <a:pPr marL="0" indent="0">
              <a:buNone/>
            </a:pPr>
            <a:endParaRPr lang="en-US" sz="2400" dirty="0"/>
          </a:p>
          <a:p>
            <a:pPr marL="0" indent="0">
              <a:buNone/>
            </a:pPr>
            <a:r>
              <a:rPr lang="en-US" sz="2400" dirty="0" smtClean="0"/>
              <a:t>List the requirements that a settler had to meet to settle on federal land.</a:t>
            </a:r>
            <a:endParaRPr lang="en-US" sz="2400" dirty="0"/>
          </a:p>
        </p:txBody>
      </p:sp>
    </p:spTree>
    <p:extLst>
      <p:ext uri="{BB962C8B-B14F-4D97-AF65-F5344CB8AC3E}">
        <p14:creationId xmlns:p14="http://schemas.microsoft.com/office/powerpoint/2010/main" val="1026332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Cattle Industry</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dirty="0"/>
          </a:p>
        </p:txBody>
      </p:sp>
      <p:sp>
        <p:nvSpPr>
          <p:cNvPr id="4" name="Content Placeholder 3"/>
          <p:cNvSpPr>
            <a:spLocks noGrp="1"/>
          </p:cNvSpPr>
          <p:nvPr>
            <p:ph sz="half" idx="2"/>
          </p:nvPr>
        </p:nvSpPr>
        <p:spPr/>
        <p:txBody>
          <a:bodyPr>
            <a:normAutofit fontScale="92500" lnSpcReduction="10000"/>
          </a:bodyPr>
          <a:lstStyle/>
          <a:p>
            <a:r>
              <a:rPr lang="en-US" sz="3000" dirty="0"/>
              <a:t>Cattle Drives</a:t>
            </a:r>
          </a:p>
          <a:p>
            <a:pPr lvl="1"/>
            <a:r>
              <a:rPr lang="en-US" sz="2600" dirty="0"/>
              <a:t>Cattle </a:t>
            </a:r>
            <a:r>
              <a:rPr lang="en-US" sz="2600" u="sng" dirty="0"/>
              <a:t>driven to RR lines </a:t>
            </a:r>
            <a:r>
              <a:rPr lang="en-US" sz="2600" dirty="0"/>
              <a:t>in Kansas (open land; no fences)</a:t>
            </a:r>
          </a:p>
          <a:p>
            <a:pPr lvl="1"/>
            <a:r>
              <a:rPr lang="en-US" sz="2600" u="sng" dirty="0"/>
              <a:t>Shipped to Chicago </a:t>
            </a:r>
            <a:r>
              <a:rPr lang="en-US" sz="2600" dirty="0"/>
              <a:t>for slaughter</a:t>
            </a:r>
          </a:p>
          <a:p>
            <a:r>
              <a:rPr lang="en-US" sz="3000" dirty="0"/>
              <a:t>Cowboys</a:t>
            </a:r>
          </a:p>
          <a:p>
            <a:pPr lvl="1"/>
            <a:r>
              <a:rPr lang="en-US" sz="2600" u="sng" dirty="0"/>
              <a:t>Learned</a:t>
            </a:r>
            <a:r>
              <a:rPr lang="en-US" sz="2600" dirty="0"/>
              <a:t> to ride, rope, and brand </a:t>
            </a:r>
            <a:r>
              <a:rPr lang="en-US" sz="2600" u="sng" dirty="0"/>
              <a:t>from Mexican </a:t>
            </a:r>
            <a:r>
              <a:rPr lang="en-US" sz="2600" i="1" u="sng" dirty="0"/>
              <a:t>vaqueros</a:t>
            </a:r>
          </a:p>
          <a:p>
            <a:pPr lvl="1"/>
            <a:r>
              <a:rPr lang="en-US" sz="2600" u="sng" dirty="0"/>
              <a:t>One in five were African American</a:t>
            </a:r>
          </a:p>
          <a:p>
            <a:endParaRPr lang="en-US" dirty="0"/>
          </a:p>
        </p:txBody>
      </p:sp>
      <p:pic>
        <p:nvPicPr>
          <p:cNvPr id="4098" name="Picture 2" descr="Image result for cattle dri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5493" y="1778281"/>
            <a:ext cx="4451814" cy="452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94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665</Words>
  <Application>Microsoft Office PowerPoint</Application>
  <PresentationFormat>Widescreen</PresentationFormat>
  <Paragraphs>83</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Franklin Gothic Medium</vt:lpstr>
      <vt:lpstr>Blue Tan Gradient 16x9</vt:lpstr>
      <vt:lpstr>The West</vt:lpstr>
      <vt:lpstr>TEKS and Objectives</vt:lpstr>
      <vt:lpstr>Causes of Settlement in the West</vt:lpstr>
      <vt:lpstr>Lure of Precious Metals</vt:lpstr>
      <vt:lpstr>Transcontinental Railroad</vt:lpstr>
      <vt:lpstr>PowerPoint Presentation</vt:lpstr>
      <vt:lpstr>Cheap Land</vt:lpstr>
      <vt:lpstr>Homestead Act Requirements</vt:lpstr>
      <vt:lpstr>The Cattle Industry</vt:lpstr>
      <vt:lpstr>Cattle Industry (Continued)</vt:lpstr>
      <vt:lpstr>Fate of Native Americans</vt:lpstr>
      <vt:lpstr>Destruction of Natural Environment</vt:lpstr>
      <vt:lpstr>Indian Wars</vt:lpstr>
      <vt:lpstr>Forced Removal and Assimilation</vt:lpstr>
      <vt:lpstr>Reservations</vt:lpstr>
      <vt:lpstr>PowerPoint Presentation</vt:lpstr>
      <vt:lpstr>PowerPoint Presentation</vt:lpstr>
      <vt:lpstr>Native American Citizenship</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2016-08-25T14:32:48Z</dcterms:created>
  <dcterms:modified xsi:type="dcterms:W3CDTF">2016-08-26T23:10:12Z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