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620"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BDBA27-A181-49A3-8278-E1B21FD55567}"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302107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DBA27-A181-49A3-8278-E1B21FD55567}"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332339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DBA27-A181-49A3-8278-E1B21FD55567}"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1098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DBA27-A181-49A3-8278-E1B21FD55567}"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22857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DBA27-A181-49A3-8278-E1B21FD55567}"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169627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BDBA27-A181-49A3-8278-E1B21FD55567}"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312083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BDBA27-A181-49A3-8278-E1B21FD55567}"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4199870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BDBA27-A181-49A3-8278-E1B21FD55567}"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20600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DBA27-A181-49A3-8278-E1B21FD55567}"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2393942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BA27-A181-49A3-8278-E1B21FD55567}"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2015985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BA27-A181-49A3-8278-E1B21FD55567}"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A2C5F-64C9-42A9-BDD7-7A12B982E2E1}" type="slidenum">
              <a:rPr lang="en-US" smtClean="0"/>
              <a:t>‹#›</a:t>
            </a:fld>
            <a:endParaRPr lang="en-US"/>
          </a:p>
        </p:txBody>
      </p:sp>
    </p:spTree>
    <p:extLst>
      <p:ext uri="{BB962C8B-B14F-4D97-AF65-F5344CB8AC3E}">
        <p14:creationId xmlns:p14="http://schemas.microsoft.com/office/powerpoint/2010/main" val="116971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BDBA27-A181-49A3-8278-E1B21FD55567}" type="datetimeFigureOut">
              <a:rPr lang="en-US" smtClean="0"/>
              <a:t>3/29/2019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E6A2C5F-64C9-42A9-BDD7-7A12B982E2E1}" type="slidenum">
              <a:rPr lang="en-US" smtClean="0"/>
              <a:t>‹#›</a:t>
            </a:fld>
            <a:endParaRPr lang="en-US"/>
          </a:p>
        </p:txBody>
      </p:sp>
    </p:spTree>
    <p:extLst>
      <p:ext uri="{BB962C8B-B14F-4D97-AF65-F5344CB8AC3E}">
        <p14:creationId xmlns:p14="http://schemas.microsoft.com/office/powerpoint/2010/main" val="2939799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wild west banne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1"/>
            <a:ext cx="6858000" cy="13600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37852" y="192512"/>
            <a:ext cx="2218877" cy="1200329"/>
          </a:xfrm>
          <a:prstGeom prst="rect">
            <a:avLst/>
          </a:prstGeom>
          <a:noFill/>
        </p:spPr>
        <p:txBody>
          <a:bodyPr wrap="none" lIns="91440" tIns="45720" rIns="91440" bIns="45720">
            <a:spAutoFit/>
          </a:bodyPr>
          <a:lstStyle/>
          <a:p>
            <a:pPr algn="ctr"/>
            <a:r>
              <a:rPr lang="en-US" sz="7200" b="0" cap="none" spc="0" dirty="0" smtClean="0">
                <a:ln w="0"/>
                <a:solidFill>
                  <a:schemeClr val="tx1"/>
                </a:solidFill>
                <a:effectLst>
                  <a:outerShdw blurRad="38100" dist="19050" dir="2700000" algn="tl" rotWithShape="0">
                    <a:schemeClr val="dk1">
                      <a:alpha val="40000"/>
                    </a:schemeClr>
                  </a:outerShdw>
                </a:effectLst>
                <a:latin typeface="Playbill" panose="040506030A0602020202" pitchFamily="82" charset="0"/>
              </a:rPr>
              <a:t>The West</a:t>
            </a:r>
            <a:endParaRPr lang="en-US" sz="7200" b="0" cap="none" spc="0" dirty="0">
              <a:ln w="0"/>
              <a:solidFill>
                <a:schemeClr val="tx1"/>
              </a:solidFill>
              <a:effectLst>
                <a:outerShdw blurRad="38100" dist="19050" dir="2700000" algn="tl" rotWithShape="0">
                  <a:schemeClr val="dk1">
                    <a:alpha val="40000"/>
                  </a:schemeClr>
                </a:outerShdw>
              </a:effectLst>
              <a:latin typeface="Playbill" panose="040506030A0602020202" pitchFamily="82" charset="0"/>
            </a:endParaRPr>
          </a:p>
        </p:txBody>
      </p:sp>
      <p:sp>
        <p:nvSpPr>
          <p:cNvPr id="6" name="Rounded Rectangle 5"/>
          <p:cNvSpPr/>
          <p:nvPr/>
        </p:nvSpPr>
        <p:spPr>
          <a:xfrm>
            <a:off x="82298" y="2118302"/>
            <a:ext cx="3246118" cy="164592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7" name="Rounded Rectangle 6"/>
          <p:cNvSpPr/>
          <p:nvPr/>
        </p:nvSpPr>
        <p:spPr>
          <a:xfrm>
            <a:off x="461773" y="1928278"/>
            <a:ext cx="2487168" cy="512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Lure of Precious Metals</a:t>
            </a:r>
            <a:endParaRPr lang="en-US" b="1" dirty="0">
              <a:solidFill>
                <a:schemeClr val="tx1"/>
              </a:solidFill>
            </a:endParaRPr>
          </a:p>
        </p:txBody>
      </p:sp>
      <p:sp>
        <p:nvSpPr>
          <p:cNvPr id="9" name="Rectangle 8"/>
          <p:cNvSpPr/>
          <p:nvPr/>
        </p:nvSpPr>
        <p:spPr>
          <a:xfrm>
            <a:off x="294824" y="1086565"/>
            <a:ext cx="6304931" cy="1015663"/>
          </a:xfrm>
          <a:prstGeom prst="rect">
            <a:avLst/>
          </a:prstGeom>
          <a:noFill/>
        </p:spPr>
        <p:txBody>
          <a:bodyPr wrap="none" lIns="91440" tIns="45720" rIns="91440" bIns="45720">
            <a:spAutoFit/>
          </a:bodyPr>
          <a:lstStyle/>
          <a:p>
            <a:pPr algn="ctr"/>
            <a:r>
              <a:rPr lang="en-US" sz="6000" b="0" cap="none" spc="0" dirty="0" smtClean="0">
                <a:ln w="0"/>
                <a:solidFill>
                  <a:schemeClr val="tx1"/>
                </a:solidFill>
                <a:effectLst>
                  <a:outerShdw blurRad="38100" dist="19050" dir="2700000" algn="tl" rotWithShape="0">
                    <a:schemeClr val="dk1">
                      <a:alpha val="40000"/>
                    </a:schemeClr>
                  </a:outerShdw>
                </a:effectLst>
                <a:latin typeface="Playbill" panose="040506030A0602020202" pitchFamily="82" charset="0"/>
              </a:rPr>
              <a:t>Causes of Settlement in the West</a:t>
            </a:r>
            <a:endParaRPr lang="en-US" sz="6000" b="0" cap="none" spc="0" dirty="0">
              <a:ln w="0"/>
              <a:solidFill>
                <a:schemeClr val="tx1"/>
              </a:solidFill>
              <a:effectLst>
                <a:outerShdw blurRad="38100" dist="19050" dir="2700000" algn="tl" rotWithShape="0">
                  <a:schemeClr val="dk1">
                    <a:alpha val="40000"/>
                  </a:schemeClr>
                </a:outerShdw>
              </a:effectLst>
              <a:latin typeface="Playbill" panose="040506030A0602020202" pitchFamily="82" charset="0"/>
            </a:endParaRPr>
          </a:p>
        </p:txBody>
      </p:sp>
      <p:sp>
        <p:nvSpPr>
          <p:cNvPr id="11" name="Rounded Rectangle 10"/>
          <p:cNvSpPr/>
          <p:nvPr/>
        </p:nvSpPr>
        <p:spPr>
          <a:xfrm>
            <a:off x="3491903" y="2118302"/>
            <a:ext cx="3246118" cy="164592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871378" y="1911778"/>
            <a:ext cx="2487168" cy="512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Transcontinental Railroad</a:t>
            </a:r>
            <a:endParaRPr lang="en-US" b="1" dirty="0">
              <a:solidFill>
                <a:schemeClr val="tx1"/>
              </a:solidFill>
            </a:endParaRPr>
          </a:p>
        </p:txBody>
      </p:sp>
      <p:sp>
        <p:nvSpPr>
          <p:cNvPr id="13" name="Rounded Rectangle 12"/>
          <p:cNvSpPr/>
          <p:nvPr/>
        </p:nvSpPr>
        <p:spPr>
          <a:xfrm>
            <a:off x="82298" y="3952462"/>
            <a:ext cx="2255554" cy="2228882"/>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Homestead Act (1862)</a:t>
            </a:r>
          </a:p>
          <a:p>
            <a:endParaRPr lang="en-US" dirty="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sz="1400" b="1" dirty="0" smtClean="0">
                <a:solidFill>
                  <a:schemeClr val="tx1"/>
                </a:solidFill>
              </a:rPr>
              <a:t>European Immigrants</a:t>
            </a:r>
            <a:endParaRPr lang="en-US" sz="1400" b="1" dirty="0">
              <a:solidFill>
                <a:schemeClr val="tx1"/>
              </a:solidFill>
            </a:endParaRPr>
          </a:p>
        </p:txBody>
      </p:sp>
      <p:sp>
        <p:nvSpPr>
          <p:cNvPr id="14" name="Rounded Rectangle 13"/>
          <p:cNvSpPr/>
          <p:nvPr/>
        </p:nvSpPr>
        <p:spPr>
          <a:xfrm>
            <a:off x="416833" y="3602310"/>
            <a:ext cx="1586483" cy="512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Cheap Land</a:t>
            </a:r>
            <a:endParaRPr lang="en-US" b="1" dirty="0">
              <a:solidFill>
                <a:schemeClr val="tx1"/>
              </a:solidFill>
            </a:endParaRPr>
          </a:p>
        </p:txBody>
      </p:sp>
      <p:sp>
        <p:nvSpPr>
          <p:cNvPr id="8" name="TextBox 7"/>
          <p:cNvSpPr txBox="1"/>
          <p:nvPr/>
        </p:nvSpPr>
        <p:spPr>
          <a:xfrm>
            <a:off x="2356939" y="3821340"/>
            <a:ext cx="4590288" cy="2492990"/>
          </a:xfrm>
          <a:prstGeom prst="rect">
            <a:avLst/>
          </a:prstGeom>
          <a:noFill/>
        </p:spPr>
        <p:txBody>
          <a:bodyPr wrap="square" rtlCol="0">
            <a:spAutoFit/>
          </a:bodyPr>
          <a:lstStyle/>
          <a:p>
            <a:r>
              <a:rPr lang="en-US" sz="1200" dirty="0" smtClean="0"/>
              <a:t>Under the </a:t>
            </a:r>
            <a:r>
              <a:rPr lang="en-US" sz="1200" b="1" dirty="0" smtClean="0"/>
              <a:t>Homestead Act</a:t>
            </a:r>
            <a:r>
              <a:rPr lang="en-US" sz="1200" dirty="0" smtClean="0"/>
              <a:t>, the government offered public lands to settlers. This section lays out what was required for a settler to buy land:</a:t>
            </a:r>
          </a:p>
          <a:p>
            <a:r>
              <a:rPr lang="en-US" sz="1200" dirty="0" smtClean="0"/>
              <a:t>“Be it enacted, that the person applying for the benefit of this act shall register that he or she is the head of a family, or is 21 years or more, or performed military service in the army, and the he has never borne arms against the U.S. government or given aid to its enemies, and that such application is made for the purpose of actual settlement and cultivation, and not either directly or indirectly for the use or benefit of another person or persons; and upon filing the said affidavit with the register, and on payment of ten dollars, he or she shall be permitted to enter the quantity of land specified.”</a:t>
            </a:r>
          </a:p>
          <a:p>
            <a:endParaRPr lang="en-US" sz="1200" dirty="0" smtClean="0"/>
          </a:p>
        </p:txBody>
      </p:sp>
      <p:sp>
        <p:nvSpPr>
          <p:cNvPr id="16" name="Rounded Rectangle 15"/>
          <p:cNvSpPr/>
          <p:nvPr/>
        </p:nvSpPr>
        <p:spPr>
          <a:xfrm>
            <a:off x="82298" y="6225535"/>
            <a:ext cx="6655723" cy="823303"/>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smtClean="0">
                <a:solidFill>
                  <a:schemeClr val="tx1"/>
                </a:solidFill>
              </a:rPr>
              <a:t>List the requirements that a settler had to meet to settle on federal land.</a:t>
            </a:r>
            <a:endParaRPr lang="en-US" sz="1200" b="1" dirty="0">
              <a:solidFill>
                <a:schemeClr val="tx1"/>
              </a:solidFill>
            </a:endParaRPr>
          </a:p>
        </p:txBody>
      </p:sp>
      <p:sp>
        <p:nvSpPr>
          <p:cNvPr id="18" name="Rounded Rectangle 17"/>
          <p:cNvSpPr/>
          <p:nvPr/>
        </p:nvSpPr>
        <p:spPr>
          <a:xfrm>
            <a:off x="82298" y="7210482"/>
            <a:ext cx="3246118" cy="1787214"/>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Cattle Drives:</a:t>
            </a:r>
          </a:p>
          <a:p>
            <a:endParaRPr lang="en-US" sz="1400" b="1" dirty="0">
              <a:solidFill>
                <a:schemeClr val="tx1"/>
              </a:solidFill>
            </a:endParaRPr>
          </a:p>
          <a:p>
            <a:endParaRPr lang="en-US" sz="1400" b="1" dirty="0" smtClean="0">
              <a:solidFill>
                <a:schemeClr val="tx1"/>
              </a:solidFill>
            </a:endParaRPr>
          </a:p>
          <a:p>
            <a:endParaRPr lang="en-US" sz="1400" b="1" dirty="0" smtClean="0">
              <a:solidFill>
                <a:schemeClr val="tx1"/>
              </a:solidFill>
            </a:endParaRPr>
          </a:p>
          <a:p>
            <a:r>
              <a:rPr lang="en-US" sz="1400" b="1" dirty="0" smtClean="0">
                <a:solidFill>
                  <a:schemeClr val="tx1"/>
                </a:solidFill>
              </a:rPr>
              <a:t>Cowboys:</a:t>
            </a:r>
          </a:p>
          <a:p>
            <a:endParaRPr lang="en-US" sz="1400" b="1" dirty="0">
              <a:solidFill>
                <a:schemeClr val="tx1"/>
              </a:solidFill>
            </a:endParaRPr>
          </a:p>
          <a:p>
            <a:endParaRPr lang="en-US" sz="1400" b="1" dirty="0" smtClean="0">
              <a:solidFill>
                <a:schemeClr val="tx1"/>
              </a:solidFill>
            </a:endParaRPr>
          </a:p>
          <a:p>
            <a:endParaRPr lang="en-US" sz="1400" b="1" dirty="0" smtClean="0">
              <a:solidFill>
                <a:schemeClr val="tx1"/>
              </a:solidFill>
            </a:endParaRPr>
          </a:p>
        </p:txBody>
      </p:sp>
      <p:sp>
        <p:nvSpPr>
          <p:cNvPr id="19" name="Rounded Rectangle 18"/>
          <p:cNvSpPr/>
          <p:nvPr/>
        </p:nvSpPr>
        <p:spPr>
          <a:xfrm>
            <a:off x="3491903" y="7210482"/>
            <a:ext cx="3246118" cy="1787214"/>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smtClean="0">
                <a:solidFill>
                  <a:schemeClr val="tx1"/>
                </a:solidFill>
              </a:rPr>
              <a:t>End of Cattle Drives:</a:t>
            </a:r>
          </a:p>
          <a:p>
            <a:pPr algn="r"/>
            <a:endParaRPr lang="en-US" sz="1400" b="1" dirty="0">
              <a:solidFill>
                <a:schemeClr val="tx1"/>
              </a:solidFill>
            </a:endParaRPr>
          </a:p>
          <a:p>
            <a:pPr algn="r"/>
            <a:endParaRPr lang="en-US" sz="1400" b="1" dirty="0" smtClean="0">
              <a:solidFill>
                <a:schemeClr val="tx1"/>
              </a:solidFill>
            </a:endParaRPr>
          </a:p>
          <a:p>
            <a:pPr algn="r"/>
            <a:endParaRPr lang="en-US" sz="1400" b="1" dirty="0">
              <a:solidFill>
                <a:schemeClr val="tx1"/>
              </a:solidFill>
            </a:endParaRPr>
          </a:p>
          <a:p>
            <a:pPr algn="r"/>
            <a:endParaRPr lang="en-US" sz="1400" b="1" dirty="0" smtClean="0">
              <a:solidFill>
                <a:schemeClr val="tx1"/>
              </a:solidFill>
            </a:endParaRPr>
          </a:p>
          <a:p>
            <a:pPr algn="r"/>
            <a:endParaRPr lang="en-US" sz="1400" b="1" dirty="0">
              <a:solidFill>
                <a:schemeClr val="tx1"/>
              </a:solidFill>
            </a:endParaRPr>
          </a:p>
          <a:p>
            <a:pPr algn="r"/>
            <a:endParaRPr lang="en-US" sz="1400" b="1" dirty="0">
              <a:solidFill>
                <a:schemeClr val="tx1"/>
              </a:solidFill>
            </a:endParaRPr>
          </a:p>
        </p:txBody>
      </p:sp>
      <p:sp>
        <p:nvSpPr>
          <p:cNvPr id="20" name="Rounded Rectangle 19"/>
          <p:cNvSpPr/>
          <p:nvPr/>
        </p:nvSpPr>
        <p:spPr>
          <a:xfrm>
            <a:off x="2203705" y="7093029"/>
            <a:ext cx="2487168" cy="512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The Cattle Industry</a:t>
            </a:r>
            <a:endParaRPr lang="en-US" b="1" dirty="0">
              <a:solidFill>
                <a:schemeClr val="tx1"/>
              </a:solidFill>
            </a:endParaRPr>
          </a:p>
        </p:txBody>
      </p:sp>
      <p:pic>
        <p:nvPicPr>
          <p:cNvPr id="1028" name="Picture 4" descr="Image result for gold rush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3356" y="2585252"/>
            <a:ext cx="1105644" cy="117736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railroad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9217" y="2004691"/>
            <a:ext cx="1422019" cy="10949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attle drive clip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5152" y="8458200"/>
            <a:ext cx="3876675" cy="685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2297" y="1"/>
            <a:ext cx="6655724" cy="461665"/>
          </a:xfrm>
          <a:prstGeom prst="rect">
            <a:avLst/>
          </a:prstGeom>
          <a:solidFill>
            <a:schemeClr val="bg1"/>
          </a:solidFill>
        </p:spPr>
        <p:txBody>
          <a:bodyPr wrap="square" rtlCol="0">
            <a:spAutoFit/>
          </a:bodyPr>
          <a:lstStyle/>
          <a:p>
            <a:r>
              <a:rPr lang="en-US" sz="2400" b="1" dirty="0" smtClean="0">
                <a:solidFill>
                  <a:srgbClr val="FF0000"/>
                </a:solidFill>
                <a:latin typeface="Segoe Print" panose="02000600000000000000" pitchFamily="2" charset="0"/>
              </a:rPr>
              <a:t>NAME: </a:t>
            </a:r>
            <a:endParaRPr lang="en-US" sz="2400" b="1" dirty="0">
              <a:solidFill>
                <a:srgbClr val="FF0000"/>
              </a:solidFill>
              <a:latin typeface="Segoe Print" panose="02000600000000000000" pitchFamily="2" charset="0"/>
            </a:endParaRPr>
          </a:p>
        </p:txBody>
      </p:sp>
    </p:spTree>
    <p:extLst>
      <p:ext uri="{BB962C8B-B14F-4D97-AF65-F5344CB8AC3E}">
        <p14:creationId xmlns:p14="http://schemas.microsoft.com/office/powerpoint/2010/main" val="776043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native americans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858000" cy="107519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13115" y="519309"/>
            <a:ext cx="4831772" cy="1015663"/>
          </a:xfrm>
          <a:prstGeom prst="rect">
            <a:avLst/>
          </a:prstGeom>
          <a:noFill/>
        </p:spPr>
        <p:txBody>
          <a:bodyPr wrap="none" lIns="91440" tIns="45720" rIns="91440" bIns="45720">
            <a:spAutoFit/>
          </a:bodyPr>
          <a:lstStyle/>
          <a:p>
            <a:pPr algn="ctr"/>
            <a:r>
              <a:rPr lang="en-US" sz="6000" b="0" cap="none" spc="0" dirty="0" smtClean="0">
                <a:ln w="0"/>
                <a:solidFill>
                  <a:schemeClr val="tx1"/>
                </a:solidFill>
                <a:effectLst>
                  <a:outerShdw blurRad="38100" dist="19050" dir="2700000" algn="tl" rotWithShape="0">
                    <a:schemeClr val="dk1">
                      <a:alpha val="40000"/>
                    </a:schemeClr>
                  </a:outerShdw>
                </a:effectLst>
                <a:latin typeface="Playbill" panose="040506030A0602020202" pitchFamily="82" charset="0"/>
              </a:rPr>
              <a:t>Fate of Native Americans</a:t>
            </a:r>
            <a:endParaRPr lang="en-US" sz="6000" b="0" cap="none" spc="0" dirty="0">
              <a:ln w="0"/>
              <a:solidFill>
                <a:schemeClr val="tx1"/>
              </a:solidFill>
              <a:effectLst>
                <a:outerShdw blurRad="38100" dist="19050" dir="2700000" algn="tl" rotWithShape="0">
                  <a:schemeClr val="dk1">
                    <a:alpha val="40000"/>
                  </a:schemeClr>
                </a:outerShdw>
              </a:effectLst>
              <a:latin typeface="Playbill" panose="040506030A0602020202" pitchFamily="82" charset="0"/>
            </a:endParaRPr>
          </a:p>
        </p:txBody>
      </p:sp>
      <p:sp>
        <p:nvSpPr>
          <p:cNvPr id="4" name="Rounded Rectangle 3"/>
          <p:cNvSpPr/>
          <p:nvPr/>
        </p:nvSpPr>
        <p:spPr>
          <a:xfrm>
            <a:off x="128019" y="1405070"/>
            <a:ext cx="2258566" cy="1740466"/>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7" name="Rounded Rectangle 6"/>
          <p:cNvSpPr/>
          <p:nvPr/>
        </p:nvSpPr>
        <p:spPr>
          <a:xfrm>
            <a:off x="2499126" y="1405070"/>
            <a:ext cx="2084829" cy="1740466"/>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Battle of Little Big Horn</a:t>
            </a:r>
          </a:p>
          <a:p>
            <a:endParaRPr lang="en-US" sz="1400" b="1" dirty="0">
              <a:solidFill>
                <a:schemeClr val="tx1"/>
              </a:solidFill>
            </a:endParaRPr>
          </a:p>
          <a:p>
            <a:endParaRPr lang="en-US" sz="1400" b="1" dirty="0" smtClean="0">
              <a:solidFill>
                <a:schemeClr val="tx1"/>
              </a:solidFill>
            </a:endParaRPr>
          </a:p>
          <a:p>
            <a:endParaRPr lang="en-US" sz="1400" b="1" dirty="0" smtClean="0">
              <a:solidFill>
                <a:schemeClr val="tx1"/>
              </a:solidFill>
            </a:endParaRPr>
          </a:p>
          <a:p>
            <a:endParaRPr lang="en-US" sz="1400" b="1" dirty="0">
              <a:solidFill>
                <a:schemeClr val="tx1"/>
              </a:solidFill>
            </a:endParaRPr>
          </a:p>
          <a:p>
            <a:endParaRPr lang="en-US" sz="1400" b="1" dirty="0">
              <a:solidFill>
                <a:schemeClr val="tx1"/>
              </a:solidFill>
            </a:endParaRPr>
          </a:p>
        </p:txBody>
      </p:sp>
      <p:sp>
        <p:nvSpPr>
          <p:cNvPr id="8" name="Rounded Rectangle 7"/>
          <p:cNvSpPr/>
          <p:nvPr/>
        </p:nvSpPr>
        <p:spPr>
          <a:xfrm>
            <a:off x="4645154" y="1405070"/>
            <a:ext cx="2084829" cy="1740466"/>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Wounded Knee Massacre</a:t>
            </a:r>
          </a:p>
          <a:p>
            <a:endParaRPr lang="en-US" sz="1400" b="1" dirty="0">
              <a:solidFill>
                <a:schemeClr val="tx1"/>
              </a:solidFill>
            </a:endParaRPr>
          </a:p>
          <a:p>
            <a:endParaRPr lang="en-US" sz="1400" b="1" dirty="0" smtClean="0">
              <a:solidFill>
                <a:schemeClr val="tx1"/>
              </a:solidFill>
            </a:endParaRPr>
          </a:p>
          <a:p>
            <a:endParaRPr lang="en-US" sz="1400" b="1" dirty="0">
              <a:solidFill>
                <a:schemeClr val="tx1"/>
              </a:solidFill>
            </a:endParaRPr>
          </a:p>
          <a:p>
            <a:pPr algn="ctr"/>
            <a:endParaRPr lang="en-US" sz="1400" b="1" dirty="0">
              <a:solidFill>
                <a:schemeClr val="tx1"/>
              </a:solidFill>
            </a:endParaRPr>
          </a:p>
        </p:txBody>
      </p:sp>
      <p:sp>
        <p:nvSpPr>
          <p:cNvPr id="9" name="Rounded Rectangle 8"/>
          <p:cNvSpPr/>
          <p:nvPr/>
        </p:nvSpPr>
        <p:spPr>
          <a:xfrm>
            <a:off x="463592" y="1296008"/>
            <a:ext cx="1587420" cy="2984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Environment</a:t>
            </a:r>
            <a:endParaRPr lang="en-US" b="1" dirty="0">
              <a:solidFill>
                <a:schemeClr val="tx1"/>
              </a:solidFill>
            </a:endParaRPr>
          </a:p>
        </p:txBody>
      </p:sp>
      <p:sp>
        <p:nvSpPr>
          <p:cNvPr id="10" name="Rounded Rectangle 9"/>
          <p:cNvSpPr/>
          <p:nvPr/>
        </p:nvSpPr>
        <p:spPr>
          <a:xfrm>
            <a:off x="3438615" y="1296008"/>
            <a:ext cx="2351879" cy="2984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Indian Wars</a:t>
            </a:r>
            <a:endParaRPr lang="en-US" b="1" dirty="0">
              <a:solidFill>
                <a:schemeClr val="tx1"/>
              </a:solidFill>
            </a:endParaRPr>
          </a:p>
        </p:txBody>
      </p:sp>
      <p:sp>
        <p:nvSpPr>
          <p:cNvPr id="11" name="Rounded Rectangle 10"/>
          <p:cNvSpPr/>
          <p:nvPr/>
        </p:nvSpPr>
        <p:spPr>
          <a:xfrm>
            <a:off x="128019" y="3221128"/>
            <a:ext cx="2084829" cy="1740466"/>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Trail of Tears</a:t>
            </a:r>
          </a:p>
          <a:p>
            <a:endParaRPr lang="en-US" sz="1400" b="1" dirty="0">
              <a:solidFill>
                <a:schemeClr val="tx1"/>
              </a:solidFill>
            </a:endParaRPr>
          </a:p>
          <a:p>
            <a:endParaRPr lang="en-US" sz="1400" b="1" dirty="0" smtClean="0">
              <a:solidFill>
                <a:schemeClr val="tx1"/>
              </a:solidFill>
            </a:endParaRPr>
          </a:p>
          <a:p>
            <a:endParaRPr lang="en-US" sz="1400" b="1" dirty="0" smtClean="0">
              <a:solidFill>
                <a:schemeClr val="tx1"/>
              </a:solidFill>
            </a:endParaRPr>
          </a:p>
          <a:p>
            <a:endParaRPr lang="en-US" sz="1400" b="1" dirty="0">
              <a:solidFill>
                <a:schemeClr val="tx1"/>
              </a:solidFill>
            </a:endParaRPr>
          </a:p>
          <a:p>
            <a:endParaRPr lang="en-US" sz="1400" b="1" dirty="0">
              <a:solidFill>
                <a:schemeClr val="tx1"/>
              </a:solidFill>
            </a:endParaRPr>
          </a:p>
        </p:txBody>
      </p:sp>
      <p:sp>
        <p:nvSpPr>
          <p:cNvPr id="12" name="Rounded Rectangle 11"/>
          <p:cNvSpPr/>
          <p:nvPr/>
        </p:nvSpPr>
        <p:spPr>
          <a:xfrm>
            <a:off x="2281426" y="3221128"/>
            <a:ext cx="2084829" cy="1740466"/>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Dawes Act 1887</a:t>
            </a:r>
          </a:p>
          <a:p>
            <a:endParaRPr lang="en-US" sz="1400" b="1" dirty="0">
              <a:solidFill>
                <a:schemeClr val="tx1"/>
              </a:solidFill>
            </a:endParaRPr>
          </a:p>
          <a:p>
            <a:endParaRPr lang="en-US" sz="1400" b="1" dirty="0" smtClean="0">
              <a:solidFill>
                <a:schemeClr val="tx1"/>
              </a:solidFill>
            </a:endParaRPr>
          </a:p>
          <a:p>
            <a:endParaRPr lang="en-US" sz="1400" b="1" dirty="0" smtClean="0">
              <a:solidFill>
                <a:schemeClr val="tx1"/>
              </a:solidFill>
            </a:endParaRPr>
          </a:p>
          <a:p>
            <a:endParaRPr lang="en-US" sz="1400" b="1" dirty="0">
              <a:solidFill>
                <a:schemeClr val="tx1"/>
              </a:solidFill>
            </a:endParaRPr>
          </a:p>
          <a:p>
            <a:endParaRPr lang="en-US" sz="1400" b="1" dirty="0">
              <a:solidFill>
                <a:schemeClr val="tx1"/>
              </a:solidFill>
            </a:endParaRPr>
          </a:p>
        </p:txBody>
      </p:sp>
      <p:sp>
        <p:nvSpPr>
          <p:cNvPr id="14" name="Rounded Rectangle 13"/>
          <p:cNvSpPr/>
          <p:nvPr/>
        </p:nvSpPr>
        <p:spPr>
          <a:xfrm>
            <a:off x="1123774" y="3105350"/>
            <a:ext cx="2351879" cy="2984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Forced Removal</a:t>
            </a:r>
            <a:endParaRPr lang="en-US" b="1" dirty="0">
              <a:solidFill>
                <a:schemeClr val="tx1"/>
              </a:solidFill>
            </a:endParaRPr>
          </a:p>
        </p:txBody>
      </p:sp>
      <p:sp>
        <p:nvSpPr>
          <p:cNvPr id="15" name="Rounded Rectangle 14"/>
          <p:cNvSpPr/>
          <p:nvPr/>
        </p:nvSpPr>
        <p:spPr>
          <a:xfrm>
            <a:off x="4485015" y="3221128"/>
            <a:ext cx="2258566" cy="1740466"/>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16" name="Rounded Rectangle 15"/>
          <p:cNvSpPr/>
          <p:nvPr/>
        </p:nvSpPr>
        <p:spPr>
          <a:xfrm>
            <a:off x="4893858" y="3105854"/>
            <a:ext cx="1587420" cy="2984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Reservations</a:t>
            </a:r>
            <a:endParaRPr lang="en-US" b="1" dirty="0">
              <a:solidFill>
                <a:schemeClr val="tx1"/>
              </a:solidFill>
            </a:endParaRPr>
          </a:p>
        </p:txBody>
      </p:sp>
      <p:sp>
        <p:nvSpPr>
          <p:cNvPr id="17" name="Rounded Rectangle 16"/>
          <p:cNvSpPr/>
          <p:nvPr/>
        </p:nvSpPr>
        <p:spPr>
          <a:xfrm>
            <a:off x="54867" y="5077372"/>
            <a:ext cx="3265391" cy="1926932"/>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Status before 1924</a:t>
            </a:r>
          </a:p>
          <a:p>
            <a:endParaRPr lang="en-US" sz="1400" b="1" dirty="0" smtClean="0">
              <a:solidFill>
                <a:schemeClr val="tx1"/>
              </a:solidFill>
            </a:endParaRPr>
          </a:p>
          <a:p>
            <a:endParaRPr lang="en-US" sz="1400" b="1" dirty="0" smtClean="0">
              <a:solidFill>
                <a:schemeClr val="tx1"/>
              </a:solidFill>
            </a:endParaRPr>
          </a:p>
          <a:p>
            <a:r>
              <a:rPr lang="en-US" sz="1400" b="1" dirty="0" smtClean="0">
                <a:solidFill>
                  <a:schemeClr val="tx1"/>
                </a:solidFill>
              </a:rPr>
              <a:t>American Indian Citizenship Act (1924)</a:t>
            </a:r>
          </a:p>
          <a:p>
            <a:endParaRPr lang="en-US" sz="1400" b="1" dirty="0" smtClean="0">
              <a:solidFill>
                <a:schemeClr val="tx1"/>
              </a:solidFill>
            </a:endParaRPr>
          </a:p>
          <a:p>
            <a:endParaRPr lang="en-US" sz="1400" b="1" dirty="0">
              <a:solidFill>
                <a:schemeClr val="tx1"/>
              </a:solidFill>
            </a:endParaRPr>
          </a:p>
        </p:txBody>
      </p:sp>
      <p:pic>
        <p:nvPicPr>
          <p:cNvPr id="2052" name="Picture 4" descr="“A Natural The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3410" y="5037186"/>
            <a:ext cx="3350171" cy="4042054"/>
          </a:xfrm>
          <a:prstGeom prst="rect">
            <a:avLst/>
          </a:prstGeom>
          <a:noFill/>
          <a:extLst>
            <a:ext uri="{909E8E84-426E-40DD-AFC4-6F175D3DCCD1}">
              <a14:hiddenFill xmlns:a14="http://schemas.microsoft.com/office/drawing/2010/main">
                <a:solidFill>
                  <a:srgbClr val="FFFFFF"/>
                </a:solidFill>
              </a14:hiddenFill>
            </a:ext>
          </a:extLst>
        </p:spPr>
      </p:pic>
      <p:sp>
        <p:nvSpPr>
          <p:cNvPr id="19" name="Rounded Rectangle 18"/>
          <p:cNvSpPr/>
          <p:nvPr/>
        </p:nvSpPr>
        <p:spPr>
          <a:xfrm>
            <a:off x="547758" y="4843288"/>
            <a:ext cx="2279608" cy="46816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Native American Citizenship</a:t>
            </a:r>
            <a:endParaRPr lang="en-US" b="1" dirty="0">
              <a:solidFill>
                <a:schemeClr val="tx1"/>
              </a:solidFill>
            </a:endParaRPr>
          </a:p>
        </p:txBody>
      </p:sp>
      <p:sp>
        <p:nvSpPr>
          <p:cNvPr id="3" name="TextBox 2"/>
          <p:cNvSpPr txBox="1"/>
          <p:nvPr/>
        </p:nvSpPr>
        <p:spPr>
          <a:xfrm>
            <a:off x="128019" y="7018932"/>
            <a:ext cx="3192239" cy="1631216"/>
          </a:xfrm>
          <a:prstGeom prst="rect">
            <a:avLst/>
          </a:prstGeom>
          <a:noFill/>
        </p:spPr>
        <p:txBody>
          <a:bodyPr wrap="square" rtlCol="0">
            <a:spAutoFit/>
          </a:bodyPr>
          <a:lstStyle/>
          <a:p>
            <a:r>
              <a:rPr lang="en-US" sz="1400" b="1" dirty="0" smtClean="0"/>
              <a:t>Summarize the political cartoon of the right:</a:t>
            </a:r>
          </a:p>
          <a:p>
            <a:endParaRPr lang="en-US" dirty="0"/>
          </a:p>
          <a:p>
            <a:endParaRPr lang="en-US" dirty="0" smtClean="0"/>
          </a:p>
          <a:p>
            <a:endParaRPr lang="en-US" dirty="0"/>
          </a:p>
          <a:p>
            <a:endParaRPr lang="en-US" dirty="0"/>
          </a:p>
        </p:txBody>
      </p:sp>
      <p:pic>
        <p:nvPicPr>
          <p:cNvPr id="2054" name="Picture 6" descr="Image result for buffalo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4" y="2369185"/>
            <a:ext cx="1089960" cy="905506"/>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sioux warri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6324" y="1789316"/>
            <a:ext cx="1239667" cy="1667714"/>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mage result for trail of tear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00459" y="3980362"/>
            <a:ext cx="998667" cy="904305"/>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Image result for native americans reservations clipar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53127" y="4239868"/>
            <a:ext cx="1404874" cy="86784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82298" y="1"/>
            <a:ext cx="1255472" cy="369332"/>
          </a:xfrm>
          <a:prstGeom prst="rect">
            <a:avLst/>
          </a:prstGeom>
          <a:noFill/>
        </p:spPr>
        <p:txBody>
          <a:bodyPr wrap="none" rtlCol="0">
            <a:spAutoFit/>
          </a:bodyPr>
          <a:lstStyle/>
          <a:p>
            <a:r>
              <a:rPr lang="en-US" b="1" dirty="0" smtClean="0">
                <a:latin typeface="Segoe Print" panose="02000600000000000000" pitchFamily="2" charset="0"/>
              </a:rPr>
              <a:t>The West</a:t>
            </a:r>
            <a:endParaRPr lang="en-US" b="1" dirty="0">
              <a:latin typeface="Segoe Print" panose="02000600000000000000" pitchFamily="2" charset="0"/>
            </a:endParaRPr>
          </a:p>
        </p:txBody>
      </p:sp>
    </p:spTree>
    <p:extLst>
      <p:ext uri="{BB962C8B-B14F-4D97-AF65-F5344CB8AC3E}">
        <p14:creationId xmlns:p14="http://schemas.microsoft.com/office/powerpoint/2010/main" val="3574550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TotalTime>
  <Words>252</Words>
  <Application>Microsoft Office PowerPoint</Application>
  <PresentationFormat>Letter Paper (8.5x11 in)</PresentationFormat>
  <Paragraphs>56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LAREDO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Aemie Marie Martinez</dc:creator>
  <cp:lastModifiedBy>Alison Mc Lin</cp:lastModifiedBy>
  <cp:revision>10</cp:revision>
  <cp:lastPrinted>2016-08-26T23:18:10Z</cp:lastPrinted>
  <dcterms:created xsi:type="dcterms:W3CDTF">2016-08-26T22:16:23Z</dcterms:created>
  <dcterms:modified xsi:type="dcterms:W3CDTF">2019-03-29T18:33:52Z</dcterms:modified>
</cp:coreProperties>
</file>