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  <p:sldMasterId id="2147483663" r:id="rId2"/>
  </p:sldMasterIdLst>
  <p:notesMasterIdLst>
    <p:notesMasterId r:id="rId3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Fredericka the Great" panose="020B0604020202020204" charset="0"/>
      <p:regular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9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Shape 21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Shape 24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Shape 25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Shape 26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Shape 2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Shape 27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Shape 28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Shape 28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Shape 29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Shape 30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Shape 30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Shape 3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Shape 31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Shape 3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Shape 32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Shape 3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Shape 33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Shape 3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Shape 33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Shape 3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Shape 34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Shape 3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Shape 35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Shape 3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Shape 35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Shape 3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Shape 36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Shape 3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Shape 37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Shape 16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Shape 18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Shape 18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Shape 19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Shape 20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Shape 21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200">
              <a:solidFill>
                <a:srgbClr val="88888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200">
              <a:solidFill>
                <a:srgbClr val="88888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Pr>
        <a:gradFill>
          <a:gsLst>
            <a:gs pos="0">
              <a:srgbClr val="00236B"/>
            </a:gs>
            <a:gs pos="100000">
              <a:schemeClr val="lt1"/>
            </a:gs>
          </a:gsLst>
          <a:lin ang="5400012" scaled="0"/>
        </a:gra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Shape 111"/>
          <p:cNvGrpSpPr/>
          <p:nvPr/>
        </p:nvGrpSpPr>
        <p:grpSpPr>
          <a:xfrm>
            <a:off x="-6350" y="20637"/>
            <a:ext cx="9144000" cy="6858000"/>
            <a:chOff x="0" y="0"/>
            <a:chExt cx="9144000" cy="6858000"/>
          </a:xfrm>
        </p:grpSpPr>
        <p:sp>
          <p:nvSpPr>
            <p:cNvPr id="112" name="Shape 112"/>
            <p:cNvSpPr/>
            <p:nvPr/>
          </p:nvSpPr>
          <p:spPr>
            <a:xfrm>
              <a:off x="0" y="4876800"/>
              <a:ext cx="9144000" cy="1981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0" y="120000"/>
                  </a:lnTo>
                  <a:lnTo>
                    <a:pt x="0" y="0"/>
                  </a:lnTo>
                  <a:lnTo>
                    <a:pt x="120000" y="0"/>
                  </a:lnTo>
                  <a:lnTo>
                    <a:pt x="120000" y="120000"/>
                  </a:lnTo>
                  <a:lnTo>
                    <a:pt x="120000" y="12000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Shape 113"/>
            <p:cNvSpPr/>
            <p:nvPr/>
          </p:nvSpPr>
          <p:spPr>
            <a:xfrm>
              <a:off x="0" y="0"/>
              <a:ext cx="9144000" cy="48768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0" y="120000"/>
                  </a:lnTo>
                  <a:lnTo>
                    <a:pt x="0" y="0"/>
                  </a:lnTo>
                  <a:lnTo>
                    <a:pt x="120000" y="0"/>
                  </a:lnTo>
                  <a:lnTo>
                    <a:pt x="120000" y="120000"/>
                  </a:lnTo>
                  <a:lnTo>
                    <a:pt x="120000" y="120000"/>
                  </a:lnTo>
                  <a:close/>
                </a:path>
              </a:pathLst>
            </a:custGeom>
            <a:gradFill>
              <a:gsLst>
                <a:gs pos="0">
                  <a:srgbClr val="00236B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4" name="Shape 114"/>
          <p:cNvSpPr/>
          <p:nvPr/>
        </p:nvSpPr>
        <p:spPr>
          <a:xfrm>
            <a:off x="6242050" y="6269037"/>
            <a:ext cx="2895600" cy="609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120000"/>
                </a:moveTo>
                <a:lnTo>
                  <a:pt x="0" y="120000"/>
                </a:lnTo>
                <a:lnTo>
                  <a:pt x="0" y="0"/>
                </a:lnTo>
                <a:lnTo>
                  <a:pt x="120000" y="0"/>
                </a:lnTo>
                <a:lnTo>
                  <a:pt x="120000" y="120000"/>
                </a:lnTo>
                <a:lnTo>
                  <a:pt x="120000" y="120000"/>
                </a:lnTo>
                <a:close/>
              </a:path>
            </a:pathLst>
          </a:custGeom>
          <a:gradFill>
            <a:gsLst>
              <a:gs pos="0">
                <a:schemeClr val="hlink"/>
              </a:gs>
              <a:gs pos="100000">
                <a:schemeClr val="lt1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5" name="Shape 115"/>
          <p:cNvGrpSpPr/>
          <p:nvPr/>
        </p:nvGrpSpPr>
        <p:grpSpPr>
          <a:xfrm>
            <a:off x="-1587" y="6034087"/>
            <a:ext cx="7845450" cy="850812"/>
            <a:chOff x="0" y="6019800"/>
            <a:chExt cx="7845450" cy="850812"/>
          </a:xfrm>
        </p:grpSpPr>
        <p:sp>
          <p:nvSpPr>
            <p:cNvPr id="116" name="Shape 116"/>
            <p:cNvSpPr/>
            <p:nvPr/>
          </p:nvSpPr>
          <p:spPr>
            <a:xfrm>
              <a:off x="2362200" y="6019800"/>
              <a:ext cx="5143500" cy="8508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6000" y="105000"/>
                  </a:moveTo>
                  <a:lnTo>
                    <a:pt x="110925" y="88432"/>
                  </a:lnTo>
                  <a:lnTo>
                    <a:pt x="107814" y="83955"/>
                  </a:lnTo>
                  <a:lnTo>
                    <a:pt x="99185" y="51044"/>
                  </a:lnTo>
                  <a:lnTo>
                    <a:pt x="94555" y="16567"/>
                  </a:lnTo>
                  <a:lnTo>
                    <a:pt x="91000" y="1567"/>
                  </a:lnTo>
                  <a:lnTo>
                    <a:pt x="89000" y="10522"/>
                  </a:lnTo>
                  <a:lnTo>
                    <a:pt x="84777" y="16567"/>
                  </a:lnTo>
                  <a:lnTo>
                    <a:pt x="79037" y="16567"/>
                  </a:lnTo>
                  <a:lnTo>
                    <a:pt x="75703" y="28656"/>
                  </a:lnTo>
                  <a:lnTo>
                    <a:pt x="65740" y="49701"/>
                  </a:lnTo>
                  <a:lnTo>
                    <a:pt x="59333" y="40522"/>
                  </a:lnTo>
                  <a:lnTo>
                    <a:pt x="57777" y="22611"/>
                  </a:lnTo>
                  <a:lnTo>
                    <a:pt x="57111" y="19477"/>
                  </a:lnTo>
                  <a:lnTo>
                    <a:pt x="53555" y="13432"/>
                  </a:lnTo>
                  <a:lnTo>
                    <a:pt x="50925" y="16567"/>
                  </a:lnTo>
                  <a:lnTo>
                    <a:pt x="48481" y="19477"/>
                  </a:lnTo>
                  <a:lnTo>
                    <a:pt x="46037" y="2910"/>
                  </a:lnTo>
                  <a:lnTo>
                    <a:pt x="45370" y="0"/>
                  </a:lnTo>
                  <a:lnTo>
                    <a:pt x="44037" y="0"/>
                  </a:lnTo>
                  <a:lnTo>
                    <a:pt x="40962" y="7611"/>
                  </a:lnTo>
                  <a:lnTo>
                    <a:pt x="40962" y="7611"/>
                  </a:lnTo>
                  <a:lnTo>
                    <a:pt x="40518" y="8955"/>
                  </a:lnTo>
                  <a:lnTo>
                    <a:pt x="39629" y="12089"/>
                  </a:lnTo>
                  <a:lnTo>
                    <a:pt x="38296" y="16567"/>
                  </a:lnTo>
                  <a:lnTo>
                    <a:pt x="37185" y="16567"/>
                  </a:lnTo>
                  <a:lnTo>
                    <a:pt x="36518" y="16567"/>
                  </a:lnTo>
                  <a:lnTo>
                    <a:pt x="35407" y="18134"/>
                  </a:lnTo>
                  <a:lnTo>
                    <a:pt x="34074" y="21044"/>
                  </a:lnTo>
                  <a:lnTo>
                    <a:pt x="32740" y="23955"/>
                  </a:lnTo>
                  <a:lnTo>
                    <a:pt x="31222" y="28656"/>
                  </a:lnTo>
                  <a:lnTo>
                    <a:pt x="30111" y="31567"/>
                  </a:lnTo>
                  <a:lnTo>
                    <a:pt x="29222" y="33134"/>
                  </a:lnTo>
                  <a:lnTo>
                    <a:pt x="29000" y="34477"/>
                  </a:lnTo>
                  <a:lnTo>
                    <a:pt x="20592" y="51044"/>
                  </a:lnTo>
                  <a:lnTo>
                    <a:pt x="14592" y="65820"/>
                  </a:lnTo>
                  <a:lnTo>
                    <a:pt x="3962" y="103432"/>
                  </a:lnTo>
                  <a:lnTo>
                    <a:pt x="0" y="120000"/>
                  </a:lnTo>
                  <a:lnTo>
                    <a:pt x="120000" y="120000"/>
                  </a:lnTo>
                  <a:lnTo>
                    <a:pt x="116000" y="105000"/>
                  </a:lnTo>
                  <a:lnTo>
                    <a:pt x="116000" y="105000"/>
                  </a:lnTo>
                  <a:close/>
                </a:path>
              </a:pathLst>
            </a:custGeom>
            <a:gradFill>
              <a:gsLst>
                <a:gs pos="0">
                  <a:srgbClr val="A39F9B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7" name="Shape 117"/>
            <p:cNvGrpSpPr/>
            <p:nvPr/>
          </p:nvGrpSpPr>
          <p:grpSpPr>
            <a:xfrm>
              <a:off x="3946525" y="6019800"/>
              <a:ext cx="3898925" cy="850812"/>
              <a:chOff x="3946525" y="6019800"/>
              <a:chExt cx="3898925" cy="850812"/>
            </a:xfrm>
          </p:grpSpPr>
          <p:sp>
            <p:nvSpPr>
              <p:cNvPr id="118" name="Shape 118"/>
              <p:cNvSpPr/>
              <p:nvPr/>
            </p:nvSpPr>
            <p:spPr>
              <a:xfrm>
                <a:off x="6267450" y="6030912"/>
                <a:ext cx="1578000" cy="8397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6780" y="84612"/>
                    </a:moveTo>
                    <a:lnTo>
                      <a:pt x="59758" y="83931"/>
                    </a:lnTo>
                    <a:lnTo>
                      <a:pt x="33802" y="56483"/>
                    </a:lnTo>
                    <a:lnTo>
                      <a:pt x="15331" y="14971"/>
                    </a:lnTo>
                    <a:lnTo>
                      <a:pt x="0" y="0"/>
                    </a:lnTo>
                    <a:lnTo>
                      <a:pt x="2655" y="5897"/>
                    </a:lnTo>
                    <a:lnTo>
                      <a:pt x="0" y="14744"/>
                    </a:lnTo>
                    <a:lnTo>
                      <a:pt x="3621" y="26994"/>
                    </a:lnTo>
                    <a:lnTo>
                      <a:pt x="9054" y="55122"/>
                    </a:lnTo>
                    <a:lnTo>
                      <a:pt x="5432" y="95727"/>
                    </a:lnTo>
                    <a:lnTo>
                      <a:pt x="24144" y="74631"/>
                    </a:lnTo>
                    <a:lnTo>
                      <a:pt x="71468" y="119546"/>
                    </a:lnTo>
                    <a:lnTo>
                      <a:pt x="120000" y="120000"/>
                    </a:lnTo>
                    <a:lnTo>
                      <a:pt x="99959" y="107296"/>
                    </a:lnTo>
                    <a:lnTo>
                      <a:pt x="76780" y="8461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Shape 119"/>
              <p:cNvSpPr/>
              <p:nvPr/>
            </p:nvSpPr>
            <p:spPr>
              <a:xfrm>
                <a:off x="4249737" y="6019800"/>
                <a:ext cx="295200" cy="6270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3225" y="0"/>
                    </a:moveTo>
                    <a:lnTo>
                      <a:pt x="34838" y="6118"/>
                    </a:lnTo>
                    <a:lnTo>
                      <a:pt x="15483" y="10198"/>
                    </a:lnTo>
                    <a:lnTo>
                      <a:pt x="11612" y="22436"/>
                    </a:lnTo>
                    <a:lnTo>
                      <a:pt x="27096" y="38753"/>
                    </a:lnTo>
                    <a:lnTo>
                      <a:pt x="30967" y="55070"/>
                    </a:lnTo>
                    <a:lnTo>
                      <a:pt x="0" y="120000"/>
                    </a:lnTo>
                    <a:lnTo>
                      <a:pt x="34838" y="79206"/>
                    </a:lnTo>
                    <a:lnTo>
                      <a:pt x="54193" y="73427"/>
                    </a:lnTo>
                    <a:lnTo>
                      <a:pt x="81290" y="42832"/>
                    </a:lnTo>
                    <a:lnTo>
                      <a:pt x="92903" y="40793"/>
                    </a:lnTo>
                    <a:lnTo>
                      <a:pt x="92903" y="30594"/>
                    </a:lnTo>
                    <a:lnTo>
                      <a:pt x="120000" y="22436"/>
                    </a:lnTo>
                    <a:lnTo>
                      <a:pt x="104516" y="20396"/>
                    </a:lnTo>
                    <a:lnTo>
                      <a:pt x="23225" y="0"/>
                    </a:lnTo>
                    <a:lnTo>
                      <a:pt x="2322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Shape 120"/>
              <p:cNvSpPr/>
              <p:nvPr/>
            </p:nvSpPr>
            <p:spPr>
              <a:xfrm>
                <a:off x="4810125" y="6180137"/>
                <a:ext cx="600000" cy="4302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714" y="0"/>
                    </a:moveTo>
                    <a:lnTo>
                      <a:pt x="3809" y="5756"/>
                    </a:lnTo>
                    <a:lnTo>
                      <a:pt x="0" y="17712"/>
                    </a:lnTo>
                    <a:lnTo>
                      <a:pt x="19047" y="53579"/>
                    </a:lnTo>
                    <a:lnTo>
                      <a:pt x="98412" y="120000"/>
                    </a:lnTo>
                    <a:lnTo>
                      <a:pt x="92063" y="61549"/>
                    </a:lnTo>
                    <a:lnTo>
                      <a:pt x="120000" y="33653"/>
                    </a:lnTo>
                    <a:lnTo>
                      <a:pt x="79682" y="41623"/>
                    </a:lnTo>
                    <a:lnTo>
                      <a:pt x="28571" y="23911"/>
                    </a:lnTo>
                    <a:lnTo>
                      <a:pt x="5714" y="0"/>
                    </a:lnTo>
                    <a:lnTo>
                      <a:pt x="57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Shape 121"/>
              <p:cNvSpPr/>
              <p:nvPr/>
            </p:nvSpPr>
            <p:spPr>
              <a:xfrm>
                <a:off x="5759450" y="6137275"/>
                <a:ext cx="246000" cy="1176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8258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4645" y="10909"/>
                    </a:lnTo>
                    <a:lnTo>
                      <a:pt x="4645" y="32727"/>
                    </a:lnTo>
                    <a:lnTo>
                      <a:pt x="0" y="43636"/>
                    </a:lnTo>
                    <a:lnTo>
                      <a:pt x="60387" y="109090"/>
                    </a:lnTo>
                    <a:lnTo>
                      <a:pt x="74322" y="76363"/>
                    </a:lnTo>
                    <a:lnTo>
                      <a:pt x="120000" y="120000"/>
                    </a:lnTo>
                    <a:lnTo>
                      <a:pt x="97548" y="43636"/>
                    </a:lnTo>
                    <a:lnTo>
                      <a:pt x="115354" y="0"/>
                    </a:lnTo>
                    <a:lnTo>
                      <a:pt x="88258" y="0"/>
                    </a:lnTo>
                    <a:lnTo>
                      <a:pt x="8825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Shape 122"/>
              <p:cNvSpPr/>
              <p:nvPr/>
            </p:nvSpPr>
            <p:spPr>
              <a:xfrm>
                <a:off x="3946525" y="6126162"/>
                <a:ext cx="66600" cy="1287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7142" y="60000"/>
                    </a:moveTo>
                    <a:lnTo>
                      <a:pt x="0" y="30000"/>
                    </a:lnTo>
                    <a:lnTo>
                      <a:pt x="34285" y="10000"/>
                    </a:lnTo>
                    <a:lnTo>
                      <a:pt x="0" y="10000"/>
                    </a:lnTo>
                    <a:lnTo>
                      <a:pt x="34285" y="10000"/>
                    </a:lnTo>
                    <a:lnTo>
                      <a:pt x="68571" y="10000"/>
                    </a:lnTo>
                    <a:lnTo>
                      <a:pt x="102857" y="10000"/>
                    </a:lnTo>
                    <a:lnTo>
                      <a:pt x="120000" y="0"/>
                    </a:lnTo>
                    <a:lnTo>
                      <a:pt x="85714" y="30000"/>
                    </a:lnTo>
                    <a:lnTo>
                      <a:pt x="120000" y="80000"/>
                    </a:lnTo>
                    <a:lnTo>
                      <a:pt x="34285" y="120000"/>
                    </a:lnTo>
                    <a:lnTo>
                      <a:pt x="17142" y="60000"/>
                    </a:lnTo>
                    <a:lnTo>
                      <a:pt x="17142" y="6000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3" name="Shape 123"/>
            <p:cNvSpPr/>
            <p:nvPr/>
          </p:nvSpPr>
          <p:spPr>
            <a:xfrm>
              <a:off x="0" y="6019800"/>
              <a:ext cx="6312000" cy="849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19818" y="120000"/>
                  </a:lnTo>
                  <a:lnTo>
                    <a:pt x="116016" y="115901"/>
                  </a:lnTo>
                  <a:lnTo>
                    <a:pt x="75060" y="69449"/>
                  </a:lnTo>
                  <a:lnTo>
                    <a:pt x="61539" y="8197"/>
                  </a:lnTo>
                  <a:lnTo>
                    <a:pt x="57555" y="5464"/>
                  </a:lnTo>
                  <a:lnTo>
                    <a:pt x="56830" y="12296"/>
                  </a:lnTo>
                  <a:lnTo>
                    <a:pt x="56106" y="12296"/>
                  </a:lnTo>
                  <a:lnTo>
                    <a:pt x="55231" y="6831"/>
                  </a:lnTo>
                  <a:lnTo>
                    <a:pt x="51428" y="23225"/>
                  </a:lnTo>
                  <a:lnTo>
                    <a:pt x="48531" y="28690"/>
                  </a:lnTo>
                  <a:lnTo>
                    <a:pt x="47112" y="30056"/>
                  </a:lnTo>
                  <a:lnTo>
                    <a:pt x="45120" y="23225"/>
                  </a:lnTo>
                  <a:lnTo>
                    <a:pt x="40955" y="28690"/>
                  </a:lnTo>
                  <a:lnTo>
                    <a:pt x="38782" y="5464"/>
                  </a:lnTo>
                  <a:lnTo>
                    <a:pt x="38631" y="4098"/>
                  </a:lnTo>
                  <a:lnTo>
                    <a:pt x="38088" y="2732"/>
                  </a:lnTo>
                  <a:lnTo>
                    <a:pt x="37364" y="1366"/>
                  </a:lnTo>
                  <a:lnTo>
                    <a:pt x="36820" y="0"/>
                  </a:lnTo>
                  <a:lnTo>
                    <a:pt x="36096" y="0"/>
                  </a:lnTo>
                  <a:lnTo>
                    <a:pt x="35191" y="0"/>
                  </a:lnTo>
                  <a:lnTo>
                    <a:pt x="34466" y="0"/>
                  </a:lnTo>
                  <a:lnTo>
                    <a:pt x="34285" y="0"/>
                  </a:lnTo>
                  <a:lnTo>
                    <a:pt x="34104" y="0"/>
                  </a:lnTo>
                  <a:lnTo>
                    <a:pt x="33923" y="1366"/>
                  </a:lnTo>
                  <a:lnTo>
                    <a:pt x="33742" y="2732"/>
                  </a:lnTo>
                  <a:lnTo>
                    <a:pt x="33199" y="4098"/>
                  </a:lnTo>
                  <a:lnTo>
                    <a:pt x="32837" y="4098"/>
                  </a:lnTo>
                  <a:lnTo>
                    <a:pt x="32293" y="5464"/>
                  </a:lnTo>
                  <a:lnTo>
                    <a:pt x="31750" y="6831"/>
                  </a:lnTo>
                  <a:lnTo>
                    <a:pt x="31207" y="8197"/>
                  </a:lnTo>
                  <a:lnTo>
                    <a:pt x="31026" y="9563"/>
                  </a:lnTo>
                  <a:lnTo>
                    <a:pt x="29245" y="13662"/>
                  </a:lnTo>
                  <a:lnTo>
                    <a:pt x="27796" y="16394"/>
                  </a:lnTo>
                  <a:lnTo>
                    <a:pt x="25804" y="10929"/>
                  </a:lnTo>
                  <a:lnTo>
                    <a:pt x="24899" y="10929"/>
                  </a:lnTo>
                  <a:lnTo>
                    <a:pt x="22907" y="16394"/>
                  </a:lnTo>
                  <a:lnTo>
                    <a:pt x="22183" y="16394"/>
                  </a:lnTo>
                  <a:lnTo>
                    <a:pt x="21307" y="13662"/>
                  </a:lnTo>
                  <a:lnTo>
                    <a:pt x="19315" y="13662"/>
                  </a:lnTo>
                  <a:lnTo>
                    <a:pt x="16418" y="16394"/>
                  </a:lnTo>
                  <a:lnTo>
                    <a:pt x="11740" y="4098"/>
                  </a:lnTo>
                  <a:lnTo>
                    <a:pt x="9748" y="13662"/>
                  </a:lnTo>
                  <a:lnTo>
                    <a:pt x="9567" y="13662"/>
                  </a:lnTo>
                  <a:lnTo>
                    <a:pt x="9205" y="16394"/>
                  </a:lnTo>
                  <a:lnTo>
                    <a:pt x="8661" y="17760"/>
                  </a:lnTo>
                  <a:lnTo>
                    <a:pt x="7937" y="20493"/>
                  </a:lnTo>
                  <a:lnTo>
                    <a:pt x="6126" y="27324"/>
                  </a:lnTo>
                  <a:lnTo>
                    <a:pt x="4496" y="34155"/>
                  </a:lnTo>
                  <a:lnTo>
                    <a:pt x="2354" y="38254"/>
                  </a:lnTo>
                  <a:lnTo>
                    <a:pt x="0" y="40986"/>
                  </a:lnTo>
                  <a:lnTo>
                    <a:pt x="0" y="120000"/>
                  </a:lnTo>
                  <a:lnTo>
                    <a:pt x="30482" y="120000"/>
                  </a:lnTo>
                  <a:lnTo>
                    <a:pt x="112424" y="120000"/>
                  </a:lnTo>
                  <a:lnTo>
                    <a:pt x="120000" y="120000"/>
                  </a:lnTo>
                  <a:lnTo>
                    <a:pt x="120000" y="120000"/>
                  </a:lnTo>
                  <a:close/>
                </a:path>
              </a:pathLst>
            </a:custGeom>
            <a:gradFill>
              <a:gsLst>
                <a:gs pos="0">
                  <a:srgbClr val="918C87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4" name="Shape 124"/>
          <p:cNvGrpSpPr/>
          <p:nvPr/>
        </p:nvGrpSpPr>
        <p:grpSpPr>
          <a:xfrm>
            <a:off x="627062" y="6021387"/>
            <a:ext cx="5684850" cy="849450"/>
            <a:chOff x="627062" y="6021387"/>
            <a:chExt cx="5684850" cy="849450"/>
          </a:xfrm>
        </p:grpSpPr>
        <p:sp>
          <p:nvSpPr>
            <p:cNvPr id="125" name="Shape 125"/>
            <p:cNvSpPr/>
            <p:nvPr/>
          </p:nvSpPr>
          <p:spPr>
            <a:xfrm>
              <a:off x="1898650" y="6021387"/>
              <a:ext cx="579300" cy="462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890" y="10034"/>
                  </a:moveTo>
                  <a:lnTo>
                    <a:pt x="0" y="25087"/>
                  </a:lnTo>
                  <a:lnTo>
                    <a:pt x="21698" y="45156"/>
                  </a:lnTo>
                  <a:lnTo>
                    <a:pt x="47013" y="75261"/>
                  </a:lnTo>
                  <a:lnTo>
                    <a:pt x="62794" y="70243"/>
                  </a:lnTo>
                  <a:lnTo>
                    <a:pt x="112109" y="120000"/>
                  </a:lnTo>
                  <a:lnTo>
                    <a:pt x="100273" y="72752"/>
                  </a:lnTo>
                  <a:lnTo>
                    <a:pt x="119999" y="55191"/>
                  </a:lnTo>
                  <a:lnTo>
                    <a:pt x="118027" y="52682"/>
                  </a:lnTo>
                  <a:lnTo>
                    <a:pt x="110136" y="47665"/>
                  </a:lnTo>
                  <a:lnTo>
                    <a:pt x="98301" y="37630"/>
                  </a:lnTo>
                  <a:lnTo>
                    <a:pt x="84493" y="30104"/>
                  </a:lnTo>
                  <a:lnTo>
                    <a:pt x="70684" y="22578"/>
                  </a:lnTo>
                  <a:lnTo>
                    <a:pt x="56876" y="15052"/>
                  </a:lnTo>
                  <a:lnTo>
                    <a:pt x="47013" y="10034"/>
                  </a:lnTo>
                  <a:lnTo>
                    <a:pt x="43068" y="7526"/>
                  </a:lnTo>
                  <a:lnTo>
                    <a:pt x="35178" y="7526"/>
                  </a:lnTo>
                  <a:lnTo>
                    <a:pt x="31232" y="7526"/>
                  </a:lnTo>
                  <a:lnTo>
                    <a:pt x="23671" y="5017"/>
                  </a:lnTo>
                  <a:lnTo>
                    <a:pt x="21698" y="5017"/>
                  </a:lnTo>
                  <a:lnTo>
                    <a:pt x="17753" y="2508"/>
                  </a:lnTo>
                  <a:lnTo>
                    <a:pt x="13808" y="0"/>
                  </a:lnTo>
                  <a:lnTo>
                    <a:pt x="9863" y="0"/>
                  </a:lnTo>
                  <a:lnTo>
                    <a:pt x="7890" y="10034"/>
                  </a:lnTo>
                  <a:lnTo>
                    <a:pt x="7890" y="1003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Shape 126"/>
            <p:cNvSpPr/>
            <p:nvPr/>
          </p:nvSpPr>
          <p:spPr>
            <a:xfrm>
              <a:off x="3084512" y="6078537"/>
              <a:ext cx="3227400" cy="792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978" y="4328"/>
                  </a:moveTo>
                  <a:lnTo>
                    <a:pt x="8145" y="1442"/>
                  </a:lnTo>
                  <a:lnTo>
                    <a:pt x="5666" y="0"/>
                  </a:lnTo>
                  <a:lnTo>
                    <a:pt x="2124" y="0"/>
                  </a:lnTo>
                  <a:lnTo>
                    <a:pt x="708" y="6012"/>
                  </a:lnTo>
                  <a:lnTo>
                    <a:pt x="0" y="30781"/>
                  </a:lnTo>
                  <a:lnTo>
                    <a:pt x="3541" y="25010"/>
                  </a:lnTo>
                  <a:lnTo>
                    <a:pt x="5312" y="32224"/>
                  </a:lnTo>
                  <a:lnTo>
                    <a:pt x="8853" y="36793"/>
                  </a:lnTo>
                  <a:lnTo>
                    <a:pt x="12336" y="65651"/>
                  </a:lnTo>
                  <a:lnTo>
                    <a:pt x="23669" y="86332"/>
                  </a:lnTo>
                  <a:lnTo>
                    <a:pt x="45863" y="86332"/>
                  </a:lnTo>
                  <a:lnTo>
                    <a:pt x="120000" y="120000"/>
                  </a:lnTo>
                  <a:lnTo>
                    <a:pt x="120000" y="120000"/>
                  </a:lnTo>
                  <a:lnTo>
                    <a:pt x="117520" y="118557"/>
                  </a:lnTo>
                  <a:lnTo>
                    <a:pt x="39901" y="58436"/>
                  </a:lnTo>
                  <a:lnTo>
                    <a:pt x="30339" y="38236"/>
                  </a:lnTo>
                  <a:lnTo>
                    <a:pt x="25086" y="26452"/>
                  </a:lnTo>
                  <a:lnTo>
                    <a:pt x="21544" y="22124"/>
                  </a:lnTo>
                  <a:lnTo>
                    <a:pt x="16586" y="14669"/>
                  </a:lnTo>
                  <a:lnTo>
                    <a:pt x="10978" y="4328"/>
                  </a:lnTo>
                  <a:lnTo>
                    <a:pt x="10978" y="432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Shape 127"/>
            <p:cNvSpPr/>
            <p:nvPr/>
          </p:nvSpPr>
          <p:spPr>
            <a:xfrm>
              <a:off x="2905125" y="6069012"/>
              <a:ext cx="112800" cy="96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36000"/>
                  </a:moveTo>
                  <a:lnTo>
                    <a:pt x="10140" y="36000"/>
                  </a:lnTo>
                  <a:lnTo>
                    <a:pt x="20281" y="24000"/>
                  </a:lnTo>
                  <a:lnTo>
                    <a:pt x="10140" y="12000"/>
                  </a:lnTo>
                  <a:lnTo>
                    <a:pt x="0" y="0"/>
                  </a:lnTo>
                  <a:lnTo>
                    <a:pt x="49014" y="36000"/>
                  </a:lnTo>
                  <a:lnTo>
                    <a:pt x="89577" y="36000"/>
                  </a:lnTo>
                  <a:lnTo>
                    <a:pt x="99718" y="60000"/>
                  </a:lnTo>
                  <a:lnTo>
                    <a:pt x="109859" y="84000"/>
                  </a:lnTo>
                  <a:lnTo>
                    <a:pt x="120000" y="108000"/>
                  </a:lnTo>
                  <a:lnTo>
                    <a:pt x="120000" y="120000"/>
                  </a:lnTo>
                  <a:lnTo>
                    <a:pt x="99718" y="108000"/>
                  </a:lnTo>
                  <a:lnTo>
                    <a:pt x="79436" y="84000"/>
                  </a:lnTo>
                  <a:lnTo>
                    <a:pt x="38873" y="60000"/>
                  </a:lnTo>
                  <a:lnTo>
                    <a:pt x="38873" y="72000"/>
                  </a:lnTo>
                  <a:lnTo>
                    <a:pt x="30422" y="84000"/>
                  </a:lnTo>
                  <a:lnTo>
                    <a:pt x="20281" y="96000"/>
                  </a:lnTo>
                  <a:lnTo>
                    <a:pt x="10140" y="96000"/>
                  </a:lnTo>
                  <a:lnTo>
                    <a:pt x="10140" y="96000"/>
                  </a:lnTo>
                  <a:lnTo>
                    <a:pt x="10140" y="72000"/>
                  </a:lnTo>
                  <a:lnTo>
                    <a:pt x="0" y="36000"/>
                  </a:lnTo>
                  <a:lnTo>
                    <a:pt x="0" y="3600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Shape 128"/>
            <p:cNvSpPr/>
            <p:nvPr/>
          </p:nvSpPr>
          <p:spPr>
            <a:xfrm>
              <a:off x="1357312" y="6099175"/>
              <a:ext cx="255600" cy="260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2360" y="0"/>
                  </a:moveTo>
                  <a:lnTo>
                    <a:pt x="35776" y="4444"/>
                  </a:lnTo>
                  <a:lnTo>
                    <a:pt x="53664" y="4444"/>
                  </a:lnTo>
                  <a:lnTo>
                    <a:pt x="84968" y="8888"/>
                  </a:lnTo>
                  <a:lnTo>
                    <a:pt x="71552" y="40000"/>
                  </a:lnTo>
                  <a:lnTo>
                    <a:pt x="71552" y="44444"/>
                  </a:lnTo>
                  <a:lnTo>
                    <a:pt x="76024" y="53333"/>
                  </a:lnTo>
                  <a:lnTo>
                    <a:pt x="80496" y="62222"/>
                  </a:lnTo>
                  <a:lnTo>
                    <a:pt x="89440" y="71111"/>
                  </a:lnTo>
                  <a:lnTo>
                    <a:pt x="106583" y="84444"/>
                  </a:lnTo>
                  <a:lnTo>
                    <a:pt x="115527" y="102222"/>
                  </a:lnTo>
                  <a:lnTo>
                    <a:pt x="120000" y="115555"/>
                  </a:lnTo>
                  <a:lnTo>
                    <a:pt x="120000" y="120000"/>
                  </a:lnTo>
                  <a:lnTo>
                    <a:pt x="71552" y="75555"/>
                  </a:lnTo>
                  <a:lnTo>
                    <a:pt x="22360" y="40000"/>
                  </a:lnTo>
                  <a:lnTo>
                    <a:pt x="0" y="0"/>
                  </a:lnTo>
                  <a:lnTo>
                    <a:pt x="22360" y="0"/>
                  </a:lnTo>
                  <a:lnTo>
                    <a:pt x="223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Shape 129"/>
            <p:cNvSpPr/>
            <p:nvPr/>
          </p:nvSpPr>
          <p:spPr>
            <a:xfrm>
              <a:off x="1120775" y="6118225"/>
              <a:ext cx="93600" cy="96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"/>
                  </a:moveTo>
                  <a:lnTo>
                    <a:pt x="83389" y="60000"/>
                  </a:lnTo>
                  <a:lnTo>
                    <a:pt x="83389" y="72000"/>
                  </a:lnTo>
                  <a:lnTo>
                    <a:pt x="95593" y="84000"/>
                  </a:lnTo>
                  <a:lnTo>
                    <a:pt x="107796" y="108000"/>
                  </a:lnTo>
                  <a:lnTo>
                    <a:pt x="107796" y="120000"/>
                  </a:lnTo>
                  <a:lnTo>
                    <a:pt x="95593" y="108000"/>
                  </a:lnTo>
                  <a:lnTo>
                    <a:pt x="71186" y="96000"/>
                  </a:lnTo>
                  <a:lnTo>
                    <a:pt x="46779" y="72000"/>
                  </a:lnTo>
                  <a:lnTo>
                    <a:pt x="34576" y="60000"/>
                  </a:lnTo>
                  <a:lnTo>
                    <a:pt x="0" y="0"/>
                  </a:lnTo>
                  <a:lnTo>
                    <a:pt x="120000" y="12000"/>
                  </a:lnTo>
                  <a:lnTo>
                    <a:pt x="120000" y="1200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Shape 130"/>
            <p:cNvSpPr/>
            <p:nvPr/>
          </p:nvSpPr>
          <p:spPr>
            <a:xfrm>
              <a:off x="627062" y="6049962"/>
              <a:ext cx="388800" cy="328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4122" y="21176"/>
                  </a:moveTo>
                  <a:lnTo>
                    <a:pt x="120000" y="24705"/>
                  </a:lnTo>
                  <a:lnTo>
                    <a:pt x="102367" y="49411"/>
                  </a:lnTo>
                  <a:lnTo>
                    <a:pt x="70040" y="77647"/>
                  </a:lnTo>
                  <a:lnTo>
                    <a:pt x="81795" y="91764"/>
                  </a:lnTo>
                  <a:lnTo>
                    <a:pt x="87673" y="120000"/>
                  </a:lnTo>
                  <a:lnTo>
                    <a:pt x="37714" y="77647"/>
                  </a:lnTo>
                  <a:lnTo>
                    <a:pt x="23020" y="49411"/>
                  </a:lnTo>
                  <a:lnTo>
                    <a:pt x="43591" y="38823"/>
                  </a:lnTo>
                  <a:lnTo>
                    <a:pt x="28897" y="21176"/>
                  </a:lnTo>
                  <a:lnTo>
                    <a:pt x="0" y="7058"/>
                  </a:lnTo>
                  <a:lnTo>
                    <a:pt x="0" y="0"/>
                  </a:lnTo>
                  <a:lnTo>
                    <a:pt x="2938" y="0"/>
                  </a:lnTo>
                  <a:lnTo>
                    <a:pt x="5877" y="0"/>
                  </a:lnTo>
                  <a:lnTo>
                    <a:pt x="23020" y="3529"/>
                  </a:lnTo>
                  <a:lnTo>
                    <a:pt x="37714" y="3529"/>
                  </a:lnTo>
                  <a:lnTo>
                    <a:pt x="40653" y="3529"/>
                  </a:lnTo>
                  <a:lnTo>
                    <a:pt x="43591" y="3529"/>
                  </a:lnTo>
                  <a:lnTo>
                    <a:pt x="49469" y="7058"/>
                  </a:lnTo>
                  <a:lnTo>
                    <a:pt x="61224" y="7058"/>
                  </a:lnTo>
                  <a:lnTo>
                    <a:pt x="70040" y="10588"/>
                  </a:lnTo>
                  <a:lnTo>
                    <a:pt x="72979" y="10588"/>
                  </a:lnTo>
                  <a:lnTo>
                    <a:pt x="72979" y="10588"/>
                  </a:lnTo>
                  <a:lnTo>
                    <a:pt x="99428" y="14117"/>
                  </a:lnTo>
                  <a:lnTo>
                    <a:pt x="114122" y="21176"/>
                  </a:lnTo>
                  <a:lnTo>
                    <a:pt x="114122" y="2117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1" name="Shape 131"/>
          <p:cNvSpPr txBox="1">
            <a:spLocks noGrp="1"/>
          </p:cNvSpPr>
          <p:nvPr>
            <p:ph type="ctrTitle"/>
          </p:nvPr>
        </p:nvSpPr>
        <p:spPr>
          <a:xfrm>
            <a:off x="457200" y="1447800"/>
            <a:ext cx="8229600" cy="17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429000" marR="0" lvl="6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00600" marR="0" lvl="7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629400" marR="0" lvl="8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, text on left, text on righ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200">
              <a:solidFill>
                <a:srgbClr val="88888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200">
              <a:solidFill>
                <a:srgbClr val="88888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200">
              <a:solidFill>
                <a:srgbClr val="88888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200">
              <a:solidFill>
                <a:srgbClr val="88888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200">
              <a:solidFill>
                <a:srgbClr val="88888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200">
              <a:solidFill>
                <a:srgbClr val="88888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200">
              <a:solidFill>
                <a:srgbClr val="88888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36B"/>
            </a:gs>
            <a:gs pos="100000">
              <a:schemeClr val="lt1"/>
            </a:gs>
          </a:gsLst>
          <a:lin ang="5400012" scaled="0"/>
        </a:gra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Shape 8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6" name="Shape 86"/>
            <p:cNvSpPr/>
            <p:nvPr/>
          </p:nvSpPr>
          <p:spPr>
            <a:xfrm>
              <a:off x="0" y="4876800"/>
              <a:ext cx="9144000" cy="1981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0" y="120000"/>
                  </a:lnTo>
                  <a:lnTo>
                    <a:pt x="0" y="0"/>
                  </a:lnTo>
                  <a:lnTo>
                    <a:pt x="120000" y="0"/>
                  </a:lnTo>
                  <a:lnTo>
                    <a:pt x="120000" y="120000"/>
                  </a:lnTo>
                  <a:lnTo>
                    <a:pt x="120000" y="12000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Shape 87"/>
            <p:cNvSpPr/>
            <p:nvPr/>
          </p:nvSpPr>
          <p:spPr>
            <a:xfrm>
              <a:off x="0" y="0"/>
              <a:ext cx="9144000" cy="48768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0" y="120000"/>
                  </a:lnTo>
                  <a:lnTo>
                    <a:pt x="0" y="0"/>
                  </a:lnTo>
                  <a:lnTo>
                    <a:pt x="120000" y="0"/>
                  </a:lnTo>
                  <a:lnTo>
                    <a:pt x="120000" y="120000"/>
                  </a:lnTo>
                  <a:lnTo>
                    <a:pt x="120000" y="120000"/>
                  </a:lnTo>
                  <a:close/>
                </a:path>
              </a:pathLst>
            </a:custGeom>
            <a:gradFill>
              <a:gsLst>
                <a:gs pos="0">
                  <a:srgbClr val="00236B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8" name="Shape 88"/>
          <p:cNvSpPr/>
          <p:nvPr/>
        </p:nvSpPr>
        <p:spPr>
          <a:xfrm>
            <a:off x="6248400" y="6262687"/>
            <a:ext cx="2895600" cy="609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120000"/>
                </a:moveTo>
                <a:lnTo>
                  <a:pt x="0" y="120000"/>
                </a:lnTo>
                <a:lnTo>
                  <a:pt x="0" y="0"/>
                </a:lnTo>
                <a:lnTo>
                  <a:pt x="120000" y="0"/>
                </a:lnTo>
                <a:lnTo>
                  <a:pt x="120000" y="120000"/>
                </a:lnTo>
                <a:lnTo>
                  <a:pt x="120000" y="120000"/>
                </a:lnTo>
                <a:close/>
              </a:path>
            </a:pathLst>
          </a:custGeom>
          <a:gradFill>
            <a:gsLst>
              <a:gs pos="0">
                <a:schemeClr val="hlink"/>
              </a:gs>
              <a:gs pos="100000">
                <a:schemeClr val="lt1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9" name="Shape 89"/>
          <p:cNvGrpSpPr/>
          <p:nvPr/>
        </p:nvGrpSpPr>
        <p:grpSpPr>
          <a:xfrm>
            <a:off x="0" y="6019800"/>
            <a:ext cx="7848750" cy="857112"/>
            <a:chOff x="0" y="6019800"/>
            <a:chExt cx="7848750" cy="857112"/>
          </a:xfrm>
        </p:grpSpPr>
        <p:sp>
          <p:nvSpPr>
            <p:cNvPr id="90" name="Shape 90"/>
            <p:cNvSpPr/>
            <p:nvPr/>
          </p:nvSpPr>
          <p:spPr>
            <a:xfrm>
              <a:off x="2362200" y="6019800"/>
              <a:ext cx="5143500" cy="8508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6000" y="105000"/>
                  </a:moveTo>
                  <a:lnTo>
                    <a:pt x="110925" y="88432"/>
                  </a:lnTo>
                  <a:lnTo>
                    <a:pt x="107814" y="83955"/>
                  </a:lnTo>
                  <a:lnTo>
                    <a:pt x="99185" y="51044"/>
                  </a:lnTo>
                  <a:lnTo>
                    <a:pt x="94555" y="16567"/>
                  </a:lnTo>
                  <a:lnTo>
                    <a:pt x="91000" y="1567"/>
                  </a:lnTo>
                  <a:lnTo>
                    <a:pt x="89000" y="10522"/>
                  </a:lnTo>
                  <a:lnTo>
                    <a:pt x="84777" y="16567"/>
                  </a:lnTo>
                  <a:lnTo>
                    <a:pt x="79037" y="16567"/>
                  </a:lnTo>
                  <a:lnTo>
                    <a:pt x="75703" y="28656"/>
                  </a:lnTo>
                  <a:lnTo>
                    <a:pt x="65740" y="49701"/>
                  </a:lnTo>
                  <a:lnTo>
                    <a:pt x="59333" y="40522"/>
                  </a:lnTo>
                  <a:lnTo>
                    <a:pt x="57777" y="22611"/>
                  </a:lnTo>
                  <a:lnTo>
                    <a:pt x="57111" y="19477"/>
                  </a:lnTo>
                  <a:lnTo>
                    <a:pt x="53555" y="13432"/>
                  </a:lnTo>
                  <a:lnTo>
                    <a:pt x="50925" y="16567"/>
                  </a:lnTo>
                  <a:lnTo>
                    <a:pt x="48481" y="19477"/>
                  </a:lnTo>
                  <a:lnTo>
                    <a:pt x="46037" y="2910"/>
                  </a:lnTo>
                  <a:lnTo>
                    <a:pt x="45370" y="0"/>
                  </a:lnTo>
                  <a:lnTo>
                    <a:pt x="44037" y="0"/>
                  </a:lnTo>
                  <a:lnTo>
                    <a:pt x="40962" y="7611"/>
                  </a:lnTo>
                  <a:lnTo>
                    <a:pt x="40962" y="7611"/>
                  </a:lnTo>
                  <a:lnTo>
                    <a:pt x="40518" y="8955"/>
                  </a:lnTo>
                  <a:lnTo>
                    <a:pt x="39629" y="12089"/>
                  </a:lnTo>
                  <a:lnTo>
                    <a:pt x="38296" y="16567"/>
                  </a:lnTo>
                  <a:lnTo>
                    <a:pt x="37185" y="16567"/>
                  </a:lnTo>
                  <a:lnTo>
                    <a:pt x="36518" y="16567"/>
                  </a:lnTo>
                  <a:lnTo>
                    <a:pt x="35407" y="18134"/>
                  </a:lnTo>
                  <a:lnTo>
                    <a:pt x="34074" y="21044"/>
                  </a:lnTo>
                  <a:lnTo>
                    <a:pt x="32740" y="23955"/>
                  </a:lnTo>
                  <a:lnTo>
                    <a:pt x="31222" y="28656"/>
                  </a:lnTo>
                  <a:lnTo>
                    <a:pt x="30111" y="31567"/>
                  </a:lnTo>
                  <a:lnTo>
                    <a:pt x="29222" y="33134"/>
                  </a:lnTo>
                  <a:lnTo>
                    <a:pt x="29000" y="34477"/>
                  </a:lnTo>
                  <a:lnTo>
                    <a:pt x="20592" y="51044"/>
                  </a:lnTo>
                  <a:lnTo>
                    <a:pt x="14592" y="65820"/>
                  </a:lnTo>
                  <a:lnTo>
                    <a:pt x="3962" y="103432"/>
                  </a:lnTo>
                  <a:lnTo>
                    <a:pt x="0" y="120000"/>
                  </a:lnTo>
                  <a:lnTo>
                    <a:pt x="120000" y="120000"/>
                  </a:lnTo>
                  <a:lnTo>
                    <a:pt x="116000" y="105000"/>
                  </a:lnTo>
                  <a:lnTo>
                    <a:pt x="116000" y="105000"/>
                  </a:lnTo>
                  <a:close/>
                </a:path>
              </a:pathLst>
            </a:custGeom>
            <a:gradFill>
              <a:gsLst>
                <a:gs pos="0">
                  <a:srgbClr val="A39F9B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1" name="Shape 91"/>
            <p:cNvGrpSpPr/>
            <p:nvPr/>
          </p:nvGrpSpPr>
          <p:grpSpPr>
            <a:xfrm>
              <a:off x="3946525" y="6019800"/>
              <a:ext cx="3902225" cy="857112"/>
              <a:chOff x="3946525" y="6019800"/>
              <a:chExt cx="3902225" cy="857112"/>
            </a:xfrm>
          </p:grpSpPr>
          <p:sp>
            <p:nvSpPr>
              <p:cNvPr id="92" name="Shape 92"/>
              <p:cNvSpPr/>
              <p:nvPr/>
            </p:nvSpPr>
            <p:spPr>
              <a:xfrm>
                <a:off x="6267450" y="6030912"/>
                <a:ext cx="1581300" cy="8460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6626" y="83977"/>
                    </a:moveTo>
                    <a:lnTo>
                      <a:pt x="59638" y="83302"/>
                    </a:lnTo>
                    <a:lnTo>
                      <a:pt x="33734" y="56060"/>
                    </a:lnTo>
                    <a:lnTo>
                      <a:pt x="15301" y="14859"/>
                    </a:lnTo>
                    <a:lnTo>
                      <a:pt x="0" y="0"/>
                    </a:lnTo>
                    <a:lnTo>
                      <a:pt x="2650" y="5853"/>
                    </a:lnTo>
                    <a:lnTo>
                      <a:pt x="0" y="14634"/>
                    </a:lnTo>
                    <a:lnTo>
                      <a:pt x="3614" y="26791"/>
                    </a:lnTo>
                    <a:lnTo>
                      <a:pt x="9036" y="54709"/>
                    </a:lnTo>
                    <a:lnTo>
                      <a:pt x="5421" y="95009"/>
                    </a:lnTo>
                    <a:lnTo>
                      <a:pt x="24096" y="74071"/>
                    </a:lnTo>
                    <a:lnTo>
                      <a:pt x="73734" y="120000"/>
                    </a:lnTo>
                    <a:lnTo>
                      <a:pt x="120000" y="119099"/>
                    </a:lnTo>
                    <a:lnTo>
                      <a:pt x="99759" y="106491"/>
                    </a:lnTo>
                    <a:lnTo>
                      <a:pt x="76626" y="8397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Shape 93"/>
              <p:cNvSpPr/>
              <p:nvPr/>
            </p:nvSpPr>
            <p:spPr>
              <a:xfrm>
                <a:off x="4249737" y="6019800"/>
                <a:ext cx="295200" cy="6270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3225" y="0"/>
                    </a:moveTo>
                    <a:lnTo>
                      <a:pt x="34838" y="6118"/>
                    </a:lnTo>
                    <a:lnTo>
                      <a:pt x="15483" y="10198"/>
                    </a:lnTo>
                    <a:lnTo>
                      <a:pt x="11612" y="22436"/>
                    </a:lnTo>
                    <a:lnTo>
                      <a:pt x="27096" y="38753"/>
                    </a:lnTo>
                    <a:lnTo>
                      <a:pt x="30967" y="55070"/>
                    </a:lnTo>
                    <a:lnTo>
                      <a:pt x="0" y="120000"/>
                    </a:lnTo>
                    <a:lnTo>
                      <a:pt x="34838" y="79206"/>
                    </a:lnTo>
                    <a:lnTo>
                      <a:pt x="54193" y="73427"/>
                    </a:lnTo>
                    <a:lnTo>
                      <a:pt x="81290" y="42832"/>
                    </a:lnTo>
                    <a:lnTo>
                      <a:pt x="92903" y="40793"/>
                    </a:lnTo>
                    <a:lnTo>
                      <a:pt x="92903" y="30594"/>
                    </a:lnTo>
                    <a:lnTo>
                      <a:pt x="120000" y="22436"/>
                    </a:lnTo>
                    <a:lnTo>
                      <a:pt x="104516" y="20396"/>
                    </a:lnTo>
                    <a:lnTo>
                      <a:pt x="23225" y="0"/>
                    </a:lnTo>
                    <a:lnTo>
                      <a:pt x="2322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Shape 94"/>
              <p:cNvSpPr/>
              <p:nvPr/>
            </p:nvSpPr>
            <p:spPr>
              <a:xfrm>
                <a:off x="4810125" y="6180137"/>
                <a:ext cx="600000" cy="4302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714" y="0"/>
                    </a:moveTo>
                    <a:lnTo>
                      <a:pt x="3809" y="5756"/>
                    </a:lnTo>
                    <a:lnTo>
                      <a:pt x="0" y="17712"/>
                    </a:lnTo>
                    <a:lnTo>
                      <a:pt x="19047" y="53579"/>
                    </a:lnTo>
                    <a:lnTo>
                      <a:pt x="98412" y="120000"/>
                    </a:lnTo>
                    <a:lnTo>
                      <a:pt x="92063" y="61549"/>
                    </a:lnTo>
                    <a:lnTo>
                      <a:pt x="120000" y="33653"/>
                    </a:lnTo>
                    <a:lnTo>
                      <a:pt x="79682" y="41623"/>
                    </a:lnTo>
                    <a:lnTo>
                      <a:pt x="28571" y="23911"/>
                    </a:lnTo>
                    <a:lnTo>
                      <a:pt x="5714" y="0"/>
                    </a:lnTo>
                    <a:lnTo>
                      <a:pt x="57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Shape 95"/>
              <p:cNvSpPr/>
              <p:nvPr/>
            </p:nvSpPr>
            <p:spPr>
              <a:xfrm>
                <a:off x="5759450" y="6137275"/>
                <a:ext cx="246000" cy="1176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8258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4645" y="10909"/>
                    </a:lnTo>
                    <a:lnTo>
                      <a:pt x="4645" y="32727"/>
                    </a:lnTo>
                    <a:lnTo>
                      <a:pt x="0" y="43636"/>
                    </a:lnTo>
                    <a:lnTo>
                      <a:pt x="60387" y="109090"/>
                    </a:lnTo>
                    <a:lnTo>
                      <a:pt x="74322" y="76363"/>
                    </a:lnTo>
                    <a:lnTo>
                      <a:pt x="120000" y="120000"/>
                    </a:lnTo>
                    <a:lnTo>
                      <a:pt x="97548" y="43636"/>
                    </a:lnTo>
                    <a:lnTo>
                      <a:pt x="115354" y="0"/>
                    </a:lnTo>
                    <a:lnTo>
                      <a:pt x="88258" y="0"/>
                    </a:lnTo>
                    <a:lnTo>
                      <a:pt x="8825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Shape 96"/>
              <p:cNvSpPr/>
              <p:nvPr/>
            </p:nvSpPr>
            <p:spPr>
              <a:xfrm>
                <a:off x="3946525" y="6126162"/>
                <a:ext cx="66600" cy="1287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7142" y="60000"/>
                    </a:moveTo>
                    <a:lnTo>
                      <a:pt x="0" y="30000"/>
                    </a:lnTo>
                    <a:lnTo>
                      <a:pt x="34285" y="10000"/>
                    </a:lnTo>
                    <a:lnTo>
                      <a:pt x="0" y="10000"/>
                    </a:lnTo>
                    <a:lnTo>
                      <a:pt x="34285" y="10000"/>
                    </a:lnTo>
                    <a:lnTo>
                      <a:pt x="68571" y="10000"/>
                    </a:lnTo>
                    <a:lnTo>
                      <a:pt x="102857" y="10000"/>
                    </a:lnTo>
                    <a:lnTo>
                      <a:pt x="120000" y="0"/>
                    </a:lnTo>
                    <a:lnTo>
                      <a:pt x="85714" y="30000"/>
                    </a:lnTo>
                    <a:lnTo>
                      <a:pt x="120000" y="80000"/>
                    </a:lnTo>
                    <a:lnTo>
                      <a:pt x="34285" y="120000"/>
                    </a:lnTo>
                    <a:lnTo>
                      <a:pt x="17142" y="60000"/>
                    </a:lnTo>
                    <a:lnTo>
                      <a:pt x="17142" y="6000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7" name="Shape 97"/>
            <p:cNvSpPr/>
            <p:nvPr/>
          </p:nvSpPr>
          <p:spPr>
            <a:xfrm>
              <a:off x="0" y="6019800"/>
              <a:ext cx="6312000" cy="849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19818" y="120000"/>
                  </a:lnTo>
                  <a:lnTo>
                    <a:pt x="116016" y="115901"/>
                  </a:lnTo>
                  <a:lnTo>
                    <a:pt x="75060" y="69449"/>
                  </a:lnTo>
                  <a:lnTo>
                    <a:pt x="61539" y="8197"/>
                  </a:lnTo>
                  <a:lnTo>
                    <a:pt x="57555" y="5464"/>
                  </a:lnTo>
                  <a:lnTo>
                    <a:pt x="56830" y="12296"/>
                  </a:lnTo>
                  <a:lnTo>
                    <a:pt x="56106" y="12296"/>
                  </a:lnTo>
                  <a:lnTo>
                    <a:pt x="55231" y="6831"/>
                  </a:lnTo>
                  <a:lnTo>
                    <a:pt x="51428" y="23225"/>
                  </a:lnTo>
                  <a:lnTo>
                    <a:pt x="48531" y="28690"/>
                  </a:lnTo>
                  <a:lnTo>
                    <a:pt x="47112" y="30056"/>
                  </a:lnTo>
                  <a:lnTo>
                    <a:pt x="45120" y="23225"/>
                  </a:lnTo>
                  <a:lnTo>
                    <a:pt x="40955" y="28690"/>
                  </a:lnTo>
                  <a:lnTo>
                    <a:pt x="38782" y="5464"/>
                  </a:lnTo>
                  <a:lnTo>
                    <a:pt x="38631" y="4098"/>
                  </a:lnTo>
                  <a:lnTo>
                    <a:pt x="38088" y="2732"/>
                  </a:lnTo>
                  <a:lnTo>
                    <a:pt x="37364" y="1366"/>
                  </a:lnTo>
                  <a:lnTo>
                    <a:pt x="36820" y="0"/>
                  </a:lnTo>
                  <a:lnTo>
                    <a:pt x="36096" y="0"/>
                  </a:lnTo>
                  <a:lnTo>
                    <a:pt x="35191" y="0"/>
                  </a:lnTo>
                  <a:lnTo>
                    <a:pt x="34466" y="0"/>
                  </a:lnTo>
                  <a:lnTo>
                    <a:pt x="34285" y="0"/>
                  </a:lnTo>
                  <a:lnTo>
                    <a:pt x="34104" y="0"/>
                  </a:lnTo>
                  <a:lnTo>
                    <a:pt x="33923" y="1366"/>
                  </a:lnTo>
                  <a:lnTo>
                    <a:pt x="33742" y="2732"/>
                  </a:lnTo>
                  <a:lnTo>
                    <a:pt x="33199" y="4098"/>
                  </a:lnTo>
                  <a:lnTo>
                    <a:pt x="32837" y="4098"/>
                  </a:lnTo>
                  <a:lnTo>
                    <a:pt x="32293" y="5464"/>
                  </a:lnTo>
                  <a:lnTo>
                    <a:pt x="31750" y="6831"/>
                  </a:lnTo>
                  <a:lnTo>
                    <a:pt x="31207" y="8197"/>
                  </a:lnTo>
                  <a:lnTo>
                    <a:pt x="31026" y="9563"/>
                  </a:lnTo>
                  <a:lnTo>
                    <a:pt x="29245" y="13662"/>
                  </a:lnTo>
                  <a:lnTo>
                    <a:pt x="27796" y="16394"/>
                  </a:lnTo>
                  <a:lnTo>
                    <a:pt x="25804" y="10929"/>
                  </a:lnTo>
                  <a:lnTo>
                    <a:pt x="24899" y="10929"/>
                  </a:lnTo>
                  <a:lnTo>
                    <a:pt x="22907" y="16394"/>
                  </a:lnTo>
                  <a:lnTo>
                    <a:pt x="22183" y="16394"/>
                  </a:lnTo>
                  <a:lnTo>
                    <a:pt x="21307" y="13662"/>
                  </a:lnTo>
                  <a:lnTo>
                    <a:pt x="19315" y="13662"/>
                  </a:lnTo>
                  <a:lnTo>
                    <a:pt x="16418" y="16394"/>
                  </a:lnTo>
                  <a:lnTo>
                    <a:pt x="11740" y="4098"/>
                  </a:lnTo>
                  <a:lnTo>
                    <a:pt x="9748" y="13662"/>
                  </a:lnTo>
                  <a:lnTo>
                    <a:pt x="9567" y="13662"/>
                  </a:lnTo>
                  <a:lnTo>
                    <a:pt x="9205" y="16394"/>
                  </a:lnTo>
                  <a:lnTo>
                    <a:pt x="8661" y="17760"/>
                  </a:lnTo>
                  <a:lnTo>
                    <a:pt x="7937" y="20493"/>
                  </a:lnTo>
                  <a:lnTo>
                    <a:pt x="6126" y="27324"/>
                  </a:lnTo>
                  <a:lnTo>
                    <a:pt x="4496" y="34155"/>
                  </a:lnTo>
                  <a:lnTo>
                    <a:pt x="2354" y="38254"/>
                  </a:lnTo>
                  <a:lnTo>
                    <a:pt x="0" y="40986"/>
                  </a:lnTo>
                  <a:lnTo>
                    <a:pt x="0" y="120000"/>
                  </a:lnTo>
                  <a:lnTo>
                    <a:pt x="30482" y="120000"/>
                  </a:lnTo>
                  <a:lnTo>
                    <a:pt x="112424" y="120000"/>
                  </a:lnTo>
                  <a:lnTo>
                    <a:pt x="120000" y="120000"/>
                  </a:lnTo>
                  <a:lnTo>
                    <a:pt x="120000" y="120000"/>
                  </a:lnTo>
                  <a:close/>
                </a:path>
              </a:pathLst>
            </a:custGeom>
            <a:gradFill>
              <a:gsLst>
                <a:gs pos="0">
                  <a:srgbClr val="918C87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8" name="Shape 98"/>
          <p:cNvGrpSpPr/>
          <p:nvPr/>
        </p:nvGrpSpPr>
        <p:grpSpPr>
          <a:xfrm>
            <a:off x="627062" y="6021387"/>
            <a:ext cx="5684850" cy="849450"/>
            <a:chOff x="627062" y="6021387"/>
            <a:chExt cx="5684850" cy="849450"/>
          </a:xfrm>
        </p:grpSpPr>
        <p:sp>
          <p:nvSpPr>
            <p:cNvPr id="99" name="Shape 99"/>
            <p:cNvSpPr/>
            <p:nvPr/>
          </p:nvSpPr>
          <p:spPr>
            <a:xfrm>
              <a:off x="1898650" y="6021387"/>
              <a:ext cx="579300" cy="462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890" y="10034"/>
                  </a:moveTo>
                  <a:lnTo>
                    <a:pt x="0" y="25087"/>
                  </a:lnTo>
                  <a:lnTo>
                    <a:pt x="21698" y="45156"/>
                  </a:lnTo>
                  <a:lnTo>
                    <a:pt x="47013" y="75261"/>
                  </a:lnTo>
                  <a:lnTo>
                    <a:pt x="62794" y="70243"/>
                  </a:lnTo>
                  <a:lnTo>
                    <a:pt x="112109" y="120000"/>
                  </a:lnTo>
                  <a:lnTo>
                    <a:pt x="100273" y="72752"/>
                  </a:lnTo>
                  <a:lnTo>
                    <a:pt x="119999" y="55191"/>
                  </a:lnTo>
                  <a:lnTo>
                    <a:pt x="118027" y="52682"/>
                  </a:lnTo>
                  <a:lnTo>
                    <a:pt x="110136" y="47665"/>
                  </a:lnTo>
                  <a:lnTo>
                    <a:pt x="98301" y="37630"/>
                  </a:lnTo>
                  <a:lnTo>
                    <a:pt x="84493" y="30104"/>
                  </a:lnTo>
                  <a:lnTo>
                    <a:pt x="70684" y="22578"/>
                  </a:lnTo>
                  <a:lnTo>
                    <a:pt x="56876" y="15052"/>
                  </a:lnTo>
                  <a:lnTo>
                    <a:pt x="47013" y="10034"/>
                  </a:lnTo>
                  <a:lnTo>
                    <a:pt x="43068" y="7526"/>
                  </a:lnTo>
                  <a:lnTo>
                    <a:pt x="35178" y="7526"/>
                  </a:lnTo>
                  <a:lnTo>
                    <a:pt x="31232" y="7526"/>
                  </a:lnTo>
                  <a:lnTo>
                    <a:pt x="23671" y="5017"/>
                  </a:lnTo>
                  <a:lnTo>
                    <a:pt x="21698" y="5017"/>
                  </a:lnTo>
                  <a:lnTo>
                    <a:pt x="17753" y="2508"/>
                  </a:lnTo>
                  <a:lnTo>
                    <a:pt x="13808" y="0"/>
                  </a:lnTo>
                  <a:lnTo>
                    <a:pt x="9863" y="0"/>
                  </a:lnTo>
                  <a:lnTo>
                    <a:pt x="7890" y="10034"/>
                  </a:lnTo>
                  <a:lnTo>
                    <a:pt x="7890" y="1003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Shape 100"/>
            <p:cNvSpPr/>
            <p:nvPr/>
          </p:nvSpPr>
          <p:spPr>
            <a:xfrm>
              <a:off x="3084512" y="6078537"/>
              <a:ext cx="3227400" cy="792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978" y="4328"/>
                  </a:moveTo>
                  <a:lnTo>
                    <a:pt x="8145" y="1442"/>
                  </a:lnTo>
                  <a:lnTo>
                    <a:pt x="5666" y="0"/>
                  </a:lnTo>
                  <a:lnTo>
                    <a:pt x="2124" y="0"/>
                  </a:lnTo>
                  <a:lnTo>
                    <a:pt x="708" y="6012"/>
                  </a:lnTo>
                  <a:lnTo>
                    <a:pt x="0" y="30781"/>
                  </a:lnTo>
                  <a:lnTo>
                    <a:pt x="3541" y="25010"/>
                  </a:lnTo>
                  <a:lnTo>
                    <a:pt x="5312" y="32224"/>
                  </a:lnTo>
                  <a:lnTo>
                    <a:pt x="8853" y="36793"/>
                  </a:lnTo>
                  <a:lnTo>
                    <a:pt x="12336" y="65651"/>
                  </a:lnTo>
                  <a:lnTo>
                    <a:pt x="23669" y="86332"/>
                  </a:lnTo>
                  <a:lnTo>
                    <a:pt x="45863" y="86332"/>
                  </a:lnTo>
                  <a:lnTo>
                    <a:pt x="120000" y="120000"/>
                  </a:lnTo>
                  <a:lnTo>
                    <a:pt x="120000" y="120000"/>
                  </a:lnTo>
                  <a:lnTo>
                    <a:pt x="117520" y="118557"/>
                  </a:lnTo>
                  <a:lnTo>
                    <a:pt x="39901" y="58436"/>
                  </a:lnTo>
                  <a:lnTo>
                    <a:pt x="30339" y="38236"/>
                  </a:lnTo>
                  <a:lnTo>
                    <a:pt x="25086" y="26452"/>
                  </a:lnTo>
                  <a:lnTo>
                    <a:pt x="21544" y="22124"/>
                  </a:lnTo>
                  <a:lnTo>
                    <a:pt x="16586" y="14669"/>
                  </a:lnTo>
                  <a:lnTo>
                    <a:pt x="10978" y="4328"/>
                  </a:lnTo>
                  <a:lnTo>
                    <a:pt x="10978" y="432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Shape 101"/>
            <p:cNvSpPr/>
            <p:nvPr/>
          </p:nvSpPr>
          <p:spPr>
            <a:xfrm>
              <a:off x="2905125" y="6069012"/>
              <a:ext cx="112800" cy="96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36000"/>
                  </a:moveTo>
                  <a:lnTo>
                    <a:pt x="10140" y="36000"/>
                  </a:lnTo>
                  <a:lnTo>
                    <a:pt x="20281" y="24000"/>
                  </a:lnTo>
                  <a:lnTo>
                    <a:pt x="10140" y="12000"/>
                  </a:lnTo>
                  <a:lnTo>
                    <a:pt x="0" y="0"/>
                  </a:lnTo>
                  <a:lnTo>
                    <a:pt x="49014" y="36000"/>
                  </a:lnTo>
                  <a:lnTo>
                    <a:pt x="89577" y="36000"/>
                  </a:lnTo>
                  <a:lnTo>
                    <a:pt x="99718" y="60000"/>
                  </a:lnTo>
                  <a:lnTo>
                    <a:pt x="109859" y="84000"/>
                  </a:lnTo>
                  <a:lnTo>
                    <a:pt x="120000" y="108000"/>
                  </a:lnTo>
                  <a:lnTo>
                    <a:pt x="120000" y="120000"/>
                  </a:lnTo>
                  <a:lnTo>
                    <a:pt x="99718" y="108000"/>
                  </a:lnTo>
                  <a:lnTo>
                    <a:pt x="79436" y="84000"/>
                  </a:lnTo>
                  <a:lnTo>
                    <a:pt x="38873" y="60000"/>
                  </a:lnTo>
                  <a:lnTo>
                    <a:pt x="38873" y="72000"/>
                  </a:lnTo>
                  <a:lnTo>
                    <a:pt x="30422" y="84000"/>
                  </a:lnTo>
                  <a:lnTo>
                    <a:pt x="20281" y="96000"/>
                  </a:lnTo>
                  <a:lnTo>
                    <a:pt x="10140" y="96000"/>
                  </a:lnTo>
                  <a:lnTo>
                    <a:pt x="10140" y="96000"/>
                  </a:lnTo>
                  <a:lnTo>
                    <a:pt x="10140" y="72000"/>
                  </a:lnTo>
                  <a:lnTo>
                    <a:pt x="0" y="36000"/>
                  </a:lnTo>
                  <a:lnTo>
                    <a:pt x="0" y="3600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Shape 102"/>
            <p:cNvSpPr/>
            <p:nvPr/>
          </p:nvSpPr>
          <p:spPr>
            <a:xfrm>
              <a:off x="1357312" y="6099175"/>
              <a:ext cx="255600" cy="260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2360" y="0"/>
                  </a:moveTo>
                  <a:lnTo>
                    <a:pt x="35776" y="4444"/>
                  </a:lnTo>
                  <a:lnTo>
                    <a:pt x="53664" y="4444"/>
                  </a:lnTo>
                  <a:lnTo>
                    <a:pt x="84968" y="8888"/>
                  </a:lnTo>
                  <a:lnTo>
                    <a:pt x="71552" y="40000"/>
                  </a:lnTo>
                  <a:lnTo>
                    <a:pt x="71552" y="44444"/>
                  </a:lnTo>
                  <a:lnTo>
                    <a:pt x="76024" y="53333"/>
                  </a:lnTo>
                  <a:lnTo>
                    <a:pt x="80496" y="62222"/>
                  </a:lnTo>
                  <a:lnTo>
                    <a:pt x="89440" y="71111"/>
                  </a:lnTo>
                  <a:lnTo>
                    <a:pt x="106583" y="84444"/>
                  </a:lnTo>
                  <a:lnTo>
                    <a:pt x="115527" y="102222"/>
                  </a:lnTo>
                  <a:lnTo>
                    <a:pt x="120000" y="115555"/>
                  </a:lnTo>
                  <a:lnTo>
                    <a:pt x="120000" y="120000"/>
                  </a:lnTo>
                  <a:lnTo>
                    <a:pt x="71552" y="75555"/>
                  </a:lnTo>
                  <a:lnTo>
                    <a:pt x="22360" y="40000"/>
                  </a:lnTo>
                  <a:lnTo>
                    <a:pt x="0" y="0"/>
                  </a:lnTo>
                  <a:lnTo>
                    <a:pt x="22360" y="0"/>
                  </a:lnTo>
                  <a:lnTo>
                    <a:pt x="223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Shape 103"/>
            <p:cNvSpPr/>
            <p:nvPr/>
          </p:nvSpPr>
          <p:spPr>
            <a:xfrm>
              <a:off x="1120775" y="6118225"/>
              <a:ext cx="93600" cy="96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"/>
                  </a:moveTo>
                  <a:lnTo>
                    <a:pt x="83389" y="60000"/>
                  </a:lnTo>
                  <a:lnTo>
                    <a:pt x="83389" y="72000"/>
                  </a:lnTo>
                  <a:lnTo>
                    <a:pt x="95593" y="84000"/>
                  </a:lnTo>
                  <a:lnTo>
                    <a:pt x="107796" y="108000"/>
                  </a:lnTo>
                  <a:lnTo>
                    <a:pt x="107796" y="120000"/>
                  </a:lnTo>
                  <a:lnTo>
                    <a:pt x="95593" y="108000"/>
                  </a:lnTo>
                  <a:lnTo>
                    <a:pt x="71186" y="96000"/>
                  </a:lnTo>
                  <a:lnTo>
                    <a:pt x="46779" y="72000"/>
                  </a:lnTo>
                  <a:lnTo>
                    <a:pt x="34576" y="60000"/>
                  </a:lnTo>
                  <a:lnTo>
                    <a:pt x="0" y="0"/>
                  </a:lnTo>
                  <a:lnTo>
                    <a:pt x="120000" y="12000"/>
                  </a:lnTo>
                  <a:lnTo>
                    <a:pt x="120000" y="1200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Shape 104"/>
            <p:cNvSpPr/>
            <p:nvPr/>
          </p:nvSpPr>
          <p:spPr>
            <a:xfrm>
              <a:off x="627062" y="6049962"/>
              <a:ext cx="388800" cy="328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4122" y="21176"/>
                  </a:moveTo>
                  <a:lnTo>
                    <a:pt x="120000" y="24705"/>
                  </a:lnTo>
                  <a:lnTo>
                    <a:pt x="102367" y="49411"/>
                  </a:lnTo>
                  <a:lnTo>
                    <a:pt x="70040" y="77647"/>
                  </a:lnTo>
                  <a:lnTo>
                    <a:pt x="81795" y="91764"/>
                  </a:lnTo>
                  <a:lnTo>
                    <a:pt x="87673" y="120000"/>
                  </a:lnTo>
                  <a:lnTo>
                    <a:pt x="37714" y="77647"/>
                  </a:lnTo>
                  <a:lnTo>
                    <a:pt x="23020" y="49411"/>
                  </a:lnTo>
                  <a:lnTo>
                    <a:pt x="43591" y="38823"/>
                  </a:lnTo>
                  <a:lnTo>
                    <a:pt x="28897" y="21176"/>
                  </a:lnTo>
                  <a:lnTo>
                    <a:pt x="0" y="7058"/>
                  </a:lnTo>
                  <a:lnTo>
                    <a:pt x="0" y="0"/>
                  </a:lnTo>
                  <a:lnTo>
                    <a:pt x="2938" y="0"/>
                  </a:lnTo>
                  <a:lnTo>
                    <a:pt x="5877" y="0"/>
                  </a:lnTo>
                  <a:lnTo>
                    <a:pt x="23020" y="3529"/>
                  </a:lnTo>
                  <a:lnTo>
                    <a:pt x="37714" y="3529"/>
                  </a:lnTo>
                  <a:lnTo>
                    <a:pt x="40653" y="3529"/>
                  </a:lnTo>
                  <a:lnTo>
                    <a:pt x="43591" y="3529"/>
                  </a:lnTo>
                  <a:lnTo>
                    <a:pt x="49469" y="7058"/>
                  </a:lnTo>
                  <a:lnTo>
                    <a:pt x="61224" y="7058"/>
                  </a:lnTo>
                  <a:lnTo>
                    <a:pt x="70040" y="10588"/>
                  </a:lnTo>
                  <a:lnTo>
                    <a:pt x="72979" y="10588"/>
                  </a:lnTo>
                  <a:lnTo>
                    <a:pt x="72979" y="10588"/>
                  </a:lnTo>
                  <a:lnTo>
                    <a:pt x="99428" y="14117"/>
                  </a:lnTo>
                  <a:lnTo>
                    <a:pt x="114122" y="21176"/>
                  </a:lnTo>
                  <a:lnTo>
                    <a:pt x="114122" y="2117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yfRHqWCz3Zw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NFQjBs28EcI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457200" y="1926625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2"/>
                </a:solidFill>
                <a:latin typeface="Fredericka the Great"/>
                <a:ea typeface="Fredericka the Great"/>
                <a:cs typeface="Fredericka the Great"/>
                <a:sym typeface="Fredericka the Great"/>
              </a:rPr>
              <a:t>The West Transformed</a:t>
            </a:r>
            <a:endParaRPr>
              <a:solidFill>
                <a:schemeClr val="accent2"/>
              </a:solidFill>
              <a:latin typeface="Fredericka the Great"/>
              <a:ea typeface="Fredericka the Great"/>
              <a:cs typeface="Fredericka the Great"/>
              <a:sym typeface="Fredericka the Gre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Shape 2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0250" y="394950"/>
            <a:ext cx="3184100" cy="401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Shape 2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4144326" cy="3457051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Shape 221"/>
          <p:cNvSpPr txBox="1"/>
          <p:nvPr/>
        </p:nvSpPr>
        <p:spPr>
          <a:xfrm>
            <a:off x="3566700" y="1017325"/>
            <a:ext cx="2010600" cy="21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highlight>
                  <a:srgbClr val="6D9EEB"/>
                </a:highlight>
              </a:rPr>
              <a:t>The American cowboy was modeled after the Mexican Vaquero - ranching had been introduced in the west by the Spanish..</a:t>
            </a:r>
            <a:endParaRPr>
              <a:solidFill>
                <a:srgbClr val="FFFFFF"/>
              </a:solidFill>
              <a:highlight>
                <a:srgbClr val="6D9EEB"/>
              </a:highlight>
            </a:endParaRPr>
          </a:p>
        </p:txBody>
      </p:sp>
      <p:pic>
        <p:nvPicPr>
          <p:cNvPr id="222" name="Shape 2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1875" y="2943650"/>
            <a:ext cx="4682900" cy="340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Shape 223"/>
          <p:cNvSpPr txBox="1"/>
          <p:nvPr/>
        </p:nvSpPr>
        <p:spPr>
          <a:xfrm>
            <a:off x="1304575" y="3123800"/>
            <a:ext cx="1807200" cy="5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Wide brimmed floppy hat to protect from the sun and weather.</a:t>
            </a:r>
            <a:endParaRPr/>
          </a:p>
        </p:txBody>
      </p:sp>
      <p:cxnSp>
        <p:nvCxnSpPr>
          <p:cNvPr id="224" name="Shape 224"/>
          <p:cNvCxnSpPr/>
          <p:nvPr/>
        </p:nvCxnSpPr>
        <p:spPr>
          <a:xfrm rot="10800000" flipH="1">
            <a:off x="2692925" y="3159775"/>
            <a:ext cx="478800" cy="2034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25" name="Shape 225"/>
          <p:cNvSpPr txBox="1"/>
          <p:nvPr/>
        </p:nvSpPr>
        <p:spPr>
          <a:xfrm>
            <a:off x="4464275" y="4955000"/>
            <a:ext cx="1245900" cy="9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highlight>
                  <a:srgbClr val="FFFFFF"/>
                </a:highlight>
              </a:rPr>
              <a:t>Lasso to capture cows</a:t>
            </a:r>
            <a:endParaRPr>
              <a:highlight>
                <a:srgbClr val="FFFFFF"/>
              </a:highlight>
            </a:endParaRPr>
          </a:p>
        </p:txBody>
      </p:sp>
      <p:cxnSp>
        <p:nvCxnSpPr>
          <p:cNvPr id="226" name="Shape 226"/>
          <p:cNvCxnSpPr/>
          <p:nvPr/>
        </p:nvCxnSpPr>
        <p:spPr>
          <a:xfrm rot="10800000">
            <a:off x="3889650" y="4751650"/>
            <a:ext cx="742200" cy="2991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27" name="Shape 227"/>
          <p:cNvSpPr txBox="1"/>
          <p:nvPr/>
        </p:nvSpPr>
        <p:spPr>
          <a:xfrm>
            <a:off x="3699650" y="2943650"/>
            <a:ext cx="20106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highlight>
                  <a:srgbClr val="FFFFFF"/>
                </a:highlight>
              </a:rPr>
              <a:t>Bandana to protect from dust on the trail.</a:t>
            </a:r>
            <a:endParaRPr>
              <a:highlight>
                <a:srgbClr val="FFFFFF"/>
              </a:highlight>
            </a:endParaRPr>
          </a:p>
        </p:txBody>
      </p:sp>
      <p:cxnSp>
        <p:nvCxnSpPr>
          <p:cNvPr id="228" name="Shape 228"/>
          <p:cNvCxnSpPr>
            <a:stCxn id="227" idx="1"/>
          </p:cNvCxnSpPr>
          <p:nvPr/>
        </p:nvCxnSpPr>
        <p:spPr>
          <a:xfrm flipH="1">
            <a:off x="3471050" y="3198500"/>
            <a:ext cx="228600" cy="3204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29" name="Shape 229"/>
          <p:cNvSpPr txBox="1"/>
          <p:nvPr/>
        </p:nvSpPr>
        <p:spPr>
          <a:xfrm>
            <a:off x="1017325" y="4440350"/>
            <a:ext cx="15678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highlight>
                  <a:srgbClr val="FFFFFF"/>
                </a:highlight>
              </a:rPr>
              <a:t>Saddle with horn to ensure stability.</a:t>
            </a:r>
            <a:endParaRPr>
              <a:highlight>
                <a:srgbClr val="FFFFFF"/>
              </a:highlight>
            </a:endParaRPr>
          </a:p>
        </p:txBody>
      </p:sp>
      <p:cxnSp>
        <p:nvCxnSpPr>
          <p:cNvPr id="230" name="Shape 230"/>
          <p:cNvCxnSpPr/>
          <p:nvPr/>
        </p:nvCxnSpPr>
        <p:spPr>
          <a:xfrm rot="10800000" flipH="1">
            <a:off x="2034650" y="4584050"/>
            <a:ext cx="945600" cy="3111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31" name="Shape 231"/>
          <p:cNvSpPr txBox="1"/>
          <p:nvPr/>
        </p:nvSpPr>
        <p:spPr>
          <a:xfrm>
            <a:off x="2761525" y="5405250"/>
            <a:ext cx="1567800" cy="6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highlight>
                  <a:srgbClr val="FFFFFF"/>
                </a:highlight>
              </a:rPr>
              <a:t>Colt Revolver for protection.</a:t>
            </a:r>
            <a:endParaRPr>
              <a:highlight>
                <a:srgbClr val="FFFFFF"/>
              </a:highlight>
            </a:endParaRPr>
          </a:p>
        </p:txBody>
      </p:sp>
      <p:cxnSp>
        <p:nvCxnSpPr>
          <p:cNvPr id="232" name="Shape 232"/>
          <p:cNvCxnSpPr/>
          <p:nvPr/>
        </p:nvCxnSpPr>
        <p:spPr>
          <a:xfrm rot="10800000">
            <a:off x="3140950" y="4253600"/>
            <a:ext cx="117900" cy="12171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Fredericka the Great"/>
                <a:ea typeface="Fredericka the Great"/>
                <a:cs typeface="Fredericka the Great"/>
                <a:sym typeface="Fredericka the Great"/>
              </a:rPr>
              <a:t>1869 - Promontory Point Utah</a:t>
            </a:r>
            <a:endParaRPr>
              <a:latin typeface="Fredericka the Great"/>
              <a:ea typeface="Fredericka the Great"/>
              <a:cs typeface="Fredericka the Great"/>
              <a:sym typeface="Fredericka the Great"/>
            </a:endParaRPr>
          </a:p>
        </p:txBody>
      </p:sp>
      <p:sp>
        <p:nvSpPr>
          <p:cNvPr id="238" name="Shape 238"/>
          <p:cNvSpPr/>
          <p:nvPr/>
        </p:nvSpPr>
        <p:spPr>
          <a:xfrm>
            <a:off x="1263050" y="2651975"/>
            <a:ext cx="3048000" cy="457200"/>
          </a:xfrm>
          <a:prstGeom prst="rect">
            <a:avLst/>
          </a:prstGeom>
          <a:solidFill>
            <a:srgbClr val="339966"/>
          </a:solidFill>
          <a:ln w="9525" cap="flat" cmpd="sng">
            <a:solidFill>
              <a:srgbClr val="EAEAEA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EAEAEA"/>
              </a:buClr>
              <a:buFont typeface="Arial"/>
              <a:buNone/>
            </a:pPr>
            <a:r>
              <a:rPr lang="en-US" sz="1800">
                <a:solidFill>
                  <a:srgbClr val="EAEAEA"/>
                </a:solidFill>
              </a:rPr>
              <a:t>Transcontinental Railroad</a:t>
            </a:r>
            <a:endParaRPr/>
          </a:p>
        </p:txBody>
      </p:sp>
      <p:sp>
        <p:nvSpPr>
          <p:cNvPr id="239" name="Shape 239"/>
          <p:cNvSpPr/>
          <p:nvPr/>
        </p:nvSpPr>
        <p:spPr>
          <a:xfrm>
            <a:off x="4840950" y="1508975"/>
            <a:ext cx="4114800" cy="1143000"/>
          </a:xfrm>
          <a:prstGeom prst="rect">
            <a:avLst/>
          </a:prstGeom>
          <a:solidFill>
            <a:srgbClr val="339966"/>
          </a:solidFill>
          <a:ln w="9525" cap="flat" cmpd="sng">
            <a:solidFill>
              <a:srgbClr val="EAEAEA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EAEAEA"/>
              </a:buClr>
              <a:buFont typeface="Arial"/>
              <a:buNone/>
            </a:pPr>
            <a:r>
              <a:rPr lang="en-US" sz="1800">
                <a:solidFill>
                  <a:srgbClr val="EAEAEA"/>
                </a:solidFill>
              </a:rPr>
              <a:t>Tied the nation together with transportation and encouraged interdependence.</a:t>
            </a:r>
            <a:endParaRPr/>
          </a:p>
        </p:txBody>
      </p:sp>
      <p:sp>
        <p:nvSpPr>
          <p:cNvPr id="240" name="Shape 240"/>
          <p:cNvSpPr/>
          <p:nvPr/>
        </p:nvSpPr>
        <p:spPr>
          <a:xfrm>
            <a:off x="4840950" y="3200400"/>
            <a:ext cx="4114800" cy="1295400"/>
          </a:xfrm>
          <a:prstGeom prst="rect">
            <a:avLst/>
          </a:prstGeom>
          <a:solidFill>
            <a:srgbClr val="339966"/>
          </a:solidFill>
          <a:ln w="9525" cap="flat" cmpd="sng">
            <a:solidFill>
              <a:srgbClr val="EAEAEA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EAEAEA"/>
              </a:buClr>
              <a:buFont typeface="Arial"/>
              <a:buNone/>
            </a:pPr>
            <a:r>
              <a:rPr lang="en-US" sz="1800">
                <a:solidFill>
                  <a:srgbClr val="EAEAEA"/>
                </a:solidFill>
              </a:rPr>
              <a:t>Moved products and people encouraging settlement.</a:t>
            </a:r>
            <a:endParaRPr/>
          </a:p>
        </p:txBody>
      </p:sp>
      <p:sp>
        <p:nvSpPr>
          <p:cNvPr id="241" name="Shape 241"/>
          <p:cNvSpPr/>
          <p:nvPr/>
        </p:nvSpPr>
        <p:spPr>
          <a:xfrm>
            <a:off x="381000" y="3352800"/>
            <a:ext cx="3962400" cy="1143000"/>
          </a:xfrm>
          <a:prstGeom prst="rect">
            <a:avLst/>
          </a:prstGeom>
          <a:solidFill>
            <a:srgbClr val="339966"/>
          </a:solidFill>
          <a:ln w="9525" cap="flat" cmpd="sng">
            <a:solidFill>
              <a:srgbClr val="EAEAEA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EAEAEA"/>
              </a:buClr>
              <a:buFont typeface="Arial"/>
              <a:buNone/>
            </a:pPr>
            <a:r>
              <a:rPr lang="en-US" sz="1800">
                <a:solidFill>
                  <a:srgbClr val="EAEAEA"/>
                </a:solidFill>
              </a:rPr>
              <a:t>Encouraged industrial development by consuming steel, wood and other resources.</a:t>
            </a:r>
            <a:endParaRPr/>
          </a:p>
        </p:txBody>
      </p:sp>
      <p:sp>
        <p:nvSpPr>
          <p:cNvPr id="242" name="Shape 242"/>
          <p:cNvSpPr/>
          <p:nvPr/>
        </p:nvSpPr>
        <p:spPr>
          <a:xfrm>
            <a:off x="381000" y="4876800"/>
            <a:ext cx="8458200" cy="1524000"/>
          </a:xfrm>
          <a:prstGeom prst="rect">
            <a:avLst/>
          </a:prstGeom>
          <a:solidFill>
            <a:srgbClr val="339966"/>
          </a:solidFill>
          <a:ln w="9525" cap="flat" cmpd="sng">
            <a:solidFill>
              <a:srgbClr val="EAEAEA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EAEAEA"/>
              </a:buClr>
              <a:buFont typeface="Arial"/>
              <a:buNone/>
            </a:pPr>
            <a:r>
              <a:rPr lang="en-US" sz="1800">
                <a:solidFill>
                  <a:srgbClr val="EAEAEA"/>
                </a:solidFill>
              </a:rPr>
              <a:t>Promontory Point, Utah (1869): the physical place at which the Union Pacific and the Central Pacific Railways were joined with a golden spike.  This signalled the completion of the transcontinental railroad.</a:t>
            </a:r>
            <a:endParaRPr/>
          </a:p>
        </p:txBody>
      </p:sp>
      <p:cxnSp>
        <p:nvCxnSpPr>
          <p:cNvPr id="243" name="Shape 243"/>
          <p:cNvCxnSpPr>
            <a:stCxn id="238" idx="3"/>
            <a:endCxn id="239" idx="1"/>
          </p:cNvCxnSpPr>
          <p:nvPr/>
        </p:nvCxnSpPr>
        <p:spPr>
          <a:xfrm rot="10800000" flipH="1">
            <a:off x="4311050" y="2080475"/>
            <a:ext cx="529800" cy="800100"/>
          </a:xfrm>
          <a:prstGeom prst="straightConnector1">
            <a:avLst/>
          </a:prstGeom>
          <a:noFill/>
          <a:ln w="9525" cap="flat" cmpd="sng">
            <a:solidFill>
              <a:srgbClr val="EAEAEA"/>
            </a:solidFill>
            <a:prstDash val="solid"/>
            <a:miter lim="8000"/>
            <a:headEnd type="none" w="med" len="med"/>
            <a:tailEnd type="triangle" w="lg" len="lg"/>
          </a:ln>
        </p:spPr>
      </p:cxnSp>
      <p:cxnSp>
        <p:nvCxnSpPr>
          <p:cNvPr id="244" name="Shape 244"/>
          <p:cNvCxnSpPr>
            <a:stCxn id="238" idx="3"/>
            <a:endCxn id="240" idx="1"/>
          </p:cNvCxnSpPr>
          <p:nvPr/>
        </p:nvCxnSpPr>
        <p:spPr>
          <a:xfrm>
            <a:off x="4311050" y="2880575"/>
            <a:ext cx="529800" cy="967500"/>
          </a:xfrm>
          <a:prstGeom prst="straightConnector1">
            <a:avLst/>
          </a:prstGeom>
          <a:noFill/>
          <a:ln w="9525" cap="flat" cmpd="sng">
            <a:solidFill>
              <a:srgbClr val="EAEAEA"/>
            </a:solidFill>
            <a:prstDash val="solid"/>
            <a:miter lim="8000"/>
            <a:headEnd type="none" w="med" len="med"/>
            <a:tailEnd type="triangle" w="lg" len="lg"/>
          </a:ln>
        </p:spPr>
      </p:cxnSp>
      <p:cxnSp>
        <p:nvCxnSpPr>
          <p:cNvPr id="245" name="Shape 245"/>
          <p:cNvCxnSpPr>
            <a:stCxn id="238" idx="3"/>
          </p:cNvCxnSpPr>
          <p:nvPr/>
        </p:nvCxnSpPr>
        <p:spPr>
          <a:xfrm>
            <a:off x="4311050" y="2880575"/>
            <a:ext cx="10800" cy="495900"/>
          </a:xfrm>
          <a:prstGeom prst="straightConnector1">
            <a:avLst/>
          </a:prstGeom>
          <a:noFill/>
          <a:ln w="9525" cap="flat" cmpd="sng">
            <a:solidFill>
              <a:srgbClr val="EAEAEA"/>
            </a:solidFill>
            <a:prstDash val="solid"/>
            <a:miter lim="8000"/>
            <a:headEnd type="none" w="med" len="med"/>
            <a:tailEnd type="triangle" w="lg" len="lg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Fredericka the Great"/>
                <a:ea typeface="Fredericka the Great"/>
                <a:cs typeface="Fredericka the Great"/>
                <a:sym typeface="Fredericka the Great"/>
              </a:rPr>
              <a:t>Box #3</a:t>
            </a:r>
            <a:endParaRPr>
              <a:latin typeface="Fredericka the Great"/>
              <a:ea typeface="Fredericka the Great"/>
              <a:cs typeface="Fredericka the Great"/>
              <a:sym typeface="Fredericka the Great"/>
            </a:endParaRPr>
          </a:p>
        </p:txBody>
      </p:sp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4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13970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The Irish</a:t>
            </a:r>
            <a:endParaRPr/>
          </a:p>
          <a:p>
            <a:pPr marL="457200" lvl="0" indent="-431800" rtl="0">
              <a:spcBef>
                <a:spcPts val="64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Build the railroad from the East to the West (Union Pacific)</a:t>
            </a:r>
            <a:endParaRPr/>
          </a:p>
          <a:p>
            <a:pPr marL="457200" lvl="0" indent="-431800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Pushed to America by the Irish Potato Famine and worked west for better opportunities.</a:t>
            </a:r>
            <a:endParaRPr/>
          </a:p>
        </p:txBody>
      </p:sp>
      <p:pic>
        <p:nvPicPr>
          <p:cNvPr id="253" name="Shape 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3425" y="4346900"/>
            <a:ext cx="3245850" cy="237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Fredericka the Great"/>
                <a:ea typeface="Fredericka the Great"/>
                <a:cs typeface="Fredericka the Great"/>
                <a:sym typeface="Fredericka the Great"/>
              </a:rPr>
              <a:t>Box #4</a:t>
            </a:r>
            <a:endParaRPr>
              <a:latin typeface="Fredericka the Great"/>
              <a:ea typeface="Fredericka the Great"/>
              <a:cs typeface="Fredericka the Great"/>
              <a:sym typeface="Fredericka the Great"/>
            </a:endParaRPr>
          </a:p>
        </p:txBody>
      </p: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5353800" cy="44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13970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The Chinese</a:t>
            </a:r>
            <a:endParaRPr/>
          </a:p>
          <a:p>
            <a:pPr marL="457200" lvl="0" indent="-431800" rtl="0">
              <a:spcBef>
                <a:spcPts val="64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Built the railroad from the West to East (Central Pacific)</a:t>
            </a:r>
            <a:endParaRPr/>
          </a:p>
          <a:p>
            <a:pPr marL="457200" lvl="0" indent="-431800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Pulled to the American west by promises of riches (Gold) and a better life.</a:t>
            </a:r>
            <a:endParaRPr/>
          </a:p>
        </p:txBody>
      </p:sp>
      <p:pic>
        <p:nvPicPr>
          <p:cNvPr id="261" name="Shape 2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0988" y="1472575"/>
            <a:ext cx="3209925" cy="451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Fredericka the Great"/>
                <a:ea typeface="Fredericka the Great"/>
                <a:cs typeface="Fredericka the Great"/>
                <a:sym typeface="Fredericka the Great"/>
              </a:rPr>
              <a:t>1874 - Red River War</a:t>
            </a:r>
            <a:endParaRPr>
              <a:latin typeface="Fredericka the Great"/>
              <a:ea typeface="Fredericka the Great"/>
              <a:cs typeface="Fredericka the Great"/>
              <a:sym typeface="Fredericka the Great"/>
            </a:endParaRPr>
          </a:p>
        </p:txBody>
      </p: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744000" cy="44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64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Causes: decimation of the buffalo in Texas and the relocation of Native Americans to reservations to open the area for white American settlement</a:t>
            </a:r>
            <a:endParaRPr sz="2400"/>
          </a:p>
          <a:p>
            <a: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Effects: Destroyed the way of life for the plains Indians in the southwest</a:t>
            </a:r>
            <a:endParaRPr sz="2400"/>
          </a:p>
        </p:txBody>
      </p:sp>
      <p:pic>
        <p:nvPicPr>
          <p:cNvPr id="269" name="Shape 2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1675" y="1314600"/>
            <a:ext cx="3452241" cy="518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Fredericka the Great"/>
                <a:ea typeface="Fredericka the Great"/>
                <a:cs typeface="Fredericka the Great"/>
                <a:sym typeface="Fredericka the Great"/>
              </a:rPr>
              <a:t>1876 - Battle of Little Big Horn</a:t>
            </a:r>
            <a:endParaRPr>
              <a:latin typeface="Fredericka the Great"/>
              <a:ea typeface="Fredericka the Great"/>
              <a:cs typeface="Fredericka the Great"/>
              <a:sym typeface="Fredericka the Great"/>
            </a:endParaRPr>
          </a:p>
        </p:txBody>
      </p:sp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339400" y="1259925"/>
            <a:ext cx="8229600" cy="44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64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Causes: Gold is found in the Black Hills resulting in White invasion of Native American reservation lands</a:t>
            </a:r>
            <a:endParaRPr sz="2400"/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George Custer and his 600 men face off against 3000 Native Americans and are massacred</a:t>
            </a:r>
            <a:endParaRPr sz="2400"/>
          </a:p>
          <a:p>
            <a: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Effect: This is the only decisive Native American victory and strengthened American military efforts to force Native Americans onto reservations.</a:t>
            </a:r>
            <a:endParaRPr sz="2400"/>
          </a:p>
        </p:txBody>
      </p:sp>
      <p:pic>
        <p:nvPicPr>
          <p:cNvPr id="277" name="Shape 2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8096" y="4158071"/>
            <a:ext cx="4595676" cy="250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Fredericka the Great"/>
                <a:ea typeface="Fredericka the Great"/>
                <a:cs typeface="Fredericka the Great"/>
                <a:sym typeface="Fredericka the Great"/>
              </a:rPr>
              <a:t>1877 - Nez Perce War</a:t>
            </a:r>
            <a:endParaRPr>
              <a:latin typeface="Fredericka the Great"/>
              <a:ea typeface="Fredericka the Great"/>
              <a:cs typeface="Fredericka the Great"/>
              <a:sym typeface="Fredericka the Great"/>
            </a:endParaRPr>
          </a:p>
        </p:txBody>
      </p:sp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391775" y="1181100"/>
            <a:ext cx="8229600" cy="44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64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Causes: American forced removal of the Nez Perce, under the leadership of Chief Joseph, from Oregon to a reservation in Idaho</a:t>
            </a:r>
            <a:endParaRPr sz="2400"/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Chief Joseph and his people performed a tactical retreat over 1400 miles before they were caught and forced to surrender</a:t>
            </a:r>
            <a:endParaRPr sz="2400"/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Effect: the Nez Perce were </a:t>
            </a:r>
            <a:endParaRPr sz="2400"/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400"/>
              <a:t>forced onto a reservation in </a:t>
            </a:r>
            <a:endParaRPr sz="2400"/>
          </a:p>
          <a:p>
            <a:pPr marL="0" lvl="0" indent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400"/>
              <a:t>Idaho and then, later, Oklahoma</a:t>
            </a:r>
            <a:endParaRPr sz="2400"/>
          </a:p>
        </p:txBody>
      </p:sp>
      <p:pic>
        <p:nvPicPr>
          <p:cNvPr id="285" name="Shape 2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8675" y="3580350"/>
            <a:ext cx="4047249" cy="304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Fredericka the Great"/>
                <a:ea typeface="Fredericka the Great"/>
                <a:cs typeface="Fredericka the Great"/>
                <a:sym typeface="Fredericka the Great"/>
              </a:rPr>
              <a:t>1887 - Dawes Severalty Act</a:t>
            </a:r>
            <a:endParaRPr>
              <a:latin typeface="Fredericka the Great"/>
              <a:ea typeface="Fredericka the Great"/>
              <a:cs typeface="Fredericka the Great"/>
              <a:sym typeface="Fredericka the Great"/>
            </a:endParaRPr>
          </a:p>
        </p:txBody>
      </p:sp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4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 New Roman"/>
              <a:buChar char="●"/>
            </a:pPr>
            <a:r>
              <a:rPr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Replaced the reservation system by giving Native Americans individual land </a:t>
            </a:r>
            <a:endParaRPr sz="2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810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 New Roman"/>
              <a:buChar char="○"/>
            </a:pPr>
            <a:r>
              <a:rPr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Native American families were given 160 Acre lots for 25 years</a:t>
            </a:r>
            <a:endParaRPr sz="2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810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 New Roman"/>
              <a:buChar char="○"/>
            </a:pPr>
            <a:r>
              <a:rPr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is not enough land to adequately supply a family in the west</a:t>
            </a:r>
            <a:endParaRPr sz="2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10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 New Roman"/>
              <a:buChar char="●"/>
            </a:pPr>
            <a:r>
              <a:rPr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Assimilation (take on the traits of other immediately)</a:t>
            </a:r>
            <a:endParaRPr sz="2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810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 New Roman"/>
              <a:buChar char="○"/>
            </a:pPr>
            <a:r>
              <a:rPr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Native Americans would become farmers and adapt white culture</a:t>
            </a:r>
            <a:endParaRPr sz="2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810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 New Roman"/>
              <a:buChar char="○"/>
            </a:pPr>
            <a:r>
              <a:rPr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Schools were formed to learn White American Culture - The Carlisle Indian School in Pennsylvania was one of the most famous</a:t>
            </a:r>
            <a:endParaRPr sz="2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0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13970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Fredericka the Great"/>
                <a:ea typeface="Fredericka the Great"/>
                <a:cs typeface="Fredericka the Great"/>
                <a:sym typeface="Fredericka the Great"/>
              </a:rPr>
              <a:t>Box #5</a:t>
            </a:r>
            <a:endParaRPr>
              <a:latin typeface="Fredericka the Great"/>
              <a:ea typeface="Fredericka the Great"/>
              <a:cs typeface="Fredericka the Great"/>
              <a:sym typeface="Fredericka the Great"/>
            </a:endParaRPr>
          </a:p>
        </p:txBody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4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Assimilation has several negative effects:</a:t>
            </a:r>
            <a:endParaRPr sz="2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 New Roman"/>
              <a:buChar char="●"/>
            </a:pPr>
            <a:r>
              <a:rPr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Psychological changes that involve cutting emotional ties with traditional background and family</a:t>
            </a:r>
            <a:endParaRPr sz="2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 New Roman"/>
              <a:buChar char="●"/>
            </a:pPr>
            <a:r>
              <a:rPr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Causes a person to no longer belong to their old culture or their new culture</a:t>
            </a:r>
            <a:endParaRPr sz="2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 New Roman"/>
              <a:buChar char="●"/>
            </a:pPr>
            <a:r>
              <a:rPr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Can cause violent reactions</a:t>
            </a:r>
            <a:endParaRPr sz="2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>
              <a:solidFill>
                <a:srgbClr val="FFFFFF"/>
              </a:solidFill>
            </a:endParaRPr>
          </a:p>
          <a:p>
            <a:pPr marL="342900" lvl="0" indent="-13970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 descr="A video clip from TNT's mini-series &quot;Into the West&quot; showing what young Native American children went through in the name of assimilation." title="Into the West-Carlisle Indian School">
            <a:hlinkClick r:id="rId3"/>
          </p:cNvPr>
          <p:cNvSpPr/>
          <p:nvPr/>
        </p:nvSpPr>
        <p:spPr>
          <a:xfrm>
            <a:off x="152400" y="152400"/>
            <a:ext cx="8825825" cy="6619375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Fredericka the Great"/>
                <a:ea typeface="Fredericka the Great"/>
                <a:cs typeface="Fredericka the Great"/>
                <a:sym typeface="Fredericka the Great"/>
              </a:rPr>
              <a:t>Bell Ringer</a:t>
            </a:r>
            <a:endParaRPr>
              <a:latin typeface="Fredericka the Great"/>
              <a:ea typeface="Fredericka the Great"/>
              <a:cs typeface="Fredericka the Great"/>
              <a:sym typeface="Fredericka the Great"/>
            </a:endParaRPr>
          </a:p>
        </p:txBody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4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33362" lvl="0" indent="-233362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Which of the following statements do you most agree with?</a:t>
            </a:r>
            <a:endParaRPr sz="2800" b="1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3362" lvl="0" indent="-233362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</a:pPr>
            <a:endParaRPr sz="2800" b="1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3362" lvl="0" indent="-233362" rtl="0">
              <a:spcBef>
                <a:spcPts val="48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Noto Sans Symbols"/>
              <a:buAutoNum type="arabicPeriod"/>
            </a:pPr>
            <a:r>
              <a:rPr lang="en-US" sz="2400" b="1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Westward expansion was an inevitable and positive process.</a:t>
            </a:r>
            <a:endParaRPr b="1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3362" lvl="0" indent="-233362" rtl="0">
              <a:spcBef>
                <a:spcPts val="48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Noto Sans Symbols"/>
              <a:buAutoNum type="arabicPeriod"/>
            </a:pPr>
            <a:r>
              <a:rPr lang="en-US" sz="2400" b="1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Westward expansion was immoral and unfair because of the way it affected Native Americans.</a:t>
            </a:r>
            <a:endParaRPr b="1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3362" lvl="0" indent="-233362" rtl="0">
              <a:spcBef>
                <a:spcPts val="48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Noto Sans Symbols"/>
              <a:buAutoNum type="arabicPeriod"/>
            </a:pPr>
            <a:r>
              <a:rPr lang="en-US" sz="2400" b="1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Westward expansion was a process of its time and cannot be judged by modern standards.</a:t>
            </a:r>
            <a:endParaRPr sz="2400" b="1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480"/>
              </a:spcBef>
              <a:spcAft>
                <a:spcPts val="0"/>
              </a:spcAft>
              <a:buNone/>
            </a:pPr>
            <a:endParaRPr sz="2400" b="1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3362" lvl="0" indent="-233362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</a:pPr>
            <a:r>
              <a:rPr lang="en-US" sz="28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Explain why you agree.</a:t>
            </a:r>
            <a:endParaRPr sz="28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39700">
              <a:spcBef>
                <a:spcPts val="64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Fredericka the Great"/>
                <a:ea typeface="Fredericka the Great"/>
                <a:cs typeface="Fredericka the Great"/>
                <a:sym typeface="Fredericka the Great"/>
              </a:rPr>
              <a:t>1888 - End of the Open Range</a:t>
            </a:r>
            <a:endParaRPr>
              <a:latin typeface="Fredericka the Great"/>
              <a:ea typeface="Fredericka the Great"/>
              <a:cs typeface="Fredericka the Great"/>
              <a:sym typeface="Fredericka the Great"/>
            </a:endParaRPr>
          </a:p>
        </p:txBody>
      </p:sp>
      <p:sp>
        <p:nvSpPr>
          <p:cNvPr id="312" name="Shape 3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4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13970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Several new technological developments changed the settlement of the west.  These factors along with extreme weather and overproduction (decline of beef demand) ended the open range system</a:t>
            </a:r>
            <a:endParaRPr/>
          </a:p>
          <a:p>
            <a:pPr marL="342900" lvl="0" indent="-139700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Fredericka the Great"/>
                <a:ea typeface="Fredericka the Great"/>
                <a:cs typeface="Fredericka the Great"/>
                <a:sym typeface="Fredericka the Great"/>
              </a:rPr>
              <a:t>Box #6</a:t>
            </a:r>
            <a:endParaRPr>
              <a:latin typeface="Fredericka the Great"/>
              <a:ea typeface="Fredericka the Great"/>
              <a:cs typeface="Fredericka the Great"/>
              <a:sym typeface="Fredericka the Great"/>
            </a:endParaRPr>
          </a:p>
        </p:txBody>
      </p:sp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4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31800" rtl="0">
              <a:spcBef>
                <a:spcPts val="64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Barbed Wire is invented by Joseph Glidden and causes the fencing in of the west = cattle drives are no longer necessary</a:t>
            </a:r>
            <a:endParaRPr/>
          </a:p>
          <a:p>
            <a:pPr marL="457200" lvl="0" indent="-431800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Windmills are perfected and used to pull water up from underground on the prairie making settlement easier and farming more feasable.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Fredericka the Great"/>
                <a:ea typeface="Fredericka the Great"/>
                <a:cs typeface="Fredericka the Great"/>
                <a:sym typeface="Fredericka the Great"/>
              </a:rPr>
              <a:t>1889 - Oklahoma Land Rush</a:t>
            </a:r>
            <a:endParaRPr>
              <a:latin typeface="Fredericka the Great"/>
              <a:ea typeface="Fredericka the Great"/>
              <a:cs typeface="Fredericka the Great"/>
              <a:sym typeface="Fredericka the Great"/>
            </a:endParaRPr>
          </a:p>
        </p:txBody>
      </p:sp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4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13970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Oklahoma is the last territory not opened for white settlement (it is known as Indian Territory)</a:t>
            </a:r>
            <a:endParaRPr/>
          </a:p>
          <a:p>
            <a:pPr marL="342900" lvl="0" indent="-13970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7" name="Shape 3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7150" y="3021325"/>
            <a:ext cx="5604450" cy="327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 txBox="1">
            <a:spLocks noGrp="1"/>
          </p:cNvSpPr>
          <p:nvPr>
            <p:ph type="body" idx="1"/>
          </p:nvPr>
        </p:nvSpPr>
        <p:spPr>
          <a:xfrm>
            <a:off x="457200" y="396125"/>
            <a:ext cx="8229600" cy="44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31800" rtl="0">
              <a:spcBef>
                <a:spcPts val="64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Oklahoma is opened for white settlement on April 22, 1889</a:t>
            </a:r>
            <a:endParaRPr/>
          </a:p>
          <a:p>
            <a:pPr marL="457200" lvl="0" indent="-431800" rtl="0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Sooners - white settlers that snuck into the territory before it was officially opened </a:t>
            </a:r>
            <a:endParaRPr/>
          </a:p>
          <a:p>
            <a:pPr marL="457200" lvl="0" indent="-431800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With the settlement of Oklahoma the American frontier is closed </a:t>
            </a:r>
            <a:endParaRPr/>
          </a:p>
        </p:txBody>
      </p:sp>
      <p:pic>
        <p:nvPicPr>
          <p:cNvPr id="334" name="Shape 3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3175" y="3643925"/>
            <a:ext cx="4153500" cy="306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Fredericka the Great"/>
                <a:ea typeface="Fredericka the Great"/>
                <a:cs typeface="Fredericka the Great"/>
                <a:sym typeface="Fredericka the Great"/>
              </a:rPr>
              <a:t>Box #7</a:t>
            </a:r>
            <a:endParaRPr>
              <a:latin typeface="Fredericka the Great"/>
              <a:ea typeface="Fredericka the Great"/>
              <a:cs typeface="Fredericka the Great"/>
              <a:sym typeface="Fredericka the Great"/>
            </a:endParaRPr>
          </a:p>
        </p:txBody>
      </p:sp>
      <p:sp>
        <p:nvSpPr>
          <p:cNvPr id="341" name="Shape 34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4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13970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Frederick Jackson Turner’s Frontier Thesis</a:t>
            </a:r>
            <a:endParaRPr/>
          </a:p>
          <a:p>
            <a:pPr marL="457200" lvl="0" indent="-431800" rtl="0">
              <a:spcBef>
                <a:spcPts val="64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stated the American identity was created by the frontier</a:t>
            </a:r>
            <a:endParaRPr/>
          </a:p>
          <a:p>
            <a:pPr marL="914400" lvl="1" indent="-406400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/>
              <a:t>birthed and cultivated democracy</a:t>
            </a:r>
            <a:endParaRPr/>
          </a:p>
          <a:p>
            <a:pPr marL="914400" lvl="1" indent="-406400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/>
              <a:t>personal characteristics: self reliance, individualism, practicality, inventiveness</a:t>
            </a:r>
            <a:endParaRPr/>
          </a:p>
          <a:p>
            <a:pPr marL="457200" lvl="0" indent="-431800" rtl="0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questioned the impact the closing of the frontier would have on Americans</a:t>
            </a:r>
            <a:endParaRPr/>
          </a:p>
          <a:p>
            <a:pPr marL="457200" lvl="0" indent="-431800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stated the closing of the frontier was the end of a period in American history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Fredericka the Great"/>
                <a:ea typeface="Fredericka the Great"/>
                <a:cs typeface="Fredericka the Great"/>
                <a:sym typeface="Fredericka the Great"/>
              </a:rPr>
              <a:t>Box #8</a:t>
            </a:r>
            <a:endParaRPr>
              <a:latin typeface="Fredericka the Great"/>
              <a:ea typeface="Fredericka the Great"/>
              <a:cs typeface="Fredericka the Great"/>
              <a:sym typeface="Fredericka the Great"/>
            </a:endParaRPr>
          </a:p>
        </p:txBody>
      </p:sp>
      <p:sp>
        <p:nvSpPr>
          <p:cNvPr id="348" name="Shape 34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4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31800">
              <a:spcBef>
                <a:spcPts val="64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The Ghost Dance was a spiritual movement that taught Native Americans had been put on reservations and their way of life destroyed because they had adopted the ways of white Americans - the belief was that if Native Americans abandoned the ways of the white man and practiced the Ghost Dance their lives and land would be restored.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Fredericka the Great"/>
                <a:ea typeface="Fredericka the Great"/>
                <a:cs typeface="Fredericka the Great"/>
                <a:sym typeface="Fredericka the Great"/>
              </a:rPr>
              <a:t>1890 - Wounded Knee</a:t>
            </a:r>
            <a:endParaRPr>
              <a:latin typeface="Fredericka the Great"/>
              <a:ea typeface="Fredericka the Great"/>
              <a:cs typeface="Fredericka the Great"/>
              <a:sym typeface="Fredericka the Great"/>
            </a:endParaRPr>
          </a:p>
        </p:txBody>
      </p:sp>
      <p:sp>
        <p:nvSpPr>
          <p:cNvPr id="355" name="Shape 35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4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-US"/>
              <a:t>7th Cavalry try to round up a group of Native Americans encamped at Wounded Knee Creek to move them to another reservation </a:t>
            </a:r>
            <a:endParaRPr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-US"/>
              <a:t>Tensions and fears over the Ghost Dance and the loss of land result in violence</a:t>
            </a:r>
            <a:endParaRPr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-US"/>
              <a:t>150 Native Americans were killed (mostly women and children)</a:t>
            </a:r>
            <a:endParaRPr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-US"/>
              <a:t>This was the last armed conflict between Native Americans and the US Army</a:t>
            </a:r>
            <a:endParaRPr/>
          </a:p>
          <a:p>
            <a:pPr marL="342900" lvl="0" indent="-13970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 descr="Clip of Wounded Knee including surrendering of weapons, Ghost Dance, and the first shots.  (for school purposes)" title="Into the West   Part 6 Ghost Danceipad 104:40_11:03">
            <a:hlinkClick r:id="rId3"/>
          </p:cNvPr>
          <p:cNvSpPr/>
          <p:nvPr/>
        </p:nvSpPr>
        <p:spPr>
          <a:xfrm>
            <a:off x="152400" y="152400"/>
            <a:ext cx="8821925" cy="6616450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Fredericka the Great"/>
                <a:ea typeface="Fredericka the Great"/>
                <a:cs typeface="Fredericka the Great"/>
                <a:sym typeface="Fredericka the Great"/>
              </a:rPr>
              <a:t>Box #9</a:t>
            </a:r>
            <a:endParaRPr>
              <a:latin typeface="Fredericka the Great"/>
              <a:ea typeface="Fredericka the Great"/>
              <a:cs typeface="Fredericka the Great"/>
              <a:sym typeface="Fredericka the Great"/>
            </a:endParaRPr>
          </a:p>
        </p:txBody>
      </p:sp>
      <p:sp>
        <p:nvSpPr>
          <p:cNvPr id="368" name="Shape 368"/>
          <p:cNvSpPr txBox="1">
            <a:spLocks noGrp="1"/>
          </p:cNvSpPr>
          <p:nvPr>
            <p:ph type="body" idx="1"/>
          </p:nvPr>
        </p:nvSpPr>
        <p:spPr>
          <a:xfrm>
            <a:off x="457200" y="1104600"/>
            <a:ext cx="8229600" cy="44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31800" rtl="0">
              <a:spcBef>
                <a:spcPts val="64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Philip Henry Sheridan</a:t>
            </a:r>
            <a:endParaRPr/>
          </a:p>
          <a:p>
            <a:pPr marL="914400" lvl="1" indent="-406400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/>
              <a:t>Civil War Officer who was put in charge of military operations in the west </a:t>
            </a:r>
            <a:endParaRPr/>
          </a:p>
          <a:p>
            <a:pPr marL="914400" lvl="1" indent="-406400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/>
              <a:t>Enforced a policy of Indian removal and total war</a:t>
            </a:r>
            <a:endParaRPr/>
          </a:p>
          <a:p>
            <a:pPr marL="914400" lvl="1" indent="-406400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/>
              <a:t>Attacked Native American encampments in the winter time</a:t>
            </a:r>
            <a:endParaRPr/>
          </a:p>
          <a:p>
            <a:pPr marL="914400" lvl="1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/>
              <a:t>Encouraged the massacre of Buffaloe</a:t>
            </a:r>
            <a:endParaRPr/>
          </a:p>
        </p:txBody>
      </p:sp>
      <p:sp>
        <p:nvSpPr>
          <p:cNvPr id="369" name="Shape 369"/>
          <p:cNvSpPr txBox="1"/>
          <p:nvPr/>
        </p:nvSpPr>
        <p:spPr>
          <a:xfrm>
            <a:off x="111600" y="4701475"/>
            <a:ext cx="8920800" cy="2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highlight>
                  <a:srgbClr val="FFFFFF"/>
                </a:highlight>
              </a:rPr>
              <a:t>"If a village is attacked and women and children killed, the responsibility is not with the soldiers but with the people whose crimes necessitated the attack."</a:t>
            </a:r>
            <a:endParaRPr sz="24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Fredericka the Great"/>
                <a:ea typeface="Fredericka the Great"/>
                <a:cs typeface="Fredericka the Great"/>
                <a:sym typeface="Fredericka the Great"/>
              </a:rPr>
              <a:t>Box #10</a:t>
            </a:r>
            <a:endParaRPr>
              <a:latin typeface="Fredericka the Great"/>
              <a:ea typeface="Fredericka the Great"/>
              <a:cs typeface="Fredericka the Great"/>
              <a:sym typeface="Fredericka the Great"/>
            </a:endParaRPr>
          </a:p>
        </p:txBody>
      </p:sp>
      <p:sp>
        <p:nvSpPr>
          <p:cNvPr id="376" name="Shape 37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4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Steep Decline in the Bison </a:t>
            </a:r>
            <a:endParaRPr/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Population</a:t>
            </a:r>
            <a:endParaRPr/>
          </a:p>
          <a:p>
            <a:pPr marL="457200" lvl="0" indent="-431800" rtl="0">
              <a:spcBef>
                <a:spcPts val="64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Causes: new weapons</a:t>
            </a:r>
            <a:endParaRPr/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white Americans find uses for the hides and bones - make $$ back east</a:t>
            </a:r>
            <a:endParaRPr/>
          </a:p>
          <a:p>
            <a:pPr marL="457200" lvl="0" indent="-431800">
              <a:spcBef>
                <a:spcPts val="64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Effect: destruction of Plains Indian’s way of life</a:t>
            </a:r>
            <a:endParaRPr/>
          </a:p>
        </p:txBody>
      </p:sp>
      <p:pic>
        <p:nvPicPr>
          <p:cNvPr id="377" name="Shape 3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6250" y="1046577"/>
            <a:ext cx="3312325" cy="243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Fredericka the Great"/>
                <a:ea typeface="Fredericka the Great"/>
                <a:cs typeface="Fredericka the Great"/>
                <a:sym typeface="Fredericka the Great"/>
              </a:rPr>
              <a:t>Essential Questions</a:t>
            </a:r>
            <a:endParaRPr>
              <a:latin typeface="Fredericka the Great"/>
              <a:ea typeface="Fredericka the Great"/>
              <a:cs typeface="Fredericka the Great"/>
              <a:sym typeface="Fredericka the Great"/>
            </a:endParaRPr>
          </a:p>
        </p:txBody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4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lang="en-US" sz="2400"/>
              <a:t>What were the contributing factors to westward settlement?</a:t>
            </a:r>
            <a:endParaRPr sz="2400"/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400"/>
              <a:t>Describe innovations in agricultural technology and business practices and assess their impact on the South and West.</a:t>
            </a:r>
            <a:endParaRPr sz="2400"/>
          </a:p>
          <a:p>
            <a:pPr marL="342900" lvl="0" indent="-139700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Shape 165"/>
          <p:cNvSpPr txBox="1"/>
          <p:nvPr/>
        </p:nvSpPr>
        <p:spPr>
          <a:xfrm>
            <a:off x="457200" y="4053046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FFFFFF"/>
                </a:solidFill>
              </a:rPr>
              <a:t>Compare and contrast the different groups of people who migrated to the west and describe the problems they experienced.</a:t>
            </a:r>
            <a:endParaRPr sz="23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93750" y="148225"/>
            <a:ext cx="54588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Fredericka the Great"/>
                <a:ea typeface="Fredericka the Great"/>
                <a:cs typeface="Fredericka the Great"/>
                <a:sym typeface="Fredericka the Great"/>
              </a:rPr>
              <a:t>1862</a:t>
            </a:r>
            <a:endParaRPr>
              <a:latin typeface="Fredericka the Great"/>
              <a:ea typeface="Fredericka the Great"/>
              <a:cs typeface="Fredericka the Great"/>
              <a:sym typeface="Fredericka the Great"/>
            </a:endParaRPr>
          </a:p>
        </p:txBody>
      </p:sp>
      <p:sp>
        <p:nvSpPr>
          <p:cNvPr id="172" name="Shape 172"/>
          <p:cNvSpPr/>
          <p:nvPr/>
        </p:nvSpPr>
        <p:spPr>
          <a:xfrm>
            <a:off x="267900" y="1371600"/>
            <a:ext cx="4701600" cy="24780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>
                <a:solidFill>
                  <a:schemeClr val="dk1"/>
                </a:solidFill>
              </a:rPr>
              <a:t>Homestead Act (1862): Government sold 160 acre plots—you could have it if you made improvement (lived there for five years, dug a well and built a road)</a:t>
            </a:r>
            <a:endParaRPr/>
          </a:p>
          <a:p>
            <a:pPr marL="0" lvl="0" indent="0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>
                <a:solidFill>
                  <a:schemeClr val="dk1"/>
                </a:solidFill>
              </a:rPr>
              <a:t>Morrill Land Grant Act (1862): Gave states grants to found agricultural colleges</a:t>
            </a:r>
            <a:endParaRPr/>
          </a:p>
          <a:p>
            <a:pPr marL="0" lvl="0" indent="0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>
                <a:solidFill>
                  <a:schemeClr val="dk1"/>
                </a:solidFill>
              </a:rPr>
              <a:t>NC State is a land grant college</a:t>
            </a:r>
            <a:endParaRPr/>
          </a:p>
        </p:txBody>
      </p:sp>
      <p:pic>
        <p:nvPicPr>
          <p:cNvPr id="173" name="Shape 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1848" y="4010050"/>
            <a:ext cx="4106626" cy="266877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Shape 174"/>
          <p:cNvSpPr/>
          <p:nvPr/>
        </p:nvSpPr>
        <p:spPr>
          <a:xfrm>
            <a:off x="2196700" y="4071950"/>
            <a:ext cx="2156400" cy="2049300"/>
          </a:xfrm>
          <a:prstGeom prst="wedgeEllipseCallout">
            <a:avLst>
              <a:gd name="adj1" fmla="val 123923"/>
              <a:gd name="adj2" fmla="val 14468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Shape 175"/>
          <p:cNvSpPr txBox="1"/>
          <p:nvPr/>
        </p:nvSpPr>
        <p:spPr>
          <a:xfrm>
            <a:off x="2585150" y="4393400"/>
            <a:ext cx="1433100" cy="14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/>
              <a:t>I WANT YOU TO GO WEST YOUNG MAN!!!</a:t>
            </a:r>
            <a:endParaRPr sz="1800" b="1"/>
          </a:p>
        </p:txBody>
      </p:sp>
      <p:pic>
        <p:nvPicPr>
          <p:cNvPr id="176" name="Shape 1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3175" y="559575"/>
            <a:ext cx="3829050" cy="319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Fredericka the Great"/>
                <a:ea typeface="Fredericka the Great"/>
                <a:cs typeface="Fredericka the Great"/>
                <a:sym typeface="Fredericka the Great"/>
              </a:rPr>
              <a:t>Box #1</a:t>
            </a:r>
            <a:endParaRPr>
              <a:latin typeface="Fredericka the Great"/>
              <a:ea typeface="Fredericka the Great"/>
              <a:cs typeface="Fredericka the Great"/>
              <a:sym typeface="Fredericka the Great"/>
            </a:endParaRPr>
          </a:p>
        </p:txBody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4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13970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Diversity in the West:</a:t>
            </a:r>
            <a:endParaRPr/>
          </a:p>
          <a:p>
            <a:pPr marL="342900" lvl="0" indent="-13970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2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West had 20% of the population - 80% of that population were minorities.</a:t>
            </a:r>
            <a:endParaRPr sz="20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0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2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caused fear, distrust and competition over land</a:t>
            </a:r>
            <a:endParaRPr sz="20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Times New Roman"/>
              <a:buChar char="●"/>
            </a:pPr>
            <a:r>
              <a:rPr lang="en-US" sz="2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Farmers v. Ranchers</a:t>
            </a:r>
            <a:endParaRPr sz="20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Times New Roman"/>
              <a:buChar char="●"/>
            </a:pPr>
            <a:r>
              <a:rPr lang="en-US" sz="2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Native Americans v. White Americans</a:t>
            </a:r>
            <a:endParaRPr sz="20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Fredericka the Great"/>
                <a:ea typeface="Fredericka the Great"/>
                <a:cs typeface="Fredericka the Great"/>
                <a:sym typeface="Fredericka the Great"/>
              </a:rPr>
              <a:t>1864 - Sand Creek Massacre</a:t>
            </a:r>
            <a:endParaRPr>
              <a:latin typeface="Fredericka the Great"/>
              <a:ea typeface="Fredericka the Great"/>
              <a:cs typeface="Fredericka the Great"/>
              <a:sym typeface="Fredericka the Great"/>
            </a:endParaRPr>
          </a:p>
        </p:txBody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201825" y="1684250"/>
            <a:ext cx="5560500" cy="44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64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Cause: increasing hostility between Natives and new settlers (treaties were signed and immediately broken)</a:t>
            </a:r>
            <a:endParaRPr sz="2400"/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US led an attack on a camp of unarmed Cheyenne and Arapaho Indians</a:t>
            </a:r>
            <a:endParaRPr sz="2400"/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500 Native Americans are killed</a:t>
            </a:r>
            <a:endParaRPr sz="2400"/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Impact: Native Americans respond with force</a:t>
            </a:r>
            <a:endParaRPr sz="2400"/>
          </a:p>
        </p:txBody>
      </p:sp>
      <p:pic>
        <p:nvPicPr>
          <p:cNvPr id="191" name="Shape 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2325" y="1524000"/>
            <a:ext cx="3229277" cy="210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Shape 1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9150" y="3783100"/>
            <a:ext cx="3312450" cy="164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Fredericka the Great"/>
                <a:ea typeface="Fredericka the Great"/>
                <a:cs typeface="Fredericka the Great"/>
                <a:sym typeface="Fredericka the Great"/>
              </a:rPr>
              <a:t>Thought Bubbles</a:t>
            </a:r>
            <a:endParaRPr>
              <a:latin typeface="Fredericka the Great"/>
              <a:ea typeface="Fredericka the Great"/>
              <a:cs typeface="Fredericka the Great"/>
              <a:sym typeface="Fredericka the Great"/>
            </a:endParaRPr>
          </a:p>
        </p:txBody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4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31800" rtl="0">
              <a:spcBef>
                <a:spcPts val="64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If you were Col. Chivington what would you think about the Sand Creek Massacre?</a:t>
            </a:r>
            <a:endParaRPr/>
          </a:p>
          <a:p>
            <a:pPr marL="457200" lvl="0" indent="-431800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If you were Black Kettle what would you think about the Sand Creek Massacre?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Fredericka the Great"/>
                <a:ea typeface="Fredericka the Great"/>
                <a:cs typeface="Fredericka the Great"/>
                <a:sym typeface="Fredericka the Great"/>
              </a:rPr>
              <a:t>1866 - The Open Range and the Cowboy</a:t>
            </a:r>
            <a:endParaRPr>
              <a:latin typeface="Fredericka the Great"/>
              <a:ea typeface="Fredericka the Great"/>
              <a:cs typeface="Fredericka the Great"/>
              <a:sym typeface="Fredericka the Great"/>
            </a:endParaRPr>
          </a:p>
        </p:txBody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4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Cattle Kingdom - built by Ranchers in the west</a:t>
            </a:r>
            <a:endParaRPr sz="2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10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 New Roman"/>
              <a:buChar char="●"/>
            </a:pPr>
            <a:r>
              <a:rPr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Causes:</a:t>
            </a:r>
            <a:endParaRPr sz="2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810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 New Roman"/>
              <a:buChar char="○"/>
            </a:pPr>
            <a:r>
              <a:rPr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Increase demand for meat in the east after the Civil War</a:t>
            </a:r>
            <a:endParaRPr sz="2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810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 New Roman"/>
              <a:buChar char="○"/>
            </a:pPr>
            <a:r>
              <a:rPr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Railroad was used to move meat (invention of the refrigerated box car) - Cow Towns like Dodge City, Kansas</a:t>
            </a:r>
            <a:endParaRPr sz="2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13970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Fredericka the Great"/>
                <a:ea typeface="Fredericka the Great"/>
                <a:cs typeface="Fredericka the Great"/>
                <a:sym typeface="Fredericka the Great"/>
              </a:rPr>
              <a:t>Box #2</a:t>
            </a:r>
            <a:endParaRPr>
              <a:latin typeface="Fredericka the Great"/>
              <a:ea typeface="Fredericka the Great"/>
              <a:cs typeface="Fredericka the Great"/>
              <a:sym typeface="Fredericka the Great"/>
            </a:endParaRPr>
          </a:p>
        </p:txBody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4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 New Roman"/>
              <a:buChar char="●"/>
            </a:pPr>
            <a:r>
              <a:rPr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Characteristics of the Open Range:</a:t>
            </a:r>
            <a:endParaRPr sz="2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810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 New Roman"/>
              <a:buChar char="○"/>
            </a:pPr>
            <a:r>
              <a:rPr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Open-range system (no fences the cattle graze freely)</a:t>
            </a:r>
            <a:endParaRPr sz="2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810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 New Roman"/>
              <a:buChar char="○"/>
            </a:pPr>
            <a:r>
              <a:rPr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Stereotypical cowboy emerges with cattle drives</a:t>
            </a:r>
            <a:endParaRPr sz="2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lvl="2" indent="-3810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 New Roman"/>
              <a:buChar char="■"/>
            </a:pPr>
            <a:r>
              <a:rPr lang="en-US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Legendary figures: Wild Bill Hickock, Wyatt Earp, Doc Holiday, Jesse James</a:t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13970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untain Top">
  <a:themeElements>
    <a:clrScheme name="default">
      <a:dk1>
        <a:srgbClr val="FFFFFF"/>
      </a:dk1>
      <a:lt1>
        <a:srgbClr val="003399"/>
      </a:lt1>
      <a:dk2>
        <a:srgbClr val="E3E3FF"/>
      </a:dk2>
      <a:lt2>
        <a:srgbClr val="463416"/>
      </a:lt2>
      <a:accent1>
        <a:srgbClr val="3399FF"/>
      </a:accent1>
      <a:accent2>
        <a:srgbClr val="33CCCC"/>
      </a:accent2>
      <a:accent3>
        <a:srgbClr val="003399"/>
      </a:accent3>
      <a:accent4>
        <a:srgbClr val="3399FF"/>
      </a:accent4>
      <a:accent5>
        <a:srgbClr val="33CCCC"/>
      </a:accent5>
      <a:accent6>
        <a:srgbClr val="003399"/>
      </a:accent6>
      <a:hlink>
        <a:srgbClr val="00FFCC"/>
      </a:hlink>
      <a:folHlink>
        <a:srgbClr val="808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1339</Words>
  <Application>Microsoft Office PowerPoint</Application>
  <PresentationFormat>On-screen Show (4:3)</PresentationFormat>
  <Paragraphs>155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Times New Roman</vt:lpstr>
      <vt:lpstr>Calibri</vt:lpstr>
      <vt:lpstr>Noto Sans Symbols</vt:lpstr>
      <vt:lpstr>Fredericka the Great</vt:lpstr>
      <vt:lpstr>Office Theme</vt:lpstr>
      <vt:lpstr>Mountain Top</vt:lpstr>
      <vt:lpstr>The West Transformed</vt:lpstr>
      <vt:lpstr>Bell Ringer</vt:lpstr>
      <vt:lpstr>Essential Questions</vt:lpstr>
      <vt:lpstr>1862</vt:lpstr>
      <vt:lpstr>Box #1</vt:lpstr>
      <vt:lpstr>1864 - Sand Creek Massacre</vt:lpstr>
      <vt:lpstr>Thought Bubbles</vt:lpstr>
      <vt:lpstr>1866 - The Open Range and the Cowboy</vt:lpstr>
      <vt:lpstr>Box #2</vt:lpstr>
      <vt:lpstr>PowerPoint Presentation</vt:lpstr>
      <vt:lpstr>1869 - Promontory Point Utah</vt:lpstr>
      <vt:lpstr>Box #3</vt:lpstr>
      <vt:lpstr>Box #4</vt:lpstr>
      <vt:lpstr>1874 - Red River War</vt:lpstr>
      <vt:lpstr>1876 - Battle of Little Big Horn</vt:lpstr>
      <vt:lpstr>1877 - Nez Perce War</vt:lpstr>
      <vt:lpstr>1887 - Dawes Severalty Act</vt:lpstr>
      <vt:lpstr>Box #5</vt:lpstr>
      <vt:lpstr>PowerPoint Presentation</vt:lpstr>
      <vt:lpstr>1888 - End of the Open Range</vt:lpstr>
      <vt:lpstr>Box #6</vt:lpstr>
      <vt:lpstr>1889 - Oklahoma Land Rush</vt:lpstr>
      <vt:lpstr>PowerPoint Presentation</vt:lpstr>
      <vt:lpstr>Box #7</vt:lpstr>
      <vt:lpstr>Box #8</vt:lpstr>
      <vt:lpstr>1890 - Wounded Knee</vt:lpstr>
      <vt:lpstr>PowerPoint Presentation</vt:lpstr>
      <vt:lpstr>Box #9</vt:lpstr>
      <vt:lpstr>Box #10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West Transformed</dc:title>
  <dc:creator>Alison Mc Lin</dc:creator>
  <cp:lastModifiedBy>alison McLin</cp:lastModifiedBy>
  <cp:revision>1</cp:revision>
  <dcterms:modified xsi:type="dcterms:W3CDTF">2019-09-25T19:16:13Z</dcterms:modified>
</cp:coreProperties>
</file>